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3" r:id="rId4"/>
  </p:sldMasterIdLst>
  <p:notesMasterIdLst>
    <p:notesMasterId r:id="rId22"/>
  </p:notesMasterIdLst>
  <p:sldIdLst>
    <p:sldId id="381" r:id="rId5"/>
    <p:sldId id="382" r:id="rId6"/>
    <p:sldId id="510" r:id="rId7"/>
    <p:sldId id="456" r:id="rId8"/>
    <p:sldId id="461" r:id="rId9"/>
    <p:sldId id="462" r:id="rId10"/>
    <p:sldId id="420" r:id="rId11"/>
    <p:sldId id="518" r:id="rId12"/>
    <p:sldId id="421" r:id="rId13"/>
    <p:sldId id="517" r:id="rId14"/>
    <p:sldId id="519" r:id="rId15"/>
    <p:sldId id="422" r:id="rId16"/>
    <p:sldId id="520" r:id="rId17"/>
    <p:sldId id="521" r:id="rId18"/>
    <p:sldId id="523" r:id="rId19"/>
    <p:sldId id="516" r:id="rId20"/>
    <p:sldId id="50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51"/>
    <p:restoredTop sz="94701"/>
  </p:normalViewPr>
  <p:slideViewPr>
    <p:cSldViewPr snapToGrid="0">
      <p:cViewPr varScale="1">
        <p:scale>
          <a:sx n="81" d="100"/>
          <a:sy n="81" d="100"/>
        </p:scale>
        <p:origin x="1507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9287BF-F806-458F-BE52-8588D7A6BB1A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7E67E19-4B33-464F-92BF-C1EC978990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90455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6849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280217D-976E-4701-B677-C6175AAE263B}" type="datetime1">
              <a:rPr lang="en-GB" smtClean="0"/>
              <a:t>03/09/2020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375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83137-3757-FC41-9B75-B84A236CA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75F30-4724-4D44-847E-A6B321B9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4BA96-4AAB-B44B-8C35-FCF7B801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C1C87BB-82AB-48EA-82AC-8E1C827E2A7F}" type="datetime1">
              <a:rPr lang="en-GB" smtClean="0"/>
              <a:t>03/09/2020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5C10F-94B6-7E43-8A5E-6CC4EB72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DE05-ED81-A243-B3B4-A5B4612C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572781E-558C-4ED7-AD63-D27D44B3968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612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82F2-D6BB-7944-976C-24EA4E30A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C5160-D87B-F645-B40C-EC55F655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65436-10B0-E94E-8149-4193432F1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70057-2422-8A40-BE17-8F87F5E657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0280D5-0835-452F-BCC2-487F54756822}" type="datetime1">
              <a:rPr lang="en-GB" smtClean="0"/>
              <a:t>03/09/2020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DE6B4-8900-5841-B45E-67AB84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3B9D1-DECA-EC4A-8822-CA62008B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096B041-6E99-4359-A389-74577D161FA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65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156C5D7-7866-404F-82ED-F8BA470F1151}" type="datetime1">
              <a:rPr lang="en-GB" smtClean="0"/>
              <a:t>03/09/2020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855403F-8250-4DD1-A4C2-92980B3915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19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90BEFA-853F-4ADB-8261-B9DF19173941}" type="datetime1">
              <a:rPr lang="en-GB" smtClean="0"/>
              <a:t>03/09/2020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C29155E-2029-4282-9517-655B4E450D4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68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4A5B3-925B-5741-8171-704CECCE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589CA98-A964-4AD3-A673-FCBF05CA4D26}" type="datetime1">
              <a:rPr lang="en-GB" smtClean="0"/>
              <a:t>03/09/2020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3D290-69D1-C744-934F-C5BB379A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977DC-173F-CD4B-94A9-3418FFA00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252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3E675-77CB-A844-B43E-587A75DB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450DF-79A7-F040-B53B-BF43C0CE2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6DF68-8137-1D41-94DC-EEAB311F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8C27C9-AADD-F842-BD24-C39CA8521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23CD21B-0839-4E99-8AA7-C391B9A66DF3}" type="datetime1">
              <a:rPr lang="en-GB" smtClean="0"/>
              <a:t>03/09/2020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87859-F2F7-0343-957E-1249075D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3FDCE-1FE4-4842-9EBF-CCA5503E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69BCF62-406D-4B72-989E-DA8A3B72D4A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300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F403-AED5-A94B-A777-CF56FE3B8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F79C81-9488-094E-9237-85F648CF1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C87DE-7AB5-8649-AF80-D4D53DE74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06AFB-7539-1A47-BCFA-876A2D15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7F16A8-215C-42C8-89FA-D2C0F30BF846}" type="datetime1">
              <a:rPr lang="en-GB" smtClean="0"/>
              <a:t>03/09/2020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1B90-0A84-7243-9FD4-638110B7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B678-BB58-E44E-91CD-95960F82D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53A42F0-A750-422B-9716-DDB2FB0FC31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935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035A-DE94-E849-BE1E-40528EE08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FB9BB-ADF9-6349-BF90-48B0E92EC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BE1B4-5913-D047-9ECB-09F96038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344E236-80B5-4DAD-B96A-79D6D50208A4}" type="datetime1">
              <a:rPr lang="en-GB" smtClean="0"/>
              <a:t>03/09/2020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8F4C3-89F7-C44F-BCA8-E6E493BC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8F91-C66D-1342-B01A-5DFC19DA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2E60346-F0C0-4E9D-A339-9EEE2FD8241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800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B820E-6FB2-644C-B74D-005DD9AB2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B5AF3-57F2-B64B-B5EE-B47672503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AD41-DB02-514F-88ED-552CDF27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0E0DA29-1DC4-4385-8A99-4F45290ACCCC}" type="datetime1">
              <a:rPr lang="en-GB" smtClean="0"/>
              <a:t>03/09/2020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BF2B1-824C-224A-8BD0-451EAB45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EE70-487F-184E-9561-653FF3BD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44FA86D-9419-442E-956B-46EF807636B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709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378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4" r:id="rId1"/>
    <p:sldLayoutId id="2147484245" r:id="rId2"/>
    <p:sldLayoutId id="2147484246" r:id="rId3"/>
    <p:sldLayoutId id="2147484247" r:id="rId4"/>
    <p:sldLayoutId id="2147484248" r:id="rId5"/>
    <p:sldLayoutId id="2147484249" r:id="rId6"/>
    <p:sldLayoutId id="2147484250" r:id="rId7"/>
    <p:sldLayoutId id="2147484251" r:id="rId8"/>
    <p:sldLayoutId id="2147484252" r:id="rId9"/>
    <p:sldLayoutId id="2147484253" r:id="rId10"/>
    <p:sldLayoutId id="214748425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550718" y="2335695"/>
            <a:ext cx="8291945" cy="3180521"/>
          </a:xfrm>
        </p:spPr>
        <p:txBody>
          <a:bodyPr/>
          <a:lstStyle/>
          <a:p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BMSK4003</a:t>
            </a:r>
            <a:br>
              <a:rPr lang="en-GB" altLang="en-US" dirty="0"/>
            </a:br>
            <a:r>
              <a:rPr lang="en-GB" altLang="en-US" dirty="0"/>
              <a:t> </a:t>
            </a:r>
            <a: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  <a:t>Digital Skills and Research Methods</a:t>
            </a:r>
            <a:b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br>
              <a:rPr lang="en-US" dirty="0">
                <a:latin typeface="+mj-ea"/>
                <a:cs typeface="+mj-ea"/>
              </a:rPr>
            </a:br>
            <a:r>
              <a:rPr lang="en-GB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Online </a:t>
            </a:r>
            <a:r>
              <a:rPr lang="en-GB" alt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Session 8</a:t>
            </a:r>
            <a:br>
              <a:rPr lang="en-US" dirty="0">
                <a:latin typeface="+mj-ea"/>
                <a:cs typeface="+mj-ea"/>
              </a:rPr>
            </a:br>
            <a:br>
              <a:rPr lang="en-GB" altLang="en-US" sz="1400" dirty="0">
                <a:solidFill>
                  <a:schemeClr val="bg1"/>
                </a:solidFill>
              </a:rPr>
            </a:br>
            <a:endParaRPr lang="en-GB" altLang="en-US" sz="14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4E039E-033A-44BF-A466-FFDFE31062ED}"/>
              </a:ext>
            </a:extLst>
          </p:cNvPr>
          <p:cNvSpPr txBox="1"/>
          <p:nvPr/>
        </p:nvSpPr>
        <p:spPr>
          <a:xfrm>
            <a:off x="665922" y="1222512"/>
            <a:ext cx="8478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CertHE Skills for the Workplace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830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Module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0970"/>
            <a:ext cx="8401050" cy="3792694"/>
          </a:xfrm>
        </p:spPr>
        <p:txBody>
          <a:bodyPr>
            <a:normAutofit fontScale="55000" lnSpcReduction="20000"/>
          </a:bodyPr>
          <a:lstStyle/>
          <a:p>
            <a:pPr marL="0" indent="0" fontAlgn="auto" hangingPunct="1">
              <a:buNone/>
            </a:pPr>
            <a:r>
              <a:rPr lang="en-GB" sz="5800" b="1" dirty="0">
                <a:cs typeface="Calibri" panose="020F0502020204030204" pitchFamily="34" charset="0"/>
              </a:rPr>
              <a:t>AIM(S)</a:t>
            </a:r>
            <a:endParaRPr lang="en-GB" sz="5800" dirty="0"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5800" b="1" dirty="0">
                <a:cs typeface="Calibri" panose="020F0502020204030204" pitchFamily="34" charset="0"/>
              </a:rPr>
              <a:t> </a:t>
            </a:r>
            <a:endParaRPr lang="en-GB" sz="5800" dirty="0">
              <a:cs typeface="Calibri" panose="020F0502020204030204" pitchFamily="34" charset="0"/>
            </a:endParaRPr>
          </a:p>
          <a:p>
            <a:pPr marL="0" lvl="0" indent="0">
              <a:buNone/>
            </a:pPr>
            <a:r>
              <a:rPr lang="en-GB" sz="5800" i="1" dirty="0">
                <a:cs typeface="Calibri" panose="020F0502020204030204" pitchFamily="34" charset="0"/>
              </a:rPr>
              <a:t>To improve students’ digital skills within the workplace.</a:t>
            </a:r>
          </a:p>
          <a:p>
            <a:pPr marL="0" lvl="0" indent="0">
              <a:buNone/>
            </a:pPr>
            <a:endParaRPr lang="en-GB" sz="5800" i="1" dirty="0">
              <a:cs typeface="Calibri" panose="020F0502020204030204" pitchFamily="34" charset="0"/>
            </a:endParaRPr>
          </a:p>
          <a:p>
            <a:pPr marL="0" lvl="0" indent="0">
              <a:buNone/>
            </a:pPr>
            <a:r>
              <a:rPr lang="en-GB" sz="5800" i="1" dirty="0">
                <a:cs typeface="Calibri" panose="020F0502020204030204" pitchFamily="34" charset="0"/>
              </a:rPr>
              <a:t>To develop awareness of the importance of effective analysis of information and its translation into knowledge.</a:t>
            </a:r>
          </a:p>
          <a:p>
            <a:pPr marL="0" indent="0" fontAlgn="auto" hangingPunct="1">
              <a:buNone/>
            </a:pPr>
            <a:r>
              <a:rPr lang="en-GB" sz="4200" b="1" dirty="0">
                <a:cs typeface="Calibri" panose="020F0502020204030204" pitchFamily="34" charset="0"/>
              </a:rPr>
              <a:t> </a:t>
            </a:r>
            <a:endParaRPr lang="en-GB" sz="4200" dirty="0">
              <a:cs typeface="Calibri" panose="020F0502020204030204" pitchFamily="34" charset="0"/>
            </a:endParaRPr>
          </a:p>
          <a:p>
            <a:pPr lvl="4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64821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Module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37792"/>
            <a:ext cx="8401050" cy="4582416"/>
          </a:xfrm>
        </p:spPr>
        <p:txBody>
          <a:bodyPr>
            <a:normAutofit fontScale="70000" lnSpcReduction="20000"/>
          </a:bodyPr>
          <a:lstStyle/>
          <a:p>
            <a:pPr marL="0" indent="0" fontAlgn="auto" hangingPunct="1">
              <a:buNone/>
            </a:pPr>
            <a:endParaRPr lang="en-GB" sz="4200" b="1" dirty="0">
              <a:cs typeface="Calibri" panose="020F0502020204030204" pitchFamily="34" charset="0"/>
            </a:endParaRPr>
          </a:p>
          <a:p>
            <a:pPr marL="0" indent="0" fontAlgn="auto" hangingPunct="1">
              <a:buNone/>
            </a:pPr>
            <a:r>
              <a:rPr lang="en-GB" sz="4200" b="1" dirty="0">
                <a:cs typeface="Calibri" panose="020F0502020204030204" pitchFamily="34" charset="0"/>
              </a:rPr>
              <a:t>LEARNING OUTCOMES</a:t>
            </a:r>
            <a:endParaRPr lang="en-GB" sz="4200" dirty="0">
              <a:cs typeface="Calibri" panose="020F0502020204030204" pitchFamily="34" charset="0"/>
            </a:endParaRPr>
          </a:p>
          <a:p>
            <a:pPr marL="0" indent="0" hangingPunct="0">
              <a:buNone/>
            </a:pPr>
            <a:r>
              <a:rPr lang="en-GB" sz="4200" b="1" dirty="0">
                <a:cs typeface="Calibri" panose="020F0502020204030204" pitchFamily="34" charset="0"/>
              </a:rPr>
              <a:t> </a:t>
            </a:r>
            <a:endParaRPr lang="en-GB" sz="4200" dirty="0">
              <a:cs typeface="Calibri" panose="020F0502020204030204" pitchFamily="34" charset="0"/>
            </a:endParaRPr>
          </a:p>
          <a:p>
            <a:pPr marL="0" indent="0" hangingPunct="0">
              <a:buNone/>
            </a:pPr>
            <a:r>
              <a:rPr lang="en-GB" sz="4200" i="1" dirty="0">
                <a:cs typeface="Calibri" panose="020F0502020204030204" pitchFamily="34" charset="0"/>
              </a:rPr>
              <a:t>Upon the successful completion of this module, the student should be able to demonstrate the ability to:</a:t>
            </a:r>
            <a:br>
              <a:rPr lang="en-GB" sz="4200" i="1" dirty="0">
                <a:cs typeface="Calibri" panose="020F0502020204030204" pitchFamily="34" charset="0"/>
              </a:rPr>
            </a:br>
            <a:endParaRPr lang="en-GB" sz="4200" i="1" dirty="0">
              <a:cs typeface="Calibri" panose="020F0502020204030204" pitchFamily="34" charset="0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en-GB" sz="4200" i="1" dirty="0">
                <a:cs typeface="Calibri" panose="020F0502020204030204" pitchFamily="34" charset="0"/>
              </a:rPr>
              <a:t>Evaluate the appropriate use of contemporary technologies to improve workplace efficiency and employability</a:t>
            </a:r>
          </a:p>
          <a:p>
            <a:pPr marL="742950" lvl="0" indent="-742950">
              <a:buFont typeface="+mj-lt"/>
              <a:buAutoNum type="arabicPeriod"/>
            </a:pPr>
            <a:r>
              <a:rPr lang="en-GB" sz="4200" i="1" dirty="0">
                <a:cs typeface="Calibri" panose="020F0502020204030204" pitchFamily="34" charset="0"/>
              </a:rPr>
              <a:t>Identify and effectively evaluate a range of information sources</a:t>
            </a:r>
          </a:p>
          <a:p>
            <a:pPr marL="742950" lvl="0" indent="-742950">
              <a:buFont typeface="+mj-lt"/>
              <a:buAutoNum type="arabicPeriod"/>
            </a:pPr>
            <a:r>
              <a:rPr lang="en-GB" sz="4200" i="1" dirty="0">
                <a:cs typeface="Calibri" panose="020F0502020204030204" pitchFamily="34" charset="0"/>
              </a:rPr>
              <a:t>Show competence in workplace data handling</a:t>
            </a:r>
          </a:p>
          <a:p>
            <a:pPr lvl="4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09478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6209"/>
            <a:ext cx="8229600" cy="714848"/>
          </a:xfrm>
        </p:spPr>
        <p:txBody>
          <a:bodyPr>
            <a:noAutofit/>
          </a:bodyPr>
          <a:lstStyle/>
          <a:p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Research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273" y="1392356"/>
            <a:ext cx="7886700" cy="4180671"/>
          </a:xfrm>
        </p:spPr>
        <p:txBody>
          <a:bodyPr>
            <a:normAutofit/>
          </a:bodyPr>
          <a:lstStyle/>
          <a:p>
            <a:pPr lvl="4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4</a:t>
            </a:fld>
            <a:endParaRPr lang="en-GB" altLang="en-US"/>
          </a:p>
        </p:txBody>
      </p:sp>
      <p:pic>
        <p:nvPicPr>
          <p:cNvPr id="11" name="Picture 10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60A1450A-8743-4C85-BAEB-1E8503609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79" y="1218933"/>
            <a:ext cx="7284687" cy="399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384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69446"/>
            <a:ext cx="8229600" cy="805914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Statistics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A close up of a logo&#10;&#10;Description generated with high confidence">
            <a:extLst>
              <a:ext uri="{FF2B5EF4-FFF2-40B4-BE49-F238E27FC236}">
                <a16:creationId xmlns:a16="http://schemas.microsoft.com/office/drawing/2014/main" id="{60BB0C6C-C6FF-45F7-A048-11F8FEDD7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58" y="1286794"/>
            <a:ext cx="7421848" cy="417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58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40566"/>
            <a:ext cx="8229600" cy="805914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Statistics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290204"/>
            <a:ext cx="8352928" cy="42775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cs typeface="Calibri" panose="020F0502020204030204" pitchFamily="34" charset="0"/>
              </a:rPr>
              <a:t>One of the reasons we are briefly looking at statistics in this module is that if you understand broadly what you are looking at, you will be able to:</a:t>
            </a:r>
          </a:p>
          <a:p>
            <a:r>
              <a:rPr lang="en-GB" sz="2400" dirty="0">
                <a:solidFill>
                  <a:schemeClr val="tx2"/>
                </a:solidFill>
              </a:rPr>
              <a:t>Examine</a:t>
            </a:r>
            <a:r>
              <a:rPr lang="en-GB" sz="2400" dirty="0"/>
              <a:t> Raw </a:t>
            </a:r>
            <a:r>
              <a:rPr lang="en-GB" sz="2400" b="1" dirty="0"/>
              <a:t>Data</a:t>
            </a:r>
            <a:r>
              <a:rPr lang="en-GB" sz="2400" dirty="0"/>
              <a:t>, extract useful </a:t>
            </a:r>
            <a:r>
              <a:rPr lang="en-GB" sz="2400" b="1" dirty="0"/>
              <a:t>Information</a:t>
            </a:r>
            <a:r>
              <a:rPr lang="en-GB" sz="2400" dirty="0"/>
              <a:t> from it and turn it into </a:t>
            </a:r>
            <a:r>
              <a:rPr lang="en-GB" sz="2400" b="1" dirty="0"/>
              <a:t>Knowledge</a:t>
            </a:r>
          </a:p>
          <a:p>
            <a:r>
              <a:rPr lang="en-GB" sz="2400" dirty="0">
                <a:solidFill>
                  <a:schemeClr val="tx2"/>
                </a:solidFill>
              </a:rPr>
              <a:t>Be discerning -</a:t>
            </a:r>
            <a:r>
              <a:rPr lang="en-GB" sz="2400" dirty="0"/>
              <a:t> which basically means you can ‘</a:t>
            </a:r>
            <a:r>
              <a:rPr lang="en-GB" sz="2400" i="1" dirty="0"/>
              <a:t>sort the wheat from the chaff’ or ‘see the wood for the trees’ </a:t>
            </a:r>
            <a:r>
              <a:rPr lang="en-GB" sz="2400" dirty="0"/>
              <a:t>and make judgements on the data or information before you.</a:t>
            </a:r>
          </a:p>
          <a:p>
            <a:r>
              <a:rPr lang="en-GB" sz="2400" dirty="0"/>
              <a:t>These skills will enable you to </a:t>
            </a:r>
            <a:r>
              <a:rPr lang="en-GB" sz="2400" dirty="0">
                <a:solidFill>
                  <a:schemeClr val="tx2"/>
                </a:solidFill>
              </a:rPr>
              <a:t>Evaluate</a:t>
            </a:r>
            <a:r>
              <a:rPr lang="en-GB" sz="2400" dirty="0"/>
              <a:t> the information and make informed decisions on when and how to apply it.</a:t>
            </a:r>
            <a:br>
              <a:rPr lang="en-GB" sz="2400" dirty="0"/>
            </a:br>
            <a:endParaRPr lang="en-GB" sz="2400" dirty="0"/>
          </a:p>
          <a:p>
            <a:pPr marL="0" indent="0">
              <a:buNone/>
            </a:pPr>
            <a:endParaRPr lang="en-GB" sz="2000" i="1" dirty="0"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sz="2000" i="1" dirty="0"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4591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69446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Statistics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25322"/>
            <a:ext cx="8229600" cy="40204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The purpose of </a:t>
            </a:r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descriptive statistics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is to summarise or display data so we can quickly obtain an overview.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Descriptive statistics play an important role today because of the vast amount of data readily available at our fingertips.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Descriptive Statistics enable us to accurately summarise data to obtain the “big picture” - either graphically or numerically.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The most common descriptive statistic is the </a:t>
            </a:r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average</a:t>
            </a: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414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23096-4BF6-4CB9-8DBD-9B7AFF4C3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Descriptive Statistics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FF4A6-7E0C-4C99-B180-139D8EAA04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833" y="1508289"/>
            <a:ext cx="7886700" cy="3525624"/>
          </a:xfrm>
        </p:spPr>
        <p:txBody>
          <a:bodyPr/>
          <a:lstStyle/>
          <a:p>
            <a:r>
              <a:rPr lang="en-GB" dirty="0"/>
              <a:t>Data are usually organised and presented in tables or graphs that summarise information, such as pie charts, bars or scatter-graphs.</a:t>
            </a:r>
          </a:p>
          <a:p>
            <a:r>
              <a:rPr lang="en-GB" dirty="0"/>
              <a:t>Descriptive statistics are only descriptive and, therefore, do not involve generalising beyond the data that has been collected.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CC2B77-2356-45FE-AF60-D7745B55C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12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446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Inferential Statistics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92059"/>
            <a:ext cx="8229600" cy="38738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Inferential statistics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allow us to make claims (draw inferences) or form conclusions about a population, based on a sample of data from that population: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they cover a large variety of techniques that allow us to make actual claims about a population based on a sample of data.</a:t>
            </a:r>
          </a:p>
          <a:p>
            <a:r>
              <a:rPr lang="en-GB" sz="2400" dirty="0"/>
              <a:t>can be used to make predictions about the population</a:t>
            </a:r>
            <a:r>
              <a:rPr lang="en-GB" dirty="0"/>
              <a:t>.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266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2CCDE-B752-4955-875B-A6277B8C3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Descriptive vs Inferential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F3EFAB2-B7D2-42C1-94C3-DF3B876F6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29155E-2029-4282-9517-655B4E450D4F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371AE0-A9E5-439D-AF29-AB6684723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563" y="1397081"/>
            <a:ext cx="8138524" cy="407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8412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B2D90-EAB1-45D2-A297-F6A2C2A25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926347"/>
          </a:xfrm>
        </p:spPr>
        <p:txBody>
          <a:bodyPr/>
          <a:lstStyle/>
          <a:p>
            <a:r>
              <a:rPr lang="en-GB" b="1" dirty="0"/>
              <a:t>Population vs Sample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54DAA6-D82A-461F-84D0-2E37BBB48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48242"/>
            <a:ext cx="7886700" cy="4351338"/>
          </a:xfrm>
        </p:spPr>
        <p:txBody>
          <a:bodyPr/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population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in statistics represents all possible measurements or outcomes. 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sample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refers to a portion of the population that is representative of the population from which it was selected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4EB6C7-A27F-4FF0-AEDB-312359ECE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592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224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Sampling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3859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Virtually all statistical results are based on the measurements of a sample drawn from a population. </a:t>
            </a:r>
          </a:p>
          <a:p>
            <a:pPr marL="457200" lvl="1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E.g. Nielson ratings gather information on a small sample of homes for TV ratings</a:t>
            </a:r>
            <a:b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Measuring the entire population could be very expensive or even impossible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can get very accurate information from samples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03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005ED-E6A2-4140-8286-345D3466F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Interpretation – misleading stats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82C09-0AD2-404E-88F5-233B44C72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125" y="1326005"/>
            <a:ext cx="8496497" cy="4351338"/>
          </a:xfrm>
        </p:spPr>
        <p:txBody>
          <a:bodyPr/>
          <a:lstStyle/>
          <a:p>
            <a:r>
              <a:rPr lang="en-GB" dirty="0"/>
              <a:t>Take a look at this example: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'More than 80% of dentists recommend Colgate’.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r>
              <a:rPr lang="en-GB" dirty="0"/>
              <a:t>Would you think that 80% of dentists recommended Colgate while 20% recommended other brands?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BA06D4-1578-4C42-8004-19054F805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79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1C200-F6E0-47F2-95B1-D51FF633D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879213"/>
          </a:xfrm>
        </p:spPr>
        <p:txBody>
          <a:bodyPr/>
          <a:lstStyle/>
          <a:p>
            <a:r>
              <a:rPr lang="en-GB" dirty="0"/>
              <a:t>Interpretation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8AC31-90FC-46A4-9228-C11A196731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272" y="1244338"/>
            <a:ext cx="8364522" cy="4351338"/>
          </a:xfrm>
        </p:spPr>
        <p:txBody>
          <a:bodyPr/>
          <a:lstStyle/>
          <a:p>
            <a:r>
              <a:rPr lang="en-GB" dirty="0"/>
              <a:t>In fact, when dentists were surveyed, </a:t>
            </a:r>
            <a:r>
              <a:rPr lang="en-GB" b="1" dirty="0"/>
              <a:t>they could choose several brands</a:t>
            </a:r>
            <a:r>
              <a:rPr lang="en-GB" dirty="0"/>
              <a:t> instead of just one. </a:t>
            </a:r>
          </a:p>
          <a:p>
            <a:r>
              <a:rPr lang="en-GB" dirty="0"/>
              <a:t>Therefore, other brands could be just as popular as Colgate. </a:t>
            </a:r>
          </a:p>
          <a:p>
            <a:r>
              <a:rPr lang="en-GB" dirty="0"/>
              <a:t>The percentage of dentists who chose </a:t>
            </a:r>
            <a:r>
              <a:rPr lang="en-GB" b="1" dirty="0"/>
              <a:t>other</a:t>
            </a:r>
            <a:r>
              <a:rPr lang="en-GB" dirty="0"/>
              <a:t> </a:t>
            </a:r>
            <a:r>
              <a:rPr lang="en-GB" b="1" dirty="0"/>
              <a:t>brands</a:t>
            </a:r>
            <a:r>
              <a:rPr lang="en-GB" dirty="0"/>
              <a:t> was </a:t>
            </a:r>
            <a:r>
              <a:rPr lang="en-GB" b="1" dirty="0"/>
              <a:t>not presented </a:t>
            </a:r>
            <a:r>
              <a:rPr lang="en-GB" dirty="0"/>
              <a:t>in this example.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sz="2000" dirty="0"/>
              <a:t>This completely misleading statistic was banned by the Advertising Standards Authority.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55ED9A-0C67-4639-AC91-D8052127E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254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094D9-C291-429A-9D24-CE79FE58BF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377" y="527901"/>
            <a:ext cx="3714161" cy="499620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Therefore in the words popularised by Carl Sagan        </a:t>
            </a:r>
            <a:r>
              <a:rPr lang="en-GB" sz="1600" dirty="0"/>
              <a:t>( American astronomer, astrophysicist, author…) </a:t>
            </a:r>
          </a:p>
          <a:p>
            <a:pPr marL="0" indent="0">
              <a:buNone/>
            </a:pPr>
            <a:r>
              <a:rPr lang="en-GB" sz="1600" dirty="0"/>
              <a:t> </a:t>
            </a:r>
            <a:r>
              <a:rPr lang="en-GB" dirty="0"/>
              <a:t>consider yourself warned: </a:t>
            </a:r>
          </a:p>
          <a:p>
            <a:pPr marL="0" indent="0">
              <a:buNone/>
            </a:pPr>
            <a:r>
              <a:rPr lang="en-GB" b="1" dirty="0"/>
              <a:t>‘extraordinary claims require extraordinary evidence’</a:t>
            </a:r>
            <a:r>
              <a:rPr lang="en-GB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0AFF23-7AC1-47D2-AA46-E4B596151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0E9A3C-C746-48C2-896A-B34F381716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397" y="527901"/>
            <a:ext cx="4610690" cy="49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902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40566"/>
            <a:ext cx="8229600" cy="805914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Statistics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219199"/>
            <a:ext cx="4242452" cy="413522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GB" i="1" dirty="0"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i="1" dirty="0">
                <a:cs typeface="Calibri" panose="020F0502020204030204" pitchFamily="34" charset="0"/>
              </a:rPr>
              <a:t>There is a general overview of different types of statistics, what they measure and why in in the </a:t>
            </a:r>
            <a:r>
              <a:rPr lang="en-GB" b="1" i="1" dirty="0">
                <a:cs typeface="Calibri" panose="020F0502020204030204" pitchFamily="34" charset="0"/>
              </a:rPr>
              <a:t>Resources Section of this module on Moodle</a:t>
            </a:r>
            <a:r>
              <a:rPr lang="en-GB" i="1" dirty="0">
                <a:cs typeface="Calibri" panose="020F0502020204030204" pitchFamily="34" charset="0"/>
              </a:rPr>
              <a:t>.  </a:t>
            </a:r>
          </a:p>
          <a:p>
            <a:pPr marL="0" indent="0" algn="ctr">
              <a:buNone/>
            </a:pPr>
            <a:endParaRPr lang="en-GB" sz="2000" i="1" dirty="0">
              <a:cs typeface="Calibri" panose="020F0502020204030204" pitchFamily="34" charset="0"/>
            </a:endParaRPr>
          </a:p>
        </p:txBody>
      </p:sp>
      <p:pic>
        <p:nvPicPr>
          <p:cNvPr id="5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603A2692-9E4B-4AD1-B057-2FB716131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136" y="1300899"/>
            <a:ext cx="3826328" cy="433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847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496944" cy="634082"/>
          </a:xfrm>
        </p:spPr>
        <p:txBody>
          <a:bodyPr/>
          <a:lstStyle/>
          <a:p>
            <a:r>
              <a:rPr lang="en-GB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109" y="1027522"/>
            <a:ext cx="8427299" cy="467841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50000"/>
              </a:lnSpc>
            </a:pPr>
            <a:r>
              <a:rPr lang="en-GB" sz="7200" dirty="0"/>
              <a:t>ICO, (2018) ‘Guide to the Freedom of Information Act (FOI) [online] available at https://ico.org.uk/media/for-organisations/guide-to-freedom-of-information-4-9.pdf</a:t>
            </a:r>
          </a:p>
          <a:p>
            <a:pPr>
              <a:lnSpc>
                <a:spcPct val="150000"/>
              </a:lnSpc>
            </a:pPr>
            <a:r>
              <a:rPr lang="en-GB" sz="7200" dirty="0"/>
              <a:t>ICO, (2018) ‘Guide to the General Data Protection Regulation (GDPR)’ [online] available at https://ico.org.uk/for-organisations/guide-to-the-general-data-protection-regulation-gdpr/</a:t>
            </a:r>
          </a:p>
          <a:p>
            <a:pPr>
              <a:lnSpc>
                <a:spcPct val="150000"/>
              </a:lnSpc>
            </a:pPr>
            <a:r>
              <a:rPr lang="en-GB" sz="7200" dirty="0"/>
              <a:t>Maund, et al. (2017) </a:t>
            </a:r>
            <a:r>
              <a:rPr lang="en-GB" sz="7200" i="1" dirty="0"/>
              <a:t>Certificate in Higher Education: Skills for the Workplace Student Yearbook. </a:t>
            </a:r>
            <a:r>
              <a:rPr lang="en-GB" sz="7200" dirty="0"/>
              <a:t>London: Sage Publications Ltd. </a:t>
            </a:r>
          </a:p>
          <a:p>
            <a:pPr>
              <a:lnSpc>
                <a:spcPct val="150000"/>
              </a:lnSpc>
            </a:pPr>
            <a:r>
              <a:rPr lang="en-GB" sz="7200" dirty="0"/>
              <a:t>Morgan, P. (2017) </a:t>
            </a:r>
            <a:r>
              <a:rPr lang="en-GB" sz="7200" i="1" dirty="0"/>
              <a:t>The Business Student’s Guide to Employability. </a:t>
            </a:r>
            <a:r>
              <a:rPr lang="en-GB" sz="7200" dirty="0"/>
              <a:t>London: Sage Publications Ltd. </a:t>
            </a:r>
          </a:p>
          <a:p>
            <a:pPr>
              <a:lnSpc>
                <a:spcPct val="150000"/>
              </a:lnSpc>
            </a:pPr>
            <a:r>
              <a:rPr lang="en-GB" sz="7200" dirty="0"/>
              <a:t>Pierce, R. (2018) ‘Maths is Fun’ [online] available at http://www.mathsisfun.com/  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15090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 Template" id="{28FE3AF7-755B-9B47-84B0-0BA3BC7278CE}" vid="{A74E8C80-3EC1-ED4E-A762-50C940174F4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7" ma:contentTypeDescription="Create a new document." ma:contentTypeScope="" ma:versionID="745031b7136e6d0b314959d7b3aab4cc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d543818a17c4c1e3adee1e8de4930a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204D06-7C22-4E3B-A780-D2484C514C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5184DA-0349-45D2-8DFF-557E329E9070}">
  <ds:schemaRefs>
    <ds:schemaRef ds:uri="http://purl.org/dc/elements/1.1/"/>
    <ds:schemaRef ds:uri="http://purl.org/dc/dcmitype/"/>
    <ds:schemaRef ds:uri="a908d394-d138-480e-87a3-ff44c37f991a"/>
    <ds:schemaRef ds:uri="http://schemas.microsoft.com/office/2006/documentManagement/types"/>
    <ds:schemaRef ds:uri="http://schemas.microsoft.com/office/2006/metadata/properties"/>
    <ds:schemaRef ds:uri="f66716c4-314f-46c1-b01e-5a44c61897d8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3A411FC-49E2-4F2C-9E58-F1DF5DCE69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200 Template</Template>
  <TotalTime>4389</TotalTime>
  <Words>789</Words>
  <Application>Microsoft Office PowerPoint</Application>
  <PresentationFormat>On-screen Show (4:3)</PresentationFormat>
  <Paragraphs>82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Arial Rounded MT Bold</vt:lpstr>
      <vt:lpstr>Calibri</vt:lpstr>
      <vt:lpstr>Calibri Light</vt:lpstr>
      <vt:lpstr>Custom Design</vt:lpstr>
      <vt:lpstr>BMSK4003  Digital Skills and Research Methods  Online Session 8  </vt:lpstr>
      <vt:lpstr>Module Aims</vt:lpstr>
      <vt:lpstr>Module Objectives</vt:lpstr>
      <vt:lpstr>Research Methods</vt:lpstr>
      <vt:lpstr>Statistics</vt:lpstr>
      <vt:lpstr>Statistics</vt:lpstr>
      <vt:lpstr>Statistics</vt:lpstr>
      <vt:lpstr>Descriptive Statistics</vt:lpstr>
      <vt:lpstr>Inferential Statistics</vt:lpstr>
      <vt:lpstr>Descriptive vs Inferential </vt:lpstr>
      <vt:lpstr>Population vs Sample</vt:lpstr>
      <vt:lpstr>Sampling</vt:lpstr>
      <vt:lpstr>Interpretation – misleading stats</vt:lpstr>
      <vt:lpstr>Interpretation</vt:lpstr>
      <vt:lpstr>PowerPoint Presentation</vt:lpstr>
      <vt:lpstr>Statistics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BMSK4003 Workshop 1</dc:title>
  <dc:creator>Julia Ault</dc:creator>
  <cp:lastModifiedBy>Michaela Schriek</cp:lastModifiedBy>
  <cp:revision>85</cp:revision>
  <dcterms:modified xsi:type="dcterms:W3CDTF">2020-09-03T09:07:19Z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