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62" r:id="rId1"/>
  </p:sldMasterIdLst>
  <p:notesMasterIdLst>
    <p:notesMasterId r:id="rId2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3303" autoAdjust="0"/>
  </p:normalViewPr>
  <p:slideViewPr>
    <p:cSldViewPr snapToGrid="0">
      <p:cViewPr varScale="1">
        <p:scale>
          <a:sx n="68" d="100"/>
          <a:sy n="68" d="100"/>
        </p:scale>
        <p:origin x="126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2E0BA46-53B5-4923-BE09-B77D492186EF}" type="datetimeFigureOut">
              <a:rPr lang="en-GB" smtClean="0"/>
              <a:t>14/02/2026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6E7BFA-6A31-41BF-9FD3-EA2E2B5B46FB}" type="slidenum">
              <a:rPr lang="en-GB" smtClean="0"/>
              <a:t>‹#›</a:t>
            </a:fld>
            <a:endParaRPr lang="en-GB"/>
          </a:p>
        </p:txBody>
      </p:sp>
    </p:spTree>
    <p:extLst>
      <p:ext uri="{BB962C8B-B14F-4D97-AF65-F5344CB8AC3E}">
        <p14:creationId xmlns:p14="http://schemas.microsoft.com/office/powerpoint/2010/main" val="35316108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16E7BFA-6A31-41BF-9FD3-EA2E2B5B46FB}" type="slidenum">
              <a:rPr lang="en-GB" smtClean="0"/>
              <a:t>2</a:t>
            </a:fld>
            <a:endParaRPr lang="en-GB"/>
          </a:p>
        </p:txBody>
      </p:sp>
    </p:spTree>
    <p:extLst>
      <p:ext uri="{BB962C8B-B14F-4D97-AF65-F5344CB8AC3E}">
        <p14:creationId xmlns:p14="http://schemas.microsoft.com/office/powerpoint/2010/main" val="12433415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16E7BFA-6A31-41BF-9FD3-EA2E2B5B46FB}" type="slidenum">
              <a:rPr lang="en-GB" smtClean="0"/>
              <a:t>3</a:t>
            </a:fld>
            <a:endParaRPr lang="en-GB"/>
          </a:p>
        </p:txBody>
      </p:sp>
    </p:spTree>
    <p:extLst>
      <p:ext uri="{BB962C8B-B14F-4D97-AF65-F5344CB8AC3E}">
        <p14:creationId xmlns:p14="http://schemas.microsoft.com/office/powerpoint/2010/main" val="23148990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816E7BFA-6A31-41BF-9FD3-EA2E2B5B46FB}" type="slidenum">
              <a:rPr lang="en-GB" smtClean="0"/>
              <a:t>4</a:t>
            </a:fld>
            <a:endParaRPr lang="en-GB"/>
          </a:p>
        </p:txBody>
      </p:sp>
    </p:spTree>
    <p:extLst>
      <p:ext uri="{BB962C8B-B14F-4D97-AF65-F5344CB8AC3E}">
        <p14:creationId xmlns:p14="http://schemas.microsoft.com/office/powerpoint/2010/main" val="7869610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816E7BFA-6A31-41BF-9FD3-EA2E2B5B46FB}" type="slidenum">
              <a:rPr lang="en-GB" smtClean="0"/>
              <a:t>5</a:t>
            </a:fld>
            <a:endParaRPr lang="en-GB"/>
          </a:p>
        </p:txBody>
      </p:sp>
    </p:spTree>
    <p:extLst>
      <p:ext uri="{BB962C8B-B14F-4D97-AF65-F5344CB8AC3E}">
        <p14:creationId xmlns:p14="http://schemas.microsoft.com/office/powerpoint/2010/main" val="4104208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816E7BFA-6A31-41BF-9FD3-EA2E2B5B46FB}" type="slidenum">
              <a:rPr lang="en-GB" smtClean="0"/>
              <a:t>6</a:t>
            </a:fld>
            <a:endParaRPr lang="en-GB"/>
          </a:p>
        </p:txBody>
      </p:sp>
    </p:spTree>
    <p:extLst>
      <p:ext uri="{BB962C8B-B14F-4D97-AF65-F5344CB8AC3E}">
        <p14:creationId xmlns:p14="http://schemas.microsoft.com/office/powerpoint/2010/main" val="569151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816E7BFA-6A31-41BF-9FD3-EA2E2B5B46FB}" type="slidenum">
              <a:rPr lang="en-GB" smtClean="0"/>
              <a:t>7</a:t>
            </a:fld>
            <a:endParaRPr lang="en-GB"/>
          </a:p>
        </p:txBody>
      </p:sp>
    </p:spTree>
    <p:extLst>
      <p:ext uri="{BB962C8B-B14F-4D97-AF65-F5344CB8AC3E}">
        <p14:creationId xmlns:p14="http://schemas.microsoft.com/office/powerpoint/2010/main" val="30904355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816E7BFA-6A31-41BF-9FD3-EA2E2B5B46FB}" type="slidenum">
              <a:rPr lang="en-GB" smtClean="0"/>
              <a:t>8</a:t>
            </a:fld>
            <a:endParaRPr lang="en-GB"/>
          </a:p>
        </p:txBody>
      </p:sp>
    </p:spTree>
    <p:extLst>
      <p:ext uri="{BB962C8B-B14F-4D97-AF65-F5344CB8AC3E}">
        <p14:creationId xmlns:p14="http://schemas.microsoft.com/office/powerpoint/2010/main" val="675226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816E7BFA-6A31-41BF-9FD3-EA2E2B5B46FB}" type="slidenum">
              <a:rPr lang="en-GB" smtClean="0"/>
              <a:t>9</a:t>
            </a:fld>
            <a:endParaRPr lang="en-GB"/>
          </a:p>
        </p:txBody>
      </p:sp>
    </p:spTree>
    <p:extLst>
      <p:ext uri="{BB962C8B-B14F-4D97-AF65-F5344CB8AC3E}">
        <p14:creationId xmlns:p14="http://schemas.microsoft.com/office/powerpoint/2010/main" val="42569171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816E7BFA-6A31-41BF-9FD3-EA2E2B5B46FB}" type="slidenum">
              <a:rPr lang="en-GB" smtClean="0"/>
              <a:t>10</a:t>
            </a:fld>
            <a:endParaRPr lang="en-GB"/>
          </a:p>
        </p:txBody>
      </p:sp>
    </p:spTree>
    <p:extLst>
      <p:ext uri="{BB962C8B-B14F-4D97-AF65-F5344CB8AC3E}">
        <p14:creationId xmlns:p14="http://schemas.microsoft.com/office/powerpoint/2010/main" val="6637293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816E7BFA-6A31-41BF-9FD3-EA2E2B5B46FB}" type="slidenum">
              <a:rPr lang="en-GB" smtClean="0"/>
              <a:t>11</a:t>
            </a:fld>
            <a:endParaRPr lang="en-GB"/>
          </a:p>
        </p:txBody>
      </p:sp>
    </p:spTree>
    <p:extLst>
      <p:ext uri="{BB962C8B-B14F-4D97-AF65-F5344CB8AC3E}">
        <p14:creationId xmlns:p14="http://schemas.microsoft.com/office/powerpoint/2010/main" val="27284438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816E7BFA-6A31-41BF-9FD3-EA2E2B5B46FB}" type="slidenum">
              <a:rPr lang="en-GB" smtClean="0"/>
              <a:t>12</a:t>
            </a:fld>
            <a:endParaRPr lang="en-GB"/>
          </a:p>
        </p:txBody>
      </p:sp>
    </p:spTree>
    <p:extLst>
      <p:ext uri="{BB962C8B-B14F-4D97-AF65-F5344CB8AC3E}">
        <p14:creationId xmlns:p14="http://schemas.microsoft.com/office/powerpoint/2010/main" val="26541435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816E7BFA-6A31-41BF-9FD3-EA2E2B5B46FB}" type="slidenum">
              <a:rPr lang="en-GB" smtClean="0"/>
              <a:t>13</a:t>
            </a:fld>
            <a:endParaRPr lang="en-GB"/>
          </a:p>
        </p:txBody>
      </p:sp>
    </p:spTree>
    <p:extLst>
      <p:ext uri="{BB962C8B-B14F-4D97-AF65-F5344CB8AC3E}">
        <p14:creationId xmlns:p14="http://schemas.microsoft.com/office/powerpoint/2010/main" val="4001785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816E7BFA-6A31-41BF-9FD3-EA2E2B5B46FB}" type="slidenum">
              <a:rPr lang="en-GB" smtClean="0"/>
              <a:t>14</a:t>
            </a:fld>
            <a:endParaRPr lang="en-GB"/>
          </a:p>
        </p:txBody>
      </p:sp>
    </p:spTree>
    <p:extLst>
      <p:ext uri="{BB962C8B-B14F-4D97-AF65-F5344CB8AC3E}">
        <p14:creationId xmlns:p14="http://schemas.microsoft.com/office/powerpoint/2010/main" val="10821541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816E7BFA-6A31-41BF-9FD3-EA2E2B5B46FB}" type="slidenum">
              <a:rPr lang="en-GB" smtClean="0"/>
              <a:t>15</a:t>
            </a:fld>
            <a:endParaRPr lang="en-GB"/>
          </a:p>
        </p:txBody>
      </p:sp>
    </p:spTree>
    <p:extLst>
      <p:ext uri="{BB962C8B-B14F-4D97-AF65-F5344CB8AC3E}">
        <p14:creationId xmlns:p14="http://schemas.microsoft.com/office/powerpoint/2010/main" val="4235374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816E7BFA-6A31-41BF-9FD3-EA2E2B5B46FB}" type="slidenum">
              <a:rPr lang="en-GB" smtClean="0"/>
              <a:t>16</a:t>
            </a:fld>
            <a:endParaRPr lang="en-GB"/>
          </a:p>
        </p:txBody>
      </p:sp>
    </p:spTree>
    <p:extLst>
      <p:ext uri="{BB962C8B-B14F-4D97-AF65-F5344CB8AC3E}">
        <p14:creationId xmlns:p14="http://schemas.microsoft.com/office/powerpoint/2010/main" val="27212991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816E7BFA-6A31-41BF-9FD3-EA2E2B5B46FB}" type="slidenum">
              <a:rPr lang="en-GB" smtClean="0"/>
              <a:t>17</a:t>
            </a:fld>
            <a:endParaRPr lang="en-GB"/>
          </a:p>
        </p:txBody>
      </p:sp>
    </p:spTree>
    <p:extLst>
      <p:ext uri="{BB962C8B-B14F-4D97-AF65-F5344CB8AC3E}">
        <p14:creationId xmlns:p14="http://schemas.microsoft.com/office/powerpoint/2010/main" val="35163527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816E7BFA-6A31-41BF-9FD3-EA2E2B5B46FB}" type="slidenum">
              <a:rPr lang="en-GB" smtClean="0"/>
              <a:t>18</a:t>
            </a:fld>
            <a:endParaRPr lang="en-GB"/>
          </a:p>
        </p:txBody>
      </p:sp>
    </p:spTree>
    <p:extLst>
      <p:ext uri="{BB962C8B-B14F-4D97-AF65-F5344CB8AC3E}">
        <p14:creationId xmlns:p14="http://schemas.microsoft.com/office/powerpoint/2010/main" val="12969677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BDF68E2-58F2-4D09-BE8B-E3BD06533059}" type="datetimeFigureOut">
              <a:rPr lang="en-US" smtClean="0"/>
              <a:t>2/14/2026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a:xfrm>
            <a:off x="531812" y="4529540"/>
            <a:ext cx="779767" cy="365125"/>
          </a:xfrm>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5830581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8FC5F6-F338-4AE4-BB23-26385BCFC423}" type="datetimeFigureOut">
              <a:rPr lang="en-US" smtClean="0"/>
              <a:t>2/14/2026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p:txBody>
          <a:bodyPr/>
          <a:lstStyle/>
          <a:p>
            <a:fld id="{6113E31D-E2AB-40D1-8B51-AFA5AFEF393A}" type="slidenum">
              <a:rPr lang="en-US" smtClean="0"/>
              <a:t>‹#›</a:t>
            </a:fld>
            <a:endParaRPr lang="en-US" dirty="0"/>
          </a:p>
        </p:txBody>
      </p:sp>
    </p:spTree>
    <p:extLst>
      <p:ext uri="{BB962C8B-B14F-4D97-AF65-F5344CB8AC3E}">
        <p14:creationId xmlns:p14="http://schemas.microsoft.com/office/powerpoint/2010/main" val="37666293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0EBB0C4-6273-4C6E-B9BD-2EDC30F1CD52}" type="datetimeFigureOut">
              <a:rPr lang="en-US" smtClean="0"/>
              <a:t>2/14/2026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6787518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9AB4D41-86C1-4908-B66A-0B50CEB3BF29}" type="datetimeFigureOut">
              <a:rPr lang="en-US" smtClean="0"/>
              <a:t>2/14/2026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445814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6426E2C-56C1-4E0D-A793-0088A7FDD37E}" type="datetimeFigureOut">
              <a:rPr lang="en-US" smtClean="0"/>
              <a:t>2/14/2026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42440013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8C39B41-D8B5-4052-B551-9B5525EAA8B6}" type="datetimeFigureOut">
              <a:rPr lang="en-US" smtClean="0"/>
              <a:t>2/14/2026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496729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D94136C-8742-45B2-AF27-D93DF72833A9}" type="datetimeFigureOut">
              <a:rPr lang="en-US" smtClean="0"/>
              <a:t>2/14/2026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4" name="Slide Number Placeholder 3"/>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6254712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2ABBEA6-7C60-4B02-AE87-00D78D8422AF}" type="datetimeFigureOut">
              <a:rPr lang="en-US" smtClean="0"/>
              <a:t>2/14/2026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7194767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9CAD897-D46E-4AD2-BD9B-49DD3E640873}" type="datetimeFigureOut">
              <a:rPr lang="en-US" smtClean="0"/>
              <a:t>2/14/2026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3894966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8624D31-43A5-475A-80CF-332C9F6DCF35}" type="datetimeFigureOut">
              <a:rPr lang="en-US" smtClean="0"/>
              <a:t>2/14/2026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491386001"/>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8624D31-43A5-475A-80CF-332C9F6DCF35}" type="datetimeFigureOut">
              <a:rPr lang="en-US" smtClean="0"/>
              <a:t>2/14/2026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FAB73BC-B049-4115-A692-8D63A059BFB8}" type="slidenum">
              <a:rPr lang="en-US" smtClean="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523798778"/>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98624D31-43A5-475A-80CF-332C9F6DCF35}" type="datetimeFigureOut">
              <a:rPr lang="en-US" smtClean="0"/>
              <a:t>2/14/2026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58936229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98624D31-43A5-475A-80CF-332C9F6DCF35}" type="datetimeFigureOut">
              <a:rPr lang="en-US" smtClean="0"/>
              <a:t>2/14/2026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FAB73BC-B049-4115-A692-8D63A059BFB8}" type="slidenum">
              <a:rPr lang="en-US" smtClean="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78289623"/>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98624D31-43A5-475A-80CF-332C9F6DCF35}" type="datetimeFigureOut">
              <a:rPr lang="en-US" smtClean="0"/>
              <a:t>2/14/2026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861907238"/>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2D6473-DF6D-4702-B328-E0DD40540A4E}" type="datetimeFigureOut">
              <a:rPr lang="en-US" smtClean="0"/>
              <a:t>2/14/2026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7511644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26F7E3A-B166-407D-9866-32884E7D5B37}" type="datetimeFigureOut">
              <a:rPr lang="en-US" smtClean="0"/>
              <a:t>2/14/2026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1380952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GB"/>
            </a:p>
          </p:txBody>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GB"/>
            </a:p>
          </p:txBody>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GB"/>
            </a:p>
          </p:txBody>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GB"/>
            </a:p>
          </p:txBody>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GB"/>
            </a:p>
          </p:txBody>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GB"/>
            </a:p>
          </p:txBody>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GB"/>
            </a:p>
          </p:txBody>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GB"/>
            </a:p>
          </p:txBody>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GB"/>
            </a:p>
          </p:txBody>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GB"/>
            </a:p>
          </p:txBody>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GB"/>
            </a:p>
          </p:txBody>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GB"/>
            </a:p>
          </p:txBody>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GB"/>
            </a:p>
          </p:txBody>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GB"/>
            </a:p>
          </p:txBody>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GB"/>
            </a:p>
          </p:txBody>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GB"/>
            </a:p>
          </p:txBody>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GB"/>
            </a:p>
          </p:txBody>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GB"/>
            </a:p>
          </p:txBody>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GB"/>
            </a:p>
          </p:txBody>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GB"/>
            </a:p>
          </p:txBody>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GB"/>
            </a:p>
          </p:txBody>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GB"/>
            </a:p>
          </p:txBody>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GB"/>
            </a:p>
          </p:txBody>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GB"/>
            </a:p>
          </p:txBody>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98624D31-43A5-475A-80CF-332C9F6DCF35}" type="datetimeFigureOut">
              <a:rPr lang="en-US" smtClean="0"/>
              <a:t>2/14/2026</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405726947"/>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 id="2147483774" r:id="rId12"/>
    <p:sldLayoutId id="2147483775" r:id="rId13"/>
    <p:sldLayoutId id="2147483776" r:id="rId14"/>
    <p:sldLayoutId id="2147483777" r:id="rId15"/>
    <p:sldLayoutId id="2147483778" r:id="rId16"/>
  </p:sldLayoutIdLst>
  <p:hf sldNum="0" hdr="0" ftr="0" dt="0"/>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1841680"/>
            <a:ext cx="8915399" cy="2935702"/>
          </a:xfrm>
        </p:spPr>
        <p:txBody>
          <a:bodyPr>
            <a:noAutofit/>
          </a:bodyPr>
          <a:lstStyle/>
          <a:p>
            <a:pPr algn="ctr"/>
            <a:r>
              <a:rPr lang="en-US" sz="4400" b="1" dirty="0">
                <a:latin typeface="Arial" panose="020B0604020202020204" pitchFamily="34" charset="0"/>
                <a:cs typeface="Arial" panose="020B0604020202020204" pitchFamily="34" charset="0"/>
              </a:rPr>
              <a:t>Name: </a:t>
            </a:r>
            <a:r>
              <a:rPr lang="en-GB" sz="4400" dirty="0">
                <a:latin typeface="Arial" panose="020B0604020202020204" pitchFamily="34" charset="0"/>
                <a:cs typeface="Arial" panose="020B0604020202020204" pitchFamily="34" charset="0"/>
              </a:rPr>
              <a:t>Diana </a:t>
            </a:r>
            <a:r>
              <a:rPr lang="en-GB" sz="4400" dirty="0" err="1">
                <a:latin typeface="Arial" panose="020B0604020202020204" pitchFamily="34" charset="0"/>
                <a:cs typeface="Arial" panose="020B0604020202020204" pitchFamily="34" charset="0"/>
              </a:rPr>
              <a:t>Anim</a:t>
            </a:r>
            <a:br>
              <a:rPr lang="en-US" sz="4400" dirty="0">
                <a:latin typeface="Arial" panose="020B0604020202020204" pitchFamily="34" charset="0"/>
                <a:cs typeface="Arial" panose="020B0604020202020204" pitchFamily="34" charset="0"/>
              </a:rPr>
            </a:br>
            <a:r>
              <a:rPr lang="en-US" sz="4400" b="1" dirty="0">
                <a:latin typeface="Arial" panose="020B0604020202020204" pitchFamily="34" charset="0"/>
                <a:cs typeface="Arial" panose="020B0604020202020204" pitchFamily="34" charset="0"/>
              </a:rPr>
              <a:t>Student ID: 2240207</a:t>
            </a:r>
            <a:br>
              <a:rPr lang="en-US" sz="4400" b="1" dirty="0">
                <a:latin typeface="Arial" panose="020B0604020202020204" pitchFamily="34" charset="0"/>
                <a:cs typeface="Arial" panose="020B0604020202020204" pitchFamily="34" charset="0"/>
              </a:rPr>
            </a:br>
            <a:r>
              <a:rPr lang="en-US" sz="4400" b="1" dirty="0">
                <a:latin typeface="Arial" panose="020B0604020202020204" pitchFamily="34" charset="0"/>
                <a:cs typeface="Arial" panose="020B0604020202020204" pitchFamily="34" charset="0"/>
              </a:rPr>
              <a:t>Module Title: </a:t>
            </a:r>
            <a:r>
              <a:rPr lang="en-IN" sz="4400" dirty="0">
                <a:latin typeface="Arial" panose="020B0604020202020204" pitchFamily="34" charset="0"/>
                <a:cs typeface="Arial" panose="020B0604020202020204" pitchFamily="34" charset="0"/>
              </a:rPr>
              <a:t>Health, Wellbeing and Sustainable Development</a:t>
            </a:r>
            <a:endParaRPr lang="en-GB" sz="4400"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2"/>
          <a:stretch>
            <a:fillRect/>
          </a:stretch>
        </p:blipFill>
        <p:spPr>
          <a:xfrm>
            <a:off x="5443793" y="208476"/>
            <a:ext cx="3206238" cy="1288632"/>
          </a:xfrm>
          <a:prstGeom prst="rect">
            <a:avLst/>
          </a:prstGeom>
        </p:spPr>
      </p:pic>
    </p:spTree>
    <p:extLst>
      <p:ext uri="{BB962C8B-B14F-4D97-AF65-F5344CB8AC3E}">
        <p14:creationId xmlns:p14="http://schemas.microsoft.com/office/powerpoint/2010/main" val="12994929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715293"/>
          </a:xfrm>
        </p:spPr>
        <p:txBody>
          <a:bodyPr/>
          <a:lstStyle/>
          <a:p>
            <a:pPr algn="r"/>
            <a:r>
              <a:rPr lang="en-GB" b="1" dirty="0">
                <a:latin typeface="Arial" panose="020B0604020202020204" pitchFamily="34" charset="0"/>
                <a:cs typeface="Arial" panose="020B0604020202020204" pitchFamily="34" charset="0"/>
              </a:rPr>
              <a:t>Introduction</a:t>
            </a:r>
          </a:p>
        </p:txBody>
      </p:sp>
      <p:sp>
        <p:nvSpPr>
          <p:cNvPr id="4" name="Rounded Rectangle 3"/>
          <p:cNvSpPr/>
          <p:nvPr/>
        </p:nvSpPr>
        <p:spPr>
          <a:xfrm>
            <a:off x="5344732" y="1472974"/>
            <a:ext cx="6159880" cy="4528899"/>
          </a:xfrm>
          <a:prstGeom prst="roundRect">
            <a:avLst>
              <a:gd name="adj" fmla="val 5423"/>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marL="285750" indent="-285750" algn="just" fontAlgn="base">
              <a:buFont typeface="Arial" panose="020B0604020202020204" pitchFamily="34" charset="0"/>
              <a:buChar char="•"/>
            </a:pPr>
            <a:r>
              <a:rPr lang="en-IN" sz="2000" dirty="0">
                <a:solidFill>
                  <a:srgbClr val="222222"/>
                </a:solidFill>
                <a:latin typeface="Arial" panose="020B0604020202020204" pitchFamily="34" charset="0"/>
                <a:cs typeface="Arial" panose="020B0604020202020204" pitchFamily="34" charset="0"/>
              </a:rPr>
              <a:t>This presentation is titled as “The application of Health, Wellbeing and Sustainable Development and their integration into UK Health and Social Care Systems and Practise.</a:t>
            </a:r>
          </a:p>
          <a:p>
            <a:pPr marL="285750" indent="-285750" algn="just" fontAlgn="base">
              <a:buFont typeface="Arial" panose="020B0604020202020204" pitchFamily="34" charset="0"/>
              <a:buChar char="•"/>
            </a:pPr>
            <a:r>
              <a:rPr lang="en-IN" sz="2000" b="1" dirty="0">
                <a:solidFill>
                  <a:srgbClr val="222222"/>
                </a:solidFill>
                <a:latin typeface="Arial" panose="020B0604020202020204" pitchFamily="34" charset="0"/>
                <a:cs typeface="Arial" panose="020B0604020202020204" pitchFamily="34" charset="0"/>
              </a:rPr>
              <a:t>Purpose:</a:t>
            </a:r>
            <a:r>
              <a:rPr lang="en-IN" sz="2000" dirty="0">
                <a:solidFill>
                  <a:srgbClr val="222222"/>
                </a:solidFill>
                <a:latin typeface="Arial" panose="020B0604020202020204" pitchFamily="34" charset="0"/>
                <a:cs typeface="Arial" panose="020B0604020202020204" pitchFamily="34" charset="0"/>
              </a:rPr>
              <a:t> The topic can be investigated thoroughly; theoretical, policy, and practice means to analyse research on the integration of health, wellbeing, and sustainability into the UK healthcare systems and NHS-programmes.  </a:t>
            </a:r>
          </a:p>
          <a:p>
            <a:pPr marL="285750" indent="-285750" algn="just" fontAlgn="base">
              <a:buFont typeface="Arial" panose="020B0604020202020204" pitchFamily="34" charset="0"/>
              <a:buChar char="•"/>
            </a:pPr>
            <a:r>
              <a:rPr lang="en-IN" sz="2000" b="1" dirty="0">
                <a:solidFill>
                  <a:srgbClr val="222222"/>
                </a:solidFill>
                <a:latin typeface="Arial" panose="020B0604020202020204" pitchFamily="34" charset="0"/>
                <a:cs typeface="Arial" panose="020B0604020202020204" pitchFamily="34" charset="0"/>
              </a:rPr>
              <a:t>Scope:</a:t>
            </a:r>
            <a:r>
              <a:rPr lang="en-IN" sz="2000" dirty="0">
                <a:solidFill>
                  <a:srgbClr val="222222"/>
                </a:solidFill>
                <a:latin typeface="Arial" panose="020B0604020202020204" pitchFamily="34" charset="0"/>
                <a:cs typeface="Arial" panose="020B0604020202020204" pitchFamily="34" charset="0"/>
              </a:rPr>
              <a:t> Discussion will cover SDG -3 alignment, Every Mind Matters campaign evaluation, governance structures, inequalities, barriers to access, and recommendations of balanced futuristic services.</a:t>
            </a:r>
            <a:endParaRPr lang="en-IN" sz="2000" b="0" i="0" u="none" strike="noStrike" dirty="0">
              <a:solidFill>
                <a:srgbClr val="222222"/>
              </a:solidFill>
              <a:effectLst/>
              <a:latin typeface="Arial" panose="020B0604020202020204" pitchFamily="34" charset="0"/>
              <a:cs typeface="Arial" panose="020B0604020202020204" pitchFamily="34" charset="0"/>
            </a:endParaRPr>
          </a:p>
        </p:txBody>
      </p:sp>
      <p:pic>
        <p:nvPicPr>
          <p:cNvPr id="1026" name="Picture 2" descr="Every Mind Matters | Mental Health Found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486" y="2516071"/>
            <a:ext cx="4675031" cy="244270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75985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211986"/>
            <a:ext cx="8911687" cy="1101659"/>
          </a:xfrm>
        </p:spPr>
        <p:txBody>
          <a:bodyPr>
            <a:normAutofit fontScale="90000"/>
          </a:bodyPr>
          <a:lstStyle/>
          <a:p>
            <a:pPr algn="r"/>
            <a:r>
              <a:rPr lang="en-IN" b="1" dirty="0">
                <a:latin typeface="Arial" panose="020B0604020202020204" pitchFamily="34" charset="0"/>
                <a:cs typeface="Arial" panose="020B0604020202020204" pitchFamily="34" charset="0"/>
              </a:rPr>
              <a:t>Definitions and Key Concepts [Health (physical, mental, social)]</a:t>
            </a:r>
            <a:endParaRPr lang="en-GB" b="1" dirty="0">
              <a:latin typeface="Arial" panose="020B0604020202020204" pitchFamily="34" charset="0"/>
              <a:cs typeface="Arial" panose="020B0604020202020204" pitchFamily="34" charset="0"/>
            </a:endParaRPr>
          </a:p>
        </p:txBody>
      </p:sp>
      <p:sp>
        <p:nvSpPr>
          <p:cNvPr id="4" name="Rounded Rectangle 3"/>
          <p:cNvSpPr/>
          <p:nvPr/>
        </p:nvSpPr>
        <p:spPr>
          <a:xfrm>
            <a:off x="4056845" y="1313645"/>
            <a:ext cx="7447767" cy="5225653"/>
          </a:xfrm>
          <a:prstGeom prst="roundRect">
            <a:avLst>
              <a:gd name="adj" fmla="val 5423"/>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marL="285750" indent="-285750" algn="just" fontAlgn="base">
              <a:buFont typeface="Arial" panose="020B0604020202020204" pitchFamily="34" charset="0"/>
              <a:buChar char="•"/>
            </a:pPr>
            <a:r>
              <a:rPr lang="en-IN" b="1" dirty="0">
                <a:latin typeface="Arial" panose="020B0604020202020204" pitchFamily="34" charset="0"/>
                <a:cs typeface="Arial" panose="020B0604020202020204" pitchFamily="34" charset="0"/>
              </a:rPr>
              <a:t>Physical health:</a:t>
            </a:r>
            <a:r>
              <a:rPr lang="en-IN" dirty="0">
                <a:latin typeface="Arial" panose="020B0604020202020204" pitchFamily="34" charset="0"/>
                <a:cs typeface="Arial" panose="020B0604020202020204" pitchFamily="34" charset="0"/>
              </a:rPr>
              <a:t> Best body functioning and lack of an illness that deteriorates everyday living.  </a:t>
            </a:r>
          </a:p>
          <a:p>
            <a:pPr marL="742950" lvl="1" indent="-285750" algn="just" fontAlgn="base">
              <a:buFont typeface="Arial" panose="020B0604020202020204" pitchFamily="34" charset="0"/>
              <a:buChar char="•"/>
            </a:pPr>
            <a:r>
              <a:rPr lang="en-IN" dirty="0">
                <a:latin typeface="Arial" panose="020B0604020202020204" pitchFamily="34" charset="0"/>
                <a:cs typeface="Arial" panose="020B0604020202020204" pitchFamily="34" charset="0"/>
              </a:rPr>
              <a:t>Definition: The State of efficient physiological functioning is called Physical (Taylor </a:t>
            </a:r>
            <a:r>
              <a:rPr lang="en-IN" i="1" dirty="0">
                <a:latin typeface="Arial" panose="020B0604020202020204" pitchFamily="34" charset="0"/>
                <a:cs typeface="Arial" panose="020B0604020202020204" pitchFamily="34" charset="0"/>
              </a:rPr>
              <a:t>et al.</a:t>
            </a:r>
            <a:r>
              <a:rPr lang="en-IN" dirty="0">
                <a:latin typeface="Arial" panose="020B0604020202020204" pitchFamily="34" charset="0"/>
                <a:cs typeface="Arial" panose="020B0604020202020204" pitchFamily="34" charset="0"/>
              </a:rPr>
              <a:t>, 2022)</a:t>
            </a:r>
          </a:p>
          <a:p>
            <a:pPr marL="742950" lvl="1" indent="-285750" algn="just" fontAlgn="base">
              <a:buFont typeface="Arial" panose="020B0604020202020204" pitchFamily="34" charset="0"/>
              <a:buChar char="•"/>
            </a:pPr>
            <a:r>
              <a:rPr lang="en-IN" dirty="0">
                <a:latin typeface="Arial" panose="020B0604020202020204" pitchFamily="34" charset="0"/>
                <a:cs typeface="Arial" panose="020B0604020202020204" pitchFamily="34" charset="0"/>
              </a:rPr>
              <a:t>Health and allows people to carry out daily activities with no considerable restriction.  </a:t>
            </a:r>
          </a:p>
          <a:p>
            <a:pPr marL="285750" indent="-285750" algn="just" fontAlgn="base">
              <a:buFont typeface="Arial" panose="020B0604020202020204" pitchFamily="34" charset="0"/>
              <a:buChar char="•"/>
            </a:pPr>
            <a:r>
              <a:rPr lang="en-IN" b="1" dirty="0">
                <a:latin typeface="Arial" panose="020B0604020202020204" pitchFamily="34" charset="0"/>
                <a:cs typeface="Arial" panose="020B0604020202020204" pitchFamily="34" charset="0"/>
              </a:rPr>
              <a:t>Mental health: </a:t>
            </a:r>
            <a:r>
              <a:rPr lang="en-IN" dirty="0">
                <a:latin typeface="Arial" panose="020B0604020202020204" pitchFamily="34" charset="0"/>
                <a:cs typeface="Arial" panose="020B0604020202020204" pitchFamily="34" charset="0"/>
              </a:rPr>
              <a:t>Cognitive-emotional condition which allows him to handle stress, productivity, and social contribution.  </a:t>
            </a:r>
          </a:p>
          <a:p>
            <a:pPr marL="742950" lvl="1" indent="-285750" algn="just" fontAlgn="base">
              <a:buFont typeface="Arial" panose="020B0604020202020204" pitchFamily="34" charset="0"/>
              <a:buChar char="•"/>
            </a:pPr>
            <a:r>
              <a:rPr lang="en-IN" dirty="0">
                <a:latin typeface="Arial" panose="020B0604020202020204" pitchFamily="34" charset="0"/>
                <a:cs typeface="Arial" panose="020B0604020202020204" pitchFamily="34" charset="0"/>
              </a:rPr>
              <a:t>Definition: Mental Health has been defined as the State of emotional, psychological, and cognitive wellbeing (Coronel-Santos and Rodríguez-</a:t>
            </a:r>
            <a:r>
              <a:rPr lang="en-IN" dirty="0" err="1">
                <a:latin typeface="Arial" panose="020B0604020202020204" pitchFamily="34" charset="0"/>
                <a:cs typeface="Arial" panose="020B0604020202020204" pitchFamily="34" charset="0"/>
              </a:rPr>
              <a:t>Macías</a:t>
            </a:r>
            <a:r>
              <a:rPr lang="en-IN" dirty="0">
                <a:latin typeface="Arial" panose="020B0604020202020204" pitchFamily="34" charset="0"/>
                <a:cs typeface="Arial" panose="020B0604020202020204" pitchFamily="34" charset="0"/>
              </a:rPr>
              <a:t>, 2022).</a:t>
            </a:r>
          </a:p>
          <a:p>
            <a:pPr marL="742950" lvl="1" indent="-285750" algn="just" fontAlgn="base">
              <a:buFont typeface="Arial" panose="020B0604020202020204" pitchFamily="34" charset="0"/>
              <a:buChar char="•"/>
            </a:pPr>
            <a:r>
              <a:rPr lang="en-IN" dirty="0">
                <a:latin typeface="Arial" panose="020B0604020202020204" pitchFamily="34" charset="0"/>
                <a:cs typeface="Arial" panose="020B0604020202020204" pitchFamily="34" charset="0"/>
              </a:rPr>
              <a:t>This allows one to cope, make decisions, act resiliently, and be able to perform productively.  </a:t>
            </a:r>
          </a:p>
          <a:p>
            <a:pPr marL="285750" indent="-285750" algn="just" fontAlgn="base">
              <a:buFont typeface="Arial" panose="020B0604020202020204" pitchFamily="34" charset="0"/>
              <a:buChar char="•"/>
            </a:pPr>
            <a:r>
              <a:rPr lang="en-IN" b="1" dirty="0">
                <a:latin typeface="Arial" panose="020B0604020202020204" pitchFamily="34" charset="0"/>
                <a:cs typeface="Arial" panose="020B0604020202020204" pitchFamily="34" charset="0"/>
              </a:rPr>
              <a:t>Social Health: </a:t>
            </a:r>
            <a:r>
              <a:rPr lang="en-IN" dirty="0">
                <a:latin typeface="Arial" panose="020B0604020202020204" pitchFamily="34" charset="0"/>
                <a:cs typeface="Arial" panose="020B0604020202020204" pitchFamily="34" charset="0"/>
              </a:rPr>
              <a:t>Social Health Indicators are considered as confined to Social Relationships and Community Social Characteristics.  </a:t>
            </a:r>
          </a:p>
          <a:p>
            <a:pPr marL="742950" lvl="1" indent="-285750" algn="just" fontAlgn="base">
              <a:buFont typeface="Arial" panose="020B0604020202020204" pitchFamily="34" charset="0"/>
              <a:buChar char="•"/>
            </a:pPr>
            <a:r>
              <a:rPr lang="en-IN" dirty="0">
                <a:latin typeface="Arial" panose="020B0604020202020204" pitchFamily="34" charset="0"/>
                <a:cs typeface="Arial" panose="020B0604020202020204" pitchFamily="34" charset="0"/>
              </a:rPr>
              <a:t>Definition: Social health is the ability to form enabling relationships, belong to communities, and have positive and respectful social relationships (Doyle and Link, 2024)</a:t>
            </a:r>
          </a:p>
        </p:txBody>
      </p:sp>
      <p:pic>
        <p:nvPicPr>
          <p:cNvPr id="5" name="Picture 4"/>
          <p:cNvPicPr>
            <a:picLocks noChangeAspect="1"/>
          </p:cNvPicPr>
          <p:nvPr/>
        </p:nvPicPr>
        <p:blipFill>
          <a:blip r:embed="rId3"/>
          <a:stretch>
            <a:fillRect/>
          </a:stretch>
        </p:blipFill>
        <p:spPr>
          <a:xfrm>
            <a:off x="430144" y="2820062"/>
            <a:ext cx="3317607" cy="22128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551873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95482" y="624110"/>
            <a:ext cx="7409130" cy="715293"/>
          </a:xfrm>
        </p:spPr>
        <p:txBody>
          <a:bodyPr>
            <a:normAutofit fontScale="90000"/>
          </a:bodyPr>
          <a:lstStyle/>
          <a:p>
            <a:pPr algn="r"/>
            <a:r>
              <a:rPr lang="en-IN" b="1" dirty="0">
                <a:latin typeface="Arial" panose="020B0604020202020204" pitchFamily="34" charset="0"/>
                <a:cs typeface="Arial" panose="020B0604020202020204" pitchFamily="34" charset="0"/>
              </a:rPr>
              <a:t>Definitions and Key Concepts [Wellbeing (holistic)]</a:t>
            </a:r>
            <a:endParaRPr lang="en-GB" b="1" dirty="0">
              <a:latin typeface="Arial" panose="020B0604020202020204" pitchFamily="34" charset="0"/>
              <a:cs typeface="Arial" panose="020B0604020202020204" pitchFamily="34" charset="0"/>
            </a:endParaRPr>
          </a:p>
        </p:txBody>
      </p:sp>
      <p:sp>
        <p:nvSpPr>
          <p:cNvPr id="4" name="Rounded Rectangle 3"/>
          <p:cNvSpPr/>
          <p:nvPr/>
        </p:nvSpPr>
        <p:spPr>
          <a:xfrm>
            <a:off x="6362163" y="2541920"/>
            <a:ext cx="5142449" cy="3262074"/>
          </a:xfrm>
          <a:prstGeom prst="roundRect">
            <a:avLst>
              <a:gd name="adj" fmla="val 5423"/>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marL="342900" indent="-34290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Wellbeing is associated with physical, mental, social life satisfaction, purpose and positive emotion (</a:t>
            </a:r>
            <a:r>
              <a:rPr lang="en-IN" sz="2000" dirty="0" err="1">
                <a:latin typeface="Arial" panose="020B0604020202020204" pitchFamily="34" charset="0"/>
                <a:cs typeface="Arial" panose="020B0604020202020204" pitchFamily="34" charset="0"/>
              </a:rPr>
              <a:t>Packheiser</a:t>
            </a:r>
            <a:r>
              <a:rPr lang="en-IN" sz="2000" dirty="0">
                <a:latin typeface="Arial" panose="020B0604020202020204" pitchFamily="34" charset="0"/>
                <a:cs typeface="Arial" panose="020B0604020202020204" pitchFamily="34" charset="0"/>
              </a:rPr>
              <a:t> et al., 2024).</a:t>
            </a:r>
          </a:p>
          <a:p>
            <a:pPr marL="342900" indent="-34290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Anxiety and worthwhile, as well as subjective life satisfaction, are all UK measures of wellbeing.</a:t>
            </a:r>
          </a:p>
          <a:p>
            <a:pPr marL="342900" indent="-34290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England 2021 average wellbeing score was 26.0 which varied with age, health and loneliness (NHS, 2023).</a:t>
            </a:r>
          </a:p>
        </p:txBody>
      </p:sp>
      <p:pic>
        <p:nvPicPr>
          <p:cNvPr id="5" name="Picture 4"/>
          <p:cNvPicPr>
            <a:picLocks noChangeAspect="1"/>
          </p:cNvPicPr>
          <p:nvPr/>
        </p:nvPicPr>
        <p:blipFill>
          <a:blip r:embed="rId3"/>
          <a:stretch>
            <a:fillRect/>
          </a:stretch>
        </p:blipFill>
        <p:spPr>
          <a:xfrm>
            <a:off x="1314784" y="1978498"/>
            <a:ext cx="3825496" cy="382549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5271880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34118" y="624110"/>
            <a:ext cx="7370494" cy="715293"/>
          </a:xfrm>
        </p:spPr>
        <p:txBody>
          <a:bodyPr>
            <a:normAutofit fontScale="90000"/>
          </a:bodyPr>
          <a:lstStyle/>
          <a:p>
            <a:pPr algn="r"/>
            <a:r>
              <a:rPr lang="en-IN" b="1" dirty="0">
                <a:latin typeface="Arial" panose="020B0604020202020204" pitchFamily="34" charset="0"/>
                <a:cs typeface="Arial" panose="020B0604020202020204" pitchFamily="34" charset="0"/>
              </a:rPr>
              <a:t>Definitions and Key Concepts [Sustainable Development]</a:t>
            </a:r>
            <a:endParaRPr lang="en-GB" b="1" dirty="0">
              <a:latin typeface="Arial" panose="020B0604020202020204" pitchFamily="34" charset="0"/>
              <a:cs typeface="Arial" panose="020B0604020202020204" pitchFamily="34" charset="0"/>
            </a:endParaRPr>
          </a:p>
        </p:txBody>
      </p:sp>
      <p:sp>
        <p:nvSpPr>
          <p:cNvPr id="4" name="Rounded Rectangle 3"/>
          <p:cNvSpPr/>
          <p:nvPr/>
        </p:nvSpPr>
        <p:spPr>
          <a:xfrm>
            <a:off x="5937161" y="2091160"/>
            <a:ext cx="5567451" cy="4212193"/>
          </a:xfrm>
          <a:prstGeom prst="roundRect">
            <a:avLst>
              <a:gd name="adj" fmla="val 5423"/>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Sustainable development will make sure that the services are adequately designed to ensure that the health services do not impact on the well-being of the generations to come (Henderson and </a:t>
            </a:r>
            <a:r>
              <a:rPr lang="en-IN" sz="2000" dirty="0" err="1">
                <a:latin typeface="Arial" panose="020B0604020202020204" pitchFamily="34" charset="0"/>
                <a:cs typeface="Arial" panose="020B0604020202020204" pitchFamily="34" charset="0"/>
              </a:rPr>
              <a:t>Loreau</a:t>
            </a:r>
            <a:r>
              <a:rPr lang="en-IN" sz="2000" dirty="0">
                <a:latin typeface="Arial" panose="020B0604020202020204" pitchFamily="34" charset="0"/>
                <a:cs typeface="Arial" panose="020B0604020202020204" pitchFamily="34" charset="0"/>
              </a:rPr>
              <a:t>, 2023)</a:t>
            </a:r>
          </a:p>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NHS England has aims to net zero emissions by the year 2040 (direct) and 2045 (supply chain).  </a:t>
            </a:r>
          </a:p>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The healthcare system in England has a carbon footprint of about 4-5 percent of the total greenhouse gas emissions in the country, and this has led to sustainability initiatives (NHS, 2022)</a:t>
            </a:r>
          </a:p>
        </p:txBody>
      </p:sp>
      <p:pic>
        <p:nvPicPr>
          <p:cNvPr id="5" name="Picture 4"/>
          <p:cNvPicPr>
            <a:picLocks noChangeAspect="1"/>
          </p:cNvPicPr>
          <p:nvPr/>
        </p:nvPicPr>
        <p:blipFill>
          <a:blip r:embed="rId3"/>
          <a:stretch>
            <a:fillRect/>
          </a:stretch>
        </p:blipFill>
        <p:spPr>
          <a:xfrm>
            <a:off x="1336477" y="2604501"/>
            <a:ext cx="3939567" cy="318550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164688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06085" y="624110"/>
            <a:ext cx="7898527" cy="715293"/>
          </a:xfrm>
        </p:spPr>
        <p:txBody>
          <a:bodyPr>
            <a:normAutofit fontScale="90000"/>
          </a:bodyPr>
          <a:lstStyle/>
          <a:p>
            <a:pPr algn="r"/>
            <a:r>
              <a:rPr lang="en-IN" b="1" dirty="0">
                <a:latin typeface="Arial" panose="020B0604020202020204" pitchFamily="34" charset="0"/>
                <a:cs typeface="Arial" panose="020B0604020202020204" pitchFamily="34" charset="0"/>
              </a:rPr>
              <a:t>Theories and their application [Bio psychosocial Model]</a:t>
            </a:r>
            <a:endParaRPr lang="en-GB" b="1" dirty="0">
              <a:latin typeface="Arial" panose="020B0604020202020204" pitchFamily="34" charset="0"/>
              <a:cs typeface="Arial" panose="020B0604020202020204" pitchFamily="34" charset="0"/>
            </a:endParaRPr>
          </a:p>
        </p:txBody>
      </p:sp>
      <p:sp>
        <p:nvSpPr>
          <p:cNvPr id="4" name="Rounded Rectangle 3"/>
          <p:cNvSpPr/>
          <p:nvPr/>
        </p:nvSpPr>
        <p:spPr>
          <a:xfrm>
            <a:off x="5408612" y="1897977"/>
            <a:ext cx="6096000" cy="3578781"/>
          </a:xfrm>
          <a:prstGeom prst="roundRect">
            <a:avLst>
              <a:gd name="adj" fmla="val 5423"/>
            </a:avLst>
          </a:prstGeom>
        </p:spPr>
        <p:style>
          <a:lnRef idx="1">
            <a:schemeClr val="accent6"/>
          </a:lnRef>
          <a:fillRef idx="2">
            <a:schemeClr val="accent6"/>
          </a:fillRef>
          <a:effectRef idx="1">
            <a:schemeClr val="accent6"/>
          </a:effectRef>
          <a:fontRef idx="minor">
            <a:schemeClr val="dk1"/>
          </a:fontRef>
        </p:style>
        <p:txBody>
          <a:bodyPr>
            <a:spAutoFit/>
          </a:bodyPr>
          <a:lstStyle/>
          <a:p>
            <a:pPr marL="285750" indent="-285750" algn="just" fontAlgn="base">
              <a:buFont typeface="Arial" panose="020B0604020202020204" pitchFamily="34" charset="0"/>
              <a:buChar char="•"/>
            </a:pPr>
            <a:r>
              <a:rPr lang="en-IN" sz="2000" b="1" dirty="0">
                <a:latin typeface="Arial" panose="020B0604020202020204" pitchFamily="34" charset="0"/>
                <a:cs typeface="Arial" panose="020B0604020202020204" pitchFamily="34" charset="0"/>
              </a:rPr>
              <a:t>Definition:</a:t>
            </a:r>
            <a:r>
              <a:rPr lang="en-IN" sz="2000" dirty="0">
                <a:latin typeface="Arial" panose="020B0604020202020204" pitchFamily="34" charset="0"/>
                <a:cs typeface="Arial" panose="020B0604020202020204" pitchFamily="34" charset="0"/>
              </a:rPr>
              <a:t> Framework that combines biological, psychological, and social determinants in the explanation of health and illness in its entirety (Bolton, 2023)</a:t>
            </a:r>
          </a:p>
          <a:p>
            <a:pPr marL="285750" indent="-285750" algn="just" fontAlgn="base">
              <a:buFont typeface="Arial" panose="020B0604020202020204" pitchFamily="34" charset="0"/>
              <a:buChar char="•"/>
            </a:pPr>
            <a:r>
              <a:rPr lang="en-IN" sz="2000" b="1" dirty="0">
                <a:latin typeface="Arial" panose="020B0604020202020204" pitchFamily="34" charset="0"/>
                <a:cs typeface="Arial" panose="020B0604020202020204" pitchFamily="34" charset="0"/>
              </a:rPr>
              <a:t>Factors: </a:t>
            </a:r>
            <a:r>
              <a:rPr lang="en-IN" sz="2000" dirty="0">
                <a:latin typeface="Arial" panose="020B0604020202020204" pitchFamily="34" charset="0"/>
                <a:cs typeface="Arial" panose="020B0604020202020204" pitchFamily="34" charset="0"/>
              </a:rPr>
              <a:t>biological (physiology), psychological (emotions, thinking), and social (support, socioeconomic situation) factors.  </a:t>
            </a:r>
          </a:p>
          <a:p>
            <a:pPr marL="285750" indent="-285750" algn="just" fontAlgn="base">
              <a:buFont typeface="Arial" panose="020B0604020202020204" pitchFamily="34" charset="0"/>
              <a:buChar char="•"/>
            </a:pPr>
            <a:r>
              <a:rPr lang="en-IN" sz="2000" b="1" dirty="0">
                <a:latin typeface="Arial" panose="020B0604020202020204" pitchFamily="34" charset="0"/>
                <a:cs typeface="Arial" panose="020B0604020202020204" pitchFamily="34" charset="0"/>
              </a:rPr>
              <a:t>Relevance to topic: </a:t>
            </a:r>
            <a:r>
              <a:rPr lang="en-IN" sz="2000" dirty="0">
                <a:latin typeface="Arial" panose="020B0604020202020204" pitchFamily="34" charset="0"/>
                <a:cs typeface="Arial" panose="020B0604020202020204" pitchFamily="34" charset="0"/>
              </a:rPr>
              <a:t>Enhances the holistic design of health services based on physical and mental health comorbidity (e.g. 40 of adults have long time conditions) (NHS, 2023)</a:t>
            </a:r>
          </a:p>
        </p:txBody>
      </p:sp>
      <p:pic>
        <p:nvPicPr>
          <p:cNvPr id="5" name="Picture 4"/>
          <p:cNvPicPr>
            <a:picLocks noChangeAspect="1"/>
          </p:cNvPicPr>
          <p:nvPr/>
        </p:nvPicPr>
        <p:blipFill rotWithShape="1">
          <a:blip r:embed="rId3"/>
          <a:srcRect l="7262" t="5343" r="9551" b="5599"/>
          <a:stretch/>
        </p:blipFill>
        <p:spPr>
          <a:xfrm>
            <a:off x="914401" y="2000235"/>
            <a:ext cx="4082602" cy="3376247"/>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7664042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4423" y="624110"/>
            <a:ext cx="7190189" cy="715293"/>
          </a:xfrm>
        </p:spPr>
        <p:txBody>
          <a:bodyPr>
            <a:normAutofit fontScale="90000"/>
          </a:bodyPr>
          <a:lstStyle/>
          <a:p>
            <a:pPr algn="r"/>
            <a:r>
              <a:rPr lang="en-IN" b="1" dirty="0">
                <a:latin typeface="Arial" panose="020B0604020202020204" pitchFamily="34" charset="0"/>
                <a:cs typeface="Arial" panose="020B0604020202020204" pitchFamily="34" charset="0"/>
              </a:rPr>
              <a:t>Theories and their application [Ecological Model]</a:t>
            </a:r>
            <a:endParaRPr lang="en-GB" b="1" dirty="0">
              <a:latin typeface="Arial" panose="020B0604020202020204" pitchFamily="34" charset="0"/>
              <a:cs typeface="Arial" panose="020B0604020202020204" pitchFamily="34" charset="0"/>
            </a:endParaRPr>
          </a:p>
        </p:txBody>
      </p:sp>
      <p:sp>
        <p:nvSpPr>
          <p:cNvPr id="4" name="Rounded Rectangle 3"/>
          <p:cNvSpPr/>
          <p:nvPr/>
        </p:nvSpPr>
        <p:spPr>
          <a:xfrm>
            <a:off x="6259132" y="2219949"/>
            <a:ext cx="5245480" cy="3895487"/>
          </a:xfrm>
          <a:prstGeom prst="roundRect">
            <a:avLst>
              <a:gd name="adj" fmla="val 5423"/>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marL="285750" indent="-285750" algn="just" fontAlgn="base">
              <a:buFont typeface="Arial" panose="020B0604020202020204" pitchFamily="34" charset="0"/>
              <a:buChar char="•"/>
            </a:pPr>
            <a:r>
              <a:rPr lang="en-IN" sz="2000" b="1" dirty="0">
                <a:solidFill>
                  <a:srgbClr val="222222"/>
                </a:solidFill>
                <a:latin typeface="Arial" panose="020B0604020202020204" pitchFamily="34" charset="0"/>
                <a:cs typeface="Arial" panose="020B0604020202020204" pitchFamily="34" charset="0"/>
              </a:rPr>
              <a:t>Definition:</a:t>
            </a:r>
            <a:r>
              <a:rPr lang="en-IN" sz="2000" dirty="0">
                <a:solidFill>
                  <a:srgbClr val="222222"/>
                </a:solidFill>
                <a:latin typeface="Arial" panose="020B0604020202020204" pitchFamily="34" charset="0"/>
                <a:cs typeface="Arial" panose="020B0604020202020204" pitchFamily="34" charset="0"/>
              </a:rPr>
              <a:t> Multilevel framework Health outcomes placed in the context of the individual, interpersonal, community, and society (Zhao et al., 2025)</a:t>
            </a:r>
          </a:p>
          <a:p>
            <a:pPr marL="285750" indent="-285750" algn="just" fontAlgn="base">
              <a:buFont typeface="Arial" panose="020B0604020202020204" pitchFamily="34" charset="0"/>
              <a:buChar char="•"/>
            </a:pPr>
            <a:r>
              <a:rPr lang="en-IN" sz="2000" b="1" dirty="0">
                <a:solidFill>
                  <a:srgbClr val="222222"/>
                </a:solidFill>
                <a:latin typeface="Arial" panose="020B0604020202020204" pitchFamily="34" charset="0"/>
                <a:cs typeface="Arial" panose="020B0604020202020204" pitchFamily="34" charset="0"/>
              </a:rPr>
              <a:t>Components:</a:t>
            </a:r>
            <a:r>
              <a:rPr lang="en-IN" sz="2000" dirty="0">
                <a:solidFill>
                  <a:srgbClr val="222222"/>
                </a:solidFill>
                <a:latin typeface="Arial" panose="020B0604020202020204" pitchFamily="34" charset="0"/>
                <a:cs typeface="Arial" panose="020B0604020202020204" pitchFamily="34" charset="0"/>
              </a:rPr>
              <a:t> Nested levels Individual behaviour, social networks, community environments, public policy influences of health.  </a:t>
            </a:r>
          </a:p>
          <a:p>
            <a:pPr marL="285750" indent="-285750" algn="just" fontAlgn="base">
              <a:buFont typeface="Arial" panose="020B0604020202020204" pitchFamily="34" charset="0"/>
              <a:buChar char="•"/>
            </a:pPr>
            <a:r>
              <a:rPr lang="en-IN" sz="2000" b="1" dirty="0">
                <a:solidFill>
                  <a:srgbClr val="222222"/>
                </a:solidFill>
                <a:latin typeface="Arial" panose="020B0604020202020204" pitchFamily="34" charset="0"/>
                <a:cs typeface="Arial" panose="020B0604020202020204" pitchFamily="34" charset="0"/>
              </a:rPr>
              <a:t>Connection to subject: </a:t>
            </a:r>
            <a:r>
              <a:rPr lang="en-IN" sz="2000" dirty="0">
                <a:solidFill>
                  <a:srgbClr val="222222"/>
                </a:solidFill>
                <a:latin typeface="Arial" panose="020B0604020202020204" pitchFamily="34" charset="0"/>
                <a:cs typeface="Arial" panose="020B0604020202020204" pitchFamily="34" charset="0"/>
              </a:rPr>
              <a:t>Discourses on integrated care design in relation to social determinants and system-wide wellbeing outcomes in UK services.</a:t>
            </a:r>
          </a:p>
        </p:txBody>
      </p:sp>
      <p:pic>
        <p:nvPicPr>
          <p:cNvPr id="5" name="Picture 4"/>
          <p:cNvPicPr>
            <a:picLocks noChangeAspect="1"/>
          </p:cNvPicPr>
          <p:nvPr/>
        </p:nvPicPr>
        <p:blipFill>
          <a:blip r:embed="rId3"/>
          <a:stretch>
            <a:fillRect/>
          </a:stretch>
        </p:blipFill>
        <p:spPr>
          <a:xfrm>
            <a:off x="1198807" y="2146245"/>
            <a:ext cx="4042893" cy="4042893"/>
          </a:xfrm>
          <a:prstGeom prst="rect">
            <a:avLst/>
          </a:prstGeom>
        </p:spPr>
      </p:pic>
    </p:spTree>
    <p:extLst>
      <p:ext uri="{BB962C8B-B14F-4D97-AF65-F5344CB8AC3E}">
        <p14:creationId xmlns:p14="http://schemas.microsoft.com/office/powerpoint/2010/main" val="23132820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715293"/>
          </a:xfrm>
        </p:spPr>
        <p:txBody>
          <a:bodyPr>
            <a:normAutofit fontScale="90000"/>
          </a:bodyPr>
          <a:lstStyle/>
          <a:p>
            <a:pPr algn="r"/>
            <a:r>
              <a:rPr lang="en-IN" b="1" dirty="0">
                <a:latin typeface="Arial" panose="020B0604020202020204" pitchFamily="34" charset="0"/>
                <a:cs typeface="Arial" panose="020B0604020202020204" pitchFamily="34" charset="0"/>
              </a:rPr>
              <a:t>Theories and their application [Holistic Model]</a:t>
            </a:r>
            <a:endParaRPr lang="en-GB" b="1" dirty="0">
              <a:latin typeface="Arial" panose="020B0604020202020204" pitchFamily="34" charset="0"/>
              <a:cs typeface="Arial" panose="020B0604020202020204" pitchFamily="34" charset="0"/>
            </a:endParaRPr>
          </a:p>
        </p:txBody>
      </p:sp>
      <p:sp>
        <p:nvSpPr>
          <p:cNvPr id="4" name="Rounded Rectangle 3"/>
          <p:cNvSpPr/>
          <p:nvPr/>
        </p:nvSpPr>
        <p:spPr>
          <a:xfrm>
            <a:off x="5885644" y="1897977"/>
            <a:ext cx="5618967" cy="3578781"/>
          </a:xfrm>
          <a:prstGeom prst="roundRect">
            <a:avLst>
              <a:gd name="adj" fmla="val 5423"/>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marL="285750" indent="-285750" algn="just" fontAlgn="base">
              <a:buFont typeface="Arial" panose="020B0604020202020204" pitchFamily="34" charset="0"/>
              <a:buChar char="•"/>
            </a:pPr>
            <a:r>
              <a:rPr lang="en-IN" sz="2000" b="1" dirty="0">
                <a:solidFill>
                  <a:srgbClr val="222222"/>
                </a:solidFill>
                <a:latin typeface="Arial" panose="020B0604020202020204" pitchFamily="34" charset="0"/>
                <a:cs typeface="Arial" panose="020B0604020202020204" pitchFamily="34" charset="0"/>
              </a:rPr>
              <a:t>Definition:</a:t>
            </a:r>
            <a:r>
              <a:rPr lang="en-IN" sz="2000" dirty="0">
                <a:solidFill>
                  <a:srgbClr val="222222"/>
                </a:solidFill>
                <a:latin typeface="Arial" panose="020B0604020202020204" pitchFamily="34" charset="0"/>
                <a:cs typeface="Arial" panose="020B0604020202020204" pitchFamily="34" charset="0"/>
              </a:rPr>
              <a:t> Comprehensive care method that recognizes the physical, psychological, social, spiritual, and personal settings of people (</a:t>
            </a:r>
            <a:r>
              <a:rPr lang="en-IN" sz="2000" dirty="0" err="1">
                <a:solidFill>
                  <a:srgbClr val="222222"/>
                </a:solidFill>
                <a:latin typeface="Arial" panose="020B0604020202020204" pitchFamily="34" charset="0"/>
                <a:cs typeface="Arial" panose="020B0604020202020204" pitchFamily="34" charset="0"/>
              </a:rPr>
              <a:t>Chintya</a:t>
            </a:r>
            <a:r>
              <a:rPr lang="en-IN" sz="2000" dirty="0">
                <a:solidFill>
                  <a:srgbClr val="222222"/>
                </a:solidFill>
                <a:latin typeface="Arial" panose="020B0604020202020204" pitchFamily="34" charset="0"/>
                <a:cs typeface="Arial" panose="020B0604020202020204" pitchFamily="34" charset="0"/>
              </a:rPr>
              <a:t>, 2024).</a:t>
            </a:r>
          </a:p>
          <a:p>
            <a:pPr marL="285750" indent="-285750" algn="just" fontAlgn="base">
              <a:buFont typeface="Arial" panose="020B0604020202020204" pitchFamily="34" charset="0"/>
              <a:buChar char="•"/>
            </a:pPr>
            <a:r>
              <a:rPr lang="en-IN" sz="2000" b="1" dirty="0">
                <a:solidFill>
                  <a:srgbClr val="222222"/>
                </a:solidFill>
                <a:latin typeface="Arial" panose="020B0604020202020204" pitchFamily="34" charset="0"/>
                <a:cs typeface="Arial" panose="020B0604020202020204" pitchFamily="34" charset="0"/>
              </a:rPr>
              <a:t>Premises: </a:t>
            </a:r>
            <a:r>
              <a:rPr lang="en-IN" sz="2000" dirty="0">
                <a:solidFill>
                  <a:srgbClr val="222222"/>
                </a:solidFill>
                <a:latin typeface="Arial" panose="020B0604020202020204" pitchFamily="34" charset="0"/>
                <a:cs typeface="Arial" panose="020B0604020202020204" pitchFamily="34" charset="0"/>
              </a:rPr>
              <a:t>Body, mind, environment, relationships, culture and community In assessing and Care planning.  </a:t>
            </a:r>
          </a:p>
          <a:p>
            <a:pPr marL="285750" indent="-285750" algn="just" fontAlgn="base">
              <a:buFont typeface="Arial" panose="020B0604020202020204" pitchFamily="34" charset="0"/>
              <a:buChar char="•"/>
            </a:pPr>
            <a:r>
              <a:rPr lang="en-IN" sz="2000" b="1" dirty="0">
                <a:solidFill>
                  <a:srgbClr val="222222"/>
                </a:solidFill>
                <a:latin typeface="Arial" panose="020B0604020202020204" pitchFamily="34" charset="0"/>
                <a:cs typeface="Arial" panose="020B0604020202020204" pitchFamily="34" charset="0"/>
              </a:rPr>
              <a:t>Relevance to subject matter: </a:t>
            </a:r>
            <a:r>
              <a:rPr lang="en-IN" sz="2000" dirty="0">
                <a:solidFill>
                  <a:srgbClr val="222222"/>
                </a:solidFill>
                <a:latin typeface="Arial" panose="020B0604020202020204" pitchFamily="34" charset="0"/>
                <a:cs typeface="Arial" panose="020B0604020202020204" pitchFamily="34" charset="0"/>
              </a:rPr>
              <a:t>In the UK integrated services, enables residents, all healthcare and the provision of sustainable health.</a:t>
            </a:r>
          </a:p>
        </p:txBody>
      </p:sp>
      <p:pic>
        <p:nvPicPr>
          <p:cNvPr id="5" name="Picture 4"/>
          <p:cNvPicPr>
            <a:picLocks noChangeAspect="1"/>
          </p:cNvPicPr>
          <p:nvPr/>
        </p:nvPicPr>
        <p:blipFill>
          <a:blip r:embed="rId3"/>
          <a:stretch>
            <a:fillRect/>
          </a:stretch>
        </p:blipFill>
        <p:spPr>
          <a:xfrm>
            <a:off x="988517" y="1692405"/>
            <a:ext cx="4233262" cy="3989923"/>
          </a:xfrm>
          <a:prstGeom prst="rect">
            <a:avLst/>
          </a:prstGeom>
        </p:spPr>
      </p:pic>
    </p:spTree>
    <p:extLst>
      <p:ext uri="{BB962C8B-B14F-4D97-AF65-F5344CB8AC3E}">
        <p14:creationId xmlns:p14="http://schemas.microsoft.com/office/powerpoint/2010/main" val="11054342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715293"/>
          </a:xfrm>
        </p:spPr>
        <p:txBody>
          <a:bodyPr>
            <a:normAutofit fontScale="90000"/>
          </a:bodyPr>
          <a:lstStyle/>
          <a:p>
            <a:pPr algn="r"/>
            <a:r>
              <a:rPr lang="en-GB" b="1" dirty="0">
                <a:latin typeface="Arial" panose="020B0604020202020204" pitchFamily="34" charset="0"/>
                <a:cs typeface="Arial" panose="020B0604020202020204" pitchFamily="34" charset="0"/>
              </a:rPr>
              <a:t>Sustainable Development Goals [Explanation]</a:t>
            </a:r>
          </a:p>
        </p:txBody>
      </p:sp>
      <p:sp>
        <p:nvSpPr>
          <p:cNvPr id="4" name="Rounded Rectangle 3"/>
          <p:cNvSpPr/>
          <p:nvPr/>
        </p:nvSpPr>
        <p:spPr>
          <a:xfrm>
            <a:off x="6233374" y="1897977"/>
            <a:ext cx="5271237" cy="3578781"/>
          </a:xfrm>
          <a:prstGeom prst="roundRect">
            <a:avLst>
              <a:gd name="adj" fmla="val 5423"/>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marL="342900" indent="-34290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SDGs refer to 17 global objectives embraced by the UK in order to enhance social, economic and environmental wellbeing (United Nations, 2025)</a:t>
            </a:r>
          </a:p>
          <a:p>
            <a:pPr marL="342900" indent="-34290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UK SDG reports on 81% of global indicators, improving the quantification of the progress to 2030 (UN, 2024)</a:t>
            </a:r>
          </a:p>
          <a:p>
            <a:pPr marL="342900" indent="-34290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The purpose of UK SDG monitoring is not to leave anyone behind by disaggregating the data to expose the inequalities.</a:t>
            </a:r>
          </a:p>
        </p:txBody>
      </p:sp>
      <p:pic>
        <p:nvPicPr>
          <p:cNvPr id="5" name="Picture 4"/>
          <p:cNvPicPr>
            <a:picLocks noChangeAspect="1"/>
          </p:cNvPicPr>
          <p:nvPr/>
        </p:nvPicPr>
        <p:blipFill>
          <a:blip r:embed="rId3"/>
          <a:stretch>
            <a:fillRect/>
          </a:stretch>
        </p:blipFill>
        <p:spPr>
          <a:xfrm>
            <a:off x="1012083" y="1956373"/>
            <a:ext cx="4615983" cy="3461987"/>
          </a:xfrm>
          <a:prstGeom prst="rect">
            <a:avLst/>
          </a:prstGeom>
        </p:spPr>
      </p:pic>
    </p:spTree>
    <p:extLst>
      <p:ext uri="{BB962C8B-B14F-4D97-AF65-F5344CB8AC3E}">
        <p14:creationId xmlns:p14="http://schemas.microsoft.com/office/powerpoint/2010/main" val="16593235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715293"/>
          </a:xfrm>
        </p:spPr>
        <p:txBody>
          <a:bodyPr>
            <a:normAutofit fontScale="90000"/>
          </a:bodyPr>
          <a:lstStyle/>
          <a:p>
            <a:pPr algn="r"/>
            <a:r>
              <a:rPr lang="en-IN" b="1" dirty="0">
                <a:latin typeface="Arial" panose="020B0604020202020204" pitchFamily="34" charset="0"/>
                <a:cs typeface="Arial" panose="020B0604020202020204" pitchFamily="34" charset="0"/>
              </a:rPr>
              <a:t>SDG-3 integrated to concepts of health, wellbeing, and sustainability</a:t>
            </a:r>
            <a:endParaRPr lang="en-GB" b="1" dirty="0">
              <a:latin typeface="Arial" panose="020B0604020202020204" pitchFamily="34" charset="0"/>
              <a:cs typeface="Arial" panose="020B0604020202020204" pitchFamily="34" charset="0"/>
            </a:endParaRPr>
          </a:p>
        </p:txBody>
      </p:sp>
      <p:sp>
        <p:nvSpPr>
          <p:cNvPr id="4" name="Rounded Rectangle 3"/>
          <p:cNvSpPr/>
          <p:nvPr/>
        </p:nvSpPr>
        <p:spPr>
          <a:xfrm>
            <a:off x="6181859" y="2271465"/>
            <a:ext cx="5322753" cy="3895487"/>
          </a:xfrm>
          <a:prstGeom prst="roundRect">
            <a:avLst>
              <a:gd name="adj" fmla="val 5423"/>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marL="285750" indent="-285750" algn="just" fontAlgn="base">
              <a:buFont typeface="Arial" panose="020B0604020202020204" pitchFamily="34" charset="0"/>
              <a:buChar char="•"/>
            </a:pPr>
            <a:r>
              <a:rPr lang="en-IN" sz="2000" dirty="0">
                <a:solidFill>
                  <a:srgbClr val="222222"/>
                </a:solidFill>
                <a:latin typeface="Arial" panose="020B0604020202020204" pitchFamily="34" charset="0"/>
                <a:cs typeface="Arial" panose="020B0604020202020204" pitchFamily="34" charset="0"/>
              </a:rPr>
              <a:t>SDG -3 is aimed at the promotion of health and wellbeing in all ages, killing or illness advances and mental wellbeing.  </a:t>
            </a:r>
          </a:p>
          <a:p>
            <a:pPr marL="285750" indent="-285750" algn="just" fontAlgn="base">
              <a:buFont typeface="Arial" panose="020B0604020202020204" pitchFamily="34" charset="0"/>
              <a:buChar char="•"/>
            </a:pPr>
            <a:r>
              <a:rPr lang="en-IN" sz="2000" dirty="0">
                <a:solidFill>
                  <a:srgbClr val="222222"/>
                </a:solidFill>
                <a:latin typeface="Arial" panose="020B0604020202020204" pitchFamily="34" charset="0"/>
                <a:cs typeface="Arial" panose="020B0604020202020204" pitchFamily="34" charset="0"/>
              </a:rPr>
              <a:t>The UK records about 89% of indicators of SDG 3, which is the health equity and service quality progress monitoring (Sustainable Development Goals, 2023)</a:t>
            </a:r>
          </a:p>
          <a:p>
            <a:pPr marL="285750" indent="-285750" algn="just" fontAlgn="base">
              <a:buFont typeface="Arial" panose="020B0604020202020204" pitchFamily="34" charset="0"/>
              <a:buChar char="•"/>
            </a:pPr>
            <a:r>
              <a:rPr lang="en-IN" sz="2000" dirty="0">
                <a:solidFill>
                  <a:srgbClr val="222222"/>
                </a:solidFill>
                <a:latin typeface="Arial" panose="020B0604020202020204" pitchFamily="34" charset="0"/>
                <a:cs typeface="Arial" panose="020B0604020202020204" pitchFamily="34" charset="0"/>
              </a:rPr>
              <a:t>Integration is a way of ensuring sustainability of care through convergence of the priorities of prevention, reduction of chronic diseases and access to all.</a:t>
            </a:r>
          </a:p>
        </p:txBody>
      </p:sp>
      <p:pic>
        <p:nvPicPr>
          <p:cNvPr id="9218" name="Picture 2" descr="8 Free Lesson Plans to Teach &quot;SDG 3: Good Health and Well-being&quot; -  BookWidge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4505" y="2768958"/>
            <a:ext cx="5396859" cy="2833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27630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715293"/>
          </a:xfrm>
        </p:spPr>
        <p:txBody>
          <a:bodyPr>
            <a:normAutofit fontScale="90000"/>
          </a:bodyPr>
          <a:lstStyle/>
          <a:p>
            <a:pPr algn="r"/>
            <a:r>
              <a:rPr lang="en-IN" b="1" dirty="0">
                <a:latin typeface="Arial" panose="020B0604020202020204" pitchFamily="34" charset="0"/>
                <a:cs typeface="Arial" panose="020B0604020202020204" pitchFamily="34" charset="0"/>
              </a:rPr>
              <a:t>Relationship of the SDG 3 with the selected case</a:t>
            </a:r>
            <a:endParaRPr lang="en-GB" b="1" dirty="0">
              <a:latin typeface="Arial" panose="020B0604020202020204" pitchFamily="34" charset="0"/>
              <a:cs typeface="Arial" panose="020B0604020202020204" pitchFamily="34" charset="0"/>
            </a:endParaRPr>
          </a:p>
        </p:txBody>
      </p:sp>
      <p:sp>
        <p:nvSpPr>
          <p:cNvPr id="4" name="Rounded Rectangle 3"/>
          <p:cNvSpPr/>
          <p:nvPr/>
        </p:nvSpPr>
        <p:spPr>
          <a:xfrm>
            <a:off x="5408612" y="1897977"/>
            <a:ext cx="6096000" cy="4528899"/>
          </a:xfrm>
          <a:prstGeom prst="roundRect">
            <a:avLst>
              <a:gd name="adj" fmla="val 5423"/>
            </a:avLst>
          </a:prstGeom>
        </p:spPr>
        <p:style>
          <a:lnRef idx="1">
            <a:schemeClr val="accent6"/>
          </a:lnRef>
          <a:fillRef idx="2">
            <a:schemeClr val="accent6"/>
          </a:fillRef>
          <a:effectRef idx="1">
            <a:schemeClr val="accent6"/>
          </a:effectRef>
          <a:fontRef idx="minor">
            <a:schemeClr val="dk1"/>
          </a:fontRef>
        </p:style>
        <p:txBody>
          <a:bodyPr>
            <a:spAutoFit/>
          </a:bodyPr>
          <a:lstStyle/>
          <a:p>
            <a:pPr marL="285750" indent="-285750" algn="just" fontAlgn="base">
              <a:buFont typeface="Arial" panose="020B0604020202020204" pitchFamily="34" charset="0"/>
              <a:buChar char="•"/>
            </a:pPr>
            <a:r>
              <a:rPr lang="en-IN" sz="2000" dirty="0">
                <a:solidFill>
                  <a:srgbClr val="222222"/>
                </a:solidFill>
                <a:latin typeface="Arial" panose="020B0604020202020204" pitchFamily="34" charset="0"/>
                <a:cs typeface="Arial" panose="020B0604020202020204" pitchFamily="34" charset="0"/>
              </a:rPr>
              <a:t>Every Mind Matters supports SDG 3 through raising mental health awareness and wellbeing behaviour in the population. Mind Plans, which are individualised, are over 4 million (NHS, 2023).</a:t>
            </a:r>
          </a:p>
          <a:p>
            <a:pPr marL="285750" indent="-285750" algn="just" fontAlgn="base">
              <a:buFont typeface="Arial" panose="020B0604020202020204" pitchFamily="34" charset="0"/>
              <a:buChar char="•"/>
            </a:pPr>
            <a:r>
              <a:rPr lang="en-IN" sz="2000" dirty="0">
                <a:solidFill>
                  <a:srgbClr val="222222"/>
                </a:solidFill>
                <a:latin typeface="Arial" panose="020B0604020202020204" pitchFamily="34" charset="0"/>
                <a:cs typeface="Arial" panose="020B0604020202020204" pitchFamily="34" charset="0"/>
              </a:rPr>
              <a:t>Mental health inequity in the UK is also addressed in the campaign through orienting the means of stress, anxiety, and sleep management. Almost half of the adults claimed to have been negatively affected by the pandemic on wellbeing.  </a:t>
            </a:r>
          </a:p>
          <a:p>
            <a:pPr marL="285750" indent="-285750" algn="just" fontAlgn="base">
              <a:buFont typeface="Arial" panose="020B0604020202020204" pitchFamily="34" charset="0"/>
              <a:buChar char="•"/>
            </a:pPr>
            <a:r>
              <a:rPr lang="en-IN" sz="2000" dirty="0">
                <a:solidFill>
                  <a:srgbClr val="222222"/>
                </a:solidFill>
                <a:latin typeface="Arial" panose="020B0604020202020204" pitchFamily="34" charset="0"/>
                <a:cs typeface="Arial" panose="020B0604020202020204" pitchFamily="34" charset="0"/>
              </a:rPr>
              <a:t>Combination with SDG 3 sustainable goals is an incitement to preventive self-care and access to NHS support among adult populations.</a:t>
            </a:r>
          </a:p>
        </p:txBody>
      </p:sp>
      <p:pic>
        <p:nvPicPr>
          <p:cNvPr id="5" name="Picture 4"/>
          <p:cNvPicPr>
            <a:picLocks noChangeAspect="1"/>
          </p:cNvPicPr>
          <p:nvPr/>
        </p:nvPicPr>
        <p:blipFill>
          <a:blip r:embed="rId3"/>
          <a:stretch>
            <a:fillRect/>
          </a:stretch>
        </p:blipFill>
        <p:spPr>
          <a:xfrm>
            <a:off x="574920" y="2014538"/>
            <a:ext cx="4448175" cy="4295775"/>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8396099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715293"/>
          </a:xfrm>
        </p:spPr>
        <p:txBody>
          <a:bodyPr>
            <a:normAutofit fontScale="90000"/>
          </a:bodyPr>
          <a:lstStyle/>
          <a:p>
            <a:pPr algn="r"/>
            <a:r>
              <a:rPr lang="en-IN" b="1" dirty="0">
                <a:latin typeface="Arial" panose="020B0604020202020204" pitchFamily="34" charset="0"/>
                <a:cs typeface="Arial" panose="020B0604020202020204" pitchFamily="34" charset="0"/>
              </a:rPr>
              <a:t>Key national and international frameworks</a:t>
            </a:r>
            <a:endParaRPr lang="en-GB" b="1" dirty="0">
              <a:latin typeface="Arial" panose="020B0604020202020204" pitchFamily="34" charset="0"/>
              <a:cs typeface="Arial" panose="020B0604020202020204" pitchFamily="34" charset="0"/>
            </a:endParaRPr>
          </a:p>
        </p:txBody>
      </p:sp>
      <p:sp>
        <p:nvSpPr>
          <p:cNvPr id="4" name="Rounded Rectangle 3"/>
          <p:cNvSpPr/>
          <p:nvPr/>
        </p:nvSpPr>
        <p:spPr>
          <a:xfrm>
            <a:off x="6362164" y="1897977"/>
            <a:ext cx="5142448" cy="3895487"/>
          </a:xfrm>
          <a:prstGeom prst="roundRect">
            <a:avLst>
              <a:gd name="adj" fmla="val 5423"/>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marL="285750" indent="-285750" algn="just" fontAlgn="base">
              <a:buFont typeface="Arial" panose="020B0604020202020204" pitchFamily="34" charset="0"/>
              <a:buChar char="•"/>
            </a:pPr>
            <a:r>
              <a:rPr lang="en-IN" sz="2000" dirty="0">
                <a:solidFill>
                  <a:srgbClr val="222222"/>
                </a:solidFill>
                <a:latin typeface="Arial" panose="020B0604020202020204" pitchFamily="34" charset="0"/>
                <a:cs typeface="Arial" panose="020B0604020202020204" pitchFamily="34" charset="0"/>
              </a:rPr>
              <a:t>WHO Health in All Policies fosters cross-sector partnership to enhance the health outcomes of the population </a:t>
            </a:r>
            <a:r>
              <a:rPr lang="en-GB" sz="2000" dirty="0">
                <a:latin typeface="Arial" panose="020B0604020202020204" pitchFamily="34" charset="0"/>
                <a:cs typeface="Arial" panose="020B0604020202020204" pitchFamily="34" charset="0"/>
              </a:rPr>
              <a:t>(Ham and Murray, 2026)</a:t>
            </a:r>
            <a:r>
              <a:rPr lang="en-IN" sz="2000" dirty="0">
                <a:solidFill>
                  <a:srgbClr val="222222"/>
                </a:solidFill>
                <a:latin typeface="Arial" panose="020B0604020202020204" pitchFamily="34" charset="0"/>
                <a:cs typeface="Arial" panose="020B0604020202020204" pitchFamily="34" charset="0"/>
              </a:rPr>
              <a:t>.</a:t>
            </a:r>
          </a:p>
          <a:p>
            <a:pPr marL="285750" indent="-285750" algn="just" fontAlgn="base">
              <a:buFont typeface="Arial" panose="020B0604020202020204" pitchFamily="34" charset="0"/>
              <a:buChar char="•"/>
            </a:pPr>
            <a:r>
              <a:rPr lang="en-IN" sz="2000" dirty="0">
                <a:solidFill>
                  <a:srgbClr val="222222"/>
                </a:solidFill>
                <a:latin typeface="Arial" panose="020B0604020202020204" pitchFamily="34" charset="0"/>
                <a:cs typeface="Arial" panose="020B0604020202020204" pitchFamily="34" charset="0"/>
              </a:rPr>
              <a:t>NHS Long Term Plan is a 10-year vision that focuses on the emphasis of prevention, community care and mental health integration (NHS England, 2026)</a:t>
            </a:r>
          </a:p>
          <a:p>
            <a:pPr marL="285750" indent="-285750" algn="just" fontAlgn="base">
              <a:buFont typeface="Arial" panose="020B0604020202020204" pitchFamily="34" charset="0"/>
              <a:buChar char="•"/>
            </a:pPr>
            <a:r>
              <a:rPr lang="en-IN" sz="2000" dirty="0">
                <a:solidFill>
                  <a:srgbClr val="222222"/>
                </a:solidFill>
                <a:latin typeface="Arial" panose="020B0604020202020204" pitchFamily="34" charset="0"/>
                <a:cs typeface="Arial" panose="020B0604020202020204" pitchFamily="34" charset="0"/>
              </a:rPr>
              <a:t>UK Policy Framework of Health and Social Care Research regulates the quality and ethical research practise in UK services.</a:t>
            </a:r>
          </a:p>
        </p:txBody>
      </p:sp>
      <p:pic>
        <p:nvPicPr>
          <p:cNvPr id="5" name="Picture 4"/>
          <p:cNvPicPr>
            <a:picLocks noChangeAspect="1"/>
          </p:cNvPicPr>
          <p:nvPr/>
        </p:nvPicPr>
        <p:blipFill rotWithShape="1">
          <a:blip r:embed="rId3"/>
          <a:srcRect b="14661"/>
          <a:stretch/>
        </p:blipFill>
        <p:spPr>
          <a:xfrm>
            <a:off x="1485042" y="1669997"/>
            <a:ext cx="4298107" cy="4034739"/>
          </a:xfrm>
          <a:prstGeom prst="rect">
            <a:avLst/>
          </a:prstGeom>
        </p:spPr>
      </p:pic>
    </p:spTree>
    <p:extLst>
      <p:ext uri="{BB962C8B-B14F-4D97-AF65-F5344CB8AC3E}">
        <p14:creationId xmlns:p14="http://schemas.microsoft.com/office/powerpoint/2010/main" val="31788163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715293"/>
          </a:xfrm>
        </p:spPr>
        <p:txBody>
          <a:bodyPr>
            <a:normAutofit fontScale="90000"/>
          </a:bodyPr>
          <a:lstStyle/>
          <a:p>
            <a:pPr algn="r"/>
            <a:r>
              <a:rPr lang="en-IN" b="1" dirty="0">
                <a:latin typeface="Arial" panose="020B0604020202020204" pitchFamily="34" charset="0"/>
                <a:cs typeface="Arial" panose="020B0604020202020204" pitchFamily="34" charset="0"/>
              </a:rPr>
              <a:t>Influence of key national and international frameworks</a:t>
            </a:r>
            <a:endParaRPr lang="en-GB" b="1" dirty="0">
              <a:latin typeface="Arial" panose="020B0604020202020204" pitchFamily="34" charset="0"/>
              <a:cs typeface="Arial" panose="020B0604020202020204" pitchFamily="34" charset="0"/>
            </a:endParaRPr>
          </a:p>
        </p:txBody>
      </p:sp>
      <p:sp>
        <p:nvSpPr>
          <p:cNvPr id="4" name="Rounded Rectangle 3"/>
          <p:cNvSpPr/>
          <p:nvPr/>
        </p:nvSpPr>
        <p:spPr>
          <a:xfrm>
            <a:off x="6529588" y="1897977"/>
            <a:ext cx="4975023" cy="4212193"/>
          </a:xfrm>
          <a:prstGeom prst="roundRect">
            <a:avLst>
              <a:gd name="adj" fmla="val 5423"/>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marL="342900" indent="-34290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Health in All Policies incorporates health factors in all decisions made by the government and eliminates systemic risks.  </a:t>
            </a:r>
          </a:p>
          <a:p>
            <a:pPr marL="342900" indent="-34290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The Long Term Plan is a push towards greater community-based services and mental health services being included into NHS practise (Vusio </a:t>
            </a:r>
            <a:r>
              <a:rPr lang="en-IN" sz="2000" i="1" dirty="0">
                <a:latin typeface="Arial" panose="020B0604020202020204" pitchFamily="34" charset="0"/>
                <a:cs typeface="Arial" panose="020B0604020202020204" pitchFamily="34" charset="0"/>
              </a:rPr>
              <a:t>et al., </a:t>
            </a:r>
            <a:r>
              <a:rPr lang="en-IN" sz="2000" dirty="0">
                <a:latin typeface="Arial" panose="020B0604020202020204" pitchFamily="34" charset="0"/>
                <a:cs typeface="Arial" panose="020B0604020202020204" pitchFamily="34" charset="0"/>
              </a:rPr>
              <a:t>2025)</a:t>
            </a:r>
          </a:p>
          <a:p>
            <a:pPr marL="342900" indent="-34290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Research policy framework enhances evidence-based practise, which guides a sustainable and fair provision of care.</a:t>
            </a:r>
          </a:p>
        </p:txBody>
      </p:sp>
      <p:pic>
        <p:nvPicPr>
          <p:cNvPr id="3" name="Picture 2"/>
          <p:cNvPicPr>
            <a:picLocks noChangeAspect="1"/>
          </p:cNvPicPr>
          <p:nvPr/>
        </p:nvPicPr>
        <p:blipFill>
          <a:blip r:embed="rId3"/>
          <a:stretch>
            <a:fillRect/>
          </a:stretch>
        </p:blipFill>
        <p:spPr>
          <a:xfrm>
            <a:off x="1197870" y="1970485"/>
            <a:ext cx="4438650" cy="4067175"/>
          </a:xfrm>
          <a:prstGeom prst="rect">
            <a:avLst/>
          </a:prstGeom>
        </p:spPr>
      </p:pic>
    </p:spTree>
    <p:extLst>
      <p:ext uri="{BB962C8B-B14F-4D97-AF65-F5344CB8AC3E}">
        <p14:creationId xmlns:p14="http://schemas.microsoft.com/office/powerpoint/2010/main" val="32942213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173349"/>
            <a:ext cx="8911687" cy="715293"/>
          </a:xfrm>
        </p:spPr>
        <p:txBody>
          <a:bodyPr/>
          <a:lstStyle/>
          <a:p>
            <a:pPr algn="r"/>
            <a:r>
              <a:rPr lang="en-IN" b="1" dirty="0">
                <a:latin typeface="Arial" panose="020B0604020202020204" pitchFamily="34" charset="0"/>
                <a:cs typeface="Arial" panose="020B0604020202020204" pitchFamily="34" charset="0"/>
              </a:rPr>
              <a:t>Exploration of “Every Mind Matters” </a:t>
            </a:r>
            <a:endParaRPr lang="en-GB" b="1" dirty="0">
              <a:latin typeface="Arial" panose="020B0604020202020204" pitchFamily="34" charset="0"/>
              <a:cs typeface="Arial" panose="020B0604020202020204" pitchFamily="34" charset="0"/>
            </a:endParaRPr>
          </a:p>
        </p:txBody>
      </p:sp>
      <p:sp>
        <p:nvSpPr>
          <p:cNvPr id="4" name="Rounded Rectangle 3"/>
          <p:cNvSpPr/>
          <p:nvPr/>
        </p:nvSpPr>
        <p:spPr>
          <a:xfrm>
            <a:off x="4365937" y="888642"/>
            <a:ext cx="7138675" cy="5510689"/>
          </a:xfrm>
          <a:prstGeom prst="roundRect">
            <a:avLst>
              <a:gd name="adj" fmla="val 5423"/>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marL="342900" indent="-342900" algn="just" fontAlgn="base">
              <a:buFont typeface="Arial" panose="020B0604020202020204" pitchFamily="34" charset="0"/>
              <a:buChar char="•"/>
            </a:pPr>
            <a:r>
              <a:rPr lang="en-IN" dirty="0">
                <a:latin typeface="Arial" panose="020B0604020202020204" pitchFamily="34" charset="0"/>
                <a:cs typeface="Arial" panose="020B0604020202020204" pitchFamily="34" charset="0"/>
              </a:rPr>
              <a:t>Every Mind Matters provides adults with NHS-approved plans of the mind, which help overcome stress, anxiety, mood, and sleep issues with the self-direction of information. To date, the number of developed plans exceeds 4.7 million, which proves the wide coverage with preventative mental wellbeing resources (GOV.UK, 2026)</a:t>
            </a:r>
          </a:p>
          <a:p>
            <a:pPr marL="342900" indent="-342900" algn="just" fontAlgn="base">
              <a:buFont typeface="Arial" panose="020B0604020202020204" pitchFamily="34" charset="0"/>
              <a:buChar char="•"/>
            </a:pPr>
            <a:r>
              <a:rPr lang="en-IN" dirty="0">
                <a:latin typeface="Arial" panose="020B0604020202020204" pitchFamily="34" charset="0"/>
                <a:cs typeface="Arial" panose="020B0604020202020204" pitchFamily="34" charset="0"/>
              </a:rPr>
              <a:t>The campaign combines a social campaign with mental health promotion and sustainable wellbeing by empowering individuals to have evidence-based everyday coping skills supported by NHS and other partners. It focuses on individual behaviour and resilience of the population, which minimises the service burden in the long run.  </a:t>
            </a:r>
          </a:p>
          <a:p>
            <a:pPr marL="342900" indent="-342900" algn="just" fontAlgn="base">
              <a:buFont typeface="Arial" panose="020B0604020202020204" pitchFamily="34" charset="0"/>
              <a:buChar char="•"/>
            </a:pPr>
            <a:r>
              <a:rPr lang="en-IN" dirty="0">
                <a:latin typeface="Arial" panose="020B0604020202020204" pitchFamily="34" charset="0"/>
                <a:cs typeface="Arial" panose="020B0604020202020204" pitchFamily="34" charset="0"/>
              </a:rPr>
              <a:t>When it comes to national mental health issues and the minimization of disparities, engagement with mental health charities, local governments and online platforms increases reach and equity of advice (</a:t>
            </a:r>
            <a:r>
              <a:rPr lang="en-IN" dirty="0" err="1">
                <a:latin typeface="Arial" panose="020B0604020202020204" pitchFamily="34" charset="0"/>
                <a:cs typeface="Arial" panose="020B0604020202020204" pitchFamily="34" charset="0"/>
              </a:rPr>
              <a:t>Parenteau</a:t>
            </a:r>
            <a:r>
              <a:rPr lang="en-IN" dirty="0">
                <a:latin typeface="Arial" panose="020B0604020202020204" pitchFamily="34" charset="0"/>
                <a:cs typeface="Arial" panose="020B0604020202020204" pitchFamily="34" charset="0"/>
              </a:rPr>
              <a:t> </a:t>
            </a:r>
            <a:r>
              <a:rPr lang="en-IN" i="1" dirty="0">
                <a:latin typeface="Arial" panose="020B0604020202020204" pitchFamily="34" charset="0"/>
                <a:cs typeface="Arial" panose="020B0604020202020204" pitchFamily="34" charset="0"/>
              </a:rPr>
              <a:t>et al.</a:t>
            </a:r>
            <a:r>
              <a:rPr lang="en-IN" dirty="0">
                <a:latin typeface="Arial" panose="020B0604020202020204" pitchFamily="34" charset="0"/>
                <a:cs typeface="Arial" panose="020B0604020202020204" pitchFamily="34" charset="0"/>
              </a:rPr>
              <a:t>, 2022). Almost one-half of adults have reported adverse mental wellbeing effects of the pandemic that emphasises the need to be addressed easily.</a:t>
            </a:r>
          </a:p>
        </p:txBody>
      </p:sp>
      <p:pic>
        <p:nvPicPr>
          <p:cNvPr id="11266" name="Picture 2" descr="Every Mind Matters campaign to improve people's mental health | Mental  Health Found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549" y="2422777"/>
            <a:ext cx="3368854" cy="24424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73121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3377" y="624110"/>
            <a:ext cx="9301236" cy="715293"/>
          </a:xfrm>
        </p:spPr>
        <p:txBody>
          <a:bodyPr>
            <a:normAutofit fontScale="90000"/>
          </a:bodyPr>
          <a:lstStyle/>
          <a:p>
            <a:pPr algn="r"/>
            <a:r>
              <a:rPr lang="en-IN" b="1" dirty="0">
                <a:latin typeface="Arial" panose="020B0604020202020204" pitchFamily="34" charset="0"/>
                <a:cs typeface="Arial" panose="020B0604020202020204" pitchFamily="34" charset="0"/>
              </a:rPr>
              <a:t>Use of HBM to explain the planning of Every Mind Matters</a:t>
            </a:r>
            <a:endParaRPr lang="en-GB" b="1" dirty="0">
              <a:latin typeface="Arial" panose="020B0604020202020204" pitchFamily="34" charset="0"/>
              <a:cs typeface="Arial" panose="020B0604020202020204" pitchFamily="34" charset="0"/>
            </a:endParaRPr>
          </a:p>
        </p:txBody>
      </p:sp>
      <p:sp>
        <p:nvSpPr>
          <p:cNvPr id="4" name="Rounded Rectangle 3"/>
          <p:cNvSpPr/>
          <p:nvPr/>
        </p:nvSpPr>
        <p:spPr>
          <a:xfrm>
            <a:off x="4739425" y="1897977"/>
            <a:ext cx="6765187" cy="4528899"/>
          </a:xfrm>
          <a:prstGeom prst="roundRect">
            <a:avLst>
              <a:gd name="adj" fmla="val 5423"/>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marL="285750" indent="-285750" algn="just" fontAlgn="base">
              <a:buFont typeface="Arial" panose="020B0604020202020204" pitchFamily="34" charset="0"/>
              <a:buChar char="•"/>
            </a:pPr>
            <a:r>
              <a:rPr lang="en-IN" sz="2000" dirty="0">
                <a:solidFill>
                  <a:srgbClr val="222222"/>
                </a:solidFill>
                <a:latin typeface="Arial" panose="020B0604020202020204" pitchFamily="34" charset="0"/>
                <a:cs typeface="Arial" panose="020B0604020202020204" pitchFamily="34" charset="0"/>
              </a:rPr>
              <a:t>The perceived vulnerability and severity are countered using the NHS messaging that underlines prevalence of stress; approximately 1 in 6 adults report common mental disorders at least once per week (NHS, 2025)</a:t>
            </a:r>
          </a:p>
          <a:p>
            <a:pPr marL="285750" indent="-285750" algn="just" fontAlgn="base">
              <a:buFont typeface="Arial" panose="020B0604020202020204" pitchFamily="34" charset="0"/>
              <a:buChar char="•"/>
            </a:pPr>
            <a:r>
              <a:rPr lang="en-IN" sz="2000" dirty="0">
                <a:solidFill>
                  <a:srgbClr val="222222"/>
                </a:solidFill>
                <a:latin typeface="Arial" panose="020B0604020202020204" pitchFamily="34" charset="0"/>
                <a:cs typeface="Arial" panose="020B0604020202020204" pitchFamily="34" charset="0"/>
              </a:rPr>
              <a:t>The motivation to change behaviour is addressed through perceived advantages and obstacles using individualised Mind Plans that are complex behaviour change; generated plans show over 4 million plans have been created with practical participants of self-care behaviours (DHSC/NHS).  </a:t>
            </a:r>
          </a:p>
          <a:p>
            <a:pPr marL="285750" indent="-285750" algn="just" fontAlgn="base">
              <a:buFont typeface="Arial" panose="020B0604020202020204" pitchFamily="34" charset="0"/>
              <a:buChar char="•"/>
            </a:pPr>
            <a:r>
              <a:rPr lang="en-IN" sz="2000" dirty="0">
                <a:solidFill>
                  <a:srgbClr val="222222"/>
                </a:solidFill>
                <a:latin typeface="Arial" panose="020B0604020202020204" pitchFamily="34" charset="0"/>
                <a:cs typeface="Arial" panose="020B0604020202020204" pitchFamily="34" charset="0"/>
              </a:rPr>
              <a:t>Digital reminders, quizzes and reminders in turn fortify cues to act and self-efficacy, 2.3 million adults have visited the NHS online mental health tools in campaign stages (GOV.UK, 2026)</a:t>
            </a:r>
          </a:p>
        </p:txBody>
      </p:sp>
      <p:pic>
        <p:nvPicPr>
          <p:cNvPr id="5" name="Picture 4"/>
          <p:cNvPicPr>
            <a:picLocks noChangeAspect="1"/>
          </p:cNvPicPr>
          <p:nvPr/>
        </p:nvPicPr>
        <p:blipFill rotWithShape="1">
          <a:blip r:embed="rId3"/>
          <a:srcRect b="6177"/>
          <a:stretch/>
        </p:blipFill>
        <p:spPr>
          <a:xfrm>
            <a:off x="316739" y="3189552"/>
            <a:ext cx="4281018" cy="1945747"/>
          </a:xfrm>
          <a:prstGeom prst="rect">
            <a:avLst/>
          </a:prstGeom>
        </p:spPr>
      </p:pic>
    </p:spTree>
    <p:extLst>
      <p:ext uri="{BB962C8B-B14F-4D97-AF65-F5344CB8AC3E}">
        <p14:creationId xmlns:p14="http://schemas.microsoft.com/office/powerpoint/2010/main" val="30480567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715293"/>
          </a:xfrm>
        </p:spPr>
        <p:txBody>
          <a:bodyPr/>
          <a:lstStyle/>
          <a:p>
            <a:pPr algn="r"/>
            <a:r>
              <a:rPr lang="en-GB" b="1" dirty="0">
                <a:latin typeface="Arial" panose="020B0604020202020204" pitchFamily="34" charset="0"/>
                <a:cs typeface="Arial" panose="020B0604020202020204" pitchFamily="34" charset="0"/>
              </a:rPr>
              <a:t>Equity and Access</a:t>
            </a:r>
          </a:p>
        </p:txBody>
      </p:sp>
      <p:sp>
        <p:nvSpPr>
          <p:cNvPr id="4" name="Rounded Rectangle 3"/>
          <p:cNvSpPr/>
          <p:nvPr/>
        </p:nvSpPr>
        <p:spPr>
          <a:xfrm>
            <a:off x="6400800" y="1897977"/>
            <a:ext cx="5103812" cy="3578781"/>
          </a:xfrm>
          <a:prstGeom prst="roundRect">
            <a:avLst>
              <a:gd name="adj" fmla="val 5423"/>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marL="285750" indent="-285750" algn="just" fontAlgn="base">
              <a:buFont typeface="Arial" panose="020B0604020202020204" pitchFamily="34" charset="0"/>
              <a:buChar char="•"/>
            </a:pPr>
            <a:r>
              <a:rPr lang="en-IN" sz="2000" dirty="0">
                <a:solidFill>
                  <a:srgbClr val="222222"/>
                </a:solidFill>
                <a:latin typeface="Arial" panose="020B0604020202020204" pitchFamily="34" charset="0"/>
                <a:cs typeface="Arial" panose="020B0604020202020204" pitchFamily="34" charset="0"/>
              </a:rPr>
              <a:t>There are great ethnic imbalances such as emergency TB hospitalizations up to 29 times the White British populations (Davies et al., 2024)</a:t>
            </a:r>
          </a:p>
          <a:p>
            <a:pPr marL="285750" indent="-285750" algn="just" fontAlgn="base">
              <a:buFont typeface="Arial" panose="020B0604020202020204" pitchFamily="34" charset="0"/>
              <a:buChar char="•"/>
            </a:pPr>
            <a:r>
              <a:rPr lang="en-IN" sz="2000" dirty="0">
                <a:solidFill>
                  <a:srgbClr val="222222"/>
                </a:solidFill>
                <a:latin typeface="Arial" panose="020B0604020202020204" pitchFamily="34" charset="0"/>
                <a:cs typeface="Arial" panose="020B0604020202020204" pitchFamily="34" charset="0"/>
              </a:rPr>
              <a:t>Digital exclusion endangers equal access because lack of deprivation is associated with lower NHS app uptake.  </a:t>
            </a:r>
          </a:p>
          <a:p>
            <a:pPr marL="285750" indent="-285750" algn="just" fontAlgn="base">
              <a:buFont typeface="Arial" panose="020B0604020202020204" pitchFamily="34" charset="0"/>
              <a:buChar char="•"/>
            </a:pPr>
            <a:r>
              <a:rPr lang="en-IN" sz="2000" dirty="0">
                <a:solidFill>
                  <a:srgbClr val="222222"/>
                </a:solidFill>
                <a:latin typeface="Arial" panose="020B0604020202020204" pitchFamily="34" charset="0"/>
                <a:cs typeface="Arial" panose="020B0604020202020204" pitchFamily="34" charset="0"/>
              </a:rPr>
              <a:t>Equality duty is incorporated in the NHS policy, wherein all design and reasonable adjustments should be made towards vulnerable groups.</a:t>
            </a:r>
          </a:p>
        </p:txBody>
      </p:sp>
      <p:pic>
        <p:nvPicPr>
          <p:cNvPr id="5" name="Picture 4"/>
          <p:cNvPicPr>
            <a:picLocks noChangeAspect="1"/>
          </p:cNvPicPr>
          <p:nvPr/>
        </p:nvPicPr>
        <p:blipFill>
          <a:blip r:embed="rId3"/>
          <a:stretch>
            <a:fillRect/>
          </a:stretch>
        </p:blipFill>
        <p:spPr>
          <a:xfrm>
            <a:off x="1274762" y="2465339"/>
            <a:ext cx="4344988" cy="2444056"/>
          </a:xfrm>
          <a:prstGeom prst="round2DiagRect">
            <a:avLst>
              <a:gd name="adj1" fmla="val 16667"/>
              <a:gd name="adj2" fmla="val 0"/>
            </a:avLst>
          </a:prstGeom>
          <a:ln w="88900" cap="sq">
            <a:solidFill>
              <a:schemeClr val="accent2"/>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0982231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715293"/>
          </a:xfrm>
        </p:spPr>
        <p:txBody>
          <a:bodyPr/>
          <a:lstStyle/>
          <a:p>
            <a:pPr algn="r"/>
            <a:r>
              <a:rPr lang="en-GB" b="1" dirty="0">
                <a:latin typeface="Arial" panose="020B0604020202020204" pitchFamily="34" charset="0"/>
                <a:cs typeface="Arial" panose="020B0604020202020204" pitchFamily="34" charset="0"/>
              </a:rPr>
              <a:t>Recommendations</a:t>
            </a:r>
          </a:p>
        </p:txBody>
      </p:sp>
      <p:sp>
        <p:nvSpPr>
          <p:cNvPr id="4" name="Rounded Rectangle 3"/>
          <p:cNvSpPr/>
          <p:nvPr/>
        </p:nvSpPr>
        <p:spPr>
          <a:xfrm>
            <a:off x="6323526" y="1897977"/>
            <a:ext cx="5181085" cy="4212193"/>
          </a:xfrm>
          <a:prstGeom prst="roundRect">
            <a:avLst>
              <a:gd name="adj" fmla="val 5423"/>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marL="342900" indent="-34290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Increasing the digital support by providing training, low-cost connections as well as non-digital parallels.  </a:t>
            </a:r>
          </a:p>
          <a:p>
            <a:pPr marL="342900" indent="-34290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Improving the disaggregated data collection based on ethnicity, SES and disability to take appropriate actions in terms of resource allocation (Ponce et al.,2025)</a:t>
            </a:r>
          </a:p>
          <a:p>
            <a:pPr marL="342900" indent="-34290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Empowering place-based preventive measures of the deprived communities to curb inequities and inequities of diseases chronologically and infectiously.</a:t>
            </a:r>
          </a:p>
        </p:txBody>
      </p:sp>
      <p:pic>
        <p:nvPicPr>
          <p:cNvPr id="5" name="Picture 4"/>
          <p:cNvPicPr>
            <a:picLocks noChangeAspect="1"/>
          </p:cNvPicPr>
          <p:nvPr/>
        </p:nvPicPr>
        <p:blipFill>
          <a:blip r:embed="rId3"/>
          <a:stretch>
            <a:fillRect/>
          </a:stretch>
        </p:blipFill>
        <p:spPr>
          <a:xfrm>
            <a:off x="1492742" y="2341960"/>
            <a:ext cx="3333750" cy="3324225"/>
          </a:xfrm>
          <a:prstGeom prst="rect">
            <a:avLst/>
          </a:prstGeom>
        </p:spPr>
      </p:pic>
    </p:spTree>
    <p:extLst>
      <p:ext uri="{BB962C8B-B14F-4D97-AF65-F5344CB8AC3E}">
        <p14:creationId xmlns:p14="http://schemas.microsoft.com/office/powerpoint/2010/main" val="21460799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715293"/>
          </a:xfrm>
        </p:spPr>
        <p:txBody>
          <a:bodyPr/>
          <a:lstStyle/>
          <a:p>
            <a:pPr algn="r"/>
            <a:r>
              <a:rPr lang="en-GB" b="1" dirty="0">
                <a:latin typeface="Arial" panose="020B0604020202020204" pitchFamily="34" charset="0"/>
                <a:cs typeface="Arial" panose="020B0604020202020204" pitchFamily="34" charset="0"/>
              </a:rPr>
              <a:t>Conclusion </a:t>
            </a:r>
          </a:p>
        </p:txBody>
      </p:sp>
      <p:sp>
        <p:nvSpPr>
          <p:cNvPr id="4" name="Rounded Rectangle 3"/>
          <p:cNvSpPr/>
          <p:nvPr/>
        </p:nvSpPr>
        <p:spPr>
          <a:xfrm>
            <a:off x="5859887" y="1305549"/>
            <a:ext cx="5644725" cy="5162312"/>
          </a:xfrm>
          <a:prstGeom prst="roundRect">
            <a:avLst>
              <a:gd name="adj" fmla="val 5423"/>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marL="342900" indent="-34290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Integrated analysis proves holistic models and SDG -3 forums enhance preventative, equitable, and sustainable UK health and social care provision.  </a:t>
            </a:r>
          </a:p>
          <a:p>
            <a:pPr marL="342900" indent="-34290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The review of Every Mind Matters demonstrates that it is evaluated as effective in population engagement and preventative promotion of mental health in the long-term NHS sustainability goals.  </a:t>
            </a:r>
          </a:p>
          <a:p>
            <a:pPr marL="342900" indent="-34290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Continuing inequalities, such as lack of access to resources, ethnicity and digital divide demand policy-based approaches where information is used to inform policy and deployment of inclusive growth approaches to achieve equitable future healthcare provisions and outcomes.</a:t>
            </a:r>
          </a:p>
        </p:txBody>
      </p:sp>
      <p:pic>
        <p:nvPicPr>
          <p:cNvPr id="5" name="Picture 4"/>
          <p:cNvPicPr>
            <a:picLocks noChangeAspect="1"/>
          </p:cNvPicPr>
          <p:nvPr/>
        </p:nvPicPr>
        <p:blipFill>
          <a:blip r:embed="rId3"/>
          <a:stretch>
            <a:fillRect/>
          </a:stretch>
        </p:blipFill>
        <p:spPr>
          <a:xfrm>
            <a:off x="678487" y="2563669"/>
            <a:ext cx="4936701" cy="264607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1610139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61376" y="96076"/>
            <a:ext cx="9843236" cy="728172"/>
          </a:xfrm>
        </p:spPr>
        <p:txBody>
          <a:bodyPr/>
          <a:lstStyle/>
          <a:p>
            <a:pPr algn="ctr"/>
            <a:r>
              <a:rPr lang="en-US" b="1" dirty="0">
                <a:latin typeface="Arial" panose="020B0604020202020204" pitchFamily="34" charset="0"/>
                <a:cs typeface="Arial" panose="020B0604020202020204" pitchFamily="34" charset="0"/>
              </a:rPr>
              <a:t>References</a:t>
            </a:r>
            <a:endParaRPr lang="en-GB" b="1" dirty="0">
              <a:latin typeface="Arial" panose="020B0604020202020204" pitchFamily="34" charset="0"/>
              <a:cs typeface="Arial" panose="020B0604020202020204" pitchFamily="34" charset="0"/>
            </a:endParaRPr>
          </a:p>
        </p:txBody>
      </p:sp>
      <p:sp>
        <p:nvSpPr>
          <p:cNvPr id="3" name="Rectangle 2"/>
          <p:cNvSpPr/>
          <p:nvPr/>
        </p:nvSpPr>
        <p:spPr>
          <a:xfrm>
            <a:off x="1661376" y="702328"/>
            <a:ext cx="9843237" cy="6047809"/>
          </a:xfrm>
          <a:prstGeom prst="rect">
            <a:avLst/>
          </a:prstGeom>
        </p:spPr>
        <p:txBody>
          <a:bodyPr wrap="square">
            <a:spAutoFit/>
          </a:bodyPr>
          <a:lstStyle/>
          <a:p>
            <a:pPr marL="171450" indent="-171450" algn="just">
              <a:buFont typeface="Arial" panose="020B0604020202020204" pitchFamily="34" charset="0"/>
              <a:buChar char="•"/>
            </a:pPr>
            <a:r>
              <a:rPr lang="en-IN" sz="900" dirty="0">
                <a:latin typeface="Arial" panose="020B0604020202020204" pitchFamily="34" charset="0"/>
                <a:cs typeface="Arial" panose="020B0604020202020204" pitchFamily="34" charset="0"/>
              </a:rPr>
              <a:t>Bolton, D. (2023) ‘A Revitalized </a:t>
            </a:r>
            <a:r>
              <a:rPr lang="en-IN" sz="900" dirty="0" err="1">
                <a:latin typeface="Arial" panose="020B0604020202020204" pitchFamily="34" charset="0"/>
                <a:cs typeface="Arial" panose="020B0604020202020204" pitchFamily="34" charset="0"/>
              </a:rPr>
              <a:t>Biopsychosocial</a:t>
            </a:r>
            <a:r>
              <a:rPr lang="en-IN" sz="900" dirty="0">
                <a:latin typeface="Arial" panose="020B0604020202020204" pitchFamily="34" charset="0"/>
                <a:cs typeface="Arial" panose="020B0604020202020204" pitchFamily="34" charset="0"/>
              </a:rPr>
              <a:t> model: Core theory, Research paradigms, and Clinical Implications’, </a:t>
            </a:r>
            <a:r>
              <a:rPr lang="en-IN" sz="900" i="1" dirty="0">
                <a:latin typeface="Arial" panose="020B0604020202020204" pitchFamily="34" charset="0"/>
                <a:cs typeface="Arial" panose="020B0604020202020204" pitchFamily="34" charset="0"/>
              </a:rPr>
              <a:t>Psychological Medicine</a:t>
            </a:r>
            <a:r>
              <a:rPr lang="en-IN" sz="900" dirty="0">
                <a:latin typeface="Arial" panose="020B0604020202020204" pitchFamily="34" charset="0"/>
                <a:cs typeface="Arial" panose="020B0604020202020204" pitchFamily="34" charset="0"/>
              </a:rPr>
              <a:t>, 53(16), pp. 1–8. Available at: https://doi.org/10.1017/s0033291723002660.</a:t>
            </a:r>
          </a:p>
          <a:p>
            <a:pPr marL="171450" indent="-171450" algn="just">
              <a:buFont typeface="Arial" panose="020B0604020202020204" pitchFamily="34" charset="0"/>
              <a:buChar char="•"/>
            </a:pPr>
            <a:r>
              <a:rPr lang="en-IN" sz="900" dirty="0" err="1">
                <a:latin typeface="Arial" panose="020B0604020202020204" pitchFamily="34" charset="0"/>
                <a:cs typeface="Arial" panose="020B0604020202020204" pitchFamily="34" charset="0"/>
              </a:rPr>
              <a:t>Chintya</a:t>
            </a:r>
            <a:r>
              <a:rPr lang="en-IN" sz="900" dirty="0">
                <a:latin typeface="Arial" panose="020B0604020202020204" pitchFamily="34" charset="0"/>
                <a:cs typeface="Arial" panose="020B0604020202020204" pitchFamily="34" charset="0"/>
              </a:rPr>
              <a:t>, Y. (2024) ‘The Effectiveness of Holistic Nursing Care in Enhancing Psychosocial Well-Being and Quality of Life in Cardiovascular Patients’, </a:t>
            </a:r>
            <a:r>
              <a:rPr lang="en-IN" sz="900" i="1" dirty="0">
                <a:latin typeface="Arial" panose="020B0604020202020204" pitchFamily="34" charset="0"/>
                <a:cs typeface="Arial" panose="020B0604020202020204" pitchFamily="34" charset="0"/>
              </a:rPr>
              <a:t>The Journal of Academic Science</a:t>
            </a:r>
            <a:r>
              <a:rPr lang="en-IN" sz="900" dirty="0">
                <a:latin typeface="Arial" panose="020B0604020202020204" pitchFamily="34" charset="0"/>
                <a:cs typeface="Arial" panose="020B0604020202020204" pitchFamily="34" charset="0"/>
              </a:rPr>
              <a:t>, 1(8), pp. 964–978. Available at: https://doi.org/10.59613/6q0s5f92.</a:t>
            </a:r>
          </a:p>
          <a:p>
            <a:pPr marL="171450" indent="-171450" algn="just">
              <a:buFont typeface="Arial" panose="020B0604020202020204" pitchFamily="34" charset="0"/>
              <a:buChar char="•"/>
            </a:pPr>
            <a:r>
              <a:rPr lang="en-IN" sz="900" dirty="0">
                <a:latin typeface="Arial" panose="020B0604020202020204" pitchFamily="34" charset="0"/>
                <a:cs typeface="Arial" panose="020B0604020202020204" pitchFamily="34" charset="0"/>
              </a:rPr>
              <a:t>Coronel-Santos, M.A. and Rodríguez-</a:t>
            </a:r>
            <a:r>
              <a:rPr lang="en-IN" sz="900" dirty="0" err="1">
                <a:latin typeface="Arial" panose="020B0604020202020204" pitchFamily="34" charset="0"/>
                <a:cs typeface="Arial" panose="020B0604020202020204" pitchFamily="34" charset="0"/>
              </a:rPr>
              <a:t>Macías</a:t>
            </a:r>
            <a:r>
              <a:rPr lang="en-IN" sz="900" dirty="0">
                <a:latin typeface="Arial" panose="020B0604020202020204" pitchFamily="34" charset="0"/>
                <a:cs typeface="Arial" panose="020B0604020202020204" pitchFamily="34" charset="0"/>
              </a:rPr>
              <a:t>, J.C. (2022) ‘Integral definition and conceptual model of mental health: Proposal from a systematic review of different paradigms’, </a:t>
            </a:r>
            <a:r>
              <a:rPr lang="en-IN" sz="900" i="1" dirty="0">
                <a:latin typeface="Arial" panose="020B0604020202020204" pitchFamily="34" charset="0"/>
                <a:cs typeface="Arial" panose="020B0604020202020204" pitchFamily="34" charset="0"/>
              </a:rPr>
              <a:t>Frontiers in Sociology</a:t>
            </a:r>
            <a:r>
              <a:rPr lang="en-IN" sz="900" dirty="0">
                <a:latin typeface="Arial" panose="020B0604020202020204" pitchFamily="34" charset="0"/>
                <a:cs typeface="Arial" panose="020B0604020202020204" pitchFamily="34" charset="0"/>
              </a:rPr>
              <a:t>, 7. Available at: https://doi.org/10.3389/fsoc.2022.978804.</a:t>
            </a:r>
          </a:p>
          <a:p>
            <a:pPr marL="171450" indent="-171450" algn="just">
              <a:buFont typeface="Arial" panose="020B0604020202020204" pitchFamily="34" charset="0"/>
              <a:buChar char="•"/>
            </a:pPr>
            <a:r>
              <a:rPr lang="en-IN" sz="900" dirty="0">
                <a:latin typeface="Arial" panose="020B0604020202020204" pitchFamily="34" charset="0"/>
                <a:cs typeface="Arial" panose="020B0604020202020204" pitchFamily="34" charset="0"/>
              </a:rPr>
              <a:t>Davies, J.M., </a:t>
            </a:r>
            <a:r>
              <a:rPr lang="en-IN" sz="900" dirty="0" err="1">
                <a:latin typeface="Arial" panose="020B0604020202020204" pitchFamily="34" charset="0"/>
                <a:cs typeface="Arial" panose="020B0604020202020204" pitchFamily="34" charset="0"/>
              </a:rPr>
              <a:t>Leniz</a:t>
            </a:r>
            <a:r>
              <a:rPr lang="en-IN" sz="900" dirty="0">
                <a:latin typeface="Arial" panose="020B0604020202020204" pitchFamily="34" charset="0"/>
                <a:cs typeface="Arial" panose="020B0604020202020204" pitchFamily="34" charset="0"/>
              </a:rPr>
              <a:t>, J., Chua, K.-C., Williamson, L.E., </a:t>
            </a:r>
            <a:r>
              <a:rPr lang="en-IN" sz="900" dirty="0" err="1">
                <a:latin typeface="Arial" panose="020B0604020202020204" pitchFamily="34" charset="0"/>
                <a:cs typeface="Arial" panose="020B0604020202020204" pitchFamily="34" charset="0"/>
              </a:rPr>
              <a:t>Bajwah</a:t>
            </a:r>
            <a:r>
              <a:rPr lang="en-IN" sz="900" dirty="0">
                <a:latin typeface="Arial" panose="020B0604020202020204" pitchFamily="34" charset="0"/>
                <a:cs typeface="Arial" panose="020B0604020202020204" pitchFamily="34" charset="0"/>
              </a:rPr>
              <a:t>, S., Bolton, T., Bone, A.E., </a:t>
            </a:r>
            <a:r>
              <a:rPr lang="en-IN" sz="900" dirty="0" err="1">
                <a:latin typeface="Arial" panose="020B0604020202020204" pitchFamily="34" charset="0"/>
                <a:cs typeface="Arial" panose="020B0604020202020204" pitchFamily="34" charset="0"/>
              </a:rPr>
              <a:t>Hocaoglu</a:t>
            </a:r>
            <a:r>
              <a:rPr lang="en-IN" sz="900" dirty="0">
                <a:latin typeface="Arial" panose="020B0604020202020204" pitchFamily="34" charset="0"/>
                <a:cs typeface="Arial" panose="020B0604020202020204" pitchFamily="34" charset="0"/>
              </a:rPr>
              <a:t>, M., Verne, J., Fraser, L.K., Barclay, S., </a:t>
            </a:r>
            <a:r>
              <a:rPr lang="en-IN" sz="900" dirty="0" err="1">
                <a:latin typeface="Arial" panose="020B0604020202020204" pitchFamily="34" charset="0"/>
                <a:cs typeface="Arial" panose="020B0604020202020204" pitchFamily="34" charset="0"/>
              </a:rPr>
              <a:t>Murtagh</a:t>
            </a:r>
            <a:r>
              <a:rPr lang="en-IN" sz="900" dirty="0">
                <a:latin typeface="Arial" panose="020B0604020202020204" pitchFamily="34" charset="0"/>
                <a:cs typeface="Arial" panose="020B0604020202020204" pitchFamily="34" charset="0"/>
              </a:rPr>
              <a:t>, F.E.M., Higginson, I.J. and </a:t>
            </a:r>
            <a:r>
              <a:rPr lang="en-IN" sz="900" dirty="0" err="1">
                <a:latin typeface="Arial" panose="020B0604020202020204" pitchFamily="34" charset="0"/>
                <a:cs typeface="Arial" panose="020B0604020202020204" pitchFamily="34" charset="0"/>
              </a:rPr>
              <a:t>Sleeman</a:t>
            </a:r>
            <a:r>
              <a:rPr lang="en-IN" sz="900" dirty="0">
                <a:latin typeface="Arial" panose="020B0604020202020204" pitchFamily="34" charset="0"/>
                <a:cs typeface="Arial" panose="020B0604020202020204" pitchFamily="34" charset="0"/>
              </a:rPr>
              <a:t>, K.E. (2024) ‘Association between ethnicity and emergency department visits in the last three months of life in England: a retrospective population-based study using electronic health records’, </a:t>
            </a:r>
            <a:r>
              <a:rPr lang="en-IN" sz="900" i="1" dirty="0">
                <a:latin typeface="Arial" panose="020B0604020202020204" pitchFamily="34" charset="0"/>
                <a:cs typeface="Arial" panose="020B0604020202020204" pitchFamily="34" charset="0"/>
              </a:rPr>
              <a:t>BMJ Public Health</a:t>
            </a:r>
            <a:r>
              <a:rPr lang="en-IN" sz="900" dirty="0">
                <a:latin typeface="Arial" panose="020B0604020202020204" pitchFamily="34" charset="0"/>
                <a:cs typeface="Arial" panose="020B0604020202020204" pitchFamily="34" charset="0"/>
              </a:rPr>
              <a:t>, 2(2), pp. e001121–e001121. Available at: https://doi.org/10.1136/bmjph-2024-001121.</a:t>
            </a:r>
          </a:p>
          <a:p>
            <a:pPr marL="171450" indent="-171450" algn="just">
              <a:buFont typeface="Arial" panose="020B0604020202020204" pitchFamily="34" charset="0"/>
              <a:buChar char="•"/>
            </a:pPr>
            <a:r>
              <a:rPr lang="en-IN" sz="900" dirty="0">
                <a:latin typeface="Arial" panose="020B0604020202020204" pitchFamily="34" charset="0"/>
                <a:cs typeface="Arial" panose="020B0604020202020204" pitchFamily="34" charset="0"/>
              </a:rPr>
              <a:t>Doyle, D.M. and Link, B.G. (2024) ‘On social health: history, conceptualization, and population patterning’, </a:t>
            </a:r>
            <a:r>
              <a:rPr lang="en-IN" sz="900" i="1" dirty="0">
                <a:latin typeface="Arial" panose="020B0604020202020204" pitchFamily="34" charset="0"/>
                <a:cs typeface="Arial" panose="020B0604020202020204" pitchFamily="34" charset="0"/>
              </a:rPr>
              <a:t>Health Psychology Review</a:t>
            </a:r>
            <a:r>
              <a:rPr lang="en-IN" sz="900" dirty="0">
                <a:latin typeface="Arial" panose="020B0604020202020204" pitchFamily="34" charset="0"/>
                <a:cs typeface="Arial" panose="020B0604020202020204" pitchFamily="34" charset="0"/>
              </a:rPr>
              <a:t>, 18(3), pp. 1–30. Available at: https://doi.org/10.1080/17437199.2024.2314506.</a:t>
            </a:r>
          </a:p>
          <a:p>
            <a:pPr marL="171450" indent="-171450" algn="just">
              <a:buFont typeface="Arial" panose="020B0604020202020204" pitchFamily="34" charset="0"/>
              <a:buChar char="•"/>
            </a:pPr>
            <a:r>
              <a:rPr lang="en-IN" sz="900" dirty="0">
                <a:latin typeface="Arial" panose="020B0604020202020204" pitchFamily="34" charset="0"/>
                <a:cs typeface="Arial" panose="020B0604020202020204" pitchFamily="34" charset="0"/>
              </a:rPr>
              <a:t>GOV.UK (2026) </a:t>
            </a:r>
            <a:r>
              <a:rPr lang="en-IN" sz="900" i="1" dirty="0">
                <a:latin typeface="Arial" panose="020B0604020202020204" pitchFamily="34" charset="0"/>
                <a:cs typeface="Arial" panose="020B0604020202020204" pitchFamily="34" charset="0"/>
              </a:rPr>
              <a:t>Better Health Every Mind Matters</a:t>
            </a:r>
            <a:r>
              <a:rPr lang="en-IN" sz="900" dirty="0">
                <a:latin typeface="Arial" panose="020B0604020202020204" pitchFamily="34" charset="0"/>
                <a:cs typeface="Arial" panose="020B0604020202020204" pitchFamily="34" charset="0"/>
              </a:rPr>
              <a:t>, </a:t>
            </a:r>
            <a:r>
              <a:rPr lang="en-IN" sz="900" i="1" dirty="0">
                <a:latin typeface="Arial" panose="020B0604020202020204" pitchFamily="34" charset="0"/>
                <a:cs typeface="Arial" panose="020B0604020202020204" pitchFamily="34" charset="0"/>
              </a:rPr>
              <a:t>Campaign Resource Centre</a:t>
            </a:r>
            <a:r>
              <a:rPr lang="en-IN" sz="900" dirty="0">
                <a:latin typeface="Arial" panose="020B0604020202020204" pitchFamily="34" charset="0"/>
                <a:cs typeface="Arial" panose="020B0604020202020204" pitchFamily="34" charset="0"/>
              </a:rPr>
              <a:t>. Available at: https://campaignresources.dhsc.gov.uk/campaigns/better-health-every-mind-matters/?utm_source=chatgpt.com (Accessed: 6 February 2026).</a:t>
            </a:r>
          </a:p>
          <a:p>
            <a:pPr marL="171450" indent="-171450" algn="just">
              <a:buFont typeface="Arial" panose="020B0604020202020204" pitchFamily="34" charset="0"/>
              <a:buChar char="•"/>
            </a:pPr>
            <a:r>
              <a:rPr lang="en-IN" sz="900" dirty="0">
                <a:latin typeface="Arial" panose="020B0604020202020204" pitchFamily="34" charset="0"/>
                <a:cs typeface="Arial" panose="020B0604020202020204" pitchFamily="34" charset="0"/>
              </a:rPr>
              <a:t>Ham, C. and Murray, R. (2026) </a:t>
            </a:r>
            <a:r>
              <a:rPr lang="en-IN" sz="900" i="1" dirty="0">
                <a:latin typeface="Arial" panose="020B0604020202020204" pitchFamily="34" charset="0"/>
                <a:cs typeface="Arial" panose="020B0604020202020204" pitchFamily="34" charset="0"/>
              </a:rPr>
              <a:t>The NHS 10-year Plan</a:t>
            </a:r>
            <a:r>
              <a:rPr lang="en-IN" sz="900" dirty="0">
                <a:latin typeface="Arial" panose="020B0604020202020204" pitchFamily="34" charset="0"/>
                <a:cs typeface="Arial" panose="020B0604020202020204" pitchFamily="34" charset="0"/>
              </a:rPr>
              <a:t>, </a:t>
            </a:r>
            <a:r>
              <a:rPr lang="en-IN" sz="900" i="1" dirty="0">
                <a:latin typeface="Arial" panose="020B0604020202020204" pitchFamily="34" charset="0"/>
                <a:cs typeface="Arial" panose="020B0604020202020204" pitchFamily="34" charset="0"/>
              </a:rPr>
              <a:t>The King’s Fund</a:t>
            </a:r>
            <a:r>
              <a:rPr lang="en-IN" sz="900" dirty="0">
                <a:latin typeface="Arial" panose="020B0604020202020204" pitchFamily="34" charset="0"/>
                <a:cs typeface="Arial" panose="020B0604020202020204" pitchFamily="34" charset="0"/>
              </a:rPr>
              <a:t>. Available at: https://www.kingsfund.org.uk/insight-and-analysis/long-reads/nhs-10-year-plan (Accessed: 6 February 2026).</a:t>
            </a:r>
          </a:p>
          <a:p>
            <a:pPr marL="171450" indent="-171450" algn="just">
              <a:buFont typeface="Arial" panose="020B0604020202020204" pitchFamily="34" charset="0"/>
              <a:buChar char="•"/>
            </a:pPr>
            <a:r>
              <a:rPr lang="en-IN" sz="900" dirty="0">
                <a:latin typeface="Arial" panose="020B0604020202020204" pitchFamily="34" charset="0"/>
                <a:cs typeface="Arial" panose="020B0604020202020204" pitchFamily="34" charset="0"/>
              </a:rPr>
              <a:t>Henderson, K. and </a:t>
            </a:r>
            <a:r>
              <a:rPr lang="en-IN" sz="900" dirty="0" err="1">
                <a:latin typeface="Arial" panose="020B0604020202020204" pitchFamily="34" charset="0"/>
                <a:cs typeface="Arial" panose="020B0604020202020204" pitchFamily="34" charset="0"/>
              </a:rPr>
              <a:t>Loreau</a:t>
            </a:r>
            <a:r>
              <a:rPr lang="en-IN" sz="900" dirty="0">
                <a:latin typeface="Arial" panose="020B0604020202020204" pitchFamily="34" charset="0"/>
                <a:cs typeface="Arial" panose="020B0604020202020204" pitchFamily="34" charset="0"/>
              </a:rPr>
              <a:t>, M. (2023) ‘A model of sustainable development goals: Challenges and opportunities in promoting human well-being and environmental sustainability’, </a:t>
            </a:r>
            <a:r>
              <a:rPr lang="en-IN" sz="900" i="1" dirty="0">
                <a:latin typeface="Arial" panose="020B0604020202020204" pitchFamily="34" charset="0"/>
                <a:cs typeface="Arial" panose="020B0604020202020204" pitchFamily="34" charset="0"/>
              </a:rPr>
              <a:t>Ecological Modelling</a:t>
            </a:r>
            <a:r>
              <a:rPr lang="en-IN" sz="900" dirty="0">
                <a:latin typeface="Arial" panose="020B0604020202020204" pitchFamily="34" charset="0"/>
                <a:cs typeface="Arial" panose="020B0604020202020204" pitchFamily="34" charset="0"/>
              </a:rPr>
              <a:t>, 475(1), p. 110164.</a:t>
            </a:r>
          </a:p>
          <a:p>
            <a:pPr marL="171450" indent="-171450" algn="just">
              <a:buFont typeface="Arial" panose="020B0604020202020204" pitchFamily="34" charset="0"/>
              <a:buChar char="•"/>
            </a:pPr>
            <a:r>
              <a:rPr lang="en-IN" sz="900" dirty="0">
                <a:latin typeface="Arial" panose="020B0604020202020204" pitchFamily="34" charset="0"/>
                <a:cs typeface="Arial" panose="020B0604020202020204" pitchFamily="34" charset="0"/>
              </a:rPr>
              <a:t>NHS (2022) </a:t>
            </a:r>
            <a:r>
              <a:rPr lang="en-IN" sz="900" i="1" dirty="0">
                <a:latin typeface="Arial" panose="020B0604020202020204" pitchFamily="34" charset="0"/>
                <a:cs typeface="Arial" panose="020B0604020202020204" pitchFamily="34" charset="0"/>
              </a:rPr>
              <a:t>Climate and health: applying All Our Health</a:t>
            </a:r>
            <a:r>
              <a:rPr lang="en-IN" sz="900" dirty="0">
                <a:latin typeface="Arial" panose="020B0604020202020204" pitchFamily="34" charset="0"/>
                <a:cs typeface="Arial" panose="020B0604020202020204" pitchFamily="34" charset="0"/>
              </a:rPr>
              <a:t>, </a:t>
            </a:r>
            <a:r>
              <a:rPr lang="en-IN" sz="900" i="1" dirty="0">
                <a:latin typeface="Arial" panose="020B0604020202020204" pitchFamily="34" charset="0"/>
                <a:cs typeface="Arial" panose="020B0604020202020204" pitchFamily="34" charset="0"/>
              </a:rPr>
              <a:t>GOV.UK</a:t>
            </a:r>
            <a:r>
              <a:rPr lang="en-IN" sz="900" dirty="0">
                <a:latin typeface="Arial" panose="020B0604020202020204" pitchFamily="34" charset="0"/>
                <a:cs typeface="Arial" panose="020B0604020202020204" pitchFamily="34" charset="0"/>
              </a:rPr>
              <a:t>. Available at: https://www.gov.uk/government/publications/climate-change-applying-all-our-health/climate-and-health-applying-all-our-health?utm_source=chatgpt.com (Accessed: 6 February 2026).</a:t>
            </a:r>
          </a:p>
          <a:p>
            <a:pPr marL="171450" indent="-171450" algn="just">
              <a:buFont typeface="Arial" panose="020B0604020202020204" pitchFamily="34" charset="0"/>
              <a:buChar char="•"/>
            </a:pPr>
            <a:r>
              <a:rPr lang="en-IN" sz="900" dirty="0">
                <a:latin typeface="Arial" panose="020B0604020202020204" pitchFamily="34" charset="0"/>
                <a:cs typeface="Arial" panose="020B0604020202020204" pitchFamily="34" charset="0"/>
              </a:rPr>
              <a:t>NHS (2023a) </a:t>
            </a:r>
            <a:r>
              <a:rPr lang="en-IN" sz="900" i="1" dirty="0">
                <a:latin typeface="Arial" panose="020B0604020202020204" pitchFamily="34" charset="0"/>
                <a:cs typeface="Arial" panose="020B0604020202020204" pitchFamily="34" charset="0"/>
              </a:rPr>
              <a:t>Every Mind Matters</a:t>
            </a:r>
            <a:r>
              <a:rPr lang="en-IN" sz="900" dirty="0">
                <a:latin typeface="Arial" panose="020B0604020202020204" pitchFamily="34" charset="0"/>
                <a:cs typeface="Arial" panose="020B0604020202020204" pitchFamily="34" charset="0"/>
              </a:rPr>
              <a:t>, </a:t>
            </a:r>
            <a:r>
              <a:rPr lang="en-IN" sz="900" i="1" dirty="0">
                <a:latin typeface="Arial" panose="020B0604020202020204" pitchFamily="34" charset="0"/>
                <a:cs typeface="Arial" panose="020B0604020202020204" pitchFamily="34" charset="0"/>
              </a:rPr>
              <a:t>nhs.uk</a:t>
            </a:r>
            <a:r>
              <a:rPr lang="en-IN" sz="900" dirty="0">
                <a:latin typeface="Arial" panose="020B0604020202020204" pitchFamily="34" charset="0"/>
                <a:cs typeface="Arial" panose="020B0604020202020204" pitchFamily="34" charset="0"/>
              </a:rPr>
              <a:t>. Available at: https://www.nhs.uk/every-mind-matters/ (Accessed: 6 February 2026).</a:t>
            </a:r>
          </a:p>
          <a:p>
            <a:pPr marL="171450" indent="-171450" algn="just">
              <a:buFont typeface="Arial" panose="020B0604020202020204" pitchFamily="34" charset="0"/>
              <a:buChar char="•"/>
            </a:pPr>
            <a:r>
              <a:rPr lang="en-IN" sz="900" dirty="0">
                <a:latin typeface="Arial" panose="020B0604020202020204" pitchFamily="34" charset="0"/>
                <a:cs typeface="Arial" panose="020B0604020202020204" pitchFamily="34" charset="0"/>
              </a:rPr>
              <a:t>NHS (2023b) </a:t>
            </a:r>
            <a:r>
              <a:rPr lang="en-IN" sz="900" i="1" dirty="0">
                <a:latin typeface="Arial" panose="020B0604020202020204" pitchFamily="34" charset="0"/>
                <a:cs typeface="Arial" panose="020B0604020202020204" pitchFamily="34" charset="0"/>
              </a:rPr>
              <a:t>Health Survey for England, 2021 part 2</a:t>
            </a:r>
            <a:r>
              <a:rPr lang="en-IN" sz="900" dirty="0">
                <a:latin typeface="Arial" panose="020B0604020202020204" pitchFamily="34" charset="0"/>
                <a:cs typeface="Arial" panose="020B0604020202020204" pitchFamily="34" charset="0"/>
              </a:rPr>
              <a:t>, </a:t>
            </a:r>
            <a:r>
              <a:rPr lang="en-IN" sz="900" i="1" dirty="0">
                <a:latin typeface="Arial" panose="020B0604020202020204" pitchFamily="34" charset="0"/>
                <a:cs typeface="Arial" panose="020B0604020202020204" pitchFamily="34" charset="0"/>
              </a:rPr>
              <a:t>NHS</a:t>
            </a:r>
            <a:r>
              <a:rPr lang="en-IN" sz="900" dirty="0">
                <a:latin typeface="Arial" panose="020B0604020202020204" pitchFamily="34" charset="0"/>
                <a:cs typeface="Arial" panose="020B0604020202020204" pitchFamily="34" charset="0"/>
              </a:rPr>
              <a:t>. Available at: https://digital.nhs.uk/data-and-information/publications/statistical/health-survey-for-england/2021-part-2/loneliness-and-wellbeing?utm_source=chatgpt.com (Accessed: 6 February 2026).</a:t>
            </a:r>
          </a:p>
          <a:p>
            <a:pPr marL="171450" indent="-171450" algn="just">
              <a:buFont typeface="Arial" panose="020B0604020202020204" pitchFamily="34" charset="0"/>
              <a:buChar char="•"/>
            </a:pPr>
            <a:r>
              <a:rPr lang="en-IN" sz="900" dirty="0">
                <a:latin typeface="Arial" panose="020B0604020202020204" pitchFamily="34" charset="0"/>
                <a:cs typeface="Arial" panose="020B0604020202020204" pitchFamily="34" charset="0"/>
              </a:rPr>
              <a:t>NHS (2025) </a:t>
            </a:r>
            <a:r>
              <a:rPr lang="en-IN" sz="900" i="1" dirty="0">
                <a:latin typeface="Arial" panose="020B0604020202020204" pitchFamily="34" charset="0"/>
                <a:cs typeface="Arial" panose="020B0604020202020204" pitchFamily="34" charset="0"/>
              </a:rPr>
              <a:t>Adult Psychiatric Morbidity Survey: Survey of Mental Health and Wellbeing, England, 2023/4</a:t>
            </a:r>
            <a:r>
              <a:rPr lang="en-IN" sz="900" dirty="0">
                <a:latin typeface="Arial" panose="020B0604020202020204" pitchFamily="34" charset="0"/>
                <a:cs typeface="Arial" panose="020B0604020202020204" pitchFamily="34" charset="0"/>
              </a:rPr>
              <a:t>, </a:t>
            </a:r>
            <a:r>
              <a:rPr lang="en-IN" sz="900" i="1" dirty="0">
                <a:latin typeface="Arial" panose="020B0604020202020204" pitchFamily="34" charset="0"/>
                <a:cs typeface="Arial" panose="020B0604020202020204" pitchFamily="34" charset="0"/>
              </a:rPr>
              <a:t>NHS</a:t>
            </a:r>
            <a:r>
              <a:rPr lang="en-IN" sz="900" dirty="0">
                <a:latin typeface="Arial" panose="020B0604020202020204" pitchFamily="34" charset="0"/>
                <a:cs typeface="Arial" panose="020B0604020202020204" pitchFamily="34" charset="0"/>
              </a:rPr>
              <a:t>. Available at: https://digital.nhs.uk/data-and-information/publications/statistical/adult-psychiatric-morbidity-survey/survey-of-mental-health-and-wellbeing-england-2023-24/common-mental-health-conditions (Accessed: 6 February 2026).</a:t>
            </a:r>
          </a:p>
          <a:p>
            <a:pPr marL="171450" indent="-171450" algn="just">
              <a:buFont typeface="Arial" panose="020B0604020202020204" pitchFamily="34" charset="0"/>
              <a:buChar char="•"/>
            </a:pPr>
            <a:r>
              <a:rPr lang="en-IN" sz="900" dirty="0">
                <a:latin typeface="Arial" panose="020B0604020202020204" pitchFamily="34" charset="0"/>
                <a:cs typeface="Arial" panose="020B0604020202020204" pitchFamily="34" charset="0"/>
              </a:rPr>
              <a:t>NHS England (2026) </a:t>
            </a:r>
            <a:r>
              <a:rPr lang="en-IN" sz="900" i="1" dirty="0">
                <a:latin typeface="Arial" panose="020B0604020202020204" pitchFamily="34" charset="0"/>
                <a:cs typeface="Arial" panose="020B0604020202020204" pitchFamily="34" charset="0"/>
              </a:rPr>
              <a:t>NHS Long Term Plan</a:t>
            </a:r>
            <a:r>
              <a:rPr lang="en-IN" sz="900" dirty="0">
                <a:latin typeface="Arial" panose="020B0604020202020204" pitchFamily="34" charset="0"/>
                <a:cs typeface="Arial" panose="020B0604020202020204" pitchFamily="34" charset="0"/>
              </a:rPr>
              <a:t>, </a:t>
            </a:r>
            <a:r>
              <a:rPr lang="en-IN" sz="900" i="1" dirty="0">
                <a:latin typeface="Arial" panose="020B0604020202020204" pitchFamily="34" charset="0"/>
                <a:cs typeface="Arial" panose="020B0604020202020204" pitchFamily="34" charset="0"/>
              </a:rPr>
              <a:t>NHS England</a:t>
            </a:r>
            <a:r>
              <a:rPr lang="en-IN" sz="900" dirty="0">
                <a:latin typeface="Arial" panose="020B0604020202020204" pitchFamily="34" charset="0"/>
                <a:cs typeface="Arial" panose="020B0604020202020204" pitchFamily="34" charset="0"/>
              </a:rPr>
              <a:t>. Available at: https://www.longtermplan.nhs.uk/ (Accessed: 6 February 2026).</a:t>
            </a:r>
          </a:p>
          <a:p>
            <a:pPr marL="171450" indent="-171450" algn="just">
              <a:buFont typeface="Arial" panose="020B0604020202020204" pitchFamily="34" charset="0"/>
              <a:buChar char="•"/>
            </a:pPr>
            <a:r>
              <a:rPr lang="en-IN" sz="900" dirty="0" err="1">
                <a:latin typeface="Arial" panose="020B0604020202020204" pitchFamily="34" charset="0"/>
                <a:cs typeface="Arial" panose="020B0604020202020204" pitchFamily="34" charset="0"/>
              </a:rPr>
              <a:t>Packheiser</a:t>
            </a:r>
            <a:r>
              <a:rPr lang="en-IN" sz="900" dirty="0">
                <a:latin typeface="Arial" panose="020B0604020202020204" pitchFamily="34" charset="0"/>
                <a:cs typeface="Arial" panose="020B0604020202020204" pitchFamily="34" charset="0"/>
              </a:rPr>
              <a:t>, J., Hartmann, H., </a:t>
            </a:r>
            <a:r>
              <a:rPr lang="en-IN" sz="900" dirty="0" err="1">
                <a:latin typeface="Arial" panose="020B0604020202020204" pitchFamily="34" charset="0"/>
                <a:cs typeface="Arial" panose="020B0604020202020204" pitchFamily="34" charset="0"/>
              </a:rPr>
              <a:t>Fredriksen</a:t>
            </a:r>
            <a:r>
              <a:rPr lang="en-IN" sz="900" dirty="0">
                <a:latin typeface="Arial" panose="020B0604020202020204" pitchFamily="34" charset="0"/>
                <a:cs typeface="Arial" panose="020B0604020202020204" pitchFamily="34" charset="0"/>
              </a:rPr>
              <a:t>, K., </a:t>
            </a:r>
            <a:r>
              <a:rPr lang="en-IN" sz="900" dirty="0" err="1">
                <a:latin typeface="Arial" panose="020B0604020202020204" pitchFamily="34" charset="0"/>
                <a:cs typeface="Arial" panose="020B0604020202020204" pitchFamily="34" charset="0"/>
              </a:rPr>
              <a:t>Gazzola</a:t>
            </a:r>
            <a:r>
              <a:rPr lang="en-IN" sz="900" dirty="0">
                <a:latin typeface="Arial" panose="020B0604020202020204" pitchFamily="34" charset="0"/>
                <a:cs typeface="Arial" panose="020B0604020202020204" pitchFamily="34" charset="0"/>
              </a:rPr>
              <a:t>, V., </a:t>
            </a:r>
            <a:r>
              <a:rPr lang="en-IN" sz="900" dirty="0" err="1">
                <a:latin typeface="Arial" panose="020B0604020202020204" pitchFamily="34" charset="0"/>
                <a:cs typeface="Arial" panose="020B0604020202020204" pitchFamily="34" charset="0"/>
              </a:rPr>
              <a:t>Keysers</a:t>
            </a:r>
            <a:r>
              <a:rPr lang="en-IN" sz="900" dirty="0">
                <a:latin typeface="Arial" panose="020B0604020202020204" pitchFamily="34" charset="0"/>
                <a:cs typeface="Arial" panose="020B0604020202020204" pitchFamily="34" charset="0"/>
              </a:rPr>
              <a:t>, C. and </a:t>
            </a:r>
            <a:r>
              <a:rPr lang="en-IN" sz="900" dirty="0" err="1">
                <a:latin typeface="Arial" panose="020B0604020202020204" pitchFamily="34" charset="0"/>
                <a:cs typeface="Arial" panose="020B0604020202020204" pitchFamily="34" charset="0"/>
              </a:rPr>
              <a:t>Michon</a:t>
            </a:r>
            <a:r>
              <a:rPr lang="en-IN" sz="900" dirty="0">
                <a:latin typeface="Arial" panose="020B0604020202020204" pitchFamily="34" charset="0"/>
                <a:cs typeface="Arial" panose="020B0604020202020204" pitchFamily="34" charset="0"/>
              </a:rPr>
              <a:t>, F. (2024) ‘A systematic review and multivariate meta-analysis of the physical and mental health benefits of touch interventions’, </a:t>
            </a:r>
            <a:r>
              <a:rPr lang="en-IN" sz="900" i="1" dirty="0">
                <a:latin typeface="Arial" panose="020B0604020202020204" pitchFamily="34" charset="0"/>
                <a:cs typeface="Arial" panose="020B0604020202020204" pitchFamily="34" charset="0"/>
              </a:rPr>
              <a:t>Nature Human Behaviour</a:t>
            </a:r>
            <a:r>
              <a:rPr lang="en-IN" sz="900" dirty="0">
                <a:latin typeface="Arial" panose="020B0604020202020204" pitchFamily="34" charset="0"/>
                <a:cs typeface="Arial" panose="020B0604020202020204" pitchFamily="34" charset="0"/>
              </a:rPr>
              <a:t>, 8(6), pp. 1–20. Available at: https://doi.org/10.1038/s41562-024-01841-8.</a:t>
            </a:r>
          </a:p>
          <a:p>
            <a:pPr marL="171450" indent="-171450" algn="just">
              <a:buFont typeface="Arial" panose="020B0604020202020204" pitchFamily="34" charset="0"/>
              <a:buChar char="•"/>
            </a:pPr>
            <a:r>
              <a:rPr lang="en-IN" sz="900" dirty="0" err="1">
                <a:latin typeface="Arial" panose="020B0604020202020204" pitchFamily="34" charset="0"/>
                <a:cs typeface="Arial" panose="020B0604020202020204" pitchFamily="34" charset="0"/>
              </a:rPr>
              <a:t>Parenteau</a:t>
            </a:r>
            <a:r>
              <a:rPr lang="en-IN" sz="900" dirty="0">
                <a:latin typeface="Arial" panose="020B0604020202020204" pitchFamily="34" charset="0"/>
                <a:cs typeface="Arial" panose="020B0604020202020204" pitchFamily="34" charset="0"/>
              </a:rPr>
              <a:t>, A.M., Boyer, C.J., Campos, L.J., Carranza, A.F., Deer, L.K., Hartman, D.T., Bidwell, J.T. and </a:t>
            </a:r>
            <a:r>
              <a:rPr lang="en-IN" sz="900" dirty="0" err="1">
                <a:latin typeface="Arial" panose="020B0604020202020204" pitchFamily="34" charset="0"/>
                <a:cs typeface="Arial" panose="020B0604020202020204" pitchFamily="34" charset="0"/>
              </a:rPr>
              <a:t>Hostinar</a:t>
            </a:r>
            <a:r>
              <a:rPr lang="en-IN" sz="900" dirty="0">
                <a:latin typeface="Arial" panose="020B0604020202020204" pitchFamily="34" charset="0"/>
                <a:cs typeface="Arial" panose="020B0604020202020204" pitchFamily="34" charset="0"/>
              </a:rPr>
              <a:t>, C.E. (2022) ‘A review of mental health disparities during COVID-19: Evidence, mechanisms, and policy recommendations for promoting societal resilience’, </a:t>
            </a:r>
            <a:r>
              <a:rPr lang="en-IN" sz="900" i="1" dirty="0">
                <a:latin typeface="Arial" panose="020B0604020202020204" pitchFamily="34" charset="0"/>
                <a:cs typeface="Arial" panose="020B0604020202020204" pitchFamily="34" charset="0"/>
              </a:rPr>
              <a:t>Development and Psychopathology</a:t>
            </a:r>
            <a:r>
              <a:rPr lang="en-IN" sz="900" dirty="0">
                <a:latin typeface="Arial" panose="020B0604020202020204" pitchFamily="34" charset="0"/>
                <a:cs typeface="Arial" panose="020B0604020202020204" pitchFamily="34" charset="0"/>
              </a:rPr>
              <a:t>, 35(4), pp. 1–22. Available at: https://doi.org/10.1017/S0954579422000499.</a:t>
            </a:r>
          </a:p>
          <a:p>
            <a:pPr marL="171450" indent="-171450" algn="just">
              <a:buFont typeface="Arial" panose="020B0604020202020204" pitchFamily="34" charset="0"/>
              <a:buChar char="•"/>
            </a:pPr>
            <a:r>
              <a:rPr lang="en-IN" sz="900" dirty="0">
                <a:latin typeface="Arial" panose="020B0604020202020204" pitchFamily="34" charset="0"/>
                <a:cs typeface="Arial" panose="020B0604020202020204" pitchFamily="34" charset="0"/>
              </a:rPr>
              <a:t>Ponce, N.A., Becker, T. and </a:t>
            </a:r>
            <a:r>
              <a:rPr lang="en-IN" sz="900" dirty="0" err="1">
                <a:latin typeface="Arial" panose="020B0604020202020204" pitchFamily="34" charset="0"/>
                <a:cs typeface="Arial" panose="020B0604020202020204" pitchFamily="34" charset="0"/>
              </a:rPr>
              <a:t>Shimkhada</a:t>
            </a:r>
            <a:r>
              <a:rPr lang="en-IN" sz="900" dirty="0">
                <a:latin typeface="Arial" panose="020B0604020202020204" pitchFamily="34" charset="0"/>
                <a:cs typeface="Arial" panose="020B0604020202020204" pitchFamily="34" charset="0"/>
              </a:rPr>
              <a:t>, R. (2025) ‘Breaking Barriers with Data Equity: The Essential Role of Data Disaggregation in Achieving Health Equity’, </a:t>
            </a:r>
            <a:r>
              <a:rPr lang="en-IN" sz="900" i="1" dirty="0">
                <a:latin typeface="Arial" panose="020B0604020202020204" pitchFamily="34" charset="0"/>
                <a:cs typeface="Arial" panose="020B0604020202020204" pitchFamily="34" charset="0"/>
              </a:rPr>
              <a:t>Annual Review of Public Health</a:t>
            </a:r>
            <a:r>
              <a:rPr lang="en-IN" sz="900" dirty="0">
                <a:latin typeface="Arial" panose="020B0604020202020204" pitchFamily="34" charset="0"/>
                <a:cs typeface="Arial" panose="020B0604020202020204" pitchFamily="34" charset="0"/>
              </a:rPr>
              <a:t>, 46. Available at: https://doi.org/10.1146/annurev-publhealth-072523-093838.</a:t>
            </a:r>
          </a:p>
          <a:p>
            <a:pPr marL="171450" indent="-171450" algn="just">
              <a:buFont typeface="Arial" panose="020B0604020202020204" pitchFamily="34" charset="0"/>
              <a:buChar char="•"/>
            </a:pPr>
            <a:r>
              <a:rPr lang="en-IN" sz="900" dirty="0">
                <a:latin typeface="Arial" panose="020B0604020202020204" pitchFamily="34" charset="0"/>
                <a:cs typeface="Arial" panose="020B0604020202020204" pitchFamily="34" charset="0"/>
              </a:rPr>
              <a:t>Sustainable Development Goals (2023) </a:t>
            </a:r>
            <a:r>
              <a:rPr lang="en-IN" sz="900" i="1" dirty="0">
                <a:latin typeface="Arial" panose="020B0604020202020204" pitchFamily="34" charset="0"/>
                <a:cs typeface="Arial" panose="020B0604020202020204" pitchFamily="34" charset="0"/>
              </a:rPr>
              <a:t>Reporting Status - U.K. Indicators For The Sustainable Development Goals</a:t>
            </a:r>
            <a:r>
              <a:rPr lang="en-IN" sz="900" dirty="0">
                <a:latin typeface="Arial" panose="020B0604020202020204" pitchFamily="34" charset="0"/>
                <a:cs typeface="Arial" panose="020B0604020202020204" pitchFamily="34" charset="0"/>
              </a:rPr>
              <a:t>, </a:t>
            </a:r>
            <a:r>
              <a:rPr lang="en-IN" sz="900" i="1" dirty="0">
                <a:latin typeface="Arial" panose="020B0604020202020204" pitchFamily="34" charset="0"/>
                <a:cs typeface="Arial" panose="020B0604020202020204" pitchFamily="34" charset="0"/>
              </a:rPr>
              <a:t>Sdgdata.gov.uk</a:t>
            </a:r>
            <a:r>
              <a:rPr lang="en-IN" sz="900" dirty="0">
                <a:latin typeface="Arial" panose="020B0604020202020204" pitchFamily="34" charset="0"/>
                <a:cs typeface="Arial" panose="020B0604020202020204" pitchFamily="34" charset="0"/>
              </a:rPr>
              <a:t>. Available at: https://sdgdata.gov.uk/reporting-status/?utm_source=chatgpt.com (Accessed: 6 February 2026).</a:t>
            </a:r>
          </a:p>
          <a:p>
            <a:pPr marL="171450" indent="-171450" algn="just">
              <a:buFont typeface="Arial" panose="020B0604020202020204" pitchFamily="34" charset="0"/>
              <a:buChar char="•"/>
            </a:pPr>
            <a:r>
              <a:rPr lang="en-IN" sz="900" dirty="0">
                <a:latin typeface="Arial" panose="020B0604020202020204" pitchFamily="34" charset="0"/>
                <a:cs typeface="Arial" panose="020B0604020202020204" pitchFamily="34" charset="0"/>
              </a:rPr>
              <a:t>Taylor, J.A., </a:t>
            </a:r>
            <a:r>
              <a:rPr lang="en-IN" sz="900" dirty="0" err="1">
                <a:latin typeface="Arial" panose="020B0604020202020204" pitchFamily="34" charset="0"/>
                <a:cs typeface="Arial" panose="020B0604020202020204" pitchFamily="34" charset="0"/>
              </a:rPr>
              <a:t>Greenhaff</a:t>
            </a:r>
            <a:r>
              <a:rPr lang="en-IN" sz="900" dirty="0">
                <a:latin typeface="Arial" panose="020B0604020202020204" pitchFamily="34" charset="0"/>
                <a:cs typeface="Arial" panose="020B0604020202020204" pitchFamily="34" charset="0"/>
              </a:rPr>
              <a:t>, P.L., Bartlett, D.B., Jackson, T.A., </a:t>
            </a:r>
            <a:r>
              <a:rPr lang="en-IN" sz="900" dirty="0" err="1">
                <a:latin typeface="Arial" panose="020B0604020202020204" pitchFamily="34" charset="0"/>
                <a:cs typeface="Arial" panose="020B0604020202020204" pitchFamily="34" charset="0"/>
              </a:rPr>
              <a:t>Duggal</a:t>
            </a:r>
            <a:r>
              <a:rPr lang="en-IN" sz="900" dirty="0">
                <a:latin typeface="Arial" panose="020B0604020202020204" pitchFamily="34" charset="0"/>
                <a:cs typeface="Arial" panose="020B0604020202020204" pitchFamily="34" charset="0"/>
              </a:rPr>
              <a:t>, N.A. and Lord, J.M. (2022) ‘A Multisystem Physiological Perspective of Human Frailty and Its Modulation by Physical Activity’, </a:t>
            </a:r>
            <a:r>
              <a:rPr lang="en-IN" sz="900" i="1" dirty="0">
                <a:latin typeface="Arial" panose="020B0604020202020204" pitchFamily="34" charset="0"/>
                <a:cs typeface="Arial" panose="020B0604020202020204" pitchFamily="34" charset="0"/>
              </a:rPr>
              <a:t>Physiological Reviews</a:t>
            </a:r>
            <a:r>
              <a:rPr lang="en-IN" sz="900" dirty="0">
                <a:latin typeface="Arial" panose="020B0604020202020204" pitchFamily="34" charset="0"/>
                <a:cs typeface="Arial" panose="020B0604020202020204" pitchFamily="34" charset="0"/>
              </a:rPr>
              <a:t>, 103(2). Available at: https://doi.org/10.1152/physrev.00037.2021.</a:t>
            </a:r>
          </a:p>
          <a:p>
            <a:pPr marL="171450" indent="-171450" algn="just">
              <a:buFont typeface="Arial" panose="020B0604020202020204" pitchFamily="34" charset="0"/>
              <a:buChar char="•"/>
            </a:pPr>
            <a:r>
              <a:rPr lang="en-IN" sz="900" dirty="0">
                <a:latin typeface="Arial" panose="020B0604020202020204" pitchFamily="34" charset="0"/>
                <a:cs typeface="Arial" panose="020B0604020202020204" pitchFamily="34" charset="0"/>
              </a:rPr>
              <a:t>UN (2024) </a:t>
            </a:r>
            <a:r>
              <a:rPr lang="en-IN" sz="900" i="1" dirty="0">
                <a:latin typeface="Arial" panose="020B0604020202020204" pitchFamily="34" charset="0"/>
                <a:cs typeface="Arial" panose="020B0604020202020204" pitchFamily="34" charset="0"/>
              </a:rPr>
              <a:t>17 goals to transform our world - U.K. Indicators For The Sustainable Development Goals</a:t>
            </a:r>
            <a:r>
              <a:rPr lang="en-IN" sz="900" dirty="0">
                <a:latin typeface="Arial" panose="020B0604020202020204" pitchFamily="34" charset="0"/>
                <a:cs typeface="Arial" panose="020B0604020202020204" pitchFamily="34" charset="0"/>
              </a:rPr>
              <a:t>, </a:t>
            </a:r>
            <a:r>
              <a:rPr lang="en-IN" sz="900" i="1" dirty="0">
                <a:latin typeface="Arial" panose="020B0604020202020204" pitchFamily="34" charset="0"/>
                <a:cs typeface="Arial" panose="020B0604020202020204" pitchFamily="34" charset="0"/>
              </a:rPr>
              <a:t>sdgdata.gov.uk</a:t>
            </a:r>
            <a:r>
              <a:rPr lang="en-IN" sz="900" dirty="0">
                <a:latin typeface="Arial" panose="020B0604020202020204" pitchFamily="34" charset="0"/>
                <a:cs typeface="Arial" panose="020B0604020202020204" pitchFamily="34" charset="0"/>
              </a:rPr>
              <a:t>. Available at: https://sdgdata.gov.uk/ (Accessed: 6 February 2026).</a:t>
            </a:r>
          </a:p>
          <a:p>
            <a:pPr marL="171450" indent="-171450" algn="just">
              <a:buFont typeface="Arial" panose="020B0604020202020204" pitchFamily="34" charset="0"/>
              <a:buChar char="•"/>
            </a:pPr>
            <a:r>
              <a:rPr lang="en-IN" sz="900" dirty="0">
                <a:latin typeface="Arial" panose="020B0604020202020204" pitchFamily="34" charset="0"/>
                <a:cs typeface="Arial" panose="020B0604020202020204" pitchFamily="34" charset="0"/>
              </a:rPr>
              <a:t>United Nations (2025) </a:t>
            </a:r>
            <a:r>
              <a:rPr lang="en-IN" sz="900" i="1" dirty="0">
                <a:latin typeface="Arial" panose="020B0604020202020204" pitchFamily="34" charset="0"/>
                <a:cs typeface="Arial" panose="020B0604020202020204" pitchFamily="34" charset="0"/>
              </a:rPr>
              <a:t>THE 17 GOALS | Department of Economic and Social Affairs</a:t>
            </a:r>
            <a:r>
              <a:rPr lang="en-IN" sz="900" dirty="0">
                <a:latin typeface="Arial" panose="020B0604020202020204" pitchFamily="34" charset="0"/>
                <a:cs typeface="Arial" panose="020B0604020202020204" pitchFamily="34" charset="0"/>
              </a:rPr>
              <a:t>, </a:t>
            </a:r>
            <a:r>
              <a:rPr lang="en-IN" sz="900" i="1" dirty="0">
                <a:latin typeface="Arial" panose="020B0604020202020204" pitchFamily="34" charset="0"/>
                <a:cs typeface="Arial" panose="020B0604020202020204" pitchFamily="34" charset="0"/>
              </a:rPr>
              <a:t>sdgs.un.org</a:t>
            </a:r>
            <a:r>
              <a:rPr lang="en-IN" sz="900" dirty="0">
                <a:latin typeface="Arial" panose="020B0604020202020204" pitchFamily="34" charset="0"/>
                <a:cs typeface="Arial" panose="020B0604020202020204" pitchFamily="34" charset="0"/>
              </a:rPr>
              <a:t>. Available at: http://sdgs.un.org/goals (Accessed: 6 February 2026).</a:t>
            </a:r>
          </a:p>
          <a:p>
            <a:pPr marL="171450" indent="-171450" algn="just">
              <a:buFont typeface="Arial" panose="020B0604020202020204" pitchFamily="34" charset="0"/>
              <a:buChar char="•"/>
            </a:pPr>
            <a:r>
              <a:rPr lang="en-IN" sz="900" dirty="0">
                <a:latin typeface="Arial" panose="020B0604020202020204" pitchFamily="34" charset="0"/>
                <a:cs typeface="Arial" panose="020B0604020202020204" pitchFamily="34" charset="0"/>
              </a:rPr>
              <a:t>Vusio, F., </a:t>
            </a:r>
            <a:r>
              <a:rPr lang="en-IN" sz="900" dirty="0" err="1">
                <a:latin typeface="Arial" panose="020B0604020202020204" pitchFamily="34" charset="0"/>
                <a:cs typeface="Arial" panose="020B0604020202020204" pitchFamily="34" charset="0"/>
              </a:rPr>
              <a:t>Odentz</a:t>
            </a:r>
            <a:r>
              <a:rPr lang="en-IN" sz="900" dirty="0">
                <a:latin typeface="Arial" panose="020B0604020202020204" pitchFamily="34" charset="0"/>
                <a:cs typeface="Arial" panose="020B0604020202020204" pitchFamily="34" charset="0"/>
              </a:rPr>
              <a:t>, K. and Plunkett, C. (2025) ‘Experience of compassionate care in mental health and community-based services for children and young people: facilitators of, and barriers to compassionate care– a systematic review’, </a:t>
            </a:r>
            <a:r>
              <a:rPr lang="en-IN" sz="900" i="1" dirty="0">
                <a:latin typeface="Arial" panose="020B0604020202020204" pitchFamily="34" charset="0"/>
                <a:cs typeface="Arial" panose="020B0604020202020204" pitchFamily="34" charset="0"/>
              </a:rPr>
              <a:t>European Child &amp; Adolescent Psychiatry</a:t>
            </a:r>
            <a:r>
              <a:rPr lang="en-IN" sz="900" dirty="0">
                <a:latin typeface="Arial" panose="020B0604020202020204" pitchFamily="34" charset="0"/>
                <a:cs typeface="Arial" panose="020B0604020202020204" pitchFamily="34" charset="0"/>
              </a:rPr>
              <a:t> [Preprint]. Available at: https://doi.org/10.1007/s00787-025-02711-y.</a:t>
            </a:r>
          </a:p>
          <a:p>
            <a:pPr marL="171450" indent="-171450" algn="just">
              <a:buFont typeface="Arial" panose="020B0604020202020204" pitchFamily="34" charset="0"/>
              <a:buChar char="•"/>
            </a:pPr>
            <a:r>
              <a:rPr lang="en-IN" sz="900" dirty="0">
                <a:latin typeface="Arial" panose="020B0604020202020204" pitchFamily="34" charset="0"/>
                <a:cs typeface="Arial" panose="020B0604020202020204" pitchFamily="34" charset="0"/>
              </a:rPr>
              <a:t>Zhao, C., Yuan, J. and Huang, W.W. (2025) ‘Multilevel determinants of physical activity in children and adolescents: a meta-analysis guided by social ecological model’, </a:t>
            </a:r>
            <a:r>
              <a:rPr lang="en-IN" sz="900" i="1" dirty="0">
                <a:latin typeface="Arial" panose="020B0604020202020204" pitchFamily="34" charset="0"/>
                <a:cs typeface="Arial" panose="020B0604020202020204" pitchFamily="34" charset="0"/>
              </a:rPr>
              <a:t>BMC Sports Science Medicine and Rehabilitation</a:t>
            </a:r>
            <a:r>
              <a:rPr lang="en-IN" sz="900" dirty="0">
                <a:latin typeface="Arial" panose="020B0604020202020204" pitchFamily="34" charset="0"/>
                <a:cs typeface="Arial" panose="020B0604020202020204" pitchFamily="34" charset="0"/>
              </a:rPr>
              <a:t>, 17(1). Available at: https://doi.org/10.1186/s13102-025-01225-z.</a:t>
            </a:r>
          </a:p>
        </p:txBody>
      </p:sp>
    </p:spTree>
    <p:extLst>
      <p:ext uri="{BB962C8B-B14F-4D97-AF65-F5344CB8AC3E}">
        <p14:creationId xmlns:p14="http://schemas.microsoft.com/office/powerpoint/2010/main" val="4017092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3181350" y="514350"/>
            <a:ext cx="5829300" cy="5829300"/>
          </a:xfrm>
          <a:prstGeom prst="rect">
            <a:avLst/>
          </a:prstGeom>
        </p:spPr>
      </p:pic>
    </p:spTree>
    <p:extLst>
      <p:ext uri="{BB962C8B-B14F-4D97-AF65-F5344CB8AC3E}">
        <p14:creationId xmlns:p14="http://schemas.microsoft.com/office/powerpoint/2010/main" val="3112402735"/>
      </p:ext>
    </p:extLst>
  </p:cSld>
  <p:clrMapOvr>
    <a:masterClrMapping/>
  </p:clrMapOvr>
</p:sld>
</file>

<file path=ppt/theme/theme1.xml><?xml version="1.0" encoding="utf-8"?>
<a:theme xmlns:a="http://schemas.openxmlformats.org/drawingml/2006/main" name="Wisp">
  <a:themeElements>
    <a:clrScheme name="Custom 4">
      <a:dk1>
        <a:sysClr val="windowText" lastClr="000000"/>
      </a:dk1>
      <a:lt1>
        <a:sysClr val="window" lastClr="FFFFFF"/>
      </a:lt1>
      <a:dk2>
        <a:srgbClr val="766F54"/>
      </a:dk2>
      <a:lt2>
        <a:srgbClr val="E3EACF"/>
      </a:lt2>
      <a:accent1>
        <a:srgbClr val="FFC000"/>
      </a:accent1>
      <a:accent2>
        <a:srgbClr val="000000"/>
      </a:accent2>
      <a:accent3>
        <a:srgbClr val="000000"/>
      </a:accent3>
      <a:accent4>
        <a:srgbClr val="000000"/>
      </a:accent4>
      <a:accent5>
        <a:srgbClr val="000000"/>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584</TotalTime>
  <Words>2911</Words>
  <Application>Microsoft Office PowerPoint</Application>
  <PresentationFormat>Widescreen</PresentationFormat>
  <Paragraphs>114</Paragraphs>
  <Slides>20</Slides>
  <Notes>17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Century Gothic</vt:lpstr>
      <vt:lpstr>Wingdings 3</vt:lpstr>
      <vt:lpstr>Wisp</vt:lpstr>
      <vt:lpstr>Name: Diana Anim Student ID: 2240207 Module Title: Health, Wellbeing and Sustainable Development</vt:lpstr>
      <vt:lpstr>Introduction</vt:lpstr>
      <vt:lpstr>Definitions and Key Concepts [Health (physical, mental, social)]</vt:lpstr>
      <vt:lpstr>Definitions and Key Concepts [Wellbeing (holistic)]</vt:lpstr>
      <vt:lpstr>Definitions and Key Concepts [Sustainable Development]</vt:lpstr>
      <vt:lpstr>Theories and their application [Bio psychosocial Model]</vt:lpstr>
      <vt:lpstr>Theories and their application [Ecological Model]</vt:lpstr>
      <vt:lpstr>Theories and their application [Holistic Model]</vt:lpstr>
      <vt:lpstr>Sustainable Development Goals [Explanation]</vt:lpstr>
      <vt:lpstr>SDG-3 integrated to concepts of health, wellbeing, and sustainability</vt:lpstr>
      <vt:lpstr>Relationship of the SDG 3 with the selected case</vt:lpstr>
      <vt:lpstr>Key national and international frameworks</vt:lpstr>
      <vt:lpstr>Influence of key national and international frameworks</vt:lpstr>
      <vt:lpstr>Exploration of “Every Mind Matters” </vt:lpstr>
      <vt:lpstr>Use of HBM to explain the planning of Every Mind Matters</vt:lpstr>
      <vt:lpstr>Equity and Access</vt:lpstr>
      <vt:lpstr>Recommendations</vt:lpstr>
      <vt:lpstr>Conclusion </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diana</dc:creator>
  <cp:lastModifiedBy>diana anim</cp:lastModifiedBy>
  <cp:revision>16</cp:revision>
  <dcterms:created xsi:type="dcterms:W3CDTF">2026-02-06T05:40:05Z</dcterms:created>
  <dcterms:modified xsi:type="dcterms:W3CDTF">2026-02-14T18:48:41Z</dcterms:modified>
</cp:coreProperties>
</file>