
<file path=[Content_Types].xml><?xml version="1.0" encoding="utf-8"?>
<Types xmlns="http://schemas.openxmlformats.org/package/2006/content-types">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rts/chart1.xml" ContentType="application/vnd.openxmlformats-officedocument.drawingml.chart+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rts/chart2.xml" ContentType="application/vnd.openxmlformats-officedocument.drawingml.char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ntroduction" id="{ACEA2F56-C1BE-7466-3BB9-231FFD97A696}">
          <p14:sldIdLst>
            <p14:sldId id="256"/>
            <p14:sldId id="257"/>
          </p14:sldIdLst>
        </p14:section>
        <p14:section name="Resourcing" id="{B9E36263-3C2E-DF08-0074-20A5D5FA6045}">
          <p14:sldIdLst>
            <p14:sldId id="258"/>
            <p14:sldId id="259"/>
            <p14:sldId id="260"/>
            <p14:sldId id="261"/>
          </p14:sldIdLst>
        </p14:section>
        <p14:section name="Development and motivation" id="{009E6060-5CF4-7FD1-D655-58354F5C4E98}">
          <p14:sldIdLst>
            <p14:sldId id="262"/>
            <p14:sldId id="263"/>
            <p14:sldId id="264"/>
          </p14:sldIdLst>
        </p14:section>
        <p14:section name="Close" id="{13E7A10D-BDF8-05F1-4A0A-FC923885D647}">
          <p14:sldIdLst>
            <p14:sldId id="265"/>
            <p14:sldId id="266"/>
            <p14:sldId id="26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2.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title>
      <c:tx>
        <c:rich>
          <a:bodyPr/>
          <a:lstStyle/>
          <a:p>
            <a:pPr>
              <a:defRPr sz="1200" b="0" i="0" u="none" strike="noStrike">
                <a:solidFill>
                  <a:srgbClr val="1F2933"/>
                </a:solidFill>
                <a:latin typeface="+mn-lt"/>
              </a:defRPr>
            </a:pPr>
            <a:r>
              <a:rPr sz="1200" b="0" i="0" u="none" strike="noStrike">
                <a:solidFill>
                  <a:srgbClr val="1F2933"/>
                </a:solidFill>
                <a:latin typeface="+mn-lt"/>
              </a:rPr>
              <a:t>Skills gap by area (illustrative, 1–5)</a:t>
            </a:r>
          </a:p>
        </c:rich>
      </c:tx>
      <c:overlay val="0"/>
    </c:title>
    <c:autoTitleDeleted val="0"/>
    <c:plotArea>
      <c:layout/>
      <c:barChart>
        <c:barDir val="col"/>
        <c:grouping val="clustered"/>
        <c:varyColors val="0"/>
        <c:ser>
          <c:idx val="0"/>
          <c:order val="0"/>
          <c:tx>
            <c:strRef>
              <c:f>Sheet1!$B$1</c:f>
              <c:strCache>
                <c:ptCount val="1"/>
                <c:pt idx="0">
                  <c:v>Current</c:v>
                </c:pt>
              </c:strCache>
            </c:strRef>
          </c:tx>
          <c:spPr>
            <a:solidFill>
              <a:srgbClr val="3E7CB1"/>
            </a:solidFill>
            <a:effectLst/>
          </c:spPr>
          <c:invertIfNegative val="0"/>
          <c:cat>
            <c:strRef>
              <c:f>Sheet1!$A$2:$A$7</c:f>
              <c:strCache>
                <c:ptCount val="6"/>
                <c:pt idx="0">
                  <c:v>Telehealth</c:v>
                </c:pt>
                <c:pt idx="1">
                  <c:v>Data &amp; AI</c:v>
                </c:pt>
                <c:pt idx="2">
                  <c:v>Cyber-security</c:v>
                </c:pt>
                <c:pt idx="3">
                  <c:v>Cloud</c:v>
                </c:pt>
                <c:pt idx="4">
                  <c:v>Remote monitoring</c:v>
                </c:pt>
                <c:pt idx="5">
                  <c:v>Digital leadership</c:v>
                </c:pt>
              </c:strCache>
            </c:strRef>
          </c:cat>
          <c:val>
            <c:numRef>
              <c:f>Sheet1!$B$2:$B$7</c:f>
              <c:numCache>
                <c:formatCode>General</c:formatCode>
                <c:ptCount val="6"/>
                <c:pt idx="0">
                  <c:v>3.8</c:v>
                </c:pt>
                <c:pt idx="1">
                  <c:v>2.2000000000000002</c:v>
                </c:pt>
                <c:pt idx="2">
                  <c:v>2</c:v>
                </c:pt>
                <c:pt idx="3">
                  <c:v>2.6</c:v>
                </c:pt>
                <c:pt idx="4">
                  <c:v>3</c:v>
                </c:pt>
                <c:pt idx="5">
                  <c:v>2.1</c:v>
                </c:pt>
              </c:numCache>
            </c:numRef>
          </c:val>
          <c:extLst>
            <c:ext xmlns:c16="http://schemas.microsoft.com/office/drawing/2014/chart" uri="{C3380CC4-5D6E-409C-BE32-E72D297353CC}">
              <c16:uniqueId val="{00000000-911E-F04B-A2F1-2ADCD46F2B5F}"/>
            </c:ext>
          </c:extLst>
        </c:ser>
        <c:ser>
          <c:idx val="1"/>
          <c:order val="1"/>
          <c:tx>
            <c:strRef>
              <c:f>Sheet1!$C$1</c:f>
              <c:strCache>
                <c:ptCount val="1"/>
                <c:pt idx="0">
                  <c:v>Required</c:v>
                </c:pt>
              </c:strCache>
            </c:strRef>
          </c:tx>
          <c:spPr>
            <a:solidFill>
              <a:srgbClr val="0B7A75"/>
            </a:solidFill>
            <a:effectLst/>
          </c:spPr>
          <c:invertIfNegative val="0"/>
          <c:cat>
            <c:strRef>
              <c:f>Sheet1!$A$2:$A$7</c:f>
              <c:strCache>
                <c:ptCount val="6"/>
                <c:pt idx="0">
                  <c:v>Telehealth</c:v>
                </c:pt>
                <c:pt idx="1">
                  <c:v>Data &amp; AI</c:v>
                </c:pt>
                <c:pt idx="2">
                  <c:v>Cyber-security</c:v>
                </c:pt>
                <c:pt idx="3">
                  <c:v>Cloud</c:v>
                </c:pt>
                <c:pt idx="4">
                  <c:v>Remote monitoring</c:v>
                </c:pt>
                <c:pt idx="5">
                  <c:v>Digital leadership</c:v>
                </c:pt>
              </c:strCache>
            </c:strRef>
          </c:cat>
          <c:val>
            <c:numRef>
              <c:f>Sheet1!$C$2:$C$7</c:f>
              <c:numCache>
                <c:formatCode>General</c:formatCode>
                <c:ptCount val="6"/>
                <c:pt idx="0">
                  <c:v>4.5</c:v>
                </c:pt>
                <c:pt idx="1">
                  <c:v>4.4000000000000004</c:v>
                </c:pt>
                <c:pt idx="2">
                  <c:v>4.5</c:v>
                </c:pt>
                <c:pt idx="3">
                  <c:v>4.2</c:v>
                </c:pt>
                <c:pt idx="4">
                  <c:v>4.2</c:v>
                </c:pt>
                <c:pt idx="5">
                  <c:v>4.3</c:v>
                </c:pt>
              </c:numCache>
            </c:numRef>
          </c:val>
          <c:extLst>
            <c:ext xmlns:c16="http://schemas.microsoft.com/office/drawing/2014/chart" uri="{C3380CC4-5D6E-409C-BE32-E72D297353CC}">
              <c16:uniqueId val="{00000001-911E-F04B-A2F1-2ADCD46F2B5F}"/>
            </c:ext>
          </c:extLst>
        </c:ser>
        <c:dLbls>
          <c:showLegendKey val="0"/>
          <c:showVal val="0"/>
          <c:showCatName val="0"/>
          <c:showSerName val="0"/>
          <c:showPercent val="0"/>
          <c:showBubbleSize val="0"/>
        </c:dLbls>
        <c:gapWidth val="6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900" b="0" i="0" u="none" strike="noStrike">
                <a:solidFill>
                  <a:srgbClr val="000000"/>
                </a:solidFill>
                <a:latin typeface="+mn-lt"/>
              </a:defRPr>
            </a:pPr>
            <a:endParaRPr lang="en-US"/>
          </a:p>
        </c:txPr>
        <c:crossAx val="2094734552"/>
        <c:crosses val="autoZero"/>
        <c:auto val="1"/>
        <c:lblAlgn val="ctr"/>
        <c:lblOffset val="100"/>
        <c:noMultiLvlLbl val="1"/>
      </c:catAx>
      <c:valAx>
        <c:axId val="2094734552"/>
        <c:scaling>
          <c:orientation val="minMax"/>
          <c:max val="5"/>
          <c:min val="0"/>
        </c:scaling>
        <c:delete val="0"/>
        <c:axPos val="l"/>
        <c:majorGridlines>
          <c:spPr>
            <a:ln w="6350" cap="flat">
              <a:solidFill>
                <a:srgbClr val="D9E2E2"/>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1000" b="0" i="0" u="none" strike="noStrike">
                <a:solidFill>
                  <a:srgbClr val="000000"/>
                </a:solidFill>
                <a:latin typeface="+mn-lt"/>
              </a:defRPr>
            </a:pPr>
            <a:endParaRPr lang="en-US"/>
          </a:p>
        </c:txPr>
        <c:crossAx val="2094734554"/>
        <c:crosses val="autoZero"/>
        <c:crossBetween val="between"/>
        <c:majorUnit val="1"/>
      </c:valAx>
      <c:spPr>
        <a:noFill/>
        <a:ln>
          <a:noFill/>
        </a:ln>
        <a:effectLst/>
      </c:spPr>
    </c:plotArea>
    <c:legend>
      <c:legendPos val="b"/>
      <c:overlay val="0"/>
      <c:txPr>
        <a:bodyPr/>
        <a:lstStyle/>
        <a:p>
          <a:pPr>
            <a:defRPr sz="1000">
              <a:latin typeface="+mn-lt"/>
              <a:cs typeface="+mn-lt"/>
            </a:defRPr>
          </a:pPr>
          <a:endParaRPr lang="en-US"/>
        </a:p>
      </c:txPr>
    </c:legend>
    <c:plotVisOnly val="1"/>
    <c:dispBlanksAs val="span"/>
    <c:showDLblsOverMax val="1"/>
  </c:chart>
  <c:spPr>
    <a:noFill/>
    <a:ln>
      <a:noFill/>
    </a:ln>
    <a:effectLst/>
  </c:sp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title>
      <c:tx>
        <c:rich>
          <a:bodyPr/>
          <a:lstStyle/>
          <a:p>
            <a:pPr>
              <a:defRPr sz="1200" b="0" i="0" u="none" strike="noStrike">
                <a:solidFill>
                  <a:srgbClr val="1F2933"/>
                </a:solidFill>
                <a:latin typeface="+mn-lt"/>
              </a:defRPr>
            </a:pPr>
            <a:r>
              <a:rPr sz="1200" b="0" i="0" u="none" strike="noStrike">
                <a:solidFill>
                  <a:srgbClr val="1F2933"/>
                </a:solidFill>
                <a:latin typeface="+mn-lt"/>
              </a:rPr>
              <a:t>70:20:10 development mix</a:t>
            </a:r>
          </a:p>
        </c:rich>
      </c:tx>
      <c:overlay val="0"/>
    </c:title>
    <c:autoTitleDeleted val="0"/>
    <c:plotArea>
      <c:layout/>
      <c:doughnutChart>
        <c:varyColors val="1"/>
        <c:ser>
          <c:idx val="0"/>
          <c:order val="0"/>
          <c:tx>
            <c:strRef>
              <c:f>Sheet1!$B$1</c:f>
              <c:strCache>
                <c:ptCount val="1"/>
                <c:pt idx="0">
                  <c:v>Mix</c:v>
                </c:pt>
              </c:strCache>
            </c:strRef>
          </c:tx>
          <c:spPr>
            <a:solidFill>
              <a:schemeClr val="accent1"/>
            </a:solidFill>
            <a:ln w="9525" cap="flat">
              <a:solidFill>
                <a:srgbClr val="F9F9F9"/>
              </a:solidFill>
              <a:prstDash val="solid"/>
              <a:round/>
            </a:ln>
            <a:effectLst/>
          </c:spPr>
          <c:dPt>
            <c:idx val="0"/>
            <c:bubble3D val="0"/>
            <c:spPr>
              <a:solidFill>
                <a:srgbClr val="0B7A75"/>
              </a:solidFill>
              <a:effectLst/>
            </c:spPr>
          </c:dPt>
          <c:dPt>
            <c:idx val="1"/>
            <c:bubble3D val="0"/>
            <c:spPr>
              <a:solidFill>
                <a:srgbClr val="3E7CB1"/>
              </a:solidFill>
              <a:effectLst/>
            </c:spPr>
          </c:dPt>
          <c:dPt>
            <c:idx val="2"/>
            <c:bubble3D val="0"/>
            <c:spPr>
              <a:solidFill>
                <a:srgbClr val="F2A541"/>
              </a:solidFill>
              <a:effectLst/>
            </c:spPr>
          </c:dPt>
          <c:cat>
            <c:strRef>
              <c:f>Sheet1!$A$2:$A$4</c:f>
              <c:strCache>
                <c:ptCount val="3"/>
                <c:pt idx="0">
                  <c:v>On the job 70%</c:v>
                </c:pt>
                <c:pt idx="1">
                  <c:v>Social 20%</c:v>
                </c:pt>
                <c:pt idx="2">
                  <c:v>Formal 10%</c:v>
                </c:pt>
              </c:strCache>
            </c:strRef>
          </c:cat>
          <c:val>
            <c:numRef>
              <c:f>Sheet1!$B$2:$B$4</c:f>
              <c:numCache>
                <c:formatCode>General</c:formatCode>
                <c:ptCount val="3"/>
                <c:pt idx="0">
                  <c:v>70</c:v>
                </c:pt>
                <c:pt idx="1">
                  <c:v>20</c:v>
                </c:pt>
                <c:pt idx="2">
                  <c:v>10</c:v>
                </c:pt>
              </c:numCache>
            </c:numRef>
          </c:val>
          <c:extLst>
            <c:ext xmlns:c16="http://schemas.microsoft.com/office/drawing/2014/chart" uri="{C3380CC4-5D6E-409C-BE32-E72D297353CC}">
              <c16:uniqueId val="{00000000-6677-6B43-9013-628D052D67A8}"/>
            </c:ext>
          </c:extLst>
        </c:ser>
        <c:dLbls>
          <c:showLegendKey val="0"/>
          <c:showVal val="0"/>
          <c:showCatName val="0"/>
          <c:showSerName val="0"/>
          <c:showPercent val="0"/>
          <c:showBubbleSize val="0"/>
          <c:showLeaderLines val="0"/>
        </c:dLbls>
        <c:firstSliceAng val="0"/>
        <c:holeSize val="55"/>
      </c:doughnutChart>
      <c:spPr>
        <a:noFill/>
        <a:ln>
          <a:noFill/>
        </a:ln>
        <a:effectLst/>
      </c:spPr>
    </c:plotArea>
    <c:legend>
      <c:legendPos val="b"/>
      <c:overlay val="0"/>
      <c:txPr>
        <a:bodyPr/>
        <a:lstStyle/>
        <a:p>
          <a:pPr>
            <a:defRPr sz="1100">
              <a:latin typeface="+mn-lt"/>
              <a:cs typeface="+mn-lt"/>
            </a:defRPr>
          </a:pPr>
          <a:endParaRPr lang="en-US"/>
        </a:p>
      </c:txPr>
    </c:legend>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22885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2913063" y="0"/>
            <a:ext cx="2228850" cy="458788"/>
          </a:xfrm>
          <a:prstGeom prst="rect">
            <a:avLst/>
          </a:prstGeom>
        </p:spPr>
        <p:txBody>
          <a:bodyPr vert="horz" lIns="91440" tIns="45720" rIns="91440" bIns="45720" rtlCol="0"/>
          <a:lstStyle>
            <a:lvl1pPr algn="r">
              <a:defRPr sz="1200"/>
            </a:lvl1pPr>
          </a:lstStyle>
          <a:p>
            <a:fld id="{07544BD3-89E3-1F43-81E4-B605E6EDD83A}" type="datetimeFigureOut">
              <a:rPr lang="en-US" smtClean="0"/>
              <a:t>10/7/26</a:t>
            </a:fld>
            <a:endParaRPr lang="en-US"/>
          </a:p>
        </p:txBody>
      </p:sp>
      <p:sp>
        <p:nvSpPr>
          <p:cNvPr id="4" name="Slide Image Placeholder 3"/>
          <p:cNvSpPr>
            <a:spLocks noGrp="1" noRot="1" noChangeAspect="1"/>
          </p:cNvSpPr>
          <p:nvPr>
            <p:ph type="sldImg" idx="2"/>
          </p:nvPr>
        </p:nvSpPr>
        <p:spPr>
          <a:xfrm>
            <a:off x="-17145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514350" y="4400550"/>
            <a:ext cx="41148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22885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2913063" y="8685213"/>
            <a:ext cx="2228850" cy="458787"/>
          </a:xfrm>
          <a:prstGeom prst="rect">
            <a:avLst/>
          </a:prstGeom>
        </p:spPr>
        <p:txBody>
          <a:bodyPr vert="horz" lIns="91440" tIns="45720" rIns="91440" bIns="45720" rtlCol="0" anchor="b"/>
          <a:lstStyle>
            <a:lvl1pPr algn="r">
              <a:defRPr sz="1200"/>
            </a:lvl1pPr>
          </a:lstStyle>
          <a:p>
            <a:fld id="{CB9478D1-4EEA-7241-897C-B3887EEFF305}" type="slidenum">
              <a:rPr lang="en-US" smtClean="0"/>
              <a:t>‹#›</a:t>
            </a:fld>
            <a:endParaRPr lang="en-US"/>
          </a:p>
        </p:txBody>
      </p:sp>
    </p:spTree>
    <p:extLst>
      <p:ext uri="{BB962C8B-B14F-4D97-AF65-F5344CB8AC3E}">
        <p14:creationId xmlns:p14="http://schemas.microsoft.com/office/powerpoint/2010/main" val="21352680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Welcome the Board. Purpose: show how HRM can help HealthConnect UK attract, develop, motivate and retain people while supporting growth. Outline: context, resourcing, development and motivation, roadmap, conclusion. About 12 minutes plus Q&amp;A.</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Context: rapid growth has outpaced people capability. Link to strategic HRM: Ulrich's strategic-partner role, Boxall and Purcell's human capital advantage, Guest's outcomes. Q&amp;A: 'Why invest now?' Because turnover, burnout and skills gaps directly threaten service quality and growth.</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Workforce planning follows demand, supply, gap, action (Taylor, 2018). The chart is illustrative: a skills audit would supply real data. Critique: rational planning assumes predictable demand, so use scenario planning in a fast-growth sector (Armstrong and Taylor, 2020). Build, buy, borrow, bind is the action framework.</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Four recruitment challenges. Stress the employer-brand point: candidates compare us with the NHS and large tech firms. Breaugh (2013) shows source and message influence applicant quality. The NHS Long Term Workforce Plan highlights national shortages that affect our talent pool.</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Evaluate alternatives before recommending. No single method wins: each fits different roles. Internal is cheap and motivating but limits new skills; external brings expertise at higher cost; online gives reach; social media reaches passive candidates but carries bias risk.</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Recommend a blended, best-fit approach: internal first, online hub, social media, targeted external. Add structured selection: Schmidt and Hunter (1998) found structured methods and work samples predict performance better than unstructured interviews. Q&amp;A: cost? Reduced agency spend through internal fills and referrals.</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Development: the 70:20:10 model is a heuristic from Armstrong and Taylor (2020). Use a digital academy and apprenticeships to close skills gaps. Talent management: differentiate pivotal roles (Collings and Mellahi, 2009). Leadership: transformational style suits mixed clinical-tech teams (Bass and Riggio, 2006).</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Performance management: move from annual appraisal to continuous conversations; goal-setting theory (Locke and Latham, 2002) supports specific, challenging goals with feedback. Reward: total reward, not pay alone. Herzberg (1968) treats pay as a hygiene factor. Individual PRP may harm collaboration across disciplines.</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Job Demands-Resources model (Bakker and Demerouti, 2007): high demands without resources lead to burnout; resources drive engagement. Link to CIPD (2022) wellbeing evidence and Edmondson (1999) on psychological safety. Actions: cap workload, design rotas well, train managers, build recognition.</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Roadmap in three phases. KPIs are illustrative: baseline them in phase 1, then set targets. Expected benefits: lower recruitment cost, lower turnover, higher engagement, stronger leadership pipeline. Risks: change fatigue and manager capability, so prioritise manager training early.</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Summarise: findings, recommendations, benefits. End with the ask: approve phase 1 and a sponsor for each workstream. Invite questions. Prepare answers on cost, measurement, and how to avoid favouring internal candidates over diversity.</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Harvard style. Verify edition details and page numbers against the library catalogue before submission.</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spTree>
      <p:nvGrpSpPr>
        <p:cNvPr id="1" name=""/>
        <p:cNvGrpSpPr/>
        <p:nvPr/>
      </p:nvGrpSpPr>
      <p:grpSpPr>
        <a:xfrm>
          <a:off x="0" y="0"/>
          <a:ext cx="0" cy="0"/>
          <a:chOff x="0" y="0"/>
          <a:chExt cx="0" cy="0"/>
        </a:xfrm>
      </p:grpSpPr>
      <p:sp>
        <p:nvSpPr>
          <p:cNvPr id="2" name="Text 0"/>
          <p:cNvSpPr/>
          <p:nvPr/>
        </p:nvSpPr>
        <p:spPr>
          <a:xfrm>
            <a:off x="457200" y="4800600"/>
            <a:ext cx="5486400" cy="228600"/>
          </a:xfrm>
          <a:prstGeom prst="rect">
            <a:avLst/>
          </a:prstGeom>
          <a:noFill/>
          <a:ln/>
        </p:spPr>
        <p:txBody>
          <a:bodyPr wrap="square" lIns="0" tIns="0" rIns="0" bIns="0" rtlCol="0" anchor="ctr"/>
          <a:lstStyle/>
          <a:p>
            <a:pPr marL="0" indent="0">
              <a:buNone/>
            </a:pPr>
            <a:r>
              <a:rPr lang="en-US" sz="1000" dirty="0">
                <a:solidFill>
                  <a:schemeClr val="tx1"/>
                </a:solidFill>
              </a:rPr>
              <a:t>HealthConnect UK  |  HRM recommendations to the Executive Board</a:t>
            </a:r>
            <a:endParaRPr lang="en-US" sz="1000" dirty="0"/>
          </a:p>
        </p:txBody>
      </p:sp>
      <p:sp>
        <p:nvSpPr>
          <p:cNvPr id="25" name="Slide Number Placeholder 0"/>
          <p:cNvSpPr>
            <a:spLocks noGrp="1"/>
          </p:cNvSpPr>
          <p:nvPr>
            <p:ph type="sldNum" sz="quarter" idx="4294967295"/>
          </p:nvPr>
        </p:nvSpPr>
        <p:spPr>
          <a:xfrm>
            <a:off x="8229600" y="4800600"/>
            <a:ext cx="457200" cy="22860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tx1"/>
                </a:solidFill>
              </a:defRPr>
            </a:lvl1pPr>
          </a:lstStyle>
          <a:p>
            <a:pPr algn="r"/>
            <a:fld id="{F7021451-1387-4CA6-816F-3879F97B5CBC}" type="slidenum">
              <a:rPr lang="en-US" b="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8229600" y="4800600"/>
            <a:ext cx="457200" cy="22860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tx1"/>
                </a:solidFill>
              </a:defRPr>
            </a:lvl1pPr>
          </a:lstStyle>
          <a:p>
            <a:pPr algn="r"/>
            <a:fld id="{F7021451-1387-4CA6-816F-3879F97B5CBC}" type="slidenum">
              <a:rPr lang="en-US" b="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Background"/>
          <p:cNvSpPr/>
          <p:nvPr/>
        </p:nvSpPr>
        <p:spPr>
          <a:xfrm>
            <a:off x="0" y="0"/>
            <a:ext cx="9144000" cy="5143500"/>
          </a:xfrm>
          <a:prstGeom prst="rect">
            <a:avLst/>
          </a:prstGeom>
          <a:solidFill>
            <a:schemeClr val="tx2"/>
          </a:solidFill>
          <a:ln w="12700">
            <a:solidFill>
              <a:schemeClr val="tx2"/>
            </a:solidFill>
            <a:prstDash val="solid"/>
          </a:ln>
        </p:spPr>
      </p:sp>
      <p:sp>
        <p:nvSpPr>
          <p:cNvPr id="3" name="Text 1"/>
          <p:cNvSpPr txBox="1"/>
          <p:nvPr/>
        </p:nvSpPr>
        <p:spPr>
          <a:xfrm>
            <a:off x="548640" y="1097280"/>
            <a:ext cx="5120640" cy="1554480"/>
          </a:xfrm>
          <a:prstGeom prst="rect">
            <a:avLst/>
          </a:prstGeom>
          <a:noFill/>
          <a:ln/>
        </p:spPr>
        <p:txBody>
          <a:bodyPr wrap="square" lIns="0" tIns="0" rIns="0" bIns="0" rtlCol="0" anchor="t"/>
          <a:lstStyle/>
          <a:p>
            <a:pPr marL="0" indent="0">
              <a:buNone/>
            </a:pPr>
            <a:r>
              <a:rPr lang="en-US" sz="3400" b="1" dirty="0">
                <a:solidFill>
                  <a:schemeClr val="bg1"/>
                </a:solidFill>
                <a:latin typeface="Cambria" pitchFamily="34" charset="0"/>
                <a:ea typeface="Cambria" pitchFamily="34" charset="-122"/>
                <a:cs typeface="Cambria" pitchFamily="34" charset="-120"/>
              </a:rPr>
              <a:t>Building a Sustainable Workforce for HealthConnect UK</a:t>
            </a:r>
            <a:endParaRPr lang="en-US" sz="3400" dirty="0"/>
          </a:p>
        </p:txBody>
      </p:sp>
      <p:sp>
        <p:nvSpPr>
          <p:cNvPr id="4" name="Text 2"/>
          <p:cNvSpPr txBox="1"/>
          <p:nvPr/>
        </p:nvSpPr>
        <p:spPr>
          <a:xfrm>
            <a:off x="548640" y="2743200"/>
            <a:ext cx="5120640" cy="731520"/>
          </a:xfrm>
          <a:prstGeom prst="rect">
            <a:avLst/>
          </a:prstGeom>
          <a:noFill/>
          <a:ln/>
        </p:spPr>
        <p:txBody>
          <a:bodyPr wrap="square" lIns="0" tIns="0" rIns="0" bIns="0" rtlCol="0" anchor="t"/>
          <a:lstStyle/>
          <a:p>
            <a:pPr marL="0" indent="0">
              <a:buNone/>
            </a:pPr>
            <a:r>
              <a:rPr lang="en-US" sz="1600" dirty="0">
                <a:solidFill>
                  <a:schemeClr val="accent2"/>
                </a:solidFill>
              </a:rPr>
              <a:t>Attract, develop, motivate and retain: evidence-based HRM recommendations for the Executive Board</a:t>
            </a:r>
            <a:endParaRPr lang="en-US" sz="1600" dirty="0"/>
          </a:p>
        </p:txBody>
      </p:sp>
      <p:sp>
        <p:nvSpPr>
          <p:cNvPr id="5" name="Text 3"/>
          <p:cNvSpPr txBox="1"/>
          <p:nvPr/>
        </p:nvSpPr>
        <p:spPr>
          <a:xfrm>
            <a:off x="588992" y="3766005"/>
            <a:ext cx="5120640" cy="822960"/>
          </a:xfrm>
          <a:prstGeom prst="rect">
            <a:avLst/>
          </a:prstGeom>
          <a:noFill/>
          <a:ln/>
        </p:spPr>
        <p:txBody>
          <a:bodyPr wrap="square" lIns="0" tIns="0" rIns="0" bIns="0" rtlCol="0" anchor="t"/>
          <a:lstStyle/>
          <a:p>
            <a:pPr marL="0" indent="0">
              <a:buNone/>
            </a:pPr>
            <a:r>
              <a:rPr lang="en-US" sz="1400" dirty="0">
                <a:solidFill>
                  <a:schemeClr val="bg1"/>
                </a:solidFill>
              </a:rPr>
              <a:t>Student name: </a:t>
            </a:r>
            <a:r>
              <a:rPr lang="en-GB" sz="1400" dirty="0">
                <a:solidFill>
                  <a:schemeClr val="bg1"/>
                </a:solidFill>
              </a:rPr>
              <a:t>Laurentiu Vaduva</a:t>
            </a:r>
          </a:p>
          <a:p>
            <a:pPr marL="0" indent="0">
              <a:buNone/>
            </a:pPr>
            <a:r>
              <a:rPr lang="en-US" sz="1400" dirty="0">
                <a:solidFill>
                  <a:schemeClr val="bg1"/>
                </a:solidFill>
              </a:rPr>
              <a:t>Student ID: </a:t>
            </a:r>
            <a:r>
              <a:rPr lang="en-GB" sz="1400" dirty="0">
                <a:solidFill>
                  <a:schemeClr val="bg1"/>
                </a:solidFill>
              </a:rPr>
              <a:t>2229646</a:t>
            </a:r>
            <a:endParaRPr lang="en-US" sz="1400" dirty="0"/>
          </a:p>
          <a:p>
            <a:pPr marL="0" indent="0">
              <a:buNone/>
            </a:pPr>
            <a:r>
              <a:rPr lang="en-US" sz="1400" dirty="0">
                <a:solidFill>
                  <a:schemeClr val="bg1"/>
                </a:solidFill>
              </a:rPr>
              <a:t>Module code: </a:t>
            </a:r>
            <a:r>
              <a:rPr lang="en-GB" sz="1400" dirty="0">
                <a:solidFill>
                  <a:schemeClr val="bg1"/>
                </a:solidFill>
              </a:rPr>
              <a:t>LCLM 5002</a:t>
            </a:r>
            <a:endParaRPr lang="en-US" sz="1400" dirty="0"/>
          </a:p>
        </p:txBody>
      </p:sp>
      <p:sp>
        <p:nvSpPr>
          <p:cNvPr id="6" name="Emblem"/>
          <p:cNvSpPr/>
          <p:nvPr/>
        </p:nvSpPr>
        <p:spPr>
          <a:xfrm>
            <a:off x="6126480" y="1097280"/>
            <a:ext cx="2468880" cy="2468880"/>
          </a:xfrm>
          <a:prstGeom prst="ellipse">
            <a:avLst/>
          </a:prstGeom>
          <a:solidFill>
            <a:schemeClr val="accent1"/>
          </a:solidFill>
          <a:ln w="38100">
            <a:solidFill>
              <a:schemeClr val="accent2"/>
            </a:solidFill>
            <a:prstDash val="solid"/>
          </a:ln>
        </p:spPr>
      </p:sp>
      <p:sp>
        <p:nvSpPr>
          <p:cNvPr id="7" name="Shape 5"/>
          <p:cNvSpPr/>
          <p:nvPr/>
        </p:nvSpPr>
        <p:spPr>
          <a:xfrm>
            <a:off x="7178040" y="1554480"/>
            <a:ext cx="365760" cy="1554480"/>
          </a:xfrm>
          <a:prstGeom prst="rect">
            <a:avLst/>
          </a:prstGeom>
          <a:solidFill>
            <a:schemeClr val="bg1"/>
          </a:solidFill>
          <a:ln w="12700">
            <a:solidFill>
              <a:schemeClr val="bg1"/>
            </a:solidFill>
            <a:prstDash val="solid"/>
          </a:ln>
        </p:spPr>
      </p:sp>
      <p:sp>
        <p:nvSpPr>
          <p:cNvPr id="8" name="Shape 6"/>
          <p:cNvSpPr/>
          <p:nvPr/>
        </p:nvSpPr>
        <p:spPr>
          <a:xfrm>
            <a:off x="6583680" y="2148840"/>
            <a:ext cx="1554480" cy="365760"/>
          </a:xfrm>
          <a:prstGeom prst="rect">
            <a:avLst/>
          </a:prstGeom>
          <a:solidFill>
            <a:schemeClr val="bg1"/>
          </a:solidFill>
          <a:ln w="12700">
            <a:solidFill>
              <a:schemeClr val="bg1"/>
            </a:solidFill>
            <a:prstDash val="solid"/>
          </a:ln>
        </p:spPr>
      </p:sp>
      <p:sp>
        <p:nvSpPr>
          <p:cNvPr id="9" name="Text 7"/>
          <p:cNvSpPr txBox="1"/>
          <p:nvPr/>
        </p:nvSpPr>
        <p:spPr>
          <a:xfrm>
            <a:off x="5852160" y="3749040"/>
            <a:ext cx="3017520" cy="365760"/>
          </a:xfrm>
          <a:prstGeom prst="rect">
            <a:avLst/>
          </a:prstGeom>
          <a:noFill/>
          <a:ln/>
        </p:spPr>
        <p:txBody>
          <a:bodyPr wrap="square" lIns="635" tIns="635" rIns="635" bIns="635" rtlCol="0" anchor="t"/>
          <a:lstStyle/>
          <a:p>
            <a:pPr marL="0" indent="0" algn="ctr">
              <a:buNone/>
            </a:pPr>
            <a:r>
              <a:rPr lang="en-US" sz="1200" dirty="0">
                <a:solidFill>
                  <a:schemeClr val="accent2"/>
                </a:solidFill>
              </a:rPr>
              <a:t>Digital healthcare | United Kingdom</a:t>
            </a:r>
            <a:endParaRPr lang="en-US" sz="1200" dirty="0"/>
          </a:p>
        </p:txBody>
      </p:sp>
      <p:sp>
        <p:nvSpPr>
          <p:cNvPr id="10" name="TextBox 9">
            <a:extLst>
              <a:ext uri="{FF2B5EF4-FFF2-40B4-BE49-F238E27FC236}">
                <a16:creationId xmlns:a16="http://schemas.microsoft.com/office/drawing/2014/main" id="{743A56B1-176B-A468-B8DE-A6050209CA2C}"/>
              </a:ext>
            </a:extLst>
          </p:cNvPr>
          <p:cNvSpPr txBox="1"/>
          <p:nvPr/>
        </p:nvSpPr>
        <p:spPr>
          <a:xfrm>
            <a:off x="3650411" y="1649562"/>
            <a:ext cx="1828800" cy="1828800"/>
          </a:xfrm>
          <a:prstGeom prst="rect">
            <a:avLst/>
          </a:prstGeom>
          <a:noFill/>
        </p:spPr>
        <p:txBody>
          <a:bodyPr wrap="square" rtlCol="0">
            <a:spAutoFit/>
          </a:bodyPr>
          <a:lstStyle/>
          <a:p>
            <a:pPr algn="l"/>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txBox="1"/>
          <p:nvPr/>
        </p:nvSpPr>
        <p:spPr>
          <a:xfrm>
            <a:off x="457200" y="274320"/>
            <a:ext cx="8229600" cy="685800"/>
          </a:xfrm>
          <a:prstGeom prst="rect">
            <a:avLst/>
          </a:prstGeom>
          <a:noFill/>
          <a:ln/>
        </p:spPr>
        <p:txBody>
          <a:bodyPr wrap="square" lIns="0" tIns="0" rIns="0" bIns="0" rtlCol="0" anchor="ctr"/>
          <a:lstStyle/>
          <a:p>
            <a:pPr marL="0" indent="0">
              <a:buNone/>
            </a:pPr>
            <a:r>
              <a:rPr lang="en-US" sz="2800" b="1" dirty="0">
                <a:solidFill>
                  <a:schemeClr val="tx2"/>
                </a:solidFill>
                <a:latin typeface="Cambria" pitchFamily="34" charset="0"/>
                <a:ea typeface="Cambria" pitchFamily="34" charset="-122"/>
                <a:cs typeface="Cambria" pitchFamily="34" charset="-120"/>
              </a:rPr>
              <a:t>Organisation overview: growth is outpacing capability</a:t>
            </a:r>
            <a:endParaRPr lang="en-US" sz="2800" dirty="0"/>
          </a:p>
        </p:txBody>
      </p:sp>
      <p:sp>
        <p:nvSpPr>
          <p:cNvPr id="4" name="Card HealthConnect UK"/>
          <p:cNvSpPr/>
          <p:nvPr/>
        </p:nvSpPr>
        <p:spPr>
          <a:xfrm>
            <a:off x="457200" y="1097280"/>
            <a:ext cx="2651760" cy="3063240"/>
          </a:xfrm>
          <a:prstGeom prst="roundRect">
            <a:avLst>
              <a:gd name="adj" fmla="val 2759"/>
            </a:avLst>
          </a:prstGeom>
          <a:solidFill>
            <a:schemeClr val="bg2"/>
          </a:solidFill>
          <a:ln w="12700">
            <a:solidFill>
              <a:schemeClr val="bg2"/>
            </a:solidFill>
            <a:prstDash val="solid"/>
          </a:ln>
        </p:spPr>
      </p:sp>
      <p:sp>
        <p:nvSpPr>
          <p:cNvPr id="5" name="Text HealthConnect UK"/>
          <p:cNvSpPr txBox="1"/>
          <p:nvPr/>
        </p:nvSpPr>
        <p:spPr>
          <a:xfrm>
            <a:off x="566928" y="1170432"/>
            <a:ext cx="2432304" cy="2916936"/>
          </a:xfrm>
          <a:prstGeom prst="rect">
            <a:avLst/>
          </a:prstGeom>
          <a:noFill/>
          <a:ln/>
        </p:spPr>
        <p:txBody>
          <a:bodyPr wrap="square" lIns="635" tIns="635" rIns="635" bIns="635" rtlCol="0" anchor="t"/>
          <a:lstStyle/>
          <a:p>
            <a:pPr marL="0" indent="0">
              <a:spcAft>
                <a:spcPts val="400"/>
              </a:spcAft>
              <a:buNone/>
            </a:pPr>
            <a:r>
              <a:rPr lang="en-US" sz="1500" b="1" dirty="0">
                <a:solidFill>
                  <a:schemeClr val="accent1"/>
                </a:solidFill>
              </a:rPr>
              <a:t>HealthConnect UK</a:t>
            </a:r>
            <a:endParaRPr lang="en-US" sz="1400" dirty="0"/>
          </a:p>
          <a:p>
            <a:pPr marL="342900" indent="-342900">
              <a:spcAft>
                <a:spcPts val="300"/>
              </a:spcAft>
              <a:buSzPct val="100000"/>
              <a:buChar char="•"/>
            </a:pPr>
            <a:r>
              <a:rPr lang="en-US" sz="1400" dirty="0">
                <a:solidFill>
                  <a:schemeClr val="tx1"/>
                </a:solidFill>
              </a:rPr>
              <a:t>Virtual consultations</a:t>
            </a:r>
            <a:endParaRPr lang="en-US" sz="1400" dirty="0"/>
          </a:p>
          <a:p>
            <a:pPr marL="342900" indent="-342900">
              <a:spcAft>
                <a:spcPts val="300"/>
              </a:spcAft>
              <a:buSzPct val="100000"/>
              <a:buChar char="•"/>
            </a:pPr>
            <a:r>
              <a:rPr lang="en-US" sz="1400" dirty="0">
                <a:solidFill>
                  <a:schemeClr val="tx1"/>
                </a:solidFill>
              </a:rPr>
              <a:t>Remote patient monitoring</a:t>
            </a:r>
            <a:endParaRPr lang="en-US" sz="1400" dirty="0"/>
          </a:p>
          <a:p>
            <a:pPr marL="342900" indent="-342900">
              <a:spcAft>
                <a:spcPts val="300"/>
              </a:spcAft>
              <a:buSzPct val="100000"/>
              <a:buChar char="•"/>
            </a:pPr>
            <a:r>
              <a:rPr lang="en-US" sz="1400" dirty="0">
                <a:solidFill>
                  <a:schemeClr val="tx1"/>
                </a:solidFill>
              </a:rPr>
              <a:t>Digital health services across the UK</a:t>
            </a:r>
            <a:endParaRPr lang="en-US" sz="1400" dirty="0"/>
          </a:p>
          <a:p>
            <a:pPr marL="342900" indent="-342900">
              <a:spcAft>
                <a:spcPts val="300"/>
              </a:spcAft>
              <a:buSzPct val="100000"/>
              <a:buChar char="•"/>
            </a:pPr>
            <a:r>
              <a:rPr lang="en-US" sz="1400" dirty="0">
                <a:solidFill>
                  <a:schemeClr val="tx1"/>
                </a:solidFill>
              </a:rPr>
              <a:t>Rapid growth, multidisciplinary teams</a:t>
            </a:r>
            <a:endParaRPr lang="en-US" sz="1400" dirty="0"/>
          </a:p>
        </p:txBody>
      </p:sp>
      <p:sp>
        <p:nvSpPr>
          <p:cNvPr id="6" name="Card Workforce challenges"/>
          <p:cNvSpPr/>
          <p:nvPr/>
        </p:nvSpPr>
        <p:spPr>
          <a:xfrm>
            <a:off x="3246120" y="1097280"/>
            <a:ext cx="2651760" cy="3063240"/>
          </a:xfrm>
          <a:prstGeom prst="roundRect">
            <a:avLst>
              <a:gd name="adj" fmla="val 2759"/>
            </a:avLst>
          </a:prstGeom>
          <a:solidFill>
            <a:schemeClr val="bg2"/>
          </a:solidFill>
          <a:ln w="12700">
            <a:solidFill>
              <a:schemeClr val="bg2"/>
            </a:solidFill>
            <a:prstDash val="solid"/>
          </a:ln>
        </p:spPr>
      </p:sp>
      <p:sp>
        <p:nvSpPr>
          <p:cNvPr id="7" name="Text Workforce challenges"/>
          <p:cNvSpPr txBox="1"/>
          <p:nvPr/>
        </p:nvSpPr>
        <p:spPr>
          <a:xfrm>
            <a:off x="3355848" y="1170432"/>
            <a:ext cx="2432304" cy="2916936"/>
          </a:xfrm>
          <a:prstGeom prst="rect">
            <a:avLst/>
          </a:prstGeom>
          <a:noFill/>
          <a:ln/>
        </p:spPr>
        <p:txBody>
          <a:bodyPr wrap="square" lIns="635" tIns="635" rIns="635" bIns="635" rtlCol="0" anchor="t"/>
          <a:lstStyle/>
          <a:p>
            <a:pPr marL="0" indent="0">
              <a:spcAft>
                <a:spcPts val="400"/>
              </a:spcAft>
              <a:buNone/>
            </a:pPr>
            <a:r>
              <a:rPr lang="en-US" sz="1500" b="1" dirty="0">
                <a:solidFill>
                  <a:schemeClr val="accent4"/>
                </a:solidFill>
              </a:rPr>
              <a:t>Workforce challenges</a:t>
            </a:r>
            <a:endParaRPr lang="en-US" sz="1400" dirty="0"/>
          </a:p>
          <a:p>
            <a:pPr marL="342900" indent="-342900">
              <a:spcAft>
                <a:spcPts val="300"/>
              </a:spcAft>
              <a:buSzPct val="100000"/>
              <a:buChar char="•"/>
            </a:pPr>
            <a:r>
              <a:rPr lang="en-US" sz="1400" dirty="0">
                <a:solidFill>
                  <a:schemeClr val="tx1"/>
                </a:solidFill>
              </a:rPr>
              <a:t>Hard to attract clinical and tech talent</a:t>
            </a:r>
            <a:endParaRPr lang="en-US" sz="1400" dirty="0"/>
          </a:p>
          <a:p>
            <a:pPr marL="342900" indent="-342900">
              <a:spcAft>
                <a:spcPts val="300"/>
              </a:spcAft>
              <a:buSzPct val="100000"/>
              <a:buChar char="•"/>
            </a:pPr>
            <a:r>
              <a:rPr lang="en-US" sz="1400" dirty="0">
                <a:solidFill>
                  <a:schemeClr val="tx1"/>
                </a:solidFill>
              </a:rPr>
              <a:t>Rising turnover and burnout</a:t>
            </a:r>
            <a:endParaRPr lang="en-US" sz="1400" dirty="0"/>
          </a:p>
          <a:p>
            <a:pPr marL="342900" indent="-342900">
              <a:spcAft>
                <a:spcPts val="300"/>
              </a:spcAft>
              <a:buSzPct val="100000"/>
              <a:buChar char="•"/>
            </a:pPr>
            <a:r>
              <a:rPr lang="en-US" sz="1400" dirty="0">
                <a:solidFill>
                  <a:schemeClr val="tx1"/>
                </a:solidFill>
              </a:rPr>
              <a:t>Digital skills shortages</a:t>
            </a:r>
            <a:endParaRPr lang="en-US" sz="1400" dirty="0"/>
          </a:p>
          <a:p>
            <a:pPr marL="342900" indent="-342900">
              <a:spcAft>
                <a:spcPts val="300"/>
              </a:spcAft>
              <a:buSzPct val="100000"/>
              <a:buChar char="•"/>
            </a:pPr>
            <a:r>
              <a:rPr lang="en-US" sz="1400" dirty="0">
                <a:solidFill>
                  <a:schemeClr val="tx1"/>
                </a:solidFill>
              </a:rPr>
              <a:t>Low engagement and leadership gaps</a:t>
            </a:r>
            <a:endParaRPr lang="en-US" sz="1400" dirty="0"/>
          </a:p>
        </p:txBody>
      </p:sp>
      <p:sp>
        <p:nvSpPr>
          <p:cNvPr id="8" name="Card Why HRM is strategic"/>
          <p:cNvSpPr/>
          <p:nvPr/>
        </p:nvSpPr>
        <p:spPr>
          <a:xfrm>
            <a:off x="6035040" y="1097280"/>
            <a:ext cx="2651760" cy="3063240"/>
          </a:xfrm>
          <a:prstGeom prst="roundRect">
            <a:avLst>
              <a:gd name="adj" fmla="val 2759"/>
            </a:avLst>
          </a:prstGeom>
          <a:solidFill>
            <a:schemeClr val="bg2"/>
          </a:solidFill>
          <a:ln w="12700">
            <a:solidFill>
              <a:schemeClr val="bg2"/>
            </a:solidFill>
            <a:prstDash val="solid"/>
          </a:ln>
        </p:spPr>
      </p:sp>
      <p:sp>
        <p:nvSpPr>
          <p:cNvPr id="9" name="Text Why HRM is strategic"/>
          <p:cNvSpPr txBox="1"/>
          <p:nvPr/>
        </p:nvSpPr>
        <p:spPr>
          <a:xfrm>
            <a:off x="6144768" y="1170432"/>
            <a:ext cx="2432304" cy="2916936"/>
          </a:xfrm>
          <a:prstGeom prst="rect">
            <a:avLst/>
          </a:prstGeom>
          <a:noFill/>
          <a:ln/>
        </p:spPr>
        <p:txBody>
          <a:bodyPr wrap="square" lIns="635" tIns="635" rIns="635" bIns="635" rtlCol="0" anchor="t"/>
          <a:lstStyle/>
          <a:p>
            <a:pPr marL="0" indent="0">
              <a:spcAft>
                <a:spcPts val="400"/>
              </a:spcAft>
              <a:buNone/>
            </a:pPr>
            <a:r>
              <a:rPr lang="en-US" sz="1500" b="1" dirty="0">
                <a:solidFill>
                  <a:schemeClr val="accent1"/>
                </a:solidFill>
              </a:rPr>
              <a:t>Why HRM is strategic</a:t>
            </a:r>
            <a:endParaRPr lang="en-US" sz="1400" dirty="0"/>
          </a:p>
          <a:p>
            <a:pPr marL="342900" indent="-342900">
              <a:spcAft>
                <a:spcPts val="300"/>
              </a:spcAft>
              <a:buSzPct val="100000"/>
              <a:buChar char="•"/>
            </a:pPr>
            <a:r>
              <a:rPr lang="en-US" sz="1400" dirty="0">
                <a:solidFill>
                  <a:schemeClr val="tx1"/>
                </a:solidFill>
              </a:rPr>
              <a:t>People are the source of advantage (Boxall and Purcell, 2016)</a:t>
            </a:r>
            <a:endParaRPr lang="en-US" sz="1400" dirty="0"/>
          </a:p>
          <a:p>
            <a:pPr marL="342900" indent="-342900">
              <a:spcAft>
                <a:spcPts val="300"/>
              </a:spcAft>
              <a:buSzPct val="100000"/>
              <a:buChar char="•"/>
            </a:pPr>
            <a:r>
              <a:rPr lang="en-US" sz="1400" dirty="0">
                <a:solidFill>
                  <a:schemeClr val="tx1"/>
                </a:solidFill>
              </a:rPr>
              <a:t>HR as strategic partner (Ulrich, 1997)</a:t>
            </a:r>
            <a:endParaRPr lang="en-US" sz="1400" dirty="0"/>
          </a:p>
          <a:p>
            <a:pPr marL="342900" indent="-342900">
              <a:spcAft>
                <a:spcPts val="300"/>
              </a:spcAft>
              <a:buSzPct val="100000"/>
              <a:buChar char="•"/>
            </a:pPr>
            <a:r>
              <a:rPr lang="en-US" sz="1400" dirty="0">
                <a:solidFill>
                  <a:schemeClr val="tx1"/>
                </a:solidFill>
              </a:rPr>
              <a:t>Outcomes: commitment, quality, flexibility (Guest, 1987)</a:t>
            </a:r>
            <a:endParaRPr lang="en-US" sz="1400" dirty="0"/>
          </a:p>
        </p:txBody>
      </p:sp>
      <p:sp>
        <p:nvSpPr>
          <p:cNvPr id="10" name="Shape 7"/>
          <p:cNvSpPr/>
          <p:nvPr/>
        </p:nvSpPr>
        <p:spPr>
          <a:xfrm>
            <a:off x="457200" y="4279392"/>
            <a:ext cx="8229600" cy="411480"/>
          </a:xfrm>
          <a:prstGeom prst="roundRect">
            <a:avLst>
              <a:gd name="adj" fmla="val 17778"/>
            </a:avLst>
          </a:prstGeom>
          <a:solidFill>
            <a:schemeClr val="tx2"/>
          </a:solidFill>
          <a:ln w="12700">
            <a:solidFill>
              <a:schemeClr val="tx2"/>
            </a:solidFill>
            <a:prstDash val="solid"/>
          </a:ln>
        </p:spPr>
      </p:sp>
      <p:sp>
        <p:nvSpPr>
          <p:cNvPr id="11" name="Text 8"/>
          <p:cNvSpPr txBox="1"/>
          <p:nvPr/>
        </p:nvSpPr>
        <p:spPr>
          <a:xfrm>
            <a:off x="594360" y="4279392"/>
            <a:ext cx="7955280" cy="411480"/>
          </a:xfrm>
          <a:prstGeom prst="rect">
            <a:avLst/>
          </a:prstGeom>
          <a:noFill/>
          <a:ln/>
        </p:spPr>
        <p:txBody>
          <a:bodyPr wrap="square" lIns="0" tIns="0" rIns="0" bIns="0" rtlCol="0" anchor="ctr"/>
          <a:lstStyle/>
          <a:p>
            <a:pPr marL="0" indent="0">
              <a:buNone/>
            </a:pPr>
            <a:r>
              <a:rPr lang="en-US" sz="1300" dirty="0">
                <a:solidFill>
                  <a:schemeClr val="bg1"/>
                </a:solidFill>
              </a:rPr>
              <a:t>Core question: how can HRM turn people into a sustainable competitive advantage?</a:t>
            </a:r>
            <a:endParaRPr lang="en-US" sz="1300" dirty="0"/>
          </a:p>
        </p:txBody>
      </p:sp>
      <p:sp>
        <p:nvSpPr>
          <p:cNvPr id="25" name="Slide Number Placeholder 0"/>
          <p:cNvSpPr>
            <a:spLocks noGrp="1"/>
          </p:cNvSpPr>
          <p:nvPr>
            <p:ph type="sldNum" sz="quarter" idx="4294967295"/>
          </p:nvPr>
        </p:nvSpPr>
        <p:spPr>
          <a:xfrm>
            <a:off x="8229600" y="4800600"/>
            <a:ext cx="457200" cy="22860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tx1"/>
                </a:solidFill>
              </a:defRPr>
            </a:lvl1pPr>
          </a:lstStyle>
          <a:p>
            <a:pPr algn="r"/>
            <a:fld id="{F7021451-1387-4CA6-816F-3879F97B5CBC}" type="slidenum">
              <a:rPr lang="en-US" b="0"/>
              <a:t>2</a:t>
            </a:fld>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txBox="1"/>
          <p:nvPr/>
        </p:nvSpPr>
        <p:spPr>
          <a:xfrm>
            <a:off x="457200" y="274320"/>
            <a:ext cx="8229600" cy="685800"/>
          </a:xfrm>
          <a:prstGeom prst="rect">
            <a:avLst/>
          </a:prstGeom>
          <a:noFill/>
          <a:ln/>
        </p:spPr>
        <p:txBody>
          <a:bodyPr wrap="square" lIns="0" tIns="0" rIns="0" bIns="0" rtlCol="0" anchor="ctr"/>
          <a:lstStyle/>
          <a:p>
            <a:pPr marL="0" indent="0">
              <a:buNone/>
            </a:pPr>
            <a:r>
              <a:rPr lang="en-US" sz="2800" b="1" dirty="0">
                <a:solidFill>
                  <a:schemeClr val="tx2"/>
                </a:solidFill>
                <a:latin typeface="Cambria" pitchFamily="34" charset="0"/>
                <a:ea typeface="Cambria" pitchFamily="34" charset="-122"/>
                <a:cs typeface="Cambria" pitchFamily="34" charset="-120"/>
              </a:rPr>
              <a:t>Workforce planning and skills gaps</a:t>
            </a:r>
            <a:endParaRPr lang="en-US" sz="2800" dirty="0"/>
          </a:p>
        </p:txBody>
      </p:sp>
      <p:sp>
        <p:nvSpPr>
          <p:cNvPr id="4" name="Shape 1"/>
          <p:cNvSpPr/>
          <p:nvPr/>
        </p:nvSpPr>
        <p:spPr>
          <a:xfrm>
            <a:off x="457200" y="1207008"/>
            <a:ext cx="384048" cy="384048"/>
          </a:xfrm>
          <a:prstGeom prst="ellipse">
            <a:avLst/>
          </a:prstGeom>
          <a:solidFill>
            <a:schemeClr val="accent1"/>
          </a:solidFill>
          <a:ln w="12700">
            <a:solidFill>
              <a:schemeClr val="accent1"/>
            </a:solidFill>
            <a:prstDash val="solid"/>
          </a:ln>
        </p:spPr>
      </p:sp>
      <p:sp>
        <p:nvSpPr>
          <p:cNvPr id="5" name="Text 2"/>
          <p:cNvSpPr txBox="1"/>
          <p:nvPr/>
        </p:nvSpPr>
        <p:spPr>
          <a:xfrm>
            <a:off x="457200" y="1207008"/>
            <a:ext cx="384048" cy="384048"/>
          </a:xfrm>
          <a:prstGeom prst="rect">
            <a:avLst/>
          </a:prstGeom>
          <a:noFill/>
          <a:ln/>
        </p:spPr>
        <p:txBody>
          <a:bodyPr wrap="square" lIns="0" tIns="0" rIns="0" bIns="0" rtlCol="0" anchor="ctr"/>
          <a:lstStyle/>
          <a:p>
            <a:pPr marL="0" indent="0" algn="ctr">
              <a:buNone/>
            </a:pPr>
            <a:r>
              <a:rPr lang="en-US" sz="1400" b="1" dirty="0">
                <a:solidFill>
                  <a:schemeClr val="bg1"/>
                </a:solidFill>
              </a:rPr>
              <a:t>1</a:t>
            </a:r>
            <a:endParaRPr lang="en-US" sz="1400" dirty="0"/>
          </a:p>
        </p:txBody>
      </p:sp>
      <p:sp>
        <p:nvSpPr>
          <p:cNvPr id="6" name="Text 3"/>
          <p:cNvSpPr txBox="1"/>
          <p:nvPr/>
        </p:nvSpPr>
        <p:spPr>
          <a:xfrm>
            <a:off x="960120" y="1097280"/>
            <a:ext cx="3474720" cy="603504"/>
          </a:xfrm>
          <a:prstGeom prst="rect">
            <a:avLst/>
          </a:prstGeom>
          <a:noFill/>
          <a:ln/>
        </p:spPr>
        <p:txBody>
          <a:bodyPr wrap="square" lIns="635" tIns="635" rIns="635" bIns="635" rtlCol="0" anchor="ctr"/>
          <a:lstStyle/>
          <a:p>
            <a:pPr marL="0" indent="0">
              <a:buNone/>
            </a:pPr>
            <a:r>
              <a:rPr lang="en-US" sz="1400" b="1" dirty="0">
                <a:solidFill>
                  <a:schemeClr val="tx1"/>
                </a:solidFill>
              </a:rPr>
              <a:t>Analyse demand</a:t>
            </a:r>
            <a:endParaRPr lang="en-US" sz="1400" dirty="0"/>
          </a:p>
          <a:p>
            <a:pPr marL="0" indent="0">
              <a:buNone/>
            </a:pPr>
            <a:r>
              <a:rPr lang="en-US" sz="1200" dirty="0">
                <a:solidFill>
                  <a:schemeClr val="tx1"/>
                </a:solidFill>
              </a:rPr>
              <a:t>Forecast service growth and roles needed</a:t>
            </a:r>
            <a:endParaRPr lang="en-US" sz="1400" dirty="0"/>
          </a:p>
        </p:txBody>
      </p:sp>
      <p:sp>
        <p:nvSpPr>
          <p:cNvPr id="7" name="Shape 4"/>
          <p:cNvSpPr/>
          <p:nvPr/>
        </p:nvSpPr>
        <p:spPr>
          <a:xfrm>
            <a:off x="457200" y="1938528"/>
            <a:ext cx="384048" cy="384048"/>
          </a:xfrm>
          <a:prstGeom prst="ellipse">
            <a:avLst/>
          </a:prstGeom>
          <a:solidFill>
            <a:schemeClr val="accent1"/>
          </a:solidFill>
          <a:ln w="12700">
            <a:solidFill>
              <a:schemeClr val="accent1"/>
            </a:solidFill>
            <a:prstDash val="solid"/>
          </a:ln>
        </p:spPr>
      </p:sp>
      <p:sp>
        <p:nvSpPr>
          <p:cNvPr id="8" name="Text 5"/>
          <p:cNvSpPr txBox="1"/>
          <p:nvPr/>
        </p:nvSpPr>
        <p:spPr>
          <a:xfrm>
            <a:off x="457200" y="1938528"/>
            <a:ext cx="384048" cy="384048"/>
          </a:xfrm>
          <a:prstGeom prst="rect">
            <a:avLst/>
          </a:prstGeom>
          <a:noFill/>
          <a:ln/>
        </p:spPr>
        <p:txBody>
          <a:bodyPr wrap="square" lIns="0" tIns="0" rIns="0" bIns="0" rtlCol="0" anchor="ctr"/>
          <a:lstStyle/>
          <a:p>
            <a:pPr marL="0" indent="0" algn="ctr">
              <a:buNone/>
            </a:pPr>
            <a:r>
              <a:rPr lang="en-US" sz="1400" b="1" dirty="0">
                <a:solidFill>
                  <a:schemeClr val="bg1"/>
                </a:solidFill>
              </a:rPr>
              <a:t>2</a:t>
            </a:r>
            <a:endParaRPr lang="en-US" sz="1400" dirty="0"/>
          </a:p>
        </p:txBody>
      </p:sp>
      <p:sp>
        <p:nvSpPr>
          <p:cNvPr id="9" name="Text 6"/>
          <p:cNvSpPr txBox="1"/>
          <p:nvPr/>
        </p:nvSpPr>
        <p:spPr>
          <a:xfrm>
            <a:off x="960120" y="1828800"/>
            <a:ext cx="3474720" cy="603504"/>
          </a:xfrm>
          <a:prstGeom prst="rect">
            <a:avLst/>
          </a:prstGeom>
          <a:noFill/>
          <a:ln/>
        </p:spPr>
        <p:txBody>
          <a:bodyPr wrap="square" lIns="635" tIns="635" rIns="635" bIns="635" rtlCol="0" anchor="ctr"/>
          <a:lstStyle/>
          <a:p>
            <a:pPr marL="0" indent="0">
              <a:buNone/>
            </a:pPr>
            <a:r>
              <a:rPr lang="en-US" sz="1400" b="1" dirty="0">
                <a:solidFill>
                  <a:schemeClr val="tx1"/>
                </a:solidFill>
              </a:rPr>
              <a:t>Audit supply</a:t>
            </a:r>
            <a:endParaRPr lang="en-US" sz="1400" dirty="0"/>
          </a:p>
          <a:p>
            <a:pPr marL="0" indent="0">
              <a:buNone/>
            </a:pPr>
            <a:r>
              <a:rPr lang="en-US" sz="1200" dirty="0">
                <a:solidFill>
                  <a:schemeClr val="tx1"/>
                </a:solidFill>
              </a:rPr>
              <a:t>Skills, turnover and age profile</a:t>
            </a:r>
            <a:endParaRPr lang="en-US" sz="1400" dirty="0"/>
          </a:p>
        </p:txBody>
      </p:sp>
      <p:sp>
        <p:nvSpPr>
          <p:cNvPr id="10" name="Shape 7"/>
          <p:cNvSpPr/>
          <p:nvPr/>
        </p:nvSpPr>
        <p:spPr>
          <a:xfrm>
            <a:off x="457200" y="2670048"/>
            <a:ext cx="384048" cy="384048"/>
          </a:xfrm>
          <a:prstGeom prst="ellipse">
            <a:avLst/>
          </a:prstGeom>
          <a:solidFill>
            <a:schemeClr val="accent1"/>
          </a:solidFill>
          <a:ln w="12700">
            <a:solidFill>
              <a:schemeClr val="accent1"/>
            </a:solidFill>
            <a:prstDash val="solid"/>
          </a:ln>
        </p:spPr>
      </p:sp>
      <p:sp>
        <p:nvSpPr>
          <p:cNvPr id="11" name="Text 8"/>
          <p:cNvSpPr txBox="1"/>
          <p:nvPr/>
        </p:nvSpPr>
        <p:spPr>
          <a:xfrm>
            <a:off x="457200" y="2670048"/>
            <a:ext cx="384048" cy="384048"/>
          </a:xfrm>
          <a:prstGeom prst="rect">
            <a:avLst/>
          </a:prstGeom>
          <a:noFill/>
          <a:ln/>
        </p:spPr>
        <p:txBody>
          <a:bodyPr wrap="square" lIns="0" tIns="0" rIns="0" bIns="0" rtlCol="0" anchor="ctr"/>
          <a:lstStyle/>
          <a:p>
            <a:pPr marL="0" indent="0" algn="ctr">
              <a:buNone/>
            </a:pPr>
            <a:r>
              <a:rPr lang="en-US" sz="1400" b="1" dirty="0">
                <a:solidFill>
                  <a:schemeClr val="bg1"/>
                </a:solidFill>
              </a:rPr>
              <a:t>3</a:t>
            </a:r>
            <a:endParaRPr lang="en-US" sz="1400" dirty="0"/>
          </a:p>
        </p:txBody>
      </p:sp>
      <p:sp>
        <p:nvSpPr>
          <p:cNvPr id="12" name="Text 9"/>
          <p:cNvSpPr txBox="1"/>
          <p:nvPr/>
        </p:nvSpPr>
        <p:spPr>
          <a:xfrm>
            <a:off x="960120" y="2560320"/>
            <a:ext cx="3474720" cy="603504"/>
          </a:xfrm>
          <a:prstGeom prst="rect">
            <a:avLst/>
          </a:prstGeom>
          <a:noFill/>
          <a:ln/>
        </p:spPr>
        <p:txBody>
          <a:bodyPr wrap="square" lIns="635" tIns="635" rIns="635" bIns="635" rtlCol="0" anchor="ctr"/>
          <a:lstStyle/>
          <a:p>
            <a:pPr marL="0" indent="0">
              <a:buNone/>
            </a:pPr>
            <a:r>
              <a:rPr lang="en-US" sz="1400" b="1" dirty="0">
                <a:solidFill>
                  <a:schemeClr val="tx1"/>
                </a:solidFill>
              </a:rPr>
              <a:t>Identify gaps</a:t>
            </a:r>
            <a:endParaRPr lang="en-US" sz="1400" dirty="0"/>
          </a:p>
          <a:p>
            <a:pPr marL="0" indent="0">
              <a:buNone/>
            </a:pPr>
            <a:r>
              <a:rPr lang="en-US" sz="1200" dirty="0">
                <a:solidFill>
                  <a:schemeClr val="tx1"/>
                </a:solidFill>
              </a:rPr>
              <a:t>Compare required with current skills</a:t>
            </a:r>
            <a:endParaRPr lang="en-US" sz="1400" dirty="0"/>
          </a:p>
        </p:txBody>
      </p:sp>
      <p:sp>
        <p:nvSpPr>
          <p:cNvPr id="13" name="Shape 10"/>
          <p:cNvSpPr/>
          <p:nvPr/>
        </p:nvSpPr>
        <p:spPr>
          <a:xfrm>
            <a:off x="457200" y="3401568"/>
            <a:ext cx="384048" cy="384048"/>
          </a:xfrm>
          <a:prstGeom prst="ellipse">
            <a:avLst/>
          </a:prstGeom>
          <a:solidFill>
            <a:schemeClr val="accent1"/>
          </a:solidFill>
          <a:ln w="12700">
            <a:solidFill>
              <a:schemeClr val="accent1"/>
            </a:solidFill>
            <a:prstDash val="solid"/>
          </a:ln>
        </p:spPr>
      </p:sp>
      <p:sp>
        <p:nvSpPr>
          <p:cNvPr id="14" name="Text 11"/>
          <p:cNvSpPr txBox="1"/>
          <p:nvPr/>
        </p:nvSpPr>
        <p:spPr>
          <a:xfrm>
            <a:off x="457200" y="3401568"/>
            <a:ext cx="384048" cy="384048"/>
          </a:xfrm>
          <a:prstGeom prst="rect">
            <a:avLst/>
          </a:prstGeom>
          <a:noFill/>
          <a:ln/>
        </p:spPr>
        <p:txBody>
          <a:bodyPr wrap="square" lIns="0" tIns="0" rIns="0" bIns="0" rtlCol="0" anchor="ctr"/>
          <a:lstStyle/>
          <a:p>
            <a:pPr marL="0" indent="0" algn="ctr">
              <a:buNone/>
            </a:pPr>
            <a:r>
              <a:rPr lang="en-US" sz="1400" b="1" dirty="0">
                <a:solidFill>
                  <a:schemeClr val="bg1"/>
                </a:solidFill>
              </a:rPr>
              <a:t>4</a:t>
            </a:r>
            <a:endParaRPr lang="en-US" sz="1400" dirty="0"/>
          </a:p>
        </p:txBody>
      </p:sp>
      <p:sp>
        <p:nvSpPr>
          <p:cNvPr id="15" name="Text 12"/>
          <p:cNvSpPr txBox="1"/>
          <p:nvPr/>
        </p:nvSpPr>
        <p:spPr>
          <a:xfrm>
            <a:off x="960120" y="3291840"/>
            <a:ext cx="3474720" cy="603504"/>
          </a:xfrm>
          <a:prstGeom prst="rect">
            <a:avLst/>
          </a:prstGeom>
          <a:noFill/>
          <a:ln/>
        </p:spPr>
        <p:txBody>
          <a:bodyPr wrap="square" lIns="635" tIns="635" rIns="635" bIns="635" rtlCol="0" anchor="ctr"/>
          <a:lstStyle/>
          <a:p>
            <a:pPr marL="0" indent="0">
              <a:buNone/>
            </a:pPr>
            <a:r>
              <a:rPr lang="en-US" sz="1400" b="1" dirty="0">
                <a:solidFill>
                  <a:schemeClr val="tx1"/>
                </a:solidFill>
              </a:rPr>
              <a:t>Act: build, buy, borrow, bind</a:t>
            </a:r>
            <a:endParaRPr lang="en-US" sz="1400" dirty="0"/>
          </a:p>
          <a:p>
            <a:pPr marL="0" indent="0">
              <a:buNone/>
            </a:pPr>
            <a:r>
              <a:rPr lang="en-US" sz="1200" dirty="0">
                <a:solidFill>
                  <a:schemeClr val="tx1"/>
                </a:solidFill>
              </a:rPr>
              <a:t>Train, hire, contract, retain</a:t>
            </a:r>
            <a:endParaRPr lang="en-US" sz="1400" dirty="0"/>
          </a:p>
        </p:txBody>
      </p:sp>
      <p:graphicFrame>
        <p:nvGraphicFramePr>
          <p:cNvPr id="16" name="Chart 0"/>
          <p:cNvGraphicFramePr/>
          <p:nvPr/>
        </p:nvGraphicFramePr>
        <p:xfrm>
          <a:off x="4663440" y="1051560"/>
          <a:ext cx="4023360" cy="3063240"/>
        </p:xfrm>
        <a:graphic>
          <a:graphicData uri="http://schemas.openxmlformats.org/drawingml/2006/chart">
            <c:chart xmlns:c="http://schemas.openxmlformats.org/drawingml/2006/chart" xmlns:r="http://schemas.openxmlformats.org/officeDocument/2006/relationships" r:id="rId3"/>
          </a:graphicData>
        </a:graphic>
      </p:graphicFrame>
      <p:sp>
        <p:nvSpPr>
          <p:cNvPr id="17" name="Shape 13"/>
          <p:cNvSpPr/>
          <p:nvPr/>
        </p:nvSpPr>
        <p:spPr>
          <a:xfrm>
            <a:off x="457200" y="4224528"/>
            <a:ext cx="8229600" cy="457200"/>
          </a:xfrm>
          <a:prstGeom prst="roundRect">
            <a:avLst>
              <a:gd name="adj" fmla="val 16000"/>
            </a:avLst>
          </a:prstGeom>
          <a:solidFill>
            <a:schemeClr val="tx2"/>
          </a:solidFill>
          <a:ln w="12700">
            <a:solidFill>
              <a:schemeClr val="tx2"/>
            </a:solidFill>
            <a:prstDash val="solid"/>
          </a:ln>
        </p:spPr>
      </p:sp>
      <p:sp>
        <p:nvSpPr>
          <p:cNvPr id="18" name="Text 14"/>
          <p:cNvSpPr txBox="1"/>
          <p:nvPr/>
        </p:nvSpPr>
        <p:spPr>
          <a:xfrm>
            <a:off x="594360" y="4224528"/>
            <a:ext cx="7955280" cy="457200"/>
          </a:xfrm>
          <a:prstGeom prst="rect">
            <a:avLst/>
          </a:prstGeom>
          <a:noFill/>
          <a:ln/>
        </p:spPr>
        <p:txBody>
          <a:bodyPr wrap="square" lIns="0" tIns="0" rIns="0" bIns="0" rtlCol="0" anchor="ctr"/>
          <a:lstStyle/>
          <a:p>
            <a:pPr marL="0" indent="0">
              <a:buNone/>
            </a:pPr>
            <a:r>
              <a:rPr lang="en-US" sz="1300" dirty="0">
                <a:solidFill>
                  <a:schemeClr val="bg1"/>
                </a:solidFill>
              </a:rPr>
              <a:t>Critical view: rational planning assumes stable forecasts; use scenario planning in fast growth (Armstrong and Taylor, 2020; Taylor, 2018).</a:t>
            </a:r>
            <a:endParaRPr lang="en-US" sz="1300" dirty="0"/>
          </a:p>
        </p:txBody>
      </p:sp>
      <p:sp>
        <p:nvSpPr>
          <p:cNvPr id="25" name="Slide Number Placeholder 0"/>
          <p:cNvSpPr>
            <a:spLocks noGrp="1"/>
          </p:cNvSpPr>
          <p:nvPr>
            <p:ph type="sldNum" sz="quarter" idx="4294967295"/>
          </p:nvPr>
        </p:nvSpPr>
        <p:spPr>
          <a:xfrm>
            <a:off x="8229600" y="4800600"/>
            <a:ext cx="457200" cy="22860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tx1"/>
                </a:solidFill>
              </a:defRPr>
            </a:lvl1pPr>
          </a:lstStyle>
          <a:p>
            <a:pPr algn="r"/>
            <a:fld id="{F7021451-1387-4CA6-816F-3879F97B5CBC}" type="slidenum">
              <a:rPr lang="en-US" b="0"/>
              <a:t>3</a:t>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txBox="1"/>
          <p:nvPr/>
        </p:nvSpPr>
        <p:spPr>
          <a:xfrm>
            <a:off x="457200" y="274320"/>
            <a:ext cx="8229600" cy="685800"/>
          </a:xfrm>
          <a:prstGeom prst="rect">
            <a:avLst/>
          </a:prstGeom>
          <a:noFill/>
          <a:ln/>
        </p:spPr>
        <p:txBody>
          <a:bodyPr wrap="square" lIns="0" tIns="0" rIns="0" bIns="0" rtlCol="0" anchor="ctr"/>
          <a:lstStyle/>
          <a:p>
            <a:pPr marL="0" indent="0">
              <a:buNone/>
            </a:pPr>
            <a:r>
              <a:rPr lang="en-US" sz="2800" b="1" dirty="0">
                <a:solidFill>
                  <a:schemeClr val="tx2"/>
                </a:solidFill>
                <a:latin typeface="Cambria" pitchFamily="34" charset="0"/>
                <a:ea typeface="Cambria" pitchFamily="34" charset="-122"/>
                <a:cs typeface="Cambria" pitchFamily="34" charset="-120"/>
              </a:rPr>
              <a:t>Recruitment challenges</a:t>
            </a:r>
            <a:endParaRPr lang="en-US" sz="2800" dirty="0"/>
          </a:p>
        </p:txBody>
      </p:sp>
      <p:sp>
        <p:nvSpPr>
          <p:cNvPr id="4" name="Card Scarce talent, strong competitors"/>
          <p:cNvSpPr/>
          <p:nvPr/>
        </p:nvSpPr>
        <p:spPr>
          <a:xfrm>
            <a:off x="457200" y="1097280"/>
            <a:ext cx="4023360" cy="1463040"/>
          </a:xfrm>
          <a:prstGeom prst="roundRect">
            <a:avLst>
              <a:gd name="adj" fmla="val 5000"/>
            </a:avLst>
          </a:prstGeom>
          <a:solidFill>
            <a:schemeClr val="bg2"/>
          </a:solidFill>
          <a:ln w="12700">
            <a:solidFill>
              <a:schemeClr val="bg2"/>
            </a:solidFill>
            <a:prstDash val="solid"/>
          </a:ln>
        </p:spPr>
      </p:sp>
      <p:sp>
        <p:nvSpPr>
          <p:cNvPr id="5" name="Text Scarce talent, strong competitors"/>
          <p:cNvSpPr txBox="1"/>
          <p:nvPr/>
        </p:nvSpPr>
        <p:spPr>
          <a:xfrm>
            <a:off x="566928" y="1170432"/>
            <a:ext cx="3803904" cy="1316736"/>
          </a:xfrm>
          <a:prstGeom prst="rect">
            <a:avLst/>
          </a:prstGeom>
          <a:noFill/>
          <a:ln/>
        </p:spPr>
        <p:txBody>
          <a:bodyPr wrap="square" lIns="635" tIns="635" rIns="635" bIns="635" rtlCol="0" anchor="t"/>
          <a:lstStyle/>
          <a:p>
            <a:pPr marL="0" indent="0">
              <a:spcAft>
                <a:spcPts val="400"/>
              </a:spcAft>
              <a:buNone/>
            </a:pPr>
            <a:r>
              <a:rPr lang="en-US" sz="1500" b="1" dirty="0">
                <a:solidFill>
                  <a:schemeClr val="accent1"/>
                </a:solidFill>
              </a:rPr>
              <a:t>Scarce talent, strong competitors</a:t>
            </a:r>
            <a:endParaRPr lang="en-US" sz="1400" dirty="0"/>
          </a:p>
          <a:p>
            <a:pPr marL="0" indent="0">
              <a:spcAft>
                <a:spcPts val="300"/>
              </a:spcAft>
              <a:buNone/>
            </a:pPr>
            <a:r>
              <a:rPr lang="en-US" sz="1400" dirty="0">
                <a:solidFill>
                  <a:schemeClr val="tx1"/>
                </a:solidFill>
              </a:rPr>
              <a:t>NHS and big tech compete for the same skills (NHS England, 2023)</a:t>
            </a:r>
            <a:endParaRPr lang="en-US" sz="1400" dirty="0"/>
          </a:p>
        </p:txBody>
      </p:sp>
      <p:sp>
        <p:nvSpPr>
          <p:cNvPr id="6" name="Card Weak employer brand"/>
          <p:cNvSpPr/>
          <p:nvPr/>
        </p:nvSpPr>
        <p:spPr>
          <a:xfrm>
            <a:off x="4663440" y="1097280"/>
            <a:ext cx="4023360" cy="1463040"/>
          </a:xfrm>
          <a:prstGeom prst="roundRect">
            <a:avLst>
              <a:gd name="adj" fmla="val 5000"/>
            </a:avLst>
          </a:prstGeom>
          <a:solidFill>
            <a:schemeClr val="bg2"/>
          </a:solidFill>
          <a:ln w="12700">
            <a:solidFill>
              <a:schemeClr val="bg2"/>
            </a:solidFill>
            <a:prstDash val="solid"/>
          </a:ln>
        </p:spPr>
      </p:sp>
      <p:sp>
        <p:nvSpPr>
          <p:cNvPr id="7" name="Text Weak employer brand"/>
          <p:cNvSpPr txBox="1"/>
          <p:nvPr/>
        </p:nvSpPr>
        <p:spPr>
          <a:xfrm>
            <a:off x="4773168" y="1170432"/>
            <a:ext cx="3803904" cy="1316736"/>
          </a:xfrm>
          <a:prstGeom prst="rect">
            <a:avLst/>
          </a:prstGeom>
          <a:noFill/>
          <a:ln/>
        </p:spPr>
        <p:txBody>
          <a:bodyPr wrap="square" lIns="635" tIns="635" rIns="635" bIns="635" rtlCol="0" anchor="t"/>
          <a:lstStyle/>
          <a:p>
            <a:pPr marL="0" indent="0">
              <a:spcAft>
                <a:spcPts val="400"/>
              </a:spcAft>
              <a:buNone/>
            </a:pPr>
            <a:r>
              <a:rPr lang="en-US" sz="1500" b="1" dirty="0">
                <a:solidFill>
                  <a:schemeClr val="accent1"/>
                </a:solidFill>
              </a:rPr>
              <a:t>Weak employer brand</a:t>
            </a:r>
            <a:endParaRPr lang="en-US" sz="1400" dirty="0"/>
          </a:p>
          <a:p>
            <a:pPr marL="0" indent="0">
              <a:spcAft>
                <a:spcPts val="300"/>
              </a:spcAft>
              <a:buNone/>
            </a:pPr>
            <a:r>
              <a:rPr lang="en-US" sz="1400" dirty="0">
                <a:solidFill>
                  <a:schemeClr val="tx1"/>
                </a:solidFill>
              </a:rPr>
              <a:t>Purpose and development offer not yet visible to candidates</a:t>
            </a:r>
            <a:endParaRPr lang="en-US" sz="1400" dirty="0"/>
          </a:p>
        </p:txBody>
      </p:sp>
      <p:sp>
        <p:nvSpPr>
          <p:cNvPr id="8" name="Card Remote and hybrid expectations"/>
          <p:cNvSpPr/>
          <p:nvPr/>
        </p:nvSpPr>
        <p:spPr>
          <a:xfrm>
            <a:off x="457200" y="2697480"/>
            <a:ext cx="4023360" cy="1463040"/>
          </a:xfrm>
          <a:prstGeom prst="roundRect">
            <a:avLst>
              <a:gd name="adj" fmla="val 5000"/>
            </a:avLst>
          </a:prstGeom>
          <a:solidFill>
            <a:schemeClr val="bg2"/>
          </a:solidFill>
          <a:ln w="12700">
            <a:solidFill>
              <a:schemeClr val="bg2"/>
            </a:solidFill>
            <a:prstDash val="solid"/>
          </a:ln>
        </p:spPr>
      </p:sp>
      <p:sp>
        <p:nvSpPr>
          <p:cNvPr id="9" name="Text Remote and hybrid expectations"/>
          <p:cNvSpPr txBox="1"/>
          <p:nvPr/>
        </p:nvSpPr>
        <p:spPr>
          <a:xfrm>
            <a:off x="566928" y="2770632"/>
            <a:ext cx="3803904" cy="1316736"/>
          </a:xfrm>
          <a:prstGeom prst="rect">
            <a:avLst/>
          </a:prstGeom>
          <a:noFill/>
          <a:ln/>
        </p:spPr>
        <p:txBody>
          <a:bodyPr wrap="square" lIns="635" tIns="635" rIns="635" bIns="635" rtlCol="0" anchor="t"/>
          <a:lstStyle/>
          <a:p>
            <a:pPr marL="0" indent="0">
              <a:spcAft>
                <a:spcPts val="400"/>
              </a:spcAft>
              <a:buNone/>
            </a:pPr>
            <a:r>
              <a:rPr lang="en-US" sz="1500" b="1" dirty="0">
                <a:solidFill>
                  <a:schemeClr val="accent1"/>
                </a:solidFill>
              </a:rPr>
              <a:t>Remote and hybrid expectations</a:t>
            </a:r>
            <a:endParaRPr lang="en-US" sz="1400" dirty="0"/>
          </a:p>
          <a:p>
            <a:pPr marL="0" indent="0">
              <a:spcAft>
                <a:spcPts val="300"/>
              </a:spcAft>
              <a:buNone/>
            </a:pPr>
            <a:r>
              <a:rPr lang="en-US" sz="1400" dirty="0">
                <a:solidFill>
                  <a:schemeClr val="tx1"/>
                </a:solidFill>
              </a:rPr>
              <a:t>Dispersed UK candidates expect flexibility and fast processes</a:t>
            </a:r>
            <a:endParaRPr lang="en-US" sz="1400" dirty="0"/>
          </a:p>
        </p:txBody>
      </p:sp>
      <p:sp>
        <p:nvSpPr>
          <p:cNvPr id="10" name="Card Cost of poor hiring"/>
          <p:cNvSpPr/>
          <p:nvPr/>
        </p:nvSpPr>
        <p:spPr>
          <a:xfrm>
            <a:off x="4663440" y="2697480"/>
            <a:ext cx="4023360" cy="1463040"/>
          </a:xfrm>
          <a:prstGeom prst="roundRect">
            <a:avLst>
              <a:gd name="adj" fmla="val 5000"/>
            </a:avLst>
          </a:prstGeom>
          <a:solidFill>
            <a:schemeClr val="bg2"/>
          </a:solidFill>
          <a:ln w="12700">
            <a:solidFill>
              <a:schemeClr val="bg2"/>
            </a:solidFill>
            <a:prstDash val="solid"/>
          </a:ln>
        </p:spPr>
      </p:sp>
      <p:sp>
        <p:nvSpPr>
          <p:cNvPr id="11" name="Text Cost of poor hiring"/>
          <p:cNvSpPr txBox="1"/>
          <p:nvPr/>
        </p:nvSpPr>
        <p:spPr>
          <a:xfrm>
            <a:off x="4773168" y="2770632"/>
            <a:ext cx="3803904" cy="1316736"/>
          </a:xfrm>
          <a:prstGeom prst="rect">
            <a:avLst/>
          </a:prstGeom>
          <a:noFill/>
          <a:ln/>
        </p:spPr>
        <p:txBody>
          <a:bodyPr wrap="square" lIns="635" tIns="635" rIns="635" bIns="635" rtlCol="0" anchor="t"/>
          <a:lstStyle/>
          <a:p>
            <a:pPr marL="0" indent="0">
              <a:spcAft>
                <a:spcPts val="400"/>
              </a:spcAft>
              <a:buNone/>
            </a:pPr>
            <a:r>
              <a:rPr lang="en-US" sz="1500" b="1" dirty="0">
                <a:solidFill>
                  <a:schemeClr val="accent1"/>
                </a:solidFill>
              </a:rPr>
              <a:t>Cost of poor hiring</a:t>
            </a:r>
            <a:endParaRPr lang="en-US" sz="1400" dirty="0"/>
          </a:p>
          <a:p>
            <a:pPr marL="0" indent="0">
              <a:spcAft>
                <a:spcPts val="300"/>
              </a:spcAft>
              <a:buNone/>
            </a:pPr>
            <a:r>
              <a:rPr lang="en-US" sz="1400" dirty="0">
                <a:solidFill>
                  <a:schemeClr val="tx1"/>
                </a:solidFill>
              </a:rPr>
              <a:t>Mis-hires drive turnover, burnout in teams and lost productivity</a:t>
            </a:r>
            <a:endParaRPr lang="en-US" sz="1400" dirty="0"/>
          </a:p>
        </p:txBody>
      </p:sp>
      <p:sp>
        <p:nvSpPr>
          <p:cNvPr id="12" name="Shape 9"/>
          <p:cNvSpPr/>
          <p:nvPr/>
        </p:nvSpPr>
        <p:spPr>
          <a:xfrm>
            <a:off x="457200" y="4279392"/>
            <a:ext cx="8229600" cy="411480"/>
          </a:xfrm>
          <a:prstGeom prst="roundRect">
            <a:avLst>
              <a:gd name="adj" fmla="val 17778"/>
            </a:avLst>
          </a:prstGeom>
          <a:solidFill>
            <a:schemeClr val="tx2"/>
          </a:solidFill>
          <a:ln w="12700">
            <a:solidFill>
              <a:schemeClr val="tx2"/>
            </a:solidFill>
            <a:prstDash val="solid"/>
          </a:ln>
        </p:spPr>
      </p:sp>
      <p:sp>
        <p:nvSpPr>
          <p:cNvPr id="13" name="Text 10"/>
          <p:cNvSpPr txBox="1"/>
          <p:nvPr/>
        </p:nvSpPr>
        <p:spPr>
          <a:xfrm>
            <a:off x="594360" y="4279392"/>
            <a:ext cx="7955280" cy="411480"/>
          </a:xfrm>
          <a:prstGeom prst="rect">
            <a:avLst/>
          </a:prstGeom>
          <a:noFill/>
          <a:ln/>
        </p:spPr>
        <p:txBody>
          <a:bodyPr wrap="square" lIns="0" tIns="0" rIns="0" bIns="0" rtlCol="0" anchor="ctr"/>
          <a:lstStyle/>
          <a:p>
            <a:pPr marL="0" indent="0">
              <a:buNone/>
            </a:pPr>
            <a:r>
              <a:rPr lang="en-US" sz="1300" dirty="0">
                <a:solidFill>
                  <a:schemeClr val="bg1"/>
                </a:solidFill>
              </a:rPr>
              <a:t>Recruitment source and message shape applicant quality and retention (Breaugh, 2013).</a:t>
            </a:r>
            <a:endParaRPr lang="en-US" sz="1300" dirty="0"/>
          </a:p>
        </p:txBody>
      </p:sp>
      <p:sp>
        <p:nvSpPr>
          <p:cNvPr id="25" name="Slide Number Placeholder 0"/>
          <p:cNvSpPr>
            <a:spLocks noGrp="1"/>
          </p:cNvSpPr>
          <p:nvPr>
            <p:ph type="sldNum" sz="quarter" idx="4294967295"/>
          </p:nvPr>
        </p:nvSpPr>
        <p:spPr>
          <a:xfrm>
            <a:off x="8229600" y="4800600"/>
            <a:ext cx="457200" cy="22860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tx1"/>
                </a:solidFill>
              </a:defRPr>
            </a:lvl1pPr>
          </a:lstStyle>
          <a:p>
            <a:pPr algn="r"/>
            <a:fld id="{F7021451-1387-4CA6-816F-3879F97B5CBC}" type="slidenum">
              <a:rPr lang="en-US" b="0"/>
              <a:t>4</a:t>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txBox="1"/>
          <p:nvPr/>
        </p:nvSpPr>
        <p:spPr>
          <a:xfrm>
            <a:off x="457200" y="274320"/>
            <a:ext cx="8229600" cy="685800"/>
          </a:xfrm>
          <a:prstGeom prst="rect">
            <a:avLst/>
          </a:prstGeom>
          <a:noFill/>
          <a:ln/>
        </p:spPr>
        <p:txBody>
          <a:bodyPr wrap="square" lIns="0" tIns="0" rIns="0" bIns="0" rtlCol="0" anchor="ctr"/>
          <a:lstStyle/>
          <a:p>
            <a:pPr marL="0" indent="0">
              <a:buNone/>
            </a:pPr>
            <a:r>
              <a:rPr lang="en-US" sz="2800" b="1" dirty="0">
                <a:solidFill>
                  <a:schemeClr val="tx2"/>
                </a:solidFill>
                <a:latin typeface="Cambria" pitchFamily="34" charset="0"/>
                <a:ea typeface="Cambria" pitchFamily="34" charset="-122"/>
                <a:cs typeface="Cambria" pitchFamily="34" charset="-120"/>
              </a:rPr>
              <a:t>Evaluating recruitment methods</a:t>
            </a:r>
            <a:endParaRPr lang="en-US" sz="2800" dirty="0"/>
          </a:p>
        </p:txBody>
      </p:sp>
      <p:graphicFrame>
        <p:nvGraphicFramePr>
          <p:cNvPr id="6" name="Table 0"/>
          <p:cNvGraphicFramePr>
            <a:graphicFrameLocks noGrp="1"/>
          </p:cNvGraphicFramePr>
          <p:nvPr>
            <p:extLst>
              <p:ext uri="{D42A27DB-BD31-4B8C-83A1-F6EECF244321}">
                <p14:modId xmlns:p14="http://schemas.microsoft.com/office/powerpoint/2010/main" val="1579011935"/>
              </p:ext>
            </p:extLst>
          </p:nvPr>
        </p:nvGraphicFramePr>
        <p:xfrm>
          <a:off x="457200" y="1097280"/>
          <a:ext cx="8229600" cy="914400"/>
        </p:xfrm>
        <a:graphic>
          <a:graphicData uri="http://schemas.openxmlformats.org/drawingml/2006/table">
            <a:tbl>
              <a:tblPr/>
              <a:tblGrid>
                <a:gridCol w="1828800">
                  <a:extLst>
                    <a:ext uri="{9D8B030D-6E8A-4147-A177-3AD203B41FA5}">
                      <a16:colId xmlns:a16="http://schemas.microsoft.com/office/drawing/2014/main" val="20000"/>
                    </a:ext>
                  </a:extLst>
                </a:gridCol>
                <a:gridCol w="2377440">
                  <a:extLst>
                    <a:ext uri="{9D8B030D-6E8A-4147-A177-3AD203B41FA5}">
                      <a16:colId xmlns:a16="http://schemas.microsoft.com/office/drawing/2014/main" val="20001"/>
                    </a:ext>
                  </a:extLst>
                </a:gridCol>
                <a:gridCol w="2286000">
                  <a:extLst>
                    <a:ext uri="{9D8B030D-6E8A-4147-A177-3AD203B41FA5}">
                      <a16:colId xmlns:a16="http://schemas.microsoft.com/office/drawing/2014/main" val="20002"/>
                    </a:ext>
                  </a:extLst>
                </a:gridCol>
                <a:gridCol w="1737360">
                  <a:extLst>
                    <a:ext uri="{9D8B030D-6E8A-4147-A177-3AD203B41FA5}">
                      <a16:colId xmlns:a16="http://schemas.microsoft.com/office/drawing/2014/main" val="20003"/>
                    </a:ext>
                  </a:extLst>
                </a:gridCol>
              </a:tblGrid>
              <a:tr h="365760">
                <a:tc>
                  <a:txBody>
                    <a:bodyPr/>
                    <a:lstStyle/>
                    <a:p>
                      <a:pPr marL="0" indent="0">
                        <a:buNone/>
                      </a:pPr>
                      <a:r>
                        <a:rPr lang="en-US" sz="1200" b="1" dirty="0">
                          <a:solidFill>
                            <a:schemeClr val="bg1"/>
                          </a:solidFill>
                        </a:rPr>
                        <a:t>Method</a:t>
                      </a:r>
                      <a:endParaRPr lang="en-US" sz="1200" dirty="0"/>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1"/>
                    </a:solidFill>
                  </a:tcPr>
                </a:tc>
                <a:tc>
                  <a:txBody>
                    <a:bodyPr/>
                    <a:lstStyle/>
                    <a:p>
                      <a:pPr marL="0" indent="0">
                        <a:buNone/>
                      </a:pPr>
                      <a:r>
                        <a:rPr lang="en-US" sz="1200" b="1" dirty="0">
                          <a:solidFill>
                            <a:schemeClr val="bg1"/>
                          </a:solidFill>
                        </a:rPr>
                        <a:t>Strengths</a:t>
                      </a:r>
                      <a:endParaRPr lang="en-US" sz="1200" dirty="0"/>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1"/>
                    </a:solidFill>
                  </a:tcPr>
                </a:tc>
                <a:tc>
                  <a:txBody>
                    <a:bodyPr/>
                    <a:lstStyle/>
                    <a:p>
                      <a:pPr marL="0" indent="0">
                        <a:buNone/>
                      </a:pPr>
                      <a:r>
                        <a:rPr lang="en-US" sz="1200" b="1" dirty="0">
                          <a:solidFill>
                            <a:schemeClr val="bg1"/>
                          </a:solidFill>
                        </a:rPr>
                        <a:t>Limitations</a:t>
                      </a:r>
                      <a:endParaRPr lang="en-US" sz="1200" dirty="0"/>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1"/>
                    </a:solidFill>
                  </a:tcPr>
                </a:tc>
                <a:tc>
                  <a:txBody>
                    <a:bodyPr/>
                    <a:lstStyle/>
                    <a:p>
                      <a:pPr marL="0" indent="0">
                        <a:buNone/>
                      </a:pPr>
                      <a:r>
                        <a:rPr lang="en-US" sz="1200" b="1" dirty="0">
                          <a:solidFill>
                            <a:schemeClr val="bg1"/>
                          </a:solidFill>
                        </a:rPr>
                        <a:t>Best for</a:t>
                      </a:r>
                      <a:endParaRPr lang="en-US" sz="1200" dirty="0"/>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1"/>
                    </a:solidFill>
                  </a:tcPr>
                </a:tc>
                <a:extLst>
                  <a:ext uri="{0D108BD9-81ED-4DB2-BD59-A6C34878D82A}">
                    <a16:rowId xmlns:a16="http://schemas.microsoft.com/office/drawing/2014/main" val="10000"/>
                  </a:ext>
                </a:extLst>
              </a:tr>
              <a:tr h="685800">
                <a:tc>
                  <a:txBody>
                    <a:bodyPr/>
                    <a:lstStyle/>
                    <a:p>
                      <a:pPr marL="0" indent="0">
                        <a:buNone/>
                      </a:pPr>
                      <a:r>
                        <a:rPr lang="en-US" sz="1200" b="1" dirty="0">
                          <a:solidFill>
                            <a:schemeClr val="tx1"/>
                          </a:solidFill>
                        </a:rPr>
                        <a:t>Internal</a:t>
                      </a:r>
                      <a:endParaRPr lang="en-US" sz="1200" dirty="0"/>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2"/>
                    </a:solidFill>
                  </a:tcPr>
                </a:tc>
                <a:tc>
                  <a:txBody>
                    <a:bodyPr/>
                    <a:lstStyle/>
                    <a:p>
                      <a:pPr marL="0" indent="0">
                        <a:buNone/>
                      </a:pPr>
                      <a:r>
                        <a:rPr lang="en-US" sz="1200" dirty="0">
                          <a:solidFill>
                            <a:schemeClr val="tx1"/>
                          </a:solidFill>
                        </a:rPr>
                        <a:t>Faster, cheaper; motivates staff; known performance</a:t>
                      </a:r>
                      <a:endParaRPr lang="en-US" sz="1200" dirty="0"/>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2"/>
                    </a:solidFill>
                  </a:tcPr>
                </a:tc>
                <a:tc>
                  <a:txBody>
                    <a:bodyPr/>
                    <a:lstStyle/>
                    <a:p>
                      <a:pPr marL="0" indent="0">
                        <a:buNone/>
                      </a:pPr>
                      <a:r>
                        <a:rPr lang="en-US" sz="1200" dirty="0">
                          <a:solidFill>
                            <a:schemeClr val="tx1"/>
                          </a:solidFill>
                        </a:rPr>
                        <a:t>Limits new skills; vacancy chain; insularity</a:t>
                      </a:r>
                      <a:endParaRPr lang="en-US" sz="1200" dirty="0"/>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2"/>
                    </a:solidFill>
                  </a:tcPr>
                </a:tc>
                <a:tc>
                  <a:txBody>
                    <a:bodyPr/>
                    <a:lstStyle/>
                    <a:p>
                      <a:pPr marL="0" indent="0">
                        <a:buNone/>
                      </a:pPr>
                      <a:r>
                        <a:rPr lang="en-US" sz="1200" dirty="0">
                          <a:solidFill>
                            <a:schemeClr val="tx1"/>
                          </a:solidFill>
                        </a:rPr>
                        <a:t>Team leads, programme managers</a:t>
                      </a:r>
                      <a:endParaRPr lang="en-US" sz="1200" dirty="0"/>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2"/>
                    </a:solidFill>
                  </a:tcPr>
                </a:tc>
                <a:extLst>
                  <a:ext uri="{0D108BD9-81ED-4DB2-BD59-A6C34878D82A}">
                    <a16:rowId xmlns:a16="http://schemas.microsoft.com/office/drawing/2014/main" val="10001"/>
                  </a:ext>
                </a:extLst>
              </a:tr>
              <a:tr h="685800">
                <a:tc>
                  <a:txBody>
                    <a:bodyPr/>
                    <a:lstStyle/>
                    <a:p>
                      <a:pPr marL="0" indent="0">
                        <a:buNone/>
                      </a:pPr>
                      <a:r>
                        <a:rPr lang="en-US" sz="1200" b="1" dirty="0">
                          <a:solidFill>
                            <a:schemeClr val="tx1"/>
                          </a:solidFill>
                        </a:rPr>
                        <a:t>External (agency, headhunt)</a:t>
                      </a:r>
                      <a:endParaRPr lang="en-US" sz="1200" dirty="0"/>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2"/>
                    </a:solidFill>
                  </a:tcPr>
                </a:tc>
                <a:tc>
                  <a:txBody>
                    <a:bodyPr/>
                    <a:lstStyle/>
                    <a:p>
                      <a:pPr marL="0" indent="0">
                        <a:buNone/>
                      </a:pPr>
                      <a:r>
                        <a:rPr lang="en-US" sz="1200" dirty="0">
                          <a:solidFill>
                            <a:schemeClr val="tx1"/>
                          </a:solidFill>
                        </a:rPr>
                        <a:t>Fresh expertise; wider pool for scarce skills</a:t>
                      </a:r>
                      <a:endParaRPr lang="en-US" sz="1200" dirty="0"/>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2"/>
                    </a:solidFill>
                  </a:tcPr>
                </a:tc>
                <a:tc>
                  <a:txBody>
                    <a:bodyPr/>
                    <a:lstStyle/>
                    <a:p>
                      <a:pPr marL="0" indent="0">
                        <a:buNone/>
                      </a:pPr>
                      <a:r>
                        <a:rPr lang="en-US" sz="1200" dirty="0">
                          <a:solidFill>
                            <a:schemeClr val="tx1"/>
                          </a:solidFill>
                        </a:rPr>
                        <a:t>High fees; slower onboarding; fit risk</a:t>
                      </a:r>
                      <a:endParaRPr lang="en-US" sz="1200" dirty="0"/>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2"/>
                    </a:solidFill>
                  </a:tcPr>
                </a:tc>
                <a:tc>
                  <a:txBody>
                    <a:bodyPr/>
                    <a:lstStyle/>
                    <a:p>
                      <a:pPr marL="0" indent="0">
                        <a:buNone/>
                      </a:pPr>
                      <a:r>
                        <a:rPr lang="en-US" sz="1200" dirty="0">
                          <a:solidFill>
                            <a:schemeClr val="tx1"/>
                          </a:solidFill>
                        </a:rPr>
                        <a:t>Niche roles (AI, cyber-security)</a:t>
                      </a:r>
                      <a:endParaRPr lang="en-US" sz="1200" dirty="0"/>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2"/>
                    </a:solidFill>
                  </a:tcPr>
                </a:tc>
                <a:extLst>
                  <a:ext uri="{0D108BD9-81ED-4DB2-BD59-A6C34878D82A}">
                    <a16:rowId xmlns:a16="http://schemas.microsoft.com/office/drawing/2014/main" val="10002"/>
                  </a:ext>
                </a:extLst>
              </a:tr>
              <a:tr h="685800">
                <a:tc>
                  <a:txBody>
                    <a:bodyPr/>
                    <a:lstStyle/>
                    <a:p>
                      <a:pPr marL="0" indent="0">
                        <a:buNone/>
                      </a:pPr>
                      <a:r>
                        <a:rPr lang="en-US" sz="1200" b="1" dirty="0">
                          <a:solidFill>
                            <a:schemeClr val="tx1"/>
                          </a:solidFill>
                        </a:rPr>
                        <a:t>Online (careers site, job boards)</a:t>
                      </a:r>
                      <a:endParaRPr lang="en-US" sz="1200" dirty="0"/>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2"/>
                    </a:solidFill>
                  </a:tcPr>
                </a:tc>
                <a:tc>
                  <a:txBody>
                    <a:bodyPr/>
                    <a:lstStyle/>
                    <a:p>
                      <a:pPr marL="0" indent="0">
                        <a:buNone/>
                      </a:pPr>
                      <a:r>
                        <a:rPr lang="en-US" sz="1200" dirty="0">
                          <a:solidFill>
                            <a:schemeClr val="tx1"/>
                          </a:solidFill>
                        </a:rPr>
                        <a:t>Wide reach; low cost per hire; trackable</a:t>
                      </a:r>
                      <a:endParaRPr lang="en-US" sz="1200" dirty="0"/>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2"/>
                    </a:solidFill>
                  </a:tcPr>
                </a:tc>
                <a:tc>
                  <a:txBody>
                    <a:bodyPr/>
                    <a:lstStyle/>
                    <a:p>
                      <a:pPr marL="0" indent="0">
                        <a:buNone/>
                      </a:pPr>
                      <a:r>
                        <a:rPr lang="en-US" sz="1200" dirty="0">
                          <a:solidFill>
                            <a:schemeClr val="tx1"/>
                          </a:solidFill>
                        </a:rPr>
                        <a:t>Many weak applicants; screening load</a:t>
                      </a:r>
                      <a:endParaRPr lang="en-US" sz="1200" dirty="0"/>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2"/>
                    </a:solidFill>
                  </a:tcPr>
                </a:tc>
                <a:tc>
                  <a:txBody>
                    <a:bodyPr/>
                    <a:lstStyle/>
                    <a:p>
                      <a:pPr marL="0" indent="0">
                        <a:buNone/>
                      </a:pPr>
                      <a:r>
                        <a:rPr lang="en-US" sz="1200" dirty="0">
                          <a:solidFill>
                            <a:schemeClr val="tx1"/>
                          </a:solidFill>
                        </a:rPr>
                        <a:t>Clinical and support roles at scale</a:t>
                      </a:r>
                      <a:endParaRPr lang="en-US" sz="1200" dirty="0"/>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2"/>
                    </a:solidFill>
                  </a:tcPr>
                </a:tc>
                <a:extLst>
                  <a:ext uri="{0D108BD9-81ED-4DB2-BD59-A6C34878D82A}">
                    <a16:rowId xmlns:a16="http://schemas.microsoft.com/office/drawing/2014/main" val="10003"/>
                  </a:ext>
                </a:extLst>
              </a:tr>
              <a:tr h="685800">
                <a:tc>
                  <a:txBody>
                    <a:bodyPr/>
                    <a:lstStyle/>
                    <a:p>
                      <a:pPr marL="0" indent="0">
                        <a:buNone/>
                      </a:pPr>
                      <a:r>
                        <a:rPr lang="en-US" sz="1200" b="1" dirty="0">
                          <a:solidFill>
                            <a:schemeClr val="tx1"/>
                          </a:solidFill>
                        </a:rPr>
                        <a:t>Social media (LinkedIn, communities)</a:t>
                      </a:r>
                      <a:endParaRPr lang="en-US" sz="1200" dirty="0"/>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2"/>
                    </a:solidFill>
                  </a:tcPr>
                </a:tc>
                <a:tc>
                  <a:txBody>
                    <a:bodyPr/>
                    <a:lstStyle/>
                    <a:p>
                      <a:pPr marL="0" indent="0">
                        <a:buNone/>
                      </a:pPr>
                      <a:r>
                        <a:rPr lang="en-US" sz="1200" dirty="0">
                          <a:solidFill>
                            <a:schemeClr val="tx1"/>
                          </a:solidFill>
                        </a:rPr>
                        <a:t>Reaches passive candidates; builds brand</a:t>
                      </a:r>
                      <a:endParaRPr lang="en-US" sz="1200" dirty="0"/>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2"/>
                    </a:solidFill>
                  </a:tcPr>
                </a:tc>
                <a:tc>
                  <a:txBody>
                    <a:bodyPr/>
                    <a:lstStyle/>
                    <a:p>
                      <a:pPr marL="0" indent="0">
                        <a:buNone/>
                      </a:pPr>
                      <a:r>
                        <a:rPr lang="en-US" sz="1200" dirty="0">
                          <a:solidFill>
                            <a:schemeClr val="tx1"/>
                          </a:solidFill>
                        </a:rPr>
                        <a:t>Bias risk; content effort; uneven reach</a:t>
                      </a:r>
                      <a:endParaRPr lang="en-US" sz="1200" dirty="0"/>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2"/>
                    </a:solidFill>
                  </a:tcPr>
                </a:tc>
                <a:tc>
                  <a:txBody>
                    <a:bodyPr/>
                    <a:lstStyle/>
                    <a:p>
                      <a:pPr marL="0" indent="0">
                        <a:buNone/>
                      </a:pPr>
                      <a:r>
                        <a:rPr lang="en-US" sz="1200" dirty="0">
                          <a:solidFill>
                            <a:schemeClr val="tx1"/>
                          </a:solidFill>
                        </a:rPr>
                        <a:t>Digital health, data and tech talent</a:t>
                      </a:r>
                      <a:endParaRPr lang="en-US" sz="1200" dirty="0"/>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2"/>
                    </a:solidFill>
                  </a:tcPr>
                </a:tc>
                <a:extLst>
                  <a:ext uri="{0D108BD9-81ED-4DB2-BD59-A6C34878D82A}">
                    <a16:rowId xmlns:a16="http://schemas.microsoft.com/office/drawing/2014/main" val="10004"/>
                  </a:ext>
                </a:extLst>
              </a:tr>
            </a:tbl>
          </a:graphicData>
        </a:graphic>
      </p:graphicFrame>
      <p:sp>
        <p:nvSpPr>
          <p:cNvPr id="5" name="Text 1"/>
          <p:cNvSpPr txBox="1"/>
          <p:nvPr/>
        </p:nvSpPr>
        <p:spPr>
          <a:xfrm>
            <a:off x="457200" y="4343400"/>
            <a:ext cx="8229600" cy="274320"/>
          </a:xfrm>
          <a:prstGeom prst="rect">
            <a:avLst/>
          </a:prstGeom>
          <a:noFill/>
          <a:ln/>
        </p:spPr>
        <p:txBody>
          <a:bodyPr wrap="square" lIns="635" tIns="635" rIns="635" bIns="635" rtlCol="0" anchor="t"/>
          <a:lstStyle/>
          <a:p>
            <a:pPr marL="0" indent="0">
              <a:buNone/>
            </a:pPr>
            <a:r>
              <a:rPr lang="en-US" sz="1100" dirty="0">
                <a:solidFill>
                  <a:schemeClr val="tx1"/>
                </a:solidFill>
              </a:rPr>
              <a:t>Sources: Taylor (2018); Breaugh (2013); Armstrong and Taylor (2020).</a:t>
            </a:r>
            <a:endParaRPr lang="en-US" sz="1100" dirty="0"/>
          </a:p>
        </p:txBody>
      </p:sp>
      <p:sp>
        <p:nvSpPr>
          <p:cNvPr id="25" name="Slide Number Placeholder 0"/>
          <p:cNvSpPr>
            <a:spLocks noGrp="1"/>
          </p:cNvSpPr>
          <p:nvPr>
            <p:ph type="sldNum" sz="quarter" idx="4294967295"/>
          </p:nvPr>
        </p:nvSpPr>
        <p:spPr>
          <a:xfrm>
            <a:off x="8229600" y="4800600"/>
            <a:ext cx="457200" cy="22860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tx1"/>
                </a:solidFill>
              </a:defRPr>
            </a:lvl1pPr>
          </a:lstStyle>
          <a:p>
            <a:pPr algn="r"/>
            <a:fld id="{F7021451-1387-4CA6-816F-3879F97B5CBC}" type="slidenum">
              <a:rPr lang="en-US" b="0"/>
              <a:t>5</a:t>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txBox="1"/>
          <p:nvPr/>
        </p:nvSpPr>
        <p:spPr>
          <a:xfrm>
            <a:off x="457200" y="274320"/>
            <a:ext cx="8229600" cy="685800"/>
          </a:xfrm>
          <a:prstGeom prst="rect">
            <a:avLst/>
          </a:prstGeom>
          <a:noFill/>
          <a:ln/>
        </p:spPr>
        <p:txBody>
          <a:bodyPr wrap="square" lIns="0" tIns="0" rIns="0" bIns="0" rtlCol="0" anchor="ctr"/>
          <a:lstStyle/>
          <a:p>
            <a:pPr marL="0" indent="0">
              <a:buNone/>
            </a:pPr>
            <a:r>
              <a:rPr lang="en-US" sz="2800" b="1" dirty="0">
                <a:solidFill>
                  <a:schemeClr val="tx2"/>
                </a:solidFill>
                <a:latin typeface="Cambria" pitchFamily="34" charset="0"/>
                <a:ea typeface="Cambria" pitchFamily="34" charset="-122"/>
                <a:cs typeface="Cambria" pitchFamily="34" charset="-120"/>
              </a:rPr>
              <a:t>Recommendation: a blended, best-fit approach</a:t>
            </a:r>
            <a:endParaRPr lang="en-US" sz="2800" dirty="0"/>
          </a:p>
        </p:txBody>
      </p:sp>
      <p:sp>
        <p:nvSpPr>
          <p:cNvPr id="4" name="Shape 1"/>
          <p:cNvSpPr/>
          <p:nvPr/>
        </p:nvSpPr>
        <p:spPr>
          <a:xfrm>
            <a:off x="457200" y="1097280"/>
            <a:ext cx="1920240" cy="2011680"/>
          </a:xfrm>
          <a:prstGeom prst="roundRect">
            <a:avLst>
              <a:gd name="adj" fmla="val 3810"/>
            </a:avLst>
          </a:prstGeom>
          <a:solidFill>
            <a:schemeClr val="bg2"/>
          </a:solidFill>
          <a:ln w="12700">
            <a:solidFill>
              <a:schemeClr val="bg2"/>
            </a:solidFill>
            <a:prstDash val="solid"/>
          </a:ln>
        </p:spPr>
      </p:sp>
      <p:sp>
        <p:nvSpPr>
          <p:cNvPr id="5" name="Shape 2"/>
          <p:cNvSpPr/>
          <p:nvPr/>
        </p:nvSpPr>
        <p:spPr>
          <a:xfrm>
            <a:off x="566928" y="1188720"/>
            <a:ext cx="384048" cy="384048"/>
          </a:xfrm>
          <a:prstGeom prst="ellipse">
            <a:avLst/>
          </a:prstGeom>
          <a:solidFill>
            <a:schemeClr val="accent1"/>
          </a:solidFill>
          <a:ln w="12700">
            <a:solidFill>
              <a:schemeClr val="accent1"/>
            </a:solidFill>
            <a:prstDash val="solid"/>
          </a:ln>
        </p:spPr>
      </p:sp>
      <p:sp>
        <p:nvSpPr>
          <p:cNvPr id="6" name="Text 3"/>
          <p:cNvSpPr txBox="1"/>
          <p:nvPr/>
        </p:nvSpPr>
        <p:spPr>
          <a:xfrm>
            <a:off x="566928" y="1188720"/>
            <a:ext cx="384048" cy="384048"/>
          </a:xfrm>
          <a:prstGeom prst="rect">
            <a:avLst/>
          </a:prstGeom>
          <a:noFill/>
          <a:ln/>
        </p:spPr>
        <p:txBody>
          <a:bodyPr wrap="square" lIns="0" tIns="0" rIns="0" bIns="0" rtlCol="0" anchor="ctr"/>
          <a:lstStyle/>
          <a:p>
            <a:pPr marL="0" indent="0" algn="ctr">
              <a:buNone/>
            </a:pPr>
            <a:r>
              <a:rPr lang="en-US" sz="1400" b="1" dirty="0">
                <a:solidFill>
                  <a:schemeClr val="bg1"/>
                </a:solidFill>
              </a:rPr>
              <a:t>1</a:t>
            </a:r>
            <a:endParaRPr lang="en-US" sz="1400" dirty="0"/>
          </a:p>
        </p:txBody>
      </p:sp>
      <p:sp>
        <p:nvSpPr>
          <p:cNvPr id="7" name="Text 4"/>
          <p:cNvSpPr txBox="1"/>
          <p:nvPr/>
        </p:nvSpPr>
        <p:spPr>
          <a:xfrm>
            <a:off x="548640" y="1645920"/>
            <a:ext cx="1737360" cy="1417320"/>
          </a:xfrm>
          <a:prstGeom prst="rect">
            <a:avLst/>
          </a:prstGeom>
          <a:noFill/>
          <a:ln/>
        </p:spPr>
        <p:txBody>
          <a:bodyPr wrap="square" lIns="635" tIns="635" rIns="635" bIns="635" rtlCol="0" anchor="t"/>
          <a:lstStyle/>
          <a:p>
            <a:pPr marL="0" indent="0">
              <a:spcAft>
                <a:spcPts val="400"/>
              </a:spcAft>
              <a:buNone/>
            </a:pPr>
            <a:r>
              <a:rPr lang="en-US" sz="1500" b="1" dirty="0">
                <a:solidFill>
                  <a:schemeClr val="accent1"/>
                </a:solidFill>
              </a:rPr>
              <a:t>Internal first</a:t>
            </a:r>
            <a:endParaRPr lang="en-US" sz="1400" dirty="0"/>
          </a:p>
          <a:p>
            <a:pPr marL="0" indent="0">
              <a:buNone/>
            </a:pPr>
            <a:r>
              <a:rPr lang="en-US" sz="1400" dirty="0">
                <a:solidFill>
                  <a:schemeClr val="tx1"/>
                </a:solidFill>
              </a:rPr>
              <a:t>Career ladders, internal job board, referral scheme</a:t>
            </a:r>
            <a:endParaRPr lang="en-US" sz="1400" dirty="0"/>
          </a:p>
        </p:txBody>
      </p:sp>
      <p:sp>
        <p:nvSpPr>
          <p:cNvPr id="8" name="Shape 5"/>
          <p:cNvSpPr/>
          <p:nvPr/>
        </p:nvSpPr>
        <p:spPr>
          <a:xfrm>
            <a:off x="2560320" y="1097280"/>
            <a:ext cx="1920240" cy="2011680"/>
          </a:xfrm>
          <a:prstGeom prst="roundRect">
            <a:avLst>
              <a:gd name="adj" fmla="val 3810"/>
            </a:avLst>
          </a:prstGeom>
          <a:solidFill>
            <a:schemeClr val="bg2"/>
          </a:solidFill>
          <a:ln w="12700">
            <a:solidFill>
              <a:schemeClr val="bg2"/>
            </a:solidFill>
            <a:prstDash val="solid"/>
          </a:ln>
        </p:spPr>
      </p:sp>
      <p:sp>
        <p:nvSpPr>
          <p:cNvPr id="9" name="Shape 6"/>
          <p:cNvSpPr/>
          <p:nvPr/>
        </p:nvSpPr>
        <p:spPr>
          <a:xfrm>
            <a:off x="2670048" y="1188720"/>
            <a:ext cx="384048" cy="384048"/>
          </a:xfrm>
          <a:prstGeom prst="ellipse">
            <a:avLst/>
          </a:prstGeom>
          <a:solidFill>
            <a:schemeClr val="accent1"/>
          </a:solidFill>
          <a:ln w="12700">
            <a:solidFill>
              <a:schemeClr val="accent1"/>
            </a:solidFill>
            <a:prstDash val="solid"/>
          </a:ln>
        </p:spPr>
      </p:sp>
      <p:sp>
        <p:nvSpPr>
          <p:cNvPr id="10" name="Text 7"/>
          <p:cNvSpPr txBox="1"/>
          <p:nvPr/>
        </p:nvSpPr>
        <p:spPr>
          <a:xfrm>
            <a:off x="2670048" y="1188720"/>
            <a:ext cx="384048" cy="384048"/>
          </a:xfrm>
          <a:prstGeom prst="rect">
            <a:avLst/>
          </a:prstGeom>
          <a:noFill/>
          <a:ln/>
        </p:spPr>
        <p:txBody>
          <a:bodyPr wrap="square" lIns="0" tIns="0" rIns="0" bIns="0" rtlCol="0" anchor="ctr"/>
          <a:lstStyle/>
          <a:p>
            <a:pPr marL="0" indent="0" algn="ctr">
              <a:buNone/>
            </a:pPr>
            <a:r>
              <a:rPr lang="en-US" sz="1400" b="1" dirty="0">
                <a:solidFill>
                  <a:schemeClr val="bg1"/>
                </a:solidFill>
              </a:rPr>
              <a:t>2</a:t>
            </a:r>
            <a:endParaRPr lang="en-US" sz="1400" dirty="0"/>
          </a:p>
        </p:txBody>
      </p:sp>
      <p:sp>
        <p:nvSpPr>
          <p:cNvPr id="11" name="Text 8"/>
          <p:cNvSpPr txBox="1"/>
          <p:nvPr/>
        </p:nvSpPr>
        <p:spPr>
          <a:xfrm>
            <a:off x="2651760" y="1645920"/>
            <a:ext cx="1737360" cy="1417320"/>
          </a:xfrm>
          <a:prstGeom prst="rect">
            <a:avLst/>
          </a:prstGeom>
          <a:noFill/>
          <a:ln/>
        </p:spPr>
        <p:txBody>
          <a:bodyPr wrap="square" lIns="635" tIns="635" rIns="635" bIns="635" rtlCol="0" anchor="t"/>
          <a:lstStyle/>
          <a:p>
            <a:pPr marL="0" indent="0">
              <a:spcAft>
                <a:spcPts val="400"/>
              </a:spcAft>
              <a:buNone/>
            </a:pPr>
            <a:r>
              <a:rPr lang="en-US" sz="1500" b="1" dirty="0">
                <a:solidFill>
                  <a:schemeClr val="accent1"/>
                </a:solidFill>
              </a:rPr>
              <a:t>Online hub</a:t>
            </a:r>
            <a:endParaRPr lang="en-US" sz="1400" dirty="0"/>
          </a:p>
          <a:p>
            <a:pPr marL="0" indent="0">
              <a:buNone/>
            </a:pPr>
            <a:r>
              <a:rPr lang="en-US" sz="1400" dirty="0">
                <a:solidFill>
                  <a:schemeClr val="tx1"/>
                </a:solidFill>
              </a:rPr>
              <a:t>Careers site showing purpose, flexibility and development</a:t>
            </a:r>
            <a:endParaRPr lang="en-US" sz="1400" dirty="0"/>
          </a:p>
        </p:txBody>
      </p:sp>
      <p:sp>
        <p:nvSpPr>
          <p:cNvPr id="12" name="Shape 9"/>
          <p:cNvSpPr/>
          <p:nvPr/>
        </p:nvSpPr>
        <p:spPr>
          <a:xfrm>
            <a:off x="4663440" y="1097280"/>
            <a:ext cx="1920240" cy="2011680"/>
          </a:xfrm>
          <a:prstGeom prst="roundRect">
            <a:avLst>
              <a:gd name="adj" fmla="val 3810"/>
            </a:avLst>
          </a:prstGeom>
          <a:solidFill>
            <a:schemeClr val="bg2"/>
          </a:solidFill>
          <a:ln w="12700">
            <a:solidFill>
              <a:schemeClr val="bg2"/>
            </a:solidFill>
            <a:prstDash val="solid"/>
          </a:ln>
        </p:spPr>
      </p:sp>
      <p:sp>
        <p:nvSpPr>
          <p:cNvPr id="13" name="Shape 10"/>
          <p:cNvSpPr/>
          <p:nvPr/>
        </p:nvSpPr>
        <p:spPr>
          <a:xfrm>
            <a:off x="4773168" y="1188720"/>
            <a:ext cx="384048" cy="384048"/>
          </a:xfrm>
          <a:prstGeom prst="ellipse">
            <a:avLst/>
          </a:prstGeom>
          <a:solidFill>
            <a:schemeClr val="accent1"/>
          </a:solidFill>
          <a:ln w="12700">
            <a:solidFill>
              <a:schemeClr val="accent1"/>
            </a:solidFill>
            <a:prstDash val="solid"/>
          </a:ln>
        </p:spPr>
      </p:sp>
      <p:sp>
        <p:nvSpPr>
          <p:cNvPr id="14" name="Text 11"/>
          <p:cNvSpPr txBox="1"/>
          <p:nvPr/>
        </p:nvSpPr>
        <p:spPr>
          <a:xfrm>
            <a:off x="4773168" y="1188720"/>
            <a:ext cx="384048" cy="384048"/>
          </a:xfrm>
          <a:prstGeom prst="rect">
            <a:avLst/>
          </a:prstGeom>
          <a:noFill/>
          <a:ln/>
        </p:spPr>
        <p:txBody>
          <a:bodyPr wrap="square" lIns="0" tIns="0" rIns="0" bIns="0" rtlCol="0" anchor="ctr"/>
          <a:lstStyle/>
          <a:p>
            <a:pPr marL="0" indent="0" algn="ctr">
              <a:buNone/>
            </a:pPr>
            <a:r>
              <a:rPr lang="en-US" sz="1400" b="1" dirty="0">
                <a:solidFill>
                  <a:schemeClr val="bg1"/>
                </a:solidFill>
              </a:rPr>
              <a:t>3</a:t>
            </a:r>
            <a:endParaRPr lang="en-US" sz="1400" dirty="0"/>
          </a:p>
        </p:txBody>
      </p:sp>
      <p:sp>
        <p:nvSpPr>
          <p:cNvPr id="15" name="Text 12"/>
          <p:cNvSpPr txBox="1"/>
          <p:nvPr/>
        </p:nvSpPr>
        <p:spPr>
          <a:xfrm>
            <a:off x="4754880" y="1645920"/>
            <a:ext cx="1737360" cy="1417320"/>
          </a:xfrm>
          <a:prstGeom prst="rect">
            <a:avLst/>
          </a:prstGeom>
          <a:noFill/>
          <a:ln/>
        </p:spPr>
        <p:txBody>
          <a:bodyPr wrap="square" lIns="635" tIns="635" rIns="635" bIns="635" rtlCol="0" anchor="t"/>
          <a:lstStyle/>
          <a:p>
            <a:pPr marL="0" indent="0">
              <a:spcAft>
                <a:spcPts val="400"/>
              </a:spcAft>
              <a:buNone/>
            </a:pPr>
            <a:r>
              <a:rPr lang="en-US" sz="1500" b="1" dirty="0">
                <a:solidFill>
                  <a:schemeClr val="accent1"/>
                </a:solidFill>
              </a:rPr>
              <a:t>Social media</a:t>
            </a:r>
            <a:endParaRPr lang="en-US" sz="1400" dirty="0"/>
          </a:p>
          <a:p>
            <a:pPr marL="0" indent="0">
              <a:buNone/>
            </a:pPr>
            <a:r>
              <a:rPr lang="en-US" sz="1400" dirty="0">
                <a:solidFill>
                  <a:schemeClr val="tx1"/>
                </a:solidFill>
              </a:rPr>
              <a:t>LinkedIn and health-tech communities; clinician-led content</a:t>
            </a:r>
            <a:endParaRPr lang="en-US" sz="1400" dirty="0"/>
          </a:p>
        </p:txBody>
      </p:sp>
      <p:sp>
        <p:nvSpPr>
          <p:cNvPr id="16" name="Shape 13"/>
          <p:cNvSpPr/>
          <p:nvPr/>
        </p:nvSpPr>
        <p:spPr>
          <a:xfrm>
            <a:off x="6766560" y="1097280"/>
            <a:ext cx="1920240" cy="2011680"/>
          </a:xfrm>
          <a:prstGeom prst="roundRect">
            <a:avLst>
              <a:gd name="adj" fmla="val 3810"/>
            </a:avLst>
          </a:prstGeom>
          <a:solidFill>
            <a:schemeClr val="bg2"/>
          </a:solidFill>
          <a:ln w="12700">
            <a:solidFill>
              <a:schemeClr val="bg2"/>
            </a:solidFill>
            <a:prstDash val="solid"/>
          </a:ln>
        </p:spPr>
      </p:sp>
      <p:sp>
        <p:nvSpPr>
          <p:cNvPr id="17" name="Shape 14"/>
          <p:cNvSpPr/>
          <p:nvPr/>
        </p:nvSpPr>
        <p:spPr>
          <a:xfrm>
            <a:off x="6876288" y="1188720"/>
            <a:ext cx="384048" cy="384048"/>
          </a:xfrm>
          <a:prstGeom prst="ellipse">
            <a:avLst/>
          </a:prstGeom>
          <a:solidFill>
            <a:schemeClr val="accent1"/>
          </a:solidFill>
          <a:ln w="12700">
            <a:solidFill>
              <a:schemeClr val="accent1"/>
            </a:solidFill>
            <a:prstDash val="solid"/>
          </a:ln>
        </p:spPr>
      </p:sp>
      <p:sp>
        <p:nvSpPr>
          <p:cNvPr id="18" name="Text 15"/>
          <p:cNvSpPr txBox="1"/>
          <p:nvPr/>
        </p:nvSpPr>
        <p:spPr>
          <a:xfrm>
            <a:off x="6876288" y="1188720"/>
            <a:ext cx="384048" cy="384048"/>
          </a:xfrm>
          <a:prstGeom prst="rect">
            <a:avLst/>
          </a:prstGeom>
          <a:noFill/>
          <a:ln/>
        </p:spPr>
        <p:txBody>
          <a:bodyPr wrap="square" lIns="0" tIns="0" rIns="0" bIns="0" rtlCol="0" anchor="ctr"/>
          <a:lstStyle/>
          <a:p>
            <a:pPr marL="0" indent="0" algn="ctr">
              <a:buNone/>
            </a:pPr>
            <a:r>
              <a:rPr lang="en-US" sz="1400" b="1" dirty="0">
                <a:solidFill>
                  <a:schemeClr val="bg1"/>
                </a:solidFill>
              </a:rPr>
              <a:t>4</a:t>
            </a:r>
            <a:endParaRPr lang="en-US" sz="1400" dirty="0"/>
          </a:p>
        </p:txBody>
      </p:sp>
      <p:sp>
        <p:nvSpPr>
          <p:cNvPr id="19" name="Text 16"/>
          <p:cNvSpPr txBox="1"/>
          <p:nvPr/>
        </p:nvSpPr>
        <p:spPr>
          <a:xfrm>
            <a:off x="6858000" y="1645920"/>
            <a:ext cx="1737360" cy="1417320"/>
          </a:xfrm>
          <a:prstGeom prst="rect">
            <a:avLst/>
          </a:prstGeom>
          <a:noFill/>
          <a:ln/>
        </p:spPr>
        <p:txBody>
          <a:bodyPr wrap="square" lIns="635" tIns="635" rIns="635" bIns="635" rtlCol="0" anchor="t"/>
          <a:lstStyle/>
          <a:p>
            <a:pPr marL="0" indent="0">
              <a:spcAft>
                <a:spcPts val="400"/>
              </a:spcAft>
              <a:buNone/>
            </a:pPr>
            <a:r>
              <a:rPr lang="en-US" sz="1500" b="1" dirty="0">
                <a:solidFill>
                  <a:schemeClr val="accent1"/>
                </a:solidFill>
              </a:rPr>
              <a:t>Targeted external</a:t>
            </a:r>
            <a:endParaRPr lang="en-US" sz="1400" dirty="0"/>
          </a:p>
          <a:p>
            <a:pPr marL="0" indent="0">
              <a:buNone/>
            </a:pPr>
            <a:r>
              <a:rPr lang="en-US" sz="1400" dirty="0">
                <a:solidFill>
                  <a:schemeClr val="tx1"/>
                </a:solidFill>
              </a:rPr>
              <a:t>Specialist agencies for scarce digital and data roles</a:t>
            </a:r>
            <a:endParaRPr lang="en-US" sz="1400" dirty="0"/>
          </a:p>
        </p:txBody>
      </p:sp>
      <p:sp>
        <p:nvSpPr>
          <p:cNvPr id="20" name="Card Selection"/>
          <p:cNvSpPr/>
          <p:nvPr/>
        </p:nvSpPr>
        <p:spPr>
          <a:xfrm>
            <a:off x="457200" y="3246120"/>
            <a:ext cx="4023360" cy="1371600"/>
          </a:xfrm>
          <a:prstGeom prst="roundRect">
            <a:avLst>
              <a:gd name="adj" fmla="val 5333"/>
            </a:avLst>
          </a:prstGeom>
          <a:solidFill>
            <a:schemeClr val="bg2"/>
          </a:solidFill>
          <a:ln w="12700">
            <a:solidFill>
              <a:schemeClr val="bg2"/>
            </a:solidFill>
            <a:prstDash val="solid"/>
          </a:ln>
        </p:spPr>
      </p:sp>
      <p:sp>
        <p:nvSpPr>
          <p:cNvPr id="21" name="Text Selection"/>
          <p:cNvSpPr txBox="1"/>
          <p:nvPr/>
        </p:nvSpPr>
        <p:spPr>
          <a:xfrm>
            <a:off x="566928" y="3319272"/>
            <a:ext cx="3803904" cy="1225296"/>
          </a:xfrm>
          <a:prstGeom prst="rect">
            <a:avLst/>
          </a:prstGeom>
          <a:noFill/>
          <a:ln/>
        </p:spPr>
        <p:txBody>
          <a:bodyPr wrap="square" lIns="635" tIns="635" rIns="635" bIns="635" rtlCol="0" anchor="t"/>
          <a:lstStyle/>
          <a:p>
            <a:pPr marL="0" indent="0">
              <a:spcAft>
                <a:spcPts val="400"/>
              </a:spcAft>
              <a:buNone/>
            </a:pPr>
            <a:r>
              <a:rPr lang="en-US" sz="1500" b="1" dirty="0">
                <a:solidFill>
                  <a:schemeClr val="accent1"/>
                </a:solidFill>
              </a:rPr>
              <a:t>Selection</a:t>
            </a:r>
            <a:endParaRPr lang="en-US" sz="1400" dirty="0"/>
          </a:p>
          <a:p>
            <a:pPr marL="0" indent="0">
              <a:spcAft>
                <a:spcPts val="300"/>
              </a:spcAft>
              <a:buNone/>
            </a:pPr>
            <a:r>
              <a:rPr lang="en-US" sz="1400" dirty="0">
                <a:solidFill>
                  <a:schemeClr val="tx1"/>
                </a:solidFill>
              </a:rPr>
              <a:t>Structured interviews, work samples, values-based scenarios (Schmidt and Hunter, 1998)</a:t>
            </a:r>
            <a:endParaRPr lang="en-US" sz="1400" dirty="0"/>
          </a:p>
        </p:txBody>
      </p:sp>
      <p:sp>
        <p:nvSpPr>
          <p:cNvPr id="22" name="Card Justification"/>
          <p:cNvSpPr/>
          <p:nvPr/>
        </p:nvSpPr>
        <p:spPr>
          <a:xfrm>
            <a:off x="4663440" y="3246120"/>
            <a:ext cx="4023360" cy="1371600"/>
          </a:xfrm>
          <a:prstGeom prst="roundRect">
            <a:avLst>
              <a:gd name="adj" fmla="val 5333"/>
            </a:avLst>
          </a:prstGeom>
          <a:solidFill>
            <a:schemeClr val="bg2"/>
          </a:solidFill>
          <a:ln w="12700">
            <a:solidFill>
              <a:schemeClr val="bg2"/>
            </a:solidFill>
            <a:prstDash val="solid"/>
          </a:ln>
        </p:spPr>
      </p:sp>
      <p:sp>
        <p:nvSpPr>
          <p:cNvPr id="23" name="Text Justification"/>
          <p:cNvSpPr txBox="1"/>
          <p:nvPr/>
        </p:nvSpPr>
        <p:spPr>
          <a:xfrm>
            <a:off x="4773168" y="3319272"/>
            <a:ext cx="3803904" cy="1225296"/>
          </a:xfrm>
          <a:prstGeom prst="rect">
            <a:avLst/>
          </a:prstGeom>
          <a:noFill/>
          <a:ln/>
        </p:spPr>
        <p:txBody>
          <a:bodyPr wrap="square" lIns="635" tIns="635" rIns="635" bIns="635" rtlCol="0" anchor="t"/>
          <a:lstStyle/>
          <a:p>
            <a:pPr marL="0" indent="0">
              <a:spcAft>
                <a:spcPts val="400"/>
              </a:spcAft>
              <a:buNone/>
            </a:pPr>
            <a:r>
              <a:rPr lang="en-US" sz="1500" b="1" dirty="0">
                <a:solidFill>
                  <a:schemeClr val="accent1"/>
                </a:solidFill>
              </a:rPr>
              <a:t>Justification</a:t>
            </a:r>
            <a:endParaRPr lang="en-US" sz="1400" dirty="0"/>
          </a:p>
          <a:p>
            <a:pPr marL="0" indent="0">
              <a:spcAft>
                <a:spcPts val="300"/>
              </a:spcAft>
              <a:buNone/>
            </a:pPr>
            <a:r>
              <a:rPr lang="en-US" sz="1400" dirty="0">
                <a:solidFill>
                  <a:schemeClr val="tx1"/>
                </a:solidFill>
              </a:rPr>
              <a:t>Best-fit: match source to role scarcity and strategy (Boxall and Purcell, 2016)</a:t>
            </a:r>
            <a:endParaRPr lang="en-US" sz="1400" dirty="0"/>
          </a:p>
        </p:txBody>
      </p:sp>
      <p:sp>
        <p:nvSpPr>
          <p:cNvPr id="25" name="Slide Number Placeholder 0"/>
          <p:cNvSpPr>
            <a:spLocks noGrp="1"/>
          </p:cNvSpPr>
          <p:nvPr>
            <p:ph type="sldNum" sz="quarter" idx="4294967295"/>
          </p:nvPr>
        </p:nvSpPr>
        <p:spPr>
          <a:xfrm>
            <a:off x="8229600" y="4800600"/>
            <a:ext cx="457200" cy="22860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tx1"/>
                </a:solidFill>
              </a:defRPr>
            </a:lvl1pPr>
          </a:lstStyle>
          <a:p>
            <a:pPr algn="r"/>
            <a:fld id="{F7021451-1387-4CA6-816F-3879F97B5CBC}" type="slidenum">
              <a:rPr lang="en-US" b="0"/>
              <a:t>6</a:t>
            </a:fld>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txBox="1"/>
          <p:nvPr/>
        </p:nvSpPr>
        <p:spPr>
          <a:xfrm>
            <a:off x="457200" y="274320"/>
            <a:ext cx="8229600" cy="685800"/>
          </a:xfrm>
          <a:prstGeom prst="rect">
            <a:avLst/>
          </a:prstGeom>
          <a:noFill/>
          <a:ln/>
        </p:spPr>
        <p:txBody>
          <a:bodyPr wrap="square" lIns="0" tIns="0" rIns="0" bIns="0" rtlCol="0" anchor="ctr"/>
          <a:lstStyle/>
          <a:p>
            <a:pPr marL="0" indent="0">
              <a:buNone/>
            </a:pPr>
            <a:r>
              <a:rPr lang="en-US" sz="2800" b="1" dirty="0">
                <a:solidFill>
                  <a:schemeClr val="tx2"/>
                </a:solidFill>
                <a:latin typeface="Cambria" pitchFamily="34" charset="0"/>
                <a:ea typeface="Cambria" pitchFamily="34" charset="-122"/>
                <a:cs typeface="Cambria" pitchFamily="34" charset="-120"/>
              </a:rPr>
              <a:t>Learning, development and talent management</a:t>
            </a:r>
            <a:endParaRPr lang="en-US" sz="2800" dirty="0"/>
          </a:p>
        </p:txBody>
      </p:sp>
      <p:graphicFrame>
        <p:nvGraphicFramePr>
          <p:cNvPr id="4" name="Chart 0"/>
          <p:cNvGraphicFramePr/>
          <p:nvPr/>
        </p:nvGraphicFramePr>
        <p:xfrm>
          <a:off x="457200" y="1051560"/>
          <a:ext cx="3291840" cy="2743200"/>
        </p:xfrm>
        <a:graphic>
          <a:graphicData uri="http://schemas.openxmlformats.org/drawingml/2006/chart">
            <c:chart xmlns:c="http://schemas.openxmlformats.org/drawingml/2006/chart" xmlns:r="http://schemas.openxmlformats.org/officeDocument/2006/relationships" r:id="rId3"/>
          </a:graphicData>
        </a:graphic>
      </p:graphicFrame>
      <p:sp>
        <p:nvSpPr>
          <p:cNvPr id="5" name="Card Digital academy"/>
          <p:cNvSpPr/>
          <p:nvPr/>
        </p:nvSpPr>
        <p:spPr>
          <a:xfrm>
            <a:off x="4023360" y="1097280"/>
            <a:ext cx="4663440" cy="822960"/>
          </a:xfrm>
          <a:prstGeom prst="roundRect">
            <a:avLst>
              <a:gd name="adj" fmla="val 8889"/>
            </a:avLst>
          </a:prstGeom>
          <a:solidFill>
            <a:schemeClr val="bg2"/>
          </a:solidFill>
          <a:ln w="12700">
            <a:solidFill>
              <a:schemeClr val="bg2"/>
            </a:solidFill>
            <a:prstDash val="solid"/>
          </a:ln>
        </p:spPr>
      </p:sp>
      <p:sp>
        <p:nvSpPr>
          <p:cNvPr id="6" name="Text Digital academy"/>
          <p:cNvSpPr txBox="1"/>
          <p:nvPr/>
        </p:nvSpPr>
        <p:spPr>
          <a:xfrm>
            <a:off x="4133088" y="1170432"/>
            <a:ext cx="4443984" cy="676656"/>
          </a:xfrm>
          <a:prstGeom prst="rect">
            <a:avLst/>
          </a:prstGeom>
          <a:noFill/>
          <a:ln/>
        </p:spPr>
        <p:txBody>
          <a:bodyPr wrap="square" lIns="635" tIns="635" rIns="635" bIns="635" rtlCol="0" anchor="t"/>
          <a:lstStyle/>
          <a:p>
            <a:pPr marL="0" indent="0">
              <a:spcAft>
                <a:spcPts val="400"/>
              </a:spcAft>
              <a:buNone/>
            </a:pPr>
            <a:r>
              <a:rPr lang="en-US" sz="1500" b="1" dirty="0">
                <a:solidFill>
                  <a:schemeClr val="accent1"/>
                </a:solidFill>
              </a:rPr>
              <a:t>Digital academy</a:t>
            </a:r>
            <a:endParaRPr lang="en-US" sz="1400" dirty="0"/>
          </a:p>
          <a:p>
            <a:pPr marL="0" indent="0">
              <a:spcAft>
                <a:spcPts val="300"/>
              </a:spcAft>
              <a:buNone/>
            </a:pPr>
            <a:r>
              <a:rPr lang="en-US" sz="1400" dirty="0">
                <a:solidFill>
                  <a:schemeClr val="tx1"/>
                </a:solidFill>
              </a:rPr>
              <a:t>Micro-credentials and apprenticeships target skills gaps</a:t>
            </a:r>
            <a:endParaRPr lang="en-US" sz="1400" dirty="0"/>
          </a:p>
        </p:txBody>
      </p:sp>
      <p:sp>
        <p:nvSpPr>
          <p:cNvPr id="7" name="Card Talent pools"/>
          <p:cNvSpPr/>
          <p:nvPr/>
        </p:nvSpPr>
        <p:spPr>
          <a:xfrm>
            <a:off x="4023360" y="2011680"/>
            <a:ext cx="4663440" cy="822960"/>
          </a:xfrm>
          <a:prstGeom prst="roundRect">
            <a:avLst>
              <a:gd name="adj" fmla="val 8889"/>
            </a:avLst>
          </a:prstGeom>
          <a:solidFill>
            <a:schemeClr val="bg2"/>
          </a:solidFill>
          <a:ln w="12700">
            <a:solidFill>
              <a:schemeClr val="bg2"/>
            </a:solidFill>
            <a:prstDash val="solid"/>
          </a:ln>
        </p:spPr>
      </p:sp>
      <p:sp>
        <p:nvSpPr>
          <p:cNvPr id="8" name="Text Talent pools"/>
          <p:cNvSpPr txBox="1"/>
          <p:nvPr/>
        </p:nvSpPr>
        <p:spPr>
          <a:xfrm>
            <a:off x="4133088" y="2084832"/>
            <a:ext cx="4443984" cy="676656"/>
          </a:xfrm>
          <a:prstGeom prst="rect">
            <a:avLst/>
          </a:prstGeom>
          <a:noFill/>
          <a:ln/>
        </p:spPr>
        <p:txBody>
          <a:bodyPr wrap="square" lIns="635" tIns="635" rIns="635" bIns="635" rtlCol="0" anchor="t"/>
          <a:lstStyle/>
          <a:p>
            <a:pPr marL="0" indent="0">
              <a:spcAft>
                <a:spcPts val="400"/>
              </a:spcAft>
              <a:buNone/>
            </a:pPr>
            <a:r>
              <a:rPr lang="en-US" sz="1500" b="1" dirty="0">
                <a:solidFill>
                  <a:schemeClr val="accent1"/>
                </a:solidFill>
              </a:rPr>
              <a:t>Talent pools</a:t>
            </a:r>
            <a:endParaRPr lang="en-US" sz="1400" dirty="0"/>
          </a:p>
          <a:p>
            <a:pPr marL="0" indent="0">
              <a:spcAft>
                <a:spcPts val="300"/>
              </a:spcAft>
              <a:buNone/>
            </a:pPr>
            <a:r>
              <a:rPr lang="en-US" sz="1400" dirty="0">
                <a:solidFill>
                  <a:schemeClr val="tx1"/>
                </a:solidFill>
              </a:rPr>
              <a:t>Differentiated pools for pivotal roles and succession (Collings and Mellahi, 2009)</a:t>
            </a:r>
            <a:endParaRPr lang="en-US" sz="1400" dirty="0"/>
          </a:p>
        </p:txBody>
      </p:sp>
      <p:sp>
        <p:nvSpPr>
          <p:cNvPr id="9" name="Card Leadership programme"/>
          <p:cNvSpPr/>
          <p:nvPr/>
        </p:nvSpPr>
        <p:spPr>
          <a:xfrm>
            <a:off x="4023360" y="2926080"/>
            <a:ext cx="4663440" cy="822960"/>
          </a:xfrm>
          <a:prstGeom prst="roundRect">
            <a:avLst>
              <a:gd name="adj" fmla="val 8889"/>
            </a:avLst>
          </a:prstGeom>
          <a:solidFill>
            <a:schemeClr val="bg2"/>
          </a:solidFill>
          <a:ln w="12700">
            <a:solidFill>
              <a:schemeClr val="bg2"/>
            </a:solidFill>
            <a:prstDash val="solid"/>
          </a:ln>
        </p:spPr>
      </p:sp>
      <p:sp>
        <p:nvSpPr>
          <p:cNvPr id="10" name="Text Leadership programme"/>
          <p:cNvSpPr txBox="1"/>
          <p:nvPr/>
        </p:nvSpPr>
        <p:spPr>
          <a:xfrm>
            <a:off x="4133088" y="2999232"/>
            <a:ext cx="4443984" cy="676656"/>
          </a:xfrm>
          <a:prstGeom prst="rect">
            <a:avLst/>
          </a:prstGeom>
          <a:noFill/>
          <a:ln/>
        </p:spPr>
        <p:txBody>
          <a:bodyPr wrap="square" lIns="635" tIns="635" rIns="635" bIns="635" rtlCol="0" anchor="t"/>
          <a:lstStyle/>
          <a:p>
            <a:pPr marL="0" indent="0">
              <a:spcAft>
                <a:spcPts val="400"/>
              </a:spcAft>
              <a:buNone/>
            </a:pPr>
            <a:r>
              <a:rPr lang="en-US" sz="1500" b="1" dirty="0">
                <a:solidFill>
                  <a:schemeClr val="accent1"/>
                </a:solidFill>
              </a:rPr>
              <a:t>Leadership programme</a:t>
            </a:r>
            <a:endParaRPr lang="en-US" sz="1400" dirty="0"/>
          </a:p>
          <a:p>
            <a:pPr marL="0" indent="0">
              <a:spcAft>
                <a:spcPts val="300"/>
              </a:spcAft>
              <a:buNone/>
            </a:pPr>
            <a:r>
              <a:rPr lang="en-US" sz="1400" dirty="0">
                <a:solidFill>
                  <a:schemeClr val="tx1"/>
                </a:solidFill>
              </a:rPr>
              <a:t>Transformational leadership for mixed clinical-tech teams (Bass and Riggio, 2006)</a:t>
            </a:r>
            <a:endParaRPr lang="en-US" sz="1400" dirty="0"/>
          </a:p>
        </p:txBody>
      </p:sp>
      <p:sp>
        <p:nvSpPr>
          <p:cNvPr id="11" name="Shape 7"/>
          <p:cNvSpPr/>
          <p:nvPr/>
        </p:nvSpPr>
        <p:spPr>
          <a:xfrm>
            <a:off x="457200" y="3977640"/>
            <a:ext cx="8229600" cy="640080"/>
          </a:xfrm>
          <a:prstGeom prst="roundRect">
            <a:avLst>
              <a:gd name="adj" fmla="val 11429"/>
            </a:avLst>
          </a:prstGeom>
          <a:solidFill>
            <a:schemeClr val="tx2"/>
          </a:solidFill>
          <a:ln w="12700">
            <a:solidFill>
              <a:schemeClr val="tx2"/>
            </a:solidFill>
            <a:prstDash val="solid"/>
          </a:ln>
        </p:spPr>
      </p:sp>
      <p:sp>
        <p:nvSpPr>
          <p:cNvPr id="12" name="Text 8"/>
          <p:cNvSpPr txBox="1"/>
          <p:nvPr/>
        </p:nvSpPr>
        <p:spPr>
          <a:xfrm>
            <a:off x="594360" y="3977640"/>
            <a:ext cx="7955280" cy="640080"/>
          </a:xfrm>
          <a:prstGeom prst="rect">
            <a:avLst/>
          </a:prstGeom>
          <a:noFill/>
          <a:ln/>
        </p:spPr>
        <p:txBody>
          <a:bodyPr wrap="square" lIns="0" tIns="0" rIns="0" bIns="0" rtlCol="0" anchor="ctr"/>
          <a:lstStyle/>
          <a:p>
            <a:pPr marL="0" indent="0">
              <a:buNone/>
            </a:pPr>
            <a:r>
              <a:rPr lang="en-US" sz="1300" dirty="0">
                <a:solidFill>
                  <a:schemeClr val="bg1"/>
                </a:solidFill>
              </a:rPr>
              <a:t>Critical view: 70:20:10 is a heuristic, not a formula. Measure impact on retention and capability, not course completions (Armstrong and Taylor, 2020).</a:t>
            </a:r>
            <a:endParaRPr lang="en-US" sz="1300" dirty="0"/>
          </a:p>
        </p:txBody>
      </p:sp>
      <p:sp>
        <p:nvSpPr>
          <p:cNvPr id="25" name="Slide Number Placeholder 0"/>
          <p:cNvSpPr>
            <a:spLocks noGrp="1"/>
          </p:cNvSpPr>
          <p:nvPr>
            <p:ph type="sldNum" sz="quarter" idx="4294967295"/>
          </p:nvPr>
        </p:nvSpPr>
        <p:spPr>
          <a:xfrm>
            <a:off x="8229600" y="4800600"/>
            <a:ext cx="457200" cy="22860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tx1"/>
                </a:solidFill>
              </a:defRPr>
            </a:lvl1pPr>
          </a:lstStyle>
          <a:p>
            <a:pPr algn="r"/>
            <a:fld id="{F7021451-1387-4CA6-816F-3879F97B5CBC}" type="slidenum">
              <a:rPr lang="en-US" b="0"/>
              <a:t>7</a:t>
            </a:fld>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txBox="1"/>
          <p:nvPr/>
        </p:nvSpPr>
        <p:spPr>
          <a:xfrm>
            <a:off x="457200" y="274320"/>
            <a:ext cx="8229600" cy="685800"/>
          </a:xfrm>
          <a:prstGeom prst="rect">
            <a:avLst/>
          </a:prstGeom>
          <a:noFill/>
          <a:ln/>
        </p:spPr>
        <p:txBody>
          <a:bodyPr wrap="square" lIns="0" tIns="0" rIns="0" bIns="0" rtlCol="0" anchor="ctr"/>
          <a:lstStyle/>
          <a:p>
            <a:pPr marL="0" indent="0">
              <a:buNone/>
            </a:pPr>
            <a:r>
              <a:rPr lang="en-US" sz="2800" b="1" dirty="0">
                <a:solidFill>
                  <a:schemeClr val="tx2"/>
                </a:solidFill>
                <a:latin typeface="Cambria" pitchFamily="34" charset="0"/>
                <a:ea typeface="Cambria" pitchFamily="34" charset="-122"/>
                <a:cs typeface="Cambria" pitchFamily="34" charset="-120"/>
              </a:rPr>
              <a:t>Performance management and reward</a:t>
            </a:r>
            <a:endParaRPr lang="en-US" sz="2800" dirty="0"/>
          </a:p>
        </p:txBody>
      </p:sp>
      <p:sp>
        <p:nvSpPr>
          <p:cNvPr id="4" name="Card Performance management"/>
          <p:cNvSpPr/>
          <p:nvPr/>
        </p:nvSpPr>
        <p:spPr>
          <a:xfrm>
            <a:off x="457200" y="1097280"/>
            <a:ext cx="4114800" cy="2011680"/>
          </a:xfrm>
          <a:prstGeom prst="roundRect">
            <a:avLst>
              <a:gd name="adj" fmla="val 3636"/>
            </a:avLst>
          </a:prstGeom>
          <a:solidFill>
            <a:schemeClr val="bg2"/>
          </a:solidFill>
          <a:ln w="12700">
            <a:solidFill>
              <a:schemeClr val="bg2"/>
            </a:solidFill>
            <a:prstDash val="solid"/>
          </a:ln>
        </p:spPr>
      </p:sp>
      <p:sp>
        <p:nvSpPr>
          <p:cNvPr id="5" name="Text Performance management"/>
          <p:cNvSpPr txBox="1"/>
          <p:nvPr/>
        </p:nvSpPr>
        <p:spPr>
          <a:xfrm>
            <a:off x="566928" y="1170432"/>
            <a:ext cx="3895344" cy="1865376"/>
          </a:xfrm>
          <a:prstGeom prst="rect">
            <a:avLst/>
          </a:prstGeom>
          <a:noFill/>
          <a:ln/>
        </p:spPr>
        <p:txBody>
          <a:bodyPr wrap="square" lIns="635" tIns="635" rIns="635" bIns="635" rtlCol="0" anchor="t"/>
          <a:lstStyle/>
          <a:p>
            <a:pPr marL="0" indent="0">
              <a:spcAft>
                <a:spcPts val="400"/>
              </a:spcAft>
              <a:buNone/>
            </a:pPr>
            <a:r>
              <a:rPr lang="en-US" sz="1500" b="1" dirty="0">
                <a:solidFill>
                  <a:schemeClr val="accent1"/>
                </a:solidFill>
              </a:rPr>
              <a:t>Performance management</a:t>
            </a:r>
            <a:endParaRPr lang="en-US" sz="1400" dirty="0"/>
          </a:p>
          <a:p>
            <a:pPr marL="342900" indent="-342900">
              <a:spcAft>
                <a:spcPts val="300"/>
              </a:spcAft>
              <a:buSzPct val="100000"/>
              <a:buChar char="•"/>
            </a:pPr>
            <a:r>
              <a:rPr lang="en-US" sz="1400" dirty="0">
                <a:solidFill>
                  <a:schemeClr val="tx1"/>
                </a:solidFill>
              </a:rPr>
              <a:t>Continuous conversations, not annual-only</a:t>
            </a:r>
            <a:endParaRPr lang="en-US" sz="1400" dirty="0"/>
          </a:p>
          <a:p>
            <a:pPr marL="342900" indent="-342900">
              <a:spcAft>
                <a:spcPts val="300"/>
              </a:spcAft>
              <a:buSzPct val="100000"/>
              <a:buChar char="•"/>
            </a:pPr>
            <a:r>
              <a:rPr lang="en-US" sz="1400" dirty="0">
                <a:solidFill>
                  <a:schemeClr val="tx1"/>
                </a:solidFill>
              </a:rPr>
              <a:t>Specific, challenging goals with feedback (Locke and Latham, 2002)</a:t>
            </a:r>
            <a:endParaRPr lang="en-US" sz="1400" dirty="0"/>
          </a:p>
          <a:p>
            <a:pPr marL="342900" indent="-342900">
              <a:spcAft>
                <a:spcPts val="300"/>
              </a:spcAft>
              <a:buSzPct val="100000"/>
              <a:buChar char="•"/>
            </a:pPr>
            <a:r>
              <a:rPr lang="en-US" sz="1400" dirty="0">
                <a:solidFill>
                  <a:schemeClr val="tx1"/>
                </a:solidFill>
              </a:rPr>
              <a:t>Team goals for multidisciplinary teams</a:t>
            </a:r>
            <a:endParaRPr lang="en-US" sz="1400" dirty="0"/>
          </a:p>
        </p:txBody>
      </p:sp>
      <p:sp>
        <p:nvSpPr>
          <p:cNvPr id="6" name="Card Critical view"/>
          <p:cNvSpPr/>
          <p:nvPr/>
        </p:nvSpPr>
        <p:spPr>
          <a:xfrm>
            <a:off x="457200" y="3246120"/>
            <a:ext cx="4114800" cy="1371600"/>
          </a:xfrm>
          <a:prstGeom prst="roundRect">
            <a:avLst>
              <a:gd name="adj" fmla="val 5333"/>
            </a:avLst>
          </a:prstGeom>
          <a:solidFill>
            <a:schemeClr val="bg2"/>
          </a:solidFill>
          <a:ln w="12700">
            <a:solidFill>
              <a:schemeClr val="bg2"/>
            </a:solidFill>
            <a:prstDash val="solid"/>
          </a:ln>
        </p:spPr>
      </p:sp>
      <p:sp>
        <p:nvSpPr>
          <p:cNvPr id="7" name="Text Critical view"/>
          <p:cNvSpPr txBox="1"/>
          <p:nvPr/>
        </p:nvSpPr>
        <p:spPr>
          <a:xfrm>
            <a:off x="566928" y="3319272"/>
            <a:ext cx="3895344" cy="1225296"/>
          </a:xfrm>
          <a:prstGeom prst="rect">
            <a:avLst/>
          </a:prstGeom>
          <a:noFill/>
          <a:ln/>
        </p:spPr>
        <p:txBody>
          <a:bodyPr wrap="square" lIns="635" tIns="635" rIns="635" bIns="635" rtlCol="0" anchor="t"/>
          <a:lstStyle/>
          <a:p>
            <a:pPr marL="0" indent="0">
              <a:spcAft>
                <a:spcPts val="400"/>
              </a:spcAft>
              <a:buNone/>
            </a:pPr>
            <a:r>
              <a:rPr lang="en-US" sz="1500" b="1" dirty="0">
                <a:solidFill>
                  <a:schemeClr val="accent4"/>
                </a:solidFill>
              </a:rPr>
              <a:t>Critical view</a:t>
            </a:r>
            <a:endParaRPr lang="en-US" sz="1400" dirty="0"/>
          </a:p>
          <a:p>
            <a:pPr marL="0" indent="0">
              <a:spcAft>
                <a:spcPts val="300"/>
              </a:spcAft>
              <a:buNone/>
            </a:pPr>
            <a:r>
              <a:rPr lang="en-US" sz="1400" dirty="0">
                <a:solidFill>
                  <a:schemeClr val="tx1"/>
                </a:solidFill>
              </a:rPr>
              <a:t>Individual performance pay can weaken collaboration; pay is a hygiene factor (Herzberg, 1968)</a:t>
            </a:r>
            <a:endParaRPr lang="en-US" sz="1400" dirty="0"/>
          </a:p>
        </p:txBody>
      </p:sp>
      <p:sp>
        <p:nvSpPr>
          <p:cNvPr id="8" name="Text 5"/>
          <p:cNvSpPr txBox="1"/>
          <p:nvPr/>
        </p:nvSpPr>
        <p:spPr>
          <a:xfrm>
            <a:off x="4846320" y="1097280"/>
            <a:ext cx="3840480" cy="320040"/>
          </a:xfrm>
          <a:prstGeom prst="rect">
            <a:avLst/>
          </a:prstGeom>
          <a:noFill/>
          <a:ln/>
        </p:spPr>
        <p:txBody>
          <a:bodyPr wrap="square" lIns="635" tIns="635" rIns="635" bIns="635" rtlCol="0" anchor="t"/>
          <a:lstStyle/>
          <a:p>
            <a:pPr marL="0" indent="0" algn="ctr">
              <a:buNone/>
            </a:pPr>
            <a:r>
              <a:rPr lang="en-US" sz="1500" b="1" dirty="0">
                <a:solidFill>
                  <a:schemeClr val="accent1"/>
                </a:solidFill>
              </a:rPr>
              <a:t>Total reward model</a:t>
            </a:r>
            <a:endParaRPr lang="en-US" sz="1500" dirty="0"/>
          </a:p>
        </p:txBody>
      </p:sp>
      <p:sp>
        <p:nvSpPr>
          <p:cNvPr id="9" name="Shape 6"/>
          <p:cNvSpPr/>
          <p:nvPr/>
        </p:nvSpPr>
        <p:spPr>
          <a:xfrm>
            <a:off x="5669280" y="1508760"/>
            <a:ext cx="2194560" cy="685800"/>
          </a:xfrm>
          <a:prstGeom prst="rect">
            <a:avLst/>
          </a:prstGeom>
          <a:solidFill>
            <a:schemeClr val="accent2"/>
          </a:solidFill>
          <a:ln w="12700">
            <a:solidFill>
              <a:schemeClr val="accent2"/>
            </a:solidFill>
            <a:prstDash val="solid"/>
          </a:ln>
        </p:spPr>
      </p:sp>
      <p:sp>
        <p:nvSpPr>
          <p:cNvPr id="10" name="Text 7"/>
          <p:cNvSpPr txBox="1"/>
          <p:nvPr/>
        </p:nvSpPr>
        <p:spPr>
          <a:xfrm>
            <a:off x="5669280" y="1508760"/>
            <a:ext cx="2194560" cy="685800"/>
          </a:xfrm>
          <a:prstGeom prst="rect">
            <a:avLst/>
          </a:prstGeom>
          <a:noFill/>
          <a:ln/>
        </p:spPr>
        <p:txBody>
          <a:bodyPr wrap="square" lIns="635" tIns="635" rIns="635" bIns="635" rtlCol="0" anchor="ctr"/>
          <a:lstStyle/>
          <a:p>
            <a:pPr marL="0" indent="0" algn="ctr">
              <a:buNone/>
            </a:pPr>
            <a:r>
              <a:rPr lang="en-US" sz="1400" b="1" dirty="0">
                <a:solidFill>
                  <a:schemeClr val="tx2"/>
                </a:solidFill>
              </a:rPr>
              <a:t>Development and flexibility</a:t>
            </a:r>
            <a:endParaRPr lang="en-US" sz="1400" dirty="0"/>
          </a:p>
        </p:txBody>
      </p:sp>
      <p:sp>
        <p:nvSpPr>
          <p:cNvPr id="11" name="Shape 8"/>
          <p:cNvSpPr/>
          <p:nvPr/>
        </p:nvSpPr>
        <p:spPr>
          <a:xfrm>
            <a:off x="5394960" y="2286000"/>
            <a:ext cx="2743200" cy="685800"/>
          </a:xfrm>
          <a:prstGeom prst="rect">
            <a:avLst/>
          </a:prstGeom>
          <a:solidFill>
            <a:schemeClr val="accent5"/>
          </a:solidFill>
          <a:ln w="12700">
            <a:solidFill>
              <a:schemeClr val="accent5"/>
            </a:solidFill>
            <a:prstDash val="solid"/>
          </a:ln>
        </p:spPr>
      </p:sp>
      <p:sp>
        <p:nvSpPr>
          <p:cNvPr id="12" name="Text 9"/>
          <p:cNvSpPr txBox="1"/>
          <p:nvPr/>
        </p:nvSpPr>
        <p:spPr>
          <a:xfrm>
            <a:off x="5394960" y="2286000"/>
            <a:ext cx="2743200" cy="685800"/>
          </a:xfrm>
          <a:prstGeom prst="rect">
            <a:avLst/>
          </a:prstGeom>
          <a:noFill/>
          <a:ln/>
        </p:spPr>
        <p:txBody>
          <a:bodyPr wrap="square" lIns="635" tIns="635" rIns="635" bIns="635" rtlCol="0" anchor="ctr"/>
          <a:lstStyle/>
          <a:p>
            <a:pPr marL="0" indent="0" algn="ctr">
              <a:buNone/>
            </a:pPr>
            <a:r>
              <a:rPr lang="en-US" sz="1400" b="1" dirty="0">
                <a:solidFill>
                  <a:schemeClr val="bg1"/>
                </a:solidFill>
              </a:rPr>
              <a:t>Recognition</a:t>
            </a:r>
            <a:endParaRPr lang="en-US" sz="1400" dirty="0"/>
          </a:p>
        </p:txBody>
      </p:sp>
      <p:sp>
        <p:nvSpPr>
          <p:cNvPr id="13" name="Shape 10"/>
          <p:cNvSpPr/>
          <p:nvPr/>
        </p:nvSpPr>
        <p:spPr>
          <a:xfrm>
            <a:off x="5120640" y="3063240"/>
            <a:ext cx="3291840" cy="685800"/>
          </a:xfrm>
          <a:prstGeom prst="rect">
            <a:avLst/>
          </a:prstGeom>
          <a:solidFill>
            <a:schemeClr val="accent1"/>
          </a:solidFill>
          <a:ln w="12700">
            <a:solidFill>
              <a:schemeClr val="accent1"/>
            </a:solidFill>
            <a:prstDash val="solid"/>
          </a:ln>
        </p:spPr>
      </p:sp>
      <p:sp>
        <p:nvSpPr>
          <p:cNvPr id="14" name="Text 11"/>
          <p:cNvSpPr txBox="1"/>
          <p:nvPr/>
        </p:nvSpPr>
        <p:spPr>
          <a:xfrm>
            <a:off x="5120640" y="3063240"/>
            <a:ext cx="3291840" cy="685800"/>
          </a:xfrm>
          <a:prstGeom prst="rect">
            <a:avLst/>
          </a:prstGeom>
          <a:noFill/>
          <a:ln/>
        </p:spPr>
        <p:txBody>
          <a:bodyPr wrap="square" lIns="635" tIns="635" rIns="635" bIns="635" rtlCol="0" anchor="ctr"/>
          <a:lstStyle/>
          <a:p>
            <a:pPr marL="0" indent="0" algn="ctr">
              <a:buNone/>
            </a:pPr>
            <a:r>
              <a:rPr lang="en-US" sz="1400" b="1" dirty="0">
                <a:solidFill>
                  <a:schemeClr val="bg1"/>
                </a:solidFill>
              </a:rPr>
              <a:t>Benefits and wellbeing</a:t>
            </a:r>
            <a:endParaRPr lang="en-US" sz="1400" dirty="0"/>
          </a:p>
        </p:txBody>
      </p:sp>
      <p:sp>
        <p:nvSpPr>
          <p:cNvPr id="15" name="Shape 12"/>
          <p:cNvSpPr/>
          <p:nvPr/>
        </p:nvSpPr>
        <p:spPr>
          <a:xfrm>
            <a:off x="4846320" y="3840480"/>
            <a:ext cx="3840480" cy="685800"/>
          </a:xfrm>
          <a:prstGeom prst="rect">
            <a:avLst/>
          </a:prstGeom>
          <a:solidFill>
            <a:schemeClr val="tx2"/>
          </a:solidFill>
          <a:ln w="12700">
            <a:solidFill>
              <a:schemeClr val="tx2"/>
            </a:solidFill>
            <a:prstDash val="solid"/>
          </a:ln>
        </p:spPr>
      </p:sp>
      <p:sp>
        <p:nvSpPr>
          <p:cNvPr id="16" name="Text 13"/>
          <p:cNvSpPr txBox="1"/>
          <p:nvPr/>
        </p:nvSpPr>
        <p:spPr>
          <a:xfrm>
            <a:off x="4846320" y="3840480"/>
            <a:ext cx="3840480" cy="685800"/>
          </a:xfrm>
          <a:prstGeom prst="rect">
            <a:avLst/>
          </a:prstGeom>
          <a:noFill/>
          <a:ln/>
        </p:spPr>
        <p:txBody>
          <a:bodyPr wrap="square" lIns="635" tIns="635" rIns="635" bIns="635" rtlCol="0" anchor="ctr"/>
          <a:lstStyle/>
          <a:p>
            <a:pPr marL="0" indent="0" algn="ctr">
              <a:buNone/>
            </a:pPr>
            <a:r>
              <a:rPr lang="en-US" sz="1400" b="1" dirty="0">
                <a:solidFill>
                  <a:schemeClr val="bg1"/>
                </a:solidFill>
              </a:rPr>
              <a:t>Fair, benchmarked pay</a:t>
            </a:r>
            <a:endParaRPr lang="en-US" sz="1400" dirty="0"/>
          </a:p>
        </p:txBody>
      </p:sp>
      <p:sp>
        <p:nvSpPr>
          <p:cNvPr id="25" name="Slide Number Placeholder 0"/>
          <p:cNvSpPr>
            <a:spLocks noGrp="1"/>
          </p:cNvSpPr>
          <p:nvPr>
            <p:ph type="sldNum" sz="quarter" idx="4294967295"/>
          </p:nvPr>
        </p:nvSpPr>
        <p:spPr>
          <a:xfrm>
            <a:off x="8229600" y="4800600"/>
            <a:ext cx="457200" cy="22860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tx1"/>
                </a:solidFill>
              </a:defRPr>
            </a:lvl1pPr>
          </a:lstStyle>
          <a:p>
            <a:pPr algn="r"/>
            <a:fld id="{F7021451-1387-4CA6-816F-3879F97B5CBC}" type="slidenum">
              <a:rPr lang="en-US" b="0"/>
              <a:t>8</a:t>
            </a:fld>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txBox="1"/>
          <p:nvPr/>
        </p:nvSpPr>
        <p:spPr>
          <a:xfrm>
            <a:off x="457200" y="274320"/>
            <a:ext cx="8229600" cy="685800"/>
          </a:xfrm>
          <a:prstGeom prst="rect">
            <a:avLst/>
          </a:prstGeom>
          <a:noFill/>
          <a:ln/>
        </p:spPr>
        <p:txBody>
          <a:bodyPr wrap="square" lIns="0" tIns="0" rIns="0" bIns="0" rtlCol="0" anchor="ctr"/>
          <a:lstStyle/>
          <a:p>
            <a:pPr marL="0" indent="0">
              <a:buNone/>
            </a:pPr>
            <a:r>
              <a:rPr lang="en-US" sz="2800" b="1" dirty="0">
                <a:solidFill>
                  <a:schemeClr val="tx2"/>
                </a:solidFill>
                <a:latin typeface="Cambria" pitchFamily="34" charset="0"/>
                <a:ea typeface="Cambria" pitchFamily="34" charset="-122"/>
                <a:cs typeface="Cambria" pitchFamily="34" charset="-120"/>
              </a:rPr>
              <a:t>Motivation, wellbeing and leadership</a:t>
            </a:r>
            <a:endParaRPr lang="en-US" sz="2800" dirty="0"/>
          </a:p>
        </p:txBody>
      </p:sp>
      <p:sp>
        <p:nvSpPr>
          <p:cNvPr id="4" name="Shape 1"/>
          <p:cNvSpPr/>
          <p:nvPr/>
        </p:nvSpPr>
        <p:spPr>
          <a:xfrm>
            <a:off x="457200" y="1097280"/>
            <a:ext cx="3931920" cy="1234440"/>
          </a:xfrm>
          <a:prstGeom prst="roundRect">
            <a:avLst>
              <a:gd name="adj" fmla="val 5926"/>
            </a:avLst>
          </a:prstGeom>
          <a:solidFill>
            <a:schemeClr val="accent4"/>
          </a:solidFill>
          <a:ln w="12700">
            <a:solidFill>
              <a:schemeClr val="accent4"/>
            </a:solidFill>
            <a:prstDash val="solid"/>
          </a:ln>
        </p:spPr>
      </p:sp>
      <p:sp>
        <p:nvSpPr>
          <p:cNvPr id="5" name="Text 2"/>
          <p:cNvSpPr txBox="1"/>
          <p:nvPr/>
        </p:nvSpPr>
        <p:spPr>
          <a:xfrm>
            <a:off x="566928" y="1161288"/>
            <a:ext cx="3712464" cy="1097280"/>
          </a:xfrm>
          <a:prstGeom prst="rect">
            <a:avLst/>
          </a:prstGeom>
          <a:noFill/>
          <a:ln/>
        </p:spPr>
        <p:txBody>
          <a:bodyPr wrap="square" lIns="635" tIns="635" rIns="635" bIns="635" rtlCol="0" anchor="t"/>
          <a:lstStyle/>
          <a:p>
            <a:pPr marL="0" indent="0">
              <a:buNone/>
            </a:pPr>
            <a:r>
              <a:rPr lang="en-US" sz="1500" b="1" dirty="0">
                <a:solidFill>
                  <a:schemeClr val="bg1"/>
                </a:solidFill>
              </a:rPr>
              <a:t>Job demands</a:t>
            </a:r>
            <a:endParaRPr lang="en-US" sz="1400" dirty="0"/>
          </a:p>
          <a:p>
            <a:pPr marL="0" indent="0">
              <a:buNone/>
            </a:pPr>
            <a:r>
              <a:rPr lang="en-US" sz="1400" dirty="0">
                <a:solidFill>
                  <a:schemeClr val="bg1"/>
                </a:solidFill>
              </a:rPr>
              <a:t>Workload, always-on culture, emotional load</a:t>
            </a:r>
            <a:endParaRPr lang="en-US" sz="1400" dirty="0"/>
          </a:p>
        </p:txBody>
      </p:sp>
      <p:sp>
        <p:nvSpPr>
          <p:cNvPr id="6" name="Shape 3"/>
          <p:cNvSpPr/>
          <p:nvPr/>
        </p:nvSpPr>
        <p:spPr>
          <a:xfrm>
            <a:off x="2194560" y="2395728"/>
            <a:ext cx="457200" cy="292608"/>
          </a:xfrm>
          <a:prstGeom prst="downArrow">
            <a:avLst/>
          </a:prstGeom>
          <a:solidFill>
            <a:schemeClr val="accent6"/>
          </a:solidFill>
          <a:ln w="12700">
            <a:solidFill>
              <a:schemeClr val="accent6"/>
            </a:solidFill>
            <a:prstDash val="solid"/>
          </a:ln>
        </p:spPr>
      </p:sp>
      <p:sp>
        <p:nvSpPr>
          <p:cNvPr id="7" name="Shape 4"/>
          <p:cNvSpPr/>
          <p:nvPr/>
        </p:nvSpPr>
        <p:spPr>
          <a:xfrm>
            <a:off x="457200" y="2743200"/>
            <a:ext cx="3931920" cy="384048"/>
          </a:xfrm>
          <a:prstGeom prst="roundRect">
            <a:avLst>
              <a:gd name="adj" fmla="val 47619"/>
            </a:avLst>
          </a:prstGeom>
          <a:solidFill>
            <a:schemeClr val="accent4"/>
          </a:solidFill>
          <a:ln w="12700">
            <a:solidFill>
              <a:schemeClr val="accent4"/>
            </a:solidFill>
            <a:prstDash val="solid"/>
          </a:ln>
        </p:spPr>
      </p:sp>
      <p:sp>
        <p:nvSpPr>
          <p:cNvPr id="8" name="Text 5"/>
          <p:cNvSpPr txBox="1"/>
          <p:nvPr/>
        </p:nvSpPr>
        <p:spPr>
          <a:xfrm>
            <a:off x="457200" y="2743200"/>
            <a:ext cx="3931920" cy="384048"/>
          </a:xfrm>
          <a:prstGeom prst="rect">
            <a:avLst/>
          </a:prstGeom>
          <a:noFill/>
          <a:ln/>
        </p:spPr>
        <p:txBody>
          <a:bodyPr wrap="square" lIns="635" tIns="635" rIns="635" bIns="635" rtlCol="0" anchor="ctr"/>
          <a:lstStyle/>
          <a:p>
            <a:pPr marL="0" indent="0" algn="ctr">
              <a:buNone/>
            </a:pPr>
            <a:r>
              <a:rPr lang="en-US" sz="1400" b="1" dirty="0">
                <a:solidFill>
                  <a:schemeClr val="bg1"/>
                </a:solidFill>
              </a:rPr>
              <a:t>Burnout and turnover</a:t>
            </a:r>
            <a:endParaRPr lang="en-US" sz="1400" dirty="0"/>
          </a:p>
        </p:txBody>
      </p:sp>
      <p:sp>
        <p:nvSpPr>
          <p:cNvPr id="9" name="Card Reduce demands"/>
          <p:cNvSpPr/>
          <p:nvPr/>
        </p:nvSpPr>
        <p:spPr>
          <a:xfrm>
            <a:off x="457200" y="3246120"/>
            <a:ext cx="3931920" cy="914400"/>
          </a:xfrm>
          <a:prstGeom prst="roundRect">
            <a:avLst>
              <a:gd name="adj" fmla="val 8000"/>
            </a:avLst>
          </a:prstGeom>
          <a:solidFill>
            <a:schemeClr val="bg2"/>
          </a:solidFill>
          <a:ln w="12700">
            <a:solidFill>
              <a:schemeClr val="bg2"/>
            </a:solidFill>
            <a:prstDash val="solid"/>
          </a:ln>
        </p:spPr>
      </p:sp>
      <p:sp>
        <p:nvSpPr>
          <p:cNvPr id="10" name="Text Reduce demands"/>
          <p:cNvSpPr txBox="1"/>
          <p:nvPr/>
        </p:nvSpPr>
        <p:spPr>
          <a:xfrm>
            <a:off x="566928" y="3319272"/>
            <a:ext cx="3712464" cy="768096"/>
          </a:xfrm>
          <a:prstGeom prst="rect">
            <a:avLst/>
          </a:prstGeom>
          <a:noFill/>
          <a:ln/>
        </p:spPr>
        <p:txBody>
          <a:bodyPr wrap="square" lIns="635" tIns="635" rIns="635" bIns="635" rtlCol="0" anchor="t"/>
          <a:lstStyle/>
          <a:p>
            <a:pPr marL="0" indent="0">
              <a:spcAft>
                <a:spcPts val="400"/>
              </a:spcAft>
              <a:buNone/>
            </a:pPr>
            <a:r>
              <a:rPr lang="en-US" sz="1500" b="1" dirty="0">
                <a:solidFill>
                  <a:schemeClr val="accent4"/>
                </a:solidFill>
              </a:rPr>
              <a:t>Reduce demands</a:t>
            </a:r>
            <a:endParaRPr lang="en-US" sz="1400" dirty="0"/>
          </a:p>
          <a:p>
            <a:pPr marL="0" indent="0">
              <a:spcAft>
                <a:spcPts val="300"/>
              </a:spcAft>
              <a:buNone/>
            </a:pPr>
            <a:r>
              <a:rPr lang="en-US" sz="1400" dirty="0">
                <a:solidFill>
                  <a:schemeClr val="tx1"/>
                </a:solidFill>
              </a:rPr>
              <a:t>Workload caps, rota design, right to disconnect</a:t>
            </a:r>
            <a:endParaRPr lang="en-US" sz="1400" dirty="0"/>
          </a:p>
        </p:txBody>
      </p:sp>
      <p:sp>
        <p:nvSpPr>
          <p:cNvPr id="11" name="Shape 8"/>
          <p:cNvSpPr/>
          <p:nvPr/>
        </p:nvSpPr>
        <p:spPr>
          <a:xfrm>
            <a:off x="4754880" y="1097280"/>
            <a:ext cx="3931920" cy="1234440"/>
          </a:xfrm>
          <a:prstGeom prst="roundRect">
            <a:avLst>
              <a:gd name="adj" fmla="val 5926"/>
            </a:avLst>
          </a:prstGeom>
          <a:solidFill>
            <a:schemeClr val="accent1"/>
          </a:solidFill>
          <a:ln w="12700">
            <a:solidFill>
              <a:schemeClr val="accent1"/>
            </a:solidFill>
            <a:prstDash val="solid"/>
          </a:ln>
        </p:spPr>
      </p:sp>
      <p:sp>
        <p:nvSpPr>
          <p:cNvPr id="12" name="Text 9"/>
          <p:cNvSpPr txBox="1"/>
          <p:nvPr/>
        </p:nvSpPr>
        <p:spPr>
          <a:xfrm>
            <a:off x="4864608" y="1161288"/>
            <a:ext cx="3712464" cy="1097280"/>
          </a:xfrm>
          <a:prstGeom prst="rect">
            <a:avLst/>
          </a:prstGeom>
          <a:noFill/>
          <a:ln/>
        </p:spPr>
        <p:txBody>
          <a:bodyPr wrap="square" lIns="635" tIns="635" rIns="635" bIns="635" rtlCol="0" anchor="t"/>
          <a:lstStyle/>
          <a:p>
            <a:pPr marL="0" indent="0">
              <a:buNone/>
            </a:pPr>
            <a:r>
              <a:rPr lang="en-US" sz="1500" b="1" dirty="0">
                <a:solidFill>
                  <a:schemeClr val="bg1"/>
                </a:solidFill>
              </a:rPr>
              <a:t>Job resources</a:t>
            </a:r>
            <a:endParaRPr lang="en-US" sz="1400" dirty="0"/>
          </a:p>
          <a:p>
            <a:pPr marL="0" indent="0">
              <a:buNone/>
            </a:pPr>
            <a:r>
              <a:rPr lang="en-US" sz="1400" dirty="0">
                <a:solidFill>
                  <a:schemeClr val="bg1"/>
                </a:solidFill>
              </a:rPr>
              <a:t>Autonomy, support, development, recognition</a:t>
            </a:r>
            <a:endParaRPr lang="en-US" sz="1400" dirty="0"/>
          </a:p>
        </p:txBody>
      </p:sp>
      <p:sp>
        <p:nvSpPr>
          <p:cNvPr id="13" name="Shape 10"/>
          <p:cNvSpPr/>
          <p:nvPr/>
        </p:nvSpPr>
        <p:spPr>
          <a:xfrm>
            <a:off x="6492240" y="2395728"/>
            <a:ext cx="457200" cy="292608"/>
          </a:xfrm>
          <a:prstGeom prst="downArrow">
            <a:avLst/>
          </a:prstGeom>
          <a:solidFill>
            <a:schemeClr val="accent6"/>
          </a:solidFill>
          <a:ln w="12700">
            <a:solidFill>
              <a:schemeClr val="accent6"/>
            </a:solidFill>
            <a:prstDash val="solid"/>
          </a:ln>
        </p:spPr>
      </p:sp>
      <p:sp>
        <p:nvSpPr>
          <p:cNvPr id="14" name="Shape 11"/>
          <p:cNvSpPr/>
          <p:nvPr/>
        </p:nvSpPr>
        <p:spPr>
          <a:xfrm>
            <a:off x="4754880" y="2743200"/>
            <a:ext cx="3931920" cy="384048"/>
          </a:xfrm>
          <a:prstGeom prst="roundRect">
            <a:avLst>
              <a:gd name="adj" fmla="val 47619"/>
            </a:avLst>
          </a:prstGeom>
          <a:solidFill>
            <a:schemeClr val="accent1"/>
          </a:solidFill>
          <a:ln w="12700">
            <a:solidFill>
              <a:schemeClr val="accent1"/>
            </a:solidFill>
            <a:prstDash val="solid"/>
          </a:ln>
        </p:spPr>
      </p:sp>
      <p:sp>
        <p:nvSpPr>
          <p:cNvPr id="15" name="Text 12"/>
          <p:cNvSpPr txBox="1"/>
          <p:nvPr/>
        </p:nvSpPr>
        <p:spPr>
          <a:xfrm>
            <a:off x="4754880" y="2743200"/>
            <a:ext cx="3931920" cy="384048"/>
          </a:xfrm>
          <a:prstGeom prst="rect">
            <a:avLst/>
          </a:prstGeom>
          <a:noFill/>
          <a:ln/>
        </p:spPr>
        <p:txBody>
          <a:bodyPr wrap="square" lIns="635" tIns="635" rIns="635" bIns="635" rtlCol="0" anchor="ctr"/>
          <a:lstStyle/>
          <a:p>
            <a:pPr marL="0" indent="0" algn="ctr">
              <a:buNone/>
            </a:pPr>
            <a:r>
              <a:rPr lang="en-US" sz="1400" b="1" dirty="0">
                <a:solidFill>
                  <a:schemeClr val="bg1"/>
                </a:solidFill>
              </a:rPr>
              <a:t>Engagement and retention</a:t>
            </a:r>
            <a:endParaRPr lang="en-US" sz="1400" dirty="0"/>
          </a:p>
        </p:txBody>
      </p:sp>
      <p:sp>
        <p:nvSpPr>
          <p:cNvPr id="16" name="Card Build resources"/>
          <p:cNvSpPr/>
          <p:nvPr/>
        </p:nvSpPr>
        <p:spPr>
          <a:xfrm>
            <a:off x="4754880" y="3246120"/>
            <a:ext cx="3931920" cy="914400"/>
          </a:xfrm>
          <a:prstGeom prst="roundRect">
            <a:avLst>
              <a:gd name="adj" fmla="val 8000"/>
            </a:avLst>
          </a:prstGeom>
          <a:solidFill>
            <a:schemeClr val="bg2"/>
          </a:solidFill>
          <a:ln w="12700">
            <a:solidFill>
              <a:schemeClr val="bg2"/>
            </a:solidFill>
            <a:prstDash val="solid"/>
          </a:ln>
        </p:spPr>
      </p:sp>
      <p:sp>
        <p:nvSpPr>
          <p:cNvPr id="17" name="Text Build resources"/>
          <p:cNvSpPr txBox="1"/>
          <p:nvPr/>
        </p:nvSpPr>
        <p:spPr>
          <a:xfrm>
            <a:off x="4864608" y="3319272"/>
            <a:ext cx="3712464" cy="768096"/>
          </a:xfrm>
          <a:prstGeom prst="rect">
            <a:avLst/>
          </a:prstGeom>
          <a:noFill/>
          <a:ln/>
        </p:spPr>
        <p:txBody>
          <a:bodyPr wrap="square" lIns="635" tIns="635" rIns="635" bIns="635" rtlCol="0" anchor="t"/>
          <a:lstStyle/>
          <a:p>
            <a:pPr marL="0" indent="0">
              <a:spcAft>
                <a:spcPts val="400"/>
              </a:spcAft>
              <a:buNone/>
            </a:pPr>
            <a:r>
              <a:rPr lang="en-US" sz="1500" b="1" dirty="0">
                <a:solidFill>
                  <a:schemeClr val="accent1"/>
                </a:solidFill>
              </a:rPr>
              <a:t>Build resources</a:t>
            </a:r>
            <a:endParaRPr lang="en-US" sz="1400" dirty="0"/>
          </a:p>
          <a:p>
            <a:pPr marL="0" indent="0">
              <a:spcAft>
                <a:spcPts val="300"/>
              </a:spcAft>
              <a:buNone/>
            </a:pPr>
            <a:r>
              <a:rPr lang="en-US" sz="1400" dirty="0">
                <a:solidFill>
                  <a:schemeClr val="tx1"/>
                </a:solidFill>
              </a:rPr>
              <a:t>Psychological safety (Edmondson, 1999), manager support</a:t>
            </a:r>
            <a:endParaRPr lang="en-US" sz="1400" dirty="0"/>
          </a:p>
        </p:txBody>
      </p:sp>
      <p:sp>
        <p:nvSpPr>
          <p:cNvPr id="18" name="Text 15"/>
          <p:cNvSpPr txBox="1"/>
          <p:nvPr/>
        </p:nvSpPr>
        <p:spPr>
          <a:xfrm>
            <a:off x="457200" y="4297680"/>
            <a:ext cx="8229600" cy="274320"/>
          </a:xfrm>
          <a:prstGeom prst="rect">
            <a:avLst/>
          </a:prstGeom>
          <a:noFill/>
          <a:ln/>
        </p:spPr>
        <p:txBody>
          <a:bodyPr wrap="square" lIns="635" tIns="635" rIns="635" bIns="635" rtlCol="0" anchor="t"/>
          <a:lstStyle/>
          <a:p>
            <a:pPr marL="0" indent="0">
              <a:buNone/>
            </a:pPr>
            <a:r>
              <a:rPr lang="en-US" sz="1100" dirty="0">
                <a:solidFill>
                  <a:schemeClr val="tx1"/>
                </a:solidFill>
              </a:rPr>
              <a:t>Sources: Bakker and Demerouti (2007); CIPD (2022); Edmondson (1999).</a:t>
            </a:r>
            <a:endParaRPr lang="en-US" sz="1100" dirty="0"/>
          </a:p>
        </p:txBody>
      </p:sp>
      <p:sp>
        <p:nvSpPr>
          <p:cNvPr id="25" name="Slide Number Placeholder 0"/>
          <p:cNvSpPr>
            <a:spLocks noGrp="1"/>
          </p:cNvSpPr>
          <p:nvPr>
            <p:ph type="sldNum" sz="quarter" idx="4294967295"/>
          </p:nvPr>
        </p:nvSpPr>
        <p:spPr>
          <a:xfrm>
            <a:off x="8229600" y="4800600"/>
            <a:ext cx="457200" cy="22860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tx1"/>
                </a:solidFill>
              </a:defRPr>
            </a:lvl1pPr>
          </a:lstStyle>
          <a:p>
            <a:pPr algn="r"/>
            <a:fld id="{F7021451-1387-4CA6-816F-3879F97B5CBC}" type="slidenum">
              <a:rPr lang="en-US" b="0"/>
              <a:t>9</a:t>
            </a:fld>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txBox="1"/>
          <p:nvPr/>
        </p:nvSpPr>
        <p:spPr>
          <a:xfrm>
            <a:off x="457200" y="274320"/>
            <a:ext cx="8229600" cy="685800"/>
          </a:xfrm>
          <a:prstGeom prst="rect">
            <a:avLst/>
          </a:prstGeom>
          <a:noFill/>
          <a:ln/>
        </p:spPr>
        <p:txBody>
          <a:bodyPr wrap="square" lIns="0" tIns="0" rIns="0" bIns="0" rtlCol="0" anchor="ctr"/>
          <a:lstStyle/>
          <a:p>
            <a:pPr marL="0" indent="0">
              <a:buNone/>
            </a:pPr>
            <a:r>
              <a:rPr lang="en-US" sz="2800" b="1" dirty="0">
                <a:solidFill>
                  <a:schemeClr val="tx2"/>
                </a:solidFill>
                <a:latin typeface="Cambria" pitchFamily="34" charset="0"/>
                <a:ea typeface="Cambria" pitchFamily="34" charset="-122"/>
                <a:cs typeface="Cambria" pitchFamily="34" charset="-120"/>
              </a:rPr>
              <a:t>Implementation roadmap and measures of success</a:t>
            </a:r>
            <a:endParaRPr lang="en-US" sz="2800" dirty="0"/>
          </a:p>
        </p:txBody>
      </p:sp>
      <p:sp>
        <p:nvSpPr>
          <p:cNvPr id="4" name="Card Phase 1: 0–3 months"/>
          <p:cNvSpPr/>
          <p:nvPr/>
        </p:nvSpPr>
        <p:spPr>
          <a:xfrm>
            <a:off x="457200" y="1097280"/>
            <a:ext cx="2651760" cy="1965960"/>
          </a:xfrm>
          <a:prstGeom prst="roundRect">
            <a:avLst>
              <a:gd name="adj" fmla="val 3721"/>
            </a:avLst>
          </a:prstGeom>
          <a:solidFill>
            <a:schemeClr val="bg2"/>
          </a:solidFill>
          <a:ln w="12700">
            <a:solidFill>
              <a:schemeClr val="bg2"/>
            </a:solidFill>
            <a:prstDash val="solid"/>
          </a:ln>
        </p:spPr>
      </p:sp>
      <p:sp>
        <p:nvSpPr>
          <p:cNvPr id="5" name="Text Phase 1: 0–3 months"/>
          <p:cNvSpPr txBox="1"/>
          <p:nvPr/>
        </p:nvSpPr>
        <p:spPr>
          <a:xfrm>
            <a:off x="566928" y="1170432"/>
            <a:ext cx="2432304" cy="1819656"/>
          </a:xfrm>
          <a:prstGeom prst="rect">
            <a:avLst/>
          </a:prstGeom>
          <a:noFill/>
          <a:ln/>
        </p:spPr>
        <p:txBody>
          <a:bodyPr wrap="square" lIns="635" tIns="635" rIns="635" bIns="635" rtlCol="0" anchor="t"/>
          <a:lstStyle/>
          <a:p>
            <a:pPr marL="0" indent="0">
              <a:spcAft>
                <a:spcPts val="400"/>
              </a:spcAft>
              <a:buNone/>
            </a:pPr>
            <a:r>
              <a:rPr lang="en-US" sz="1500" b="1" dirty="0">
                <a:solidFill>
                  <a:schemeClr val="accent1"/>
                </a:solidFill>
              </a:rPr>
              <a:t>Phase 1: 0–3 months</a:t>
            </a:r>
            <a:endParaRPr lang="en-US" sz="1400" dirty="0"/>
          </a:p>
          <a:p>
            <a:pPr marL="342900" indent="-342900">
              <a:spcAft>
                <a:spcPts val="300"/>
              </a:spcAft>
              <a:buSzPct val="100000"/>
              <a:buChar char="•"/>
            </a:pPr>
            <a:r>
              <a:rPr lang="en-US" sz="1400" dirty="0">
                <a:solidFill>
                  <a:schemeClr val="tx1"/>
                </a:solidFill>
              </a:rPr>
              <a:t>Skills audit and baselines</a:t>
            </a:r>
            <a:endParaRPr lang="en-US" sz="1400" dirty="0"/>
          </a:p>
          <a:p>
            <a:pPr marL="342900" indent="-342900">
              <a:spcAft>
                <a:spcPts val="300"/>
              </a:spcAft>
              <a:buSzPct val="100000"/>
              <a:buChar char="•"/>
            </a:pPr>
            <a:r>
              <a:rPr lang="en-US" sz="1400" dirty="0">
                <a:solidFill>
                  <a:schemeClr val="tx1"/>
                </a:solidFill>
              </a:rPr>
              <a:t>Employer brand and careers hub</a:t>
            </a:r>
            <a:endParaRPr lang="en-US" sz="1400" dirty="0"/>
          </a:p>
          <a:p>
            <a:pPr marL="342900" indent="-342900">
              <a:spcAft>
                <a:spcPts val="300"/>
              </a:spcAft>
              <a:buSzPct val="100000"/>
              <a:buChar char="•"/>
            </a:pPr>
            <a:r>
              <a:rPr lang="en-US" sz="1400" dirty="0">
                <a:solidFill>
                  <a:schemeClr val="tx1"/>
                </a:solidFill>
              </a:rPr>
              <a:t>Pulse engagement survey</a:t>
            </a:r>
            <a:endParaRPr lang="en-US" sz="1400" dirty="0"/>
          </a:p>
        </p:txBody>
      </p:sp>
      <p:sp>
        <p:nvSpPr>
          <p:cNvPr id="6" name="Card Phase 2: 3–9 months"/>
          <p:cNvSpPr/>
          <p:nvPr/>
        </p:nvSpPr>
        <p:spPr>
          <a:xfrm>
            <a:off x="3246120" y="1097280"/>
            <a:ext cx="2651760" cy="1965960"/>
          </a:xfrm>
          <a:prstGeom prst="roundRect">
            <a:avLst>
              <a:gd name="adj" fmla="val 3721"/>
            </a:avLst>
          </a:prstGeom>
          <a:solidFill>
            <a:schemeClr val="bg2"/>
          </a:solidFill>
          <a:ln w="12700">
            <a:solidFill>
              <a:schemeClr val="bg2"/>
            </a:solidFill>
            <a:prstDash val="solid"/>
          </a:ln>
        </p:spPr>
      </p:sp>
      <p:sp>
        <p:nvSpPr>
          <p:cNvPr id="7" name="Text Phase 2: 3–9 months"/>
          <p:cNvSpPr txBox="1"/>
          <p:nvPr/>
        </p:nvSpPr>
        <p:spPr>
          <a:xfrm>
            <a:off x="3355848" y="1170432"/>
            <a:ext cx="2432304" cy="1819656"/>
          </a:xfrm>
          <a:prstGeom prst="rect">
            <a:avLst/>
          </a:prstGeom>
          <a:noFill/>
          <a:ln/>
        </p:spPr>
        <p:txBody>
          <a:bodyPr wrap="square" lIns="635" tIns="635" rIns="635" bIns="635" rtlCol="0" anchor="t"/>
          <a:lstStyle/>
          <a:p>
            <a:pPr marL="0" indent="0">
              <a:spcAft>
                <a:spcPts val="400"/>
              </a:spcAft>
              <a:buNone/>
            </a:pPr>
            <a:r>
              <a:rPr lang="en-US" sz="1500" b="1" dirty="0">
                <a:solidFill>
                  <a:schemeClr val="accent1"/>
                </a:solidFill>
              </a:rPr>
              <a:t>Phase 2: 3–9 months</a:t>
            </a:r>
            <a:endParaRPr lang="en-US" sz="1400" dirty="0"/>
          </a:p>
          <a:p>
            <a:pPr marL="342900" indent="-342900">
              <a:spcAft>
                <a:spcPts val="300"/>
              </a:spcAft>
              <a:buSzPct val="100000"/>
              <a:buChar char="•"/>
            </a:pPr>
            <a:r>
              <a:rPr lang="en-US" sz="1400" dirty="0">
                <a:solidFill>
                  <a:schemeClr val="tx1"/>
                </a:solidFill>
              </a:rPr>
              <a:t>Referral scheme, structured selection</a:t>
            </a:r>
            <a:endParaRPr lang="en-US" sz="1400" dirty="0"/>
          </a:p>
          <a:p>
            <a:pPr marL="342900" indent="-342900">
              <a:spcAft>
                <a:spcPts val="300"/>
              </a:spcAft>
              <a:buSzPct val="100000"/>
              <a:buChar char="•"/>
            </a:pPr>
            <a:r>
              <a:rPr lang="en-US" sz="1400" dirty="0">
                <a:solidFill>
                  <a:schemeClr val="tx1"/>
                </a:solidFill>
              </a:rPr>
              <a:t>Digital academy launch</a:t>
            </a:r>
            <a:endParaRPr lang="en-US" sz="1400" dirty="0"/>
          </a:p>
          <a:p>
            <a:pPr marL="342900" indent="-342900">
              <a:spcAft>
                <a:spcPts val="300"/>
              </a:spcAft>
              <a:buSzPct val="100000"/>
              <a:buChar char="•"/>
            </a:pPr>
            <a:r>
              <a:rPr lang="en-US" sz="1400" dirty="0">
                <a:solidFill>
                  <a:schemeClr val="tx1"/>
                </a:solidFill>
              </a:rPr>
              <a:t>Manager and wellbeing training</a:t>
            </a:r>
            <a:endParaRPr lang="en-US" sz="1400" dirty="0"/>
          </a:p>
        </p:txBody>
      </p:sp>
      <p:sp>
        <p:nvSpPr>
          <p:cNvPr id="8" name="Card Phase 3: 9–18 months"/>
          <p:cNvSpPr/>
          <p:nvPr/>
        </p:nvSpPr>
        <p:spPr>
          <a:xfrm>
            <a:off x="6035040" y="1097280"/>
            <a:ext cx="2651760" cy="1965960"/>
          </a:xfrm>
          <a:prstGeom prst="roundRect">
            <a:avLst>
              <a:gd name="adj" fmla="val 3721"/>
            </a:avLst>
          </a:prstGeom>
          <a:solidFill>
            <a:schemeClr val="bg2"/>
          </a:solidFill>
          <a:ln w="12700">
            <a:solidFill>
              <a:schemeClr val="bg2"/>
            </a:solidFill>
            <a:prstDash val="solid"/>
          </a:ln>
        </p:spPr>
      </p:sp>
      <p:sp>
        <p:nvSpPr>
          <p:cNvPr id="9" name="Text Phase 3: 9–18 months"/>
          <p:cNvSpPr txBox="1"/>
          <p:nvPr/>
        </p:nvSpPr>
        <p:spPr>
          <a:xfrm>
            <a:off x="6144768" y="1170432"/>
            <a:ext cx="2432304" cy="1819656"/>
          </a:xfrm>
          <a:prstGeom prst="rect">
            <a:avLst/>
          </a:prstGeom>
          <a:noFill/>
          <a:ln/>
        </p:spPr>
        <p:txBody>
          <a:bodyPr wrap="square" lIns="635" tIns="635" rIns="635" bIns="635" rtlCol="0" anchor="t"/>
          <a:lstStyle/>
          <a:p>
            <a:pPr marL="0" indent="0">
              <a:spcAft>
                <a:spcPts val="400"/>
              </a:spcAft>
              <a:buNone/>
            </a:pPr>
            <a:r>
              <a:rPr lang="en-US" sz="1500" b="1" dirty="0">
                <a:solidFill>
                  <a:schemeClr val="accent1"/>
                </a:solidFill>
              </a:rPr>
              <a:t>Phase 3: 9–18 months</a:t>
            </a:r>
            <a:endParaRPr lang="en-US" sz="1400" dirty="0"/>
          </a:p>
          <a:p>
            <a:pPr marL="342900" indent="-342900">
              <a:spcAft>
                <a:spcPts val="300"/>
              </a:spcAft>
              <a:buSzPct val="100000"/>
              <a:buChar char="•"/>
            </a:pPr>
            <a:r>
              <a:rPr lang="en-US" sz="1400" dirty="0">
                <a:solidFill>
                  <a:schemeClr val="tx1"/>
                </a:solidFill>
              </a:rPr>
              <a:t>Talent pools and succession</a:t>
            </a:r>
            <a:endParaRPr lang="en-US" sz="1400" dirty="0"/>
          </a:p>
          <a:p>
            <a:pPr marL="342900" indent="-342900">
              <a:spcAft>
                <a:spcPts val="300"/>
              </a:spcAft>
              <a:buSzPct val="100000"/>
              <a:buChar char="•"/>
            </a:pPr>
            <a:r>
              <a:rPr lang="en-US" sz="1400" dirty="0">
                <a:solidFill>
                  <a:schemeClr val="tx1"/>
                </a:solidFill>
              </a:rPr>
              <a:t>Reward and recognition review</a:t>
            </a:r>
            <a:endParaRPr lang="en-US" sz="1400" dirty="0"/>
          </a:p>
          <a:p>
            <a:pPr marL="342900" indent="-342900">
              <a:spcAft>
                <a:spcPts val="300"/>
              </a:spcAft>
              <a:buSzPct val="100000"/>
              <a:buChar char="•"/>
            </a:pPr>
            <a:r>
              <a:rPr lang="en-US" sz="1400" dirty="0">
                <a:solidFill>
                  <a:schemeClr val="tx1"/>
                </a:solidFill>
              </a:rPr>
              <a:t>Evaluate and refine</a:t>
            </a:r>
            <a:endParaRPr lang="en-US" sz="1400" dirty="0"/>
          </a:p>
        </p:txBody>
      </p:sp>
      <p:sp>
        <p:nvSpPr>
          <p:cNvPr id="10" name="Shape 7"/>
          <p:cNvSpPr/>
          <p:nvPr/>
        </p:nvSpPr>
        <p:spPr>
          <a:xfrm>
            <a:off x="457200" y="3200400"/>
            <a:ext cx="1920240" cy="1005840"/>
          </a:xfrm>
          <a:prstGeom prst="roundRect">
            <a:avLst>
              <a:gd name="adj" fmla="val 7273"/>
            </a:avLst>
          </a:prstGeom>
          <a:solidFill>
            <a:schemeClr val="tx2"/>
          </a:solidFill>
          <a:ln w="12700">
            <a:solidFill>
              <a:schemeClr val="tx2"/>
            </a:solidFill>
            <a:prstDash val="solid"/>
          </a:ln>
        </p:spPr>
      </p:sp>
      <p:sp>
        <p:nvSpPr>
          <p:cNvPr id="11" name="Text 8"/>
          <p:cNvSpPr txBox="1"/>
          <p:nvPr/>
        </p:nvSpPr>
        <p:spPr>
          <a:xfrm>
            <a:off x="457200" y="3246120"/>
            <a:ext cx="1920240" cy="914400"/>
          </a:xfrm>
          <a:prstGeom prst="rect">
            <a:avLst/>
          </a:prstGeom>
          <a:noFill/>
          <a:ln/>
        </p:spPr>
        <p:txBody>
          <a:bodyPr wrap="square" lIns="635" tIns="635" rIns="635" bIns="635" rtlCol="0" anchor="ctr"/>
          <a:lstStyle/>
          <a:p>
            <a:pPr marL="0" indent="0" algn="ctr">
              <a:buNone/>
            </a:pPr>
            <a:r>
              <a:rPr lang="en-US" sz="2200" b="1" dirty="0">
                <a:solidFill>
                  <a:schemeClr val="accent2"/>
                </a:solidFill>
              </a:rPr>
              <a:t>▼</a:t>
            </a:r>
            <a:endParaRPr lang="en-US" sz="1400" dirty="0"/>
          </a:p>
          <a:p>
            <a:pPr marL="0" indent="0" algn="ctr">
              <a:buNone/>
            </a:pPr>
            <a:r>
              <a:rPr lang="en-US" sz="1400" dirty="0">
                <a:solidFill>
                  <a:schemeClr val="bg1"/>
                </a:solidFill>
              </a:rPr>
              <a:t>Time-to-hire</a:t>
            </a:r>
            <a:endParaRPr lang="en-US" sz="1400" dirty="0"/>
          </a:p>
        </p:txBody>
      </p:sp>
      <p:sp>
        <p:nvSpPr>
          <p:cNvPr id="12" name="Shape 9"/>
          <p:cNvSpPr/>
          <p:nvPr/>
        </p:nvSpPr>
        <p:spPr>
          <a:xfrm>
            <a:off x="2560320" y="3200400"/>
            <a:ext cx="1920240" cy="1005840"/>
          </a:xfrm>
          <a:prstGeom prst="roundRect">
            <a:avLst>
              <a:gd name="adj" fmla="val 7273"/>
            </a:avLst>
          </a:prstGeom>
          <a:solidFill>
            <a:schemeClr val="tx2"/>
          </a:solidFill>
          <a:ln w="12700">
            <a:solidFill>
              <a:schemeClr val="tx2"/>
            </a:solidFill>
            <a:prstDash val="solid"/>
          </a:ln>
        </p:spPr>
      </p:sp>
      <p:sp>
        <p:nvSpPr>
          <p:cNvPr id="13" name="Text 10"/>
          <p:cNvSpPr txBox="1"/>
          <p:nvPr/>
        </p:nvSpPr>
        <p:spPr>
          <a:xfrm>
            <a:off x="2560320" y="3246120"/>
            <a:ext cx="1920240" cy="914400"/>
          </a:xfrm>
          <a:prstGeom prst="rect">
            <a:avLst/>
          </a:prstGeom>
          <a:noFill/>
          <a:ln/>
        </p:spPr>
        <p:txBody>
          <a:bodyPr wrap="square" lIns="635" tIns="635" rIns="635" bIns="635" rtlCol="0" anchor="ctr"/>
          <a:lstStyle/>
          <a:p>
            <a:pPr marL="0" indent="0" algn="ctr">
              <a:buNone/>
            </a:pPr>
            <a:r>
              <a:rPr lang="en-US" sz="2200" b="1" dirty="0">
                <a:solidFill>
                  <a:schemeClr val="accent2"/>
                </a:solidFill>
              </a:rPr>
              <a:t>▼</a:t>
            </a:r>
            <a:endParaRPr lang="en-US" sz="1400" dirty="0"/>
          </a:p>
          <a:p>
            <a:pPr marL="0" indent="0" algn="ctr">
              <a:buNone/>
            </a:pPr>
            <a:r>
              <a:rPr lang="en-US" sz="1400" dirty="0">
                <a:solidFill>
                  <a:schemeClr val="bg1"/>
                </a:solidFill>
              </a:rPr>
              <a:t>12-month turnover</a:t>
            </a:r>
            <a:endParaRPr lang="en-US" sz="1400" dirty="0"/>
          </a:p>
        </p:txBody>
      </p:sp>
      <p:sp>
        <p:nvSpPr>
          <p:cNvPr id="14" name="Shape 11"/>
          <p:cNvSpPr/>
          <p:nvPr/>
        </p:nvSpPr>
        <p:spPr>
          <a:xfrm>
            <a:off x="4663440" y="3200400"/>
            <a:ext cx="1920240" cy="1005840"/>
          </a:xfrm>
          <a:prstGeom prst="roundRect">
            <a:avLst>
              <a:gd name="adj" fmla="val 7273"/>
            </a:avLst>
          </a:prstGeom>
          <a:solidFill>
            <a:schemeClr val="tx2"/>
          </a:solidFill>
          <a:ln w="12700">
            <a:solidFill>
              <a:schemeClr val="tx2"/>
            </a:solidFill>
            <a:prstDash val="solid"/>
          </a:ln>
        </p:spPr>
      </p:sp>
      <p:sp>
        <p:nvSpPr>
          <p:cNvPr id="15" name="Text 12"/>
          <p:cNvSpPr txBox="1"/>
          <p:nvPr/>
        </p:nvSpPr>
        <p:spPr>
          <a:xfrm>
            <a:off x="4663440" y="3246120"/>
            <a:ext cx="1920240" cy="914400"/>
          </a:xfrm>
          <a:prstGeom prst="rect">
            <a:avLst/>
          </a:prstGeom>
          <a:noFill/>
          <a:ln/>
        </p:spPr>
        <p:txBody>
          <a:bodyPr wrap="square" lIns="635" tIns="635" rIns="635" bIns="635" rtlCol="0" anchor="ctr"/>
          <a:lstStyle/>
          <a:p>
            <a:pPr marL="0" indent="0" algn="ctr">
              <a:buNone/>
            </a:pPr>
            <a:r>
              <a:rPr lang="en-US" sz="2200" b="1" dirty="0">
                <a:solidFill>
                  <a:schemeClr val="accent2"/>
                </a:solidFill>
              </a:rPr>
              <a:t>▲</a:t>
            </a:r>
            <a:endParaRPr lang="en-US" sz="1400" dirty="0"/>
          </a:p>
          <a:p>
            <a:pPr marL="0" indent="0" algn="ctr">
              <a:buNone/>
            </a:pPr>
            <a:r>
              <a:rPr lang="en-US" sz="1400" dirty="0">
                <a:solidFill>
                  <a:schemeClr val="bg1"/>
                </a:solidFill>
              </a:rPr>
              <a:t>Engagement index</a:t>
            </a:r>
            <a:endParaRPr lang="en-US" sz="1400" dirty="0"/>
          </a:p>
        </p:txBody>
      </p:sp>
      <p:sp>
        <p:nvSpPr>
          <p:cNvPr id="16" name="Shape 13"/>
          <p:cNvSpPr/>
          <p:nvPr/>
        </p:nvSpPr>
        <p:spPr>
          <a:xfrm>
            <a:off x="6766560" y="3200400"/>
            <a:ext cx="1920240" cy="1005840"/>
          </a:xfrm>
          <a:prstGeom prst="roundRect">
            <a:avLst>
              <a:gd name="adj" fmla="val 7273"/>
            </a:avLst>
          </a:prstGeom>
          <a:solidFill>
            <a:schemeClr val="tx2"/>
          </a:solidFill>
          <a:ln w="12700">
            <a:solidFill>
              <a:schemeClr val="tx2"/>
            </a:solidFill>
            <a:prstDash val="solid"/>
          </a:ln>
        </p:spPr>
      </p:sp>
      <p:sp>
        <p:nvSpPr>
          <p:cNvPr id="17" name="Text 14"/>
          <p:cNvSpPr txBox="1"/>
          <p:nvPr/>
        </p:nvSpPr>
        <p:spPr>
          <a:xfrm>
            <a:off x="6766560" y="3246120"/>
            <a:ext cx="1920240" cy="914400"/>
          </a:xfrm>
          <a:prstGeom prst="rect">
            <a:avLst/>
          </a:prstGeom>
          <a:noFill/>
          <a:ln/>
        </p:spPr>
        <p:txBody>
          <a:bodyPr wrap="square" lIns="635" tIns="635" rIns="635" bIns="635" rtlCol="0" anchor="ctr"/>
          <a:lstStyle/>
          <a:p>
            <a:pPr marL="0" indent="0" algn="ctr">
              <a:buNone/>
            </a:pPr>
            <a:r>
              <a:rPr lang="en-US" sz="2200" b="1" dirty="0">
                <a:solidFill>
                  <a:schemeClr val="accent2"/>
                </a:solidFill>
              </a:rPr>
              <a:t>▲</a:t>
            </a:r>
            <a:endParaRPr lang="en-US" sz="1400" dirty="0"/>
          </a:p>
          <a:p>
            <a:pPr marL="0" indent="0" algn="ctr">
              <a:buNone/>
            </a:pPr>
            <a:r>
              <a:rPr lang="en-US" sz="1400" dirty="0">
                <a:solidFill>
                  <a:schemeClr val="bg1"/>
                </a:solidFill>
              </a:rPr>
              <a:t>Internal fill rate</a:t>
            </a:r>
            <a:endParaRPr lang="en-US" sz="1400" dirty="0"/>
          </a:p>
        </p:txBody>
      </p:sp>
      <p:sp>
        <p:nvSpPr>
          <p:cNvPr id="18" name="Text 15"/>
          <p:cNvSpPr txBox="1"/>
          <p:nvPr/>
        </p:nvSpPr>
        <p:spPr>
          <a:xfrm>
            <a:off x="457200" y="4315968"/>
            <a:ext cx="8229600" cy="274320"/>
          </a:xfrm>
          <a:prstGeom prst="rect">
            <a:avLst/>
          </a:prstGeom>
          <a:noFill/>
          <a:ln/>
        </p:spPr>
        <p:txBody>
          <a:bodyPr wrap="square" lIns="635" tIns="635" rIns="635" bIns="635" rtlCol="0" anchor="t"/>
          <a:lstStyle/>
          <a:p>
            <a:pPr marL="0" indent="0">
              <a:buNone/>
            </a:pPr>
            <a:r>
              <a:rPr lang="en-US" sz="1100" dirty="0">
                <a:solidFill>
                  <a:schemeClr val="tx1"/>
                </a:solidFill>
              </a:rPr>
              <a:t>Illustrative measures; targets to be baselined in Phase 1.</a:t>
            </a:r>
            <a:endParaRPr lang="en-US" sz="1100" dirty="0"/>
          </a:p>
        </p:txBody>
      </p:sp>
      <p:sp>
        <p:nvSpPr>
          <p:cNvPr id="25" name="Slide Number Placeholder 0"/>
          <p:cNvSpPr>
            <a:spLocks noGrp="1"/>
          </p:cNvSpPr>
          <p:nvPr>
            <p:ph type="sldNum" sz="quarter" idx="4294967295"/>
          </p:nvPr>
        </p:nvSpPr>
        <p:spPr>
          <a:xfrm>
            <a:off x="8229600" y="4800600"/>
            <a:ext cx="457200" cy="22860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tx1"/>
                </a:solidFill>
              </a:defRPr>
            </a:lvl1pPr>
          </a:lstStyle>
          <a:p>
            <a:pPr algn="r"/>
            <a:fld id="{F7021451-1387-4CA6-816F-3879F97B5CBC}" type="slidenum">
              <a:rPr lang="en-US" b="0"/>
              <a:t>10</a:t>
            </a:fld>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txBox="1"/>
          <p:nvPr/>
        </p:nvSpPr>
        <p:spPr>
          <a:xfrm>
            <a:off x="457200" y="274320"/>
            <a:ext cx="8229600" cy="685800"/>
          </a:xfrm>
          <a:prstGeom prst="rect">
            <a:avLst/>
          </a:prstGeom>
          <a:noFill/>
          <a:ln/>
        </p:spPr>
        <p:txBody>
          <a:bodyPr wrap="square" lIns="0" tIns="0" rIns="0" bIns="0" rtlCol="0" anchor="ctr"/>
          <a:lstStyle/>
          <a:p>
            <a:pPr marL="0" indent="0">
              <a:buNone/>
            </a:pPr>
            <a:r>
              <a:rPr lang="en-US" sz="2800" b="1" dirty="0">
                <a:solidFill>
                  <a:schemeClr val="tx2"/>
                </a:solidFill>
                <a:latin typeface="Cambria" pitchFamily="34" charset="0"/>
                <a:ea typeface="Cambria" pitchFamily="34" charset="-122"/>
                <a:cs typeface="Cambria" pitchFamily="34" charset="-120"/>
              </a:rPr>
              <a:t>Conclusion</a:t>
            </a:r>
            <a:endParaRPr lang="en-US" sz="2800" dirty="0"/>
          </a:p>
        </p:txBody>
      </p:sp>
      <p:sp>
        <p:nvSpPr>
          <p:cNvPr id="4" name="Card Key findings"/>
          <p:cNvSpPr/>
          <p:nvPr/>
        </p:nvSpPr>
        <p:spPr>
          <a:xfrm>
            <a:off x="457200" y="1097280"/>
            <a:ext cx="2651760" cy="3108960"/>
          </a:xfrm>
          <a:prstGeom prst="roundRect">
            <a:avLst>
              <a:gd name="adj" fmla="val 2759"/>
            </a:avLst>
          </a:prstGeom>
          <a:solidFill>
            <a:schemeClr val="bg2"/>
          </a:solidFill>
          <a:ln w="12700">
            <a:solidFill>
              <a:schemeClr val="bg2"/>
            </a:solidFill>
            <a:prstDash val="solid"/>
          </a:ln>
        </p:spPr>
      </p:sp>
      <p:sp>
        <p:nvSpPr>
          <p:cNvPr id="5" name="Text Key findings"/>
          <p:cNvSpPr txBox="1"/>
          <p:nvPr/>
        </p:nvSpPr>
        <p:spPr>
          <a:xfrm>
            <a:off x="566928" y="1170432"/>
            <a:ext cx="2432304" cy="2962656"/>
          </a:xfrm>
          <a:prstGeom prst="rect">
            <a:avLst/>
          </a:prstGeom>
          <a:noFill/>
          <a:ln/>
        </p:spPr>
        <p:txBody>
          <a:bodyPr wrap="square" lIns="635" tIns="635" rIns="635" bIns="635" rtlCol="0" anchor="t"/>
          <a:lstStyle/>
          <a:p>
            <a:pPr marL="0" indent="0">
              <a:spcAft>
                <a:spcPts val="400"/>
              </a:spcAft>
              <a:buNone/>
            </a:pPr>
            <a:r>
              <a:rPr lang="en-US" sz="1500" b="1" dirty="0">
                <a:solidFill>
                  <a:schemeClr val="accent1"/>
                </a:solidFill>
              </a:rPr>
              <a:t>Key findings</a:t>
            </a:r>
            <a:endParaRPr lang="en-US" sz="1400" dirty="0"/>
          </a:p>
          <a:p>
            <a:pPr marL="342900" indent="-342900">
              <a:spcAft>
                <a:spcPts val="300"/>
              </a:spcAft>
              <a:buSzPct val="100000"/>
              <a:buChar char="•"/>
            </a:pPr>
            <a:r>
              <a:rPr lang="en-US" sz="1400" dirty="0">
                <a:solidFill>
                  <a:schemeClr val="tx1"/>
                </a:solidFill>
              </a:rPr>
              <a:t>Growth has outpaced workforce capability</a:t>
            </a:r>
            <a:endParaRPr lang="en-US" sz="1400" dirty="0"/>
          </a:p>
          <a:p>
            <a:pPr marL="342900" indent="-342900">
              <a:spcAft>
                <a:spcPts val="300"/>
              </a:spcAft>
              <a:buSzPct val="100000"/>
              <a:buChar char="•"/>
            </a:pPr>
            <a:r>
              <a:rPr lang="en-US" sz="1400" dirty="0">
                <a:solidFill>
                  <a:schemeClr val="tx1"/>
                </a:solidFill>
              </a:rPr>
              <a:t>Skills gaps and burnout drive turnover</a:t>
            </a:r>
            <a:endParaRPr lang="en-US" sz="1400" dirty="0"/>
          </a:p>
          <a:p>
            <a:pPr marL="342900" indent="-342900">
              <a:spcAft>
                <a:spcPts val="300"/>
              </a:spcAft>
              <a:buSzPct val="100000"/>
              <a:buChar char="•"/>
            </a:pPr>
            <a:r>
              <a:rPr lang="en-US" sz="1400" dirty="0">
                <a:solidFill>
                  <a:schemeClr val="tx1"/>
                </a:solidFill>
              </a:rPr>
              <a:t>No single recruitment source fits all roles</a:t>
            </a:r>
            <a:endParaRPr lang="en-US" sz="1400" dirty="0"/>
          </a:p>
        </p:txBody>
      </p:sp>
      <p:sp>
        <p:nvSpPr>
          <p:cNvPr id="6" name="Card Recommendations"/>
          <p:cNvSpPr/>
          <p:nvPr/>
        </p:nvSpPr>
        <p:spPr>
          <a:xfrm>
            <a:off x="3246120" y="1097280"/>
            <a:ext cx="2651760" cy="3108960"/>
          </a:xfrm>
          <a:prstGeom prst="roundRect">
            <a:avLst>
              <a:gd name="adj" fmla="val 2759"/>
            </a:avLst>
          </a:prstGeom>
          <a:solidFill>
            <a:schemeClr val="bg2"/>
          </a:solidFill>
          <a:ln w="12700">
            <a:solidFill>
              <a:schemeClr val="bg2"/>
            </a:solidFill>
            <a:prstDash val="solid"/>
          </a:ln>
        </p:spPr>
      </p:sp>
      <p:sp>
        <p:nvSpPr>
          <p:cNvPr id="7" name="Text Recommendations"/>
          <p:cNvSpPr txBox="1"/>
          <p:nvPr/>
        </p:nvSpPr>
        <p:spPr>
          <a:xfrm>
            <a:off x="3355848" y="1170432"/>
            <a:ext cx="2432304" cy="2962656"/>
          </a:xfrm>
          <a:prstGeom prst="rect">
            <a:avLst/>
          </a:prstGeom>
          <a:noFill/>
          <a:ln/>
        </p:spPr>
        <p:txBody>
          <a:bodyPr wrap="square" lIns="635" tIns="635" rIns="635" bIns="635" rtlCol="0" anchor="t"/>
          <a:lstStyle/>
          <a:p>
            <a:pPr marL="0" indent="0">
              <a:spcAft>
                <a:spcPts val="400"/>
              </a:spcAft>
              <a:buNone/>
            </a:pPr>
            <a:r>
              <a:rPr lang="en-US" sz="1500" b="1" dirty="0">
                <a:solidFill>
                  <a:schemeClr val="accent1"/>
                </a:solidFill>
              </a:rPr>
              <a:t>Recommendations</a:t>
            </a:r>
            <a:endParaRPr lang="en-US" sz="1400" dirty="0"/>
          </a:p>
          <a:p>
            <a:pPr marL="342900" indent="-342900">
              <a:spcAft>
                <a:spcPts val="300"/>
              </a:spcAft>
              <a:buSzPct val="100000"/>
              <a:buChar char="•"/>
            </a:pPr>
            <a:r>
              <a:rPr lang="en-US" sz="1400" dirty="0">
                <a:solidFill>
                  <a:schemeClr val="tx1"/>
                </a:solidFill>
              </a:rPr>
              <a:t>Blended recruitment with structured selection</a:t>
            </a:r>
            <a:endParaRPr lang="en-US" sz="1400" dirty="0"/>
          </a:p>
          <a:p>
            <a:pPr marL="342900" indent="-342900">
              <a:spcAft>
                <a:spcPts val="300"/>
              </a:spcAft>
              <a:buSzPct val="100000"/>
              <a:buChar char="•"/>
            </a:pPr>
            <a:r>
              <a:rPr lang="en-US" sz="1400" dirty="0">
                <a:solidFill>
                  <a:schemeClr val="tx1"/>
                </a:solidFill>
              </a:rPr>
              <a:t>Digital academy and leadership development</a:t>
            </a:r>
            <a:endParaRPr lang="en-US" sz="1400" dirty="0"/>
          </a:p>
          <a:p>
            <a:pPr marL="342900" indent="-342900">
              <a:spcAft>
                <a:spcPts val="300"/>
              </a:spcAft>
              <a:buSzPct val="100000"/>
              <a:buChar char="•"/>
            </a:pPr>
            <a:r>
              <a:rPr lang="en-US" sz="1400" dirty="0">
                <a:solidFill>
                  <a:schemeClr val="tx1"/>
                </a:solidFill>
              </a:rPr>
              <a:t>Total reward and balanced demands and resources</a:t>
            </a:r>
            <a:endParaRPr lang="en-US" sz="1400" dirty="0"/>
          </a:p>
        </p:txBody>
      </p:sp>
      <p:sp>
        <p:nvSpPr>
          <p:cNvPr id="8" name="Card Expected benefits"/>
          <p:cNvSpPr/>
          <p:nvPr/>
        </p:nvSpPr>
        <p:spPr>
          <a:xfrm>
            <a:off x="6035040" y="1097280"/>
            <a:ext cx="2651760" cy="3108960"/>
          </a:xfrm>
          <a:prstGeom prst="roundRect">
            <a:avLst>
              <a:gd name="adj" fmla="val 2759"/>
            </a:avLst>
          </a:prstGeom>
          <a:solidFill>
            <a:schemeClr val="bg2"/>
          </a:solidFill>
          <a:ln w="12700">
            <a:solidFill>
              <a:schemeClr val="bg2"/>
            </a:solidFill>
            <a:prstDash val="solid"/>
          </a:ln>
        </p:spPr>
      </p:sp>
      <p:sp>
        <p:nvSpPr>
          <p:cNvPr id="9" name="Text Expected benefits"/>
          <p:cNvSpPr txBox="1"/>
          <p:nvPr/>
        </p:nvSpPr>
        <p:spPr>
          <a:xfrm>
            <a:off x="6144768" y="1170432"/>
            <a:ext cx="2432304" cy="2962656"/>
          </a:xfrm>
          <a:prstGeom prst="rect">
            <a:avLst/>
          </a:prstGeom>
          <a:noFill/>
          <a:ln/>
        </p:spPr>
        <p:txBody>
          <a:bodyPr wrap="square" lIns="635" tIns="635" rIns="635" bIns="635" rtlCol="0" anchor="t"/>
          <a:lstStyle/>
          <a:p>
            <a:pPr marL="0" indent="0">
              <a:spcAft>
                <a:spcPts val="400"/>
              </a:spcAft>
              <a:buNone/>
            </a:pPr>
            <a:r>
              <a:rPr lang="en-US" sz="1500" b="1" dirty="0">
                <a:solidFill>
                  <a:schemeClr val="accent1"/>
                </a:solidFill>
              </a:rPr>
              <a:t>Expected benefits</a:t>
            </a:r>
            <a:endParaRPr lang="en-US" sz="1400" dirty="0"/>
          </a:p>
          <a:p>
            <a:pPr marL="342900" indent="-342900">
              <a:spcAft>
                <a:spcPts val="300"/>
              </a:spcAft>
              <a:buSzPct val="100000"/>
              <a:buChar char="•"/>
            </a:pPr>
            <a:r>
              <a:rPr lang="en-US" sz="1400" dirty="0">
                <a:solidFill>
                  <a:schemeClr val="tx1"/>
                </a:solidFill>
              </a:rPr>
              <a:t>Stronger talent pipeline</a:t>
            </a:r>
            <a:endParaRPr lang="en-US" sz="1400" dirty="0"/>
          </a:p>
          <a:p>
            <a:pPr marL="342900" indent="-342900">
              <a:spcAft>
                <a:spcPts val="300"/>
              </a:spcAft>
              <a:buSzPct val="100000"/>
              <a:buChar char="•"/>
            </a:pPr>
            <a:r>
              <a:rPr lang="en-US" sz="1400" dirty="0">
                <a:solidFill>
                  <a:schemeClr val="tx1"/>
                </a:solidFill>
              </a:rPr>
              <a:t>Lower turnover and burnout</a:t>
            </a:r>
            <a:endParaRPr lang="en-US" sz="1400" dirty="0"/>
          </a:p>
          <a:p>
            <a:pPr marL="342900" indent="-342900">
              <a:spcAft>
                <a:spcPts val="300"/>
              </a:spcAft>
              <a:buSzPct val="100000"/>
              <a:buChar char="•"/>
            </a:pPr>
            <a:r>
              <a:rPr lang="en-US" sz="1400" dirty="0">
                <a:solidFill>
                  <a:schemeClr val="tx1"/>
                </a:solidFill>
              </a:rPr>
              <a:t>Higher engagement and performance</a:t>
            </a:r>
            <a:endParaRPr lang="en-US" sz="1400" dirty="0"/>
          </a:p>
        </p:txBody>
      </p:sp>
      <p:sp>
        <p:nvSpPr>
          <p:cNvPr id="10" name="Shape 7"/>
          <p:cNvSpPr/>
          <p:nvPr/>
        </p:nvSpPr>
        <p:spPr>
          <a:xfrm>
            <a:off x="457200" y="4297680"/>
            <a:ext cx="8229600" cy="365760"/>
          </a:xfrm>
          <a:prstGeom prst="roundRect">
            <a:avLst>
              <a:gd name="adj" fmla="val 20000"/>
            </a:avLst>
          </a:prstGeom>
          <a:solidFill>
            <a:schemeClr val="tx2"/>
          </a:solidFill>
          <a:ln w="12700">
            <a:solidFill>
              <a:schemeClr val="tx2"/>
            </a:solidFill>
            <a:prstDash val="solid"/>
          </a:ln>
        </p:spPr>
      </p:sp>
      <p:sp>
        <p:nvSpPr>
          <p:cNvPr id="11" name="Text 8"/>
          <p:cNvSpPr txBox="1"/>
          <p:nvPr/>
        </p:nvSpPr>
        <p:spPr>
          <a:xfrm>
            <a:off x="594360" y="4297680"/>
            <a:ext cx="7955280" cy="365760"/>
          </a:xfrm>
          <a:prstGeom prst="rect">
            <a:avLst/>
          </a:prstGeom>
          <a:noFill/>
          <a:ln/>
        </p:spPr>
        <p:txBody>
          <a:bodyPr wrap="square" lIns="0" tIns="0" rIns="0" bIns="0" rtlCol="0" anchor="ctr"/>
          <a:lstStyle/>
          <a:p>
            <a:pPr marL="0" indent="0">
              <a:buNone/>
            </a:pPr>
            <a:r>
              <a:rPr lang="en-US" sz="1300" dirty="0">
                <a:solidFill>
                  <a:schemeClr val="bg1"/>
                </a:solidFill>
              </a:rPr>
              <a:t>Thank you. Questions are welcome.</a:t>
            </a:r>
            <a:endParaRPr lang="en-US" sz="1300" dirty="0"/>
          </a:p>
        </p:txBody>
      </p:sp>
      <p:sp>
        <p:nvSpPr>
          <p:cNvPr id="25" name="Slide Number Placeholder 0"/>
          <p:cNvSpPr>
            <a:spLocks noGrp="1"/>
          </p:cNvSpPr>
          <p:nvPr>
            <p:ph type="sldNum" sz="quarter" idx="4294967295"/>
          </p:nvPr>
        </p:nvSpPr>
        <p:spPr>
          <a:xfrm>
            <a:off x="8229600" y="4800600"/>
            <a:ext cx="457200" cy="22860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tx1"/>
                </a:solidFill>
              </a:defRPr>
            </a:lvl1pPr>
          </a:lstStyle>
          <a:p>
            <a:pPr algn="r"/>
            <a:fld id="{F7021451-1387-4CA6-816F-3879F97B5CBC}" type="slidenum">
              <a:rPr lang="en-US" b="0"/>
              <a:t>11</a:t>
            </a:fld>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txBox="1"/>
          <p:nvPr/>
        </p:nvSpPr>
        <p:spPr>
          <a:xfrm>
            <a:off x="457200" y="274320"/>
            <a:ext cx="8229600" cy="685800"/>
          </a:xfrm>
          <a:prstGeom prst="rect">
            <a:avLst/>
          </a:prstGeom>
          <a:noFill/>
          <a:ln/>
        </p:spPr>
        <p:txBody>
          <a:bodyPr wrap="square" lIns="0" tIns="0" rIns="0" bIns="0" rtlCol="0" anchor="ctr"/>
          <a:lstStyle/>
          <a:p>
            <a:pPr marL="0" indent="0">
              <a:buNone/>
            </a:pPr>
            <a:r>
              <a:rPr lang="en-US" sz="2800" b="1" dirty="0">
                <a:solidFill>
                  <a:schemeClr val="tx2"/>
                </a:solidFill>
                <a:latin typeface="Cambria" pitchFamily="34" charset="0"/>
                <a:ea typeface="Cambria" pitchFamily="34" charset="-122"/>
                <a:cs typeface="Cambria" pitchFamily="34" charset="-120"/>
              </a:rPr>
              <a:t>References</a:t>
            </a:r>
            <a:endParaRPr lang="en-US" sz="2800" dirty="0"/>
          </a:p>
        </p:txBody>
      </p:sp>
      <p:sp>
        <p:nvSpPr>
          <p:cNvPr id="4" name="Text 1"/>
          <p:cNvSpPr txBox="1"/>
          <p:nvPr/>
        </p:nvSpPr>
        <p:spPr>
          <a:xfrm>
            <a:off x="457200" y="1005840"/>
            <a:ext cx="4023360" cy="3749040"/>
          </a:xfrm>
          <a:prstGeom prst="rect">
            <a:avLst/>
          </a:prstGeom>
          <a:noFill/>
          <a:ln/>
        </p:spPr>
        <p:txBody>
          <a:bodyPr wrap="square" lIns="635" tIns="635" rIns="635" bIns="635" rtlCol="0" anchor="t"/>
          <a:lstStyle/>
          <a:p>
            <a:pPr marL="0" indent="0">
              <a:spcAft>
                <a:spcPts val="400"/>
              </a:spcAft>
              <a:buNone/>
            </a:pPr>
            <a:r>
              <a:rPr lang="en-US" sz="1000" dirty="0">
                <a:solidFill>
                  <a:schemeClr val="tx1"/>
                </a:solidFill>
              </a:rPr>
              <a:t>Armstrong, M. and Taylor, S. (2020) Armstrong's Handbook of Human Resource Management Practice. 15th edn. London: Kogan Page.</a:t>
            </a:r>
            <a:endParaRPr lang="en-US" sz="1400" dirty="0"/>
          </a:p>
          <a:p>
            <a:pPr marL="0" indent="0">
              <a:spcAft>
                <a:spcPts val="400"/>
              </a:spcAft>
              <a:buNone/>
            </a:pPr>
            <a:r>
              <a:rPr lang="en-US" sz="1000" dirty="0">
                <a:solidFill>
                  <a:schemeClr val="tx1"/>
                </a:solidFill>
              </a:rPr>
              <a:t>Bakker, A.B. and Demerouti, E. (2007) 'The Job Demands-Resources model: state of the art', Journal of Managerial Psychology, 22(3), pp. 309–328.</a:t>
            </a:r>
            <a:endParaRPr lang="en-US" sz="1400" dirty="0"/>
          </a:p>
          <a:p>
            <a:pPr marL="0" indent="0">
              <a:spcAft>
                <a:spcPts val="400"/>
              </a:spcAft>
              <a:buNone/>
            </a:pPr>
            <a:r>
              <a:rPr lang="en-US" sz="1000" dirty="0">
                <a:solidFill>
                  <a:schemeClr val="tx1"/>
                </a:solidFill>
              </a:rPr>
              <a:t>Bass, B.M. and Riggio, R.E. (2006) Transformational Leadership. 2nd edn. Mahwah, NJ: Lawrence Erlbaum.</a:t>
            </a:r>
            <a:endParaRPr lang="en-US" sz="1400" dirty="0"/>
          </a:p>
          <a:p>
            <a:pPr marL="0" indent="0">
              <a:spcAft>
                <a:spcPts val="400"/>
              </a:spcAft>
              <a:buNone/>
            </a:pPr>
            <a:r>
              <a:rPr lang="en-US" sz="1000" dirty="0">
                <a:solidFill>
                  <a:schemeClr val="tx1"/>
                </a:solidFill>
              </a:rPr>
              <a:t>Boxall, P. and Purcell, J. (2016) Strategy and Human Resource Management. 4th edn. London: Palgrave Macmillan.</a:t>
            </a:r>
            <a:endParaRPr lang="en-US" sz="1400" dirty="0"/>
          </a:p>
          <a:p>
            <a:pPr marL="0" indent="0">
              <a:spcAft>
                <a:spcPts val="400"/>
              </a:spcAft>
              <a:buNone/>
            </a:pPr>
            <a:r>
              <a:rPr lang="en-US" sz="1000" dirty="0">
                <a:solidFill>
                  <a:schemeClr val="tx1"/>
                </a:solidFill>
              </a:rPr>
              <a:t>Breaugh, J.A. (2013) 'Employee recruitment', Annual Review of Psychology, 64, pp. 389–416.</a:t>
            </a:r>
            <a:endParaRPr lang="en-US" sz="1400" dirty="0"/>
          </a:p>
          <a:p>
            <a:pPr marL="0" indent="0">
              <a:spcAft>
                <a:spcPts val="400"/>
              </a:spcAft>
              <a:buNone/>
            </a:pPr>
            <a:r>
              <a:rPr lang="en-US" sz="1000" dirty="0">
                <a:solidFill>
                  <a:schemeClr val="tx1"/>
                </a:solidFill>
              </a:rPr>
              <a:t>CIPD (2022) Health and wellbeing at work. London: Chartered Institute of Personnel and Development.</a:t>
            </a:r>
            <a:endParaRPr lang="en-US" sz="1400" dirty="0"/>
          </a:p>
          <a:p>
            <a:pPr marL="0" indent="0">
              <a:spcAft>
                <a:spcPts val="400"/>
              </a:spcAft>
              <a:buNone/>
            </a:pPr>
            <a:r>
              <a:rPr lang="en-US" sz="1000" dirty="0">
                <a:solidFill>
                  <a:schemeClr val="tx1"/>
                </a:solidFill>
              </a:rPr>
              <a:t>Collings, D.G. and Mellahi, K. (2009) 'Strategic talent management: a review and research agenda', Human Resource Management Review, 19(4), pp. 304–313.</a:t>
            </a:r>
            <a:endParaRPr lang="en-US" sz="1400" dirty="0"/>
          </a:p>
          <a:p>
            <a:pPr marL="0" indent="0">
              <a:spcAft>
                <a:spcPts val="400"/>
              </a:spcAft>
              <a:buNone/>
            </a:pPr>
            <a:r>
              <a:rPr lang="en-US" sz="1000" dirty="0">
                <a:solidFill>
                  <a:schemeClr val="tx1"/>
                </a:solidFill>
              </a:rPr>
              <a:t>Edmondson, A. (1999) 'Psychological safety and learning behavior in work teams', Administrative Science Quarterly, 44(2), pp. 350–383.</a:t>
            </a:r>
            <a:endParaRPr lang="en-US" sz="1400" dirty="0"/>
          </a:p>
        </p:txBody>
      </p:sp>
      <p:sp>
        <p:nvSpPr>
          <p:cNvPr id="5" name="Text 2"/>
          <p:cNvSpPr txBox="1"/>
          <p:nvPr/>
        </p:nvSpPr>
        <p:spPr>
          <a:xfrm>
            <a:off x="4663440" y="1005840"/>
            <a:ext cx="4023360" cy="3749040"/>
          </a:xfrm>
          <a:prstGeom prst="rect">
            <a:avLst/>
          </a:prstGeom>
          <a:noFill/>
          <a:ln/>
        </p:spPr>
        <p:txBody>
          <a:bodyPr wrap="square" lIns="635" tIns="635" rIns="635" bIns="635" rtlCol="0" anchor="t"/>
          <a:lstStyle/>
          <a:p>
            <a:pPr marL="0" indent="0">
              <a:spcAft>
                <a:spcPts val="400"/>
              </a:spcAft>
              <a:buNone/>
            </a:pPr>
            <a:r>
              <a:rPr lang="en-US" sz="1000" dirty="0">
                <a:solidFill>
                  <a:schemeClr val="tx1"/>
                </a:solidFill>
              </a:rPr>
              <a:t>Guest, D.E. (1987) 'Human resource management and industrial relations', Journal of Management Studies, 24(5), pp. 503–521.</a:t>
            </a:r>
            <a:endParaRPr lang="en-US" sz="1400" dirty="0"/>
          </a:p>
          <a:p>
            <a:pPr marL="0" indent="0">
              <a:spcAft>
                <a:spcPts val="400"/>
              </a:spcAft>
              <a:buNone/>
            </a:pPr>
            <a:r>
              <a:rPr lang="en-US" sz="1000" dirty="0">
                <a:solidFill>
                  <a:schemeClr val="tx1"/>
                </a:solidFill>
              </a:rPr>
              <a:t>Herzberg, F. (1968) 'One more time: how do you motivate employees?', Harvard Business Review, 46(1), pp. 53–62.</a:t>
            </a:r>
            <a:endParaRPr lang="en-US" sz="1400" dirty="0"/>
          </a:p>
          <a:p>
            <a:pPr marL="0" indent="0">
              <a:spcAft>
                <a:spcPts val="400"/>
              </a:spcAft>
              <a:buNone/>
            </a:pPr>
            <a:r>
              <a:rPr lang="en-US" sz="1000" dirty="0">
                <a:solidFill>
                  <a:schemeClr val="tx1"/>
                </a:solidFill>
              </a:rPr>
              <a:t>Locke, E.A. and Latham, G.P. (2002) 'Building a practically useful theory of goal setting and task motivation', American Psychologist, 57(9), pp. 705–717.</a:t>
            </a:r>
            <a:endParaRPr lang="en-US" sz="1400" dirty="0"/>
          </a:p>
          <a:p>
            <a:pPr marL="0" indent="0">
              <a:spcAft>
                <a:spcPts val="400"/>
              </a:spcAft>
              <a:buNone/>
            </a:pPr>
            <a:r>
              <a:rPr lang="en-US" sz="1000" dirty="0">
                <a:solidFill>
                  <a:schemeClr val="tx1"/>
                </a:solidFill>
              </a:rPr>
              <a:t>NHS England (2023) NHS Long Term Workforce Plan. London: NHS England.</a:t>
            </a:r>
            <a:endParaRPr lang="en-US" sz="1400" dirty="0"/>
          </a:p>
          <a:p>
            <a:pPr marL="0" indent="0">
              <a:spcAft>
                <a:spcPts val="400"/>
              </a:spcAft>
              <a:buNone/>
            </a:pPr>
            <a:r>
              <a:rPr lang="en-US" sz="1000" dirty="0">
                <a:solidFill>
                  <a:schemeClr val="tx1"/>
                </a:solidFill>
              </a:rPr>
              <a:t>Schmidt, F.L. and Hunter, J.E. (1998) 'The validity and utility of selection methods in personnel psychology', Psychological Bulletin, 124(2), pp. 262–274.</a:t>
            </a:r>
            <a:endParaRPr lang="en-US" sz="1400" dirty="0"/>
          </a:p>
          <a:p>
            <a:pPr marL="0" indent="0">
              <a:spcAft>
                <a:spcPts val="400"/>
              </a:spcAft>
              <a:buNone/>
            </a:pPr>
            <a:r>
              <a:rPr lang="en-US" sz="1000" dirty="0">
                <a:solidFill>
                  <a:schemeClr val="tx1"/>
                </a:solidFill>
              </a:rPr>
              <a:t>Taylor, S. (2018) Resourcing and Talent Management. 7th edn. London: CIPD.</a:t>
            </a:r>
            <a:endParaRPr lang="en-US" sz="1400" dirty="0"/>
          </a:p>
          <a:p>
            <a:pPr marL="0" indent="0">
              <a:spcAft>
                <a:spcPts val="400"/>
              </a:spcAft>
              <a:buNone/>
            </a:pPr>
            <a:r>
              <a:rPr lang="en-US" sz="1000" dirty="0">
                <a:solidFill>
                  <a:schemeClr val="tx1"/>
                </a:solidFill>
              </a:rPr>
              <a:t>Ulrich, D. (1997) Human Resource Champions. Boston, MA: Harvard Business School Press.</a:t>
            </a:r>
            <a:endParaRPr lang="en-US" sz="1400" dirty="0"/>
          </a:p>
        </p:txBody>
      </p:sp>
      <p:sp>
        <p:nvSpPr>
          <p:cNvPr id="25" name="Slide Number Placeholder 0"/>
          <p:cNvSpPr>
            <a:spLocks noGrp="1"/>
          </p:cNvSpPr>
          <p:nvPr>
            <p:ph type="sldNum" sz="quarter" idx="4294967295"/>
          </p:nvPr>
        </p:nvSpPr>
        <p:spPr>
          <a:xfrm>
            <a:off x="8229600" y="4800600"/>
            <a:ext cx="457200" cy="22860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tx1"/>
                </a:solidFill>
              </a:defRPr>
            </a:lvl1pPr>
          </a:lstStyle>
          <a:p>
            <a:pPr algn="r"/>
            <a:fld id="{F7021451-1387-4CA6-816F-3879F97B5CBC}" type="slidenum">
              <a:rPr lang="en-US" b="0"/>
              <a:t>12</a:t>
            </a:fld>
            <a:endParaRPr lang="en-US"/>
          </a:p>
        </p:txBody>
      </p:sp>
    </p:spTree>
  </p:cSld>
  <p:clrMapOvr>
    <a:masterClrMapping/>
  </p:clrMapOvr>
</p:sld>
</file>

<file path=ppt/theme/theme1.xml><?xml version="1.0" encoding="utf-8"?>
<a:theme xmlns:a="http://schemas.openxmlformats.org/drawingml/2006/main" name="HealthConnect">
  <a:themeElements>
    <a:clrScheme name="HealthConnect">
      <a:dk1>
        <a:srgbClr val="1F2933"/>
      </a:dk1>
      <a:lt1>
        <a:srgbClr val="FFFFFF"/>
      </a:lt1>
      <a:dk2>
        <a:srgbClr val="0F2B3D"/>
      </a:dk2>
      <a:lt2>
        <a:srgbClr val="EAF4F4"/>
      </a:lt2>
      <a:accent1>
        <a:srgbClr val="0B7A75"/>
      </a:accent1>
      <a:accent2>
        <a:srgbClr val="02C39A"/>
      </a:accent2>
      <a:accent3>
        <a:srgbClr val="F2A541"/>
      </a:accent3>
      <a:accent4>
        <a:srgbClr val="D1495B"/>
      </a:accent4>
      <a:accent5>
        <a:srgbClr val="3E7CB1"/>
      </a:accent5>
      <a:accent6>
        <a:srgbClr val="5F6B76"/>
      </a:accent6>
      <a:hlink>
        <a:srgbClr val="0B7A75"/>
      </a:hlink>
      <a:folHlink>
        <a:srgbClr val="5F6B76"/>
      </a:folHlink>
    </a:clrScheme>
    <a:fontScheme name="HealthConnect">
      <a:majorFont>
        <a:latin typeface="Cambria"/>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12</Slides>
  <Notes>12</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HealthConnect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HealthConnect UK – HRM Recommendations</dc:title>
  <dc:subject>PptxGenJS Presentation</dc:subject>
  <dc:creator>PptxGenJS</dc:creator>
  <cp:lastModifiedBy>Laurentiu Vaduva (2229646)</cp:lastModifiedBy>
  <cp:revision>2</cp:revision>
  <dcterms:created xsi:type="dcterms:W3CDTF">2026-10-07T12:23:53Z</dcterms:created>
  <dcterms:modified xsi:type="dcterms:W3CDTF">2026-10-07T12:27:46Z</dcterms:modified>
</cp:coreProperties>
</file>