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898795-175D-44E6-AE17-62E2FCCDEEF4}" v="99" dt="2026-06-26T12:28:16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3" d="100"/>
          <a:sy n="83" d="100"/>
        </p:scale>
        <p:origin x="40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a Tutuiu" userId="49aaaca89c39a863" providerId="LiveId" clId="{98214E5A-B1A0-4EEA-AB26-6F30F9D95785}"/>
    <pc:docChg chg="undo redo custSel addSld delSld modSld sldOrd">
      <pc:chgData name="Florina Tutuiu" userId="49aaaca89c39a863" providerId="LiveId" clId="{98214E5A-B1A0-4EEA-AB26-6F30F9D95785}" dt="2026-06-26T12:52:45.857" v="459" actId="14100"/>
      <pc:docMkLst>
        <pc:docMk/>
      </pc:docMkLst>
      <pc:sldChg chg="addSp delSp modSp mod">
        <pc:chgData name="Florina Tutuiu" userId="49aaaca89c39a863" providerId="LiveId" clId="{98214E5A-B1A0-4EEA-AB26-6F30F9D95785}" dt="2026-06-26T12:38:52.079" v="451" actId="255"/>
        <pc:sldMkLst>
          <pc:docMk/>
          <pc:sldMk cId="0" sldId="256"/>
        </pc:sldMkLst>
        <pc:spChg chg="mod">
          <ac:chgData name="Florina Tutuiu" userId="49aaaca89c39a863" providerId="LiveId" clId="{98214E5A-B1A0-4EEA-AB26-6F30F9D95785}" dt="2026-06-26T12:38:52.079" v="451" actId="255"/>
          <ac:spMkLst>
            <pc:docMk/>
            <pc:sldMk cId="0" sldId="256"/>
            <ac:spMk id="3" creationId="{00000000-0000-0000-0000-000000000000}"/>
          </ac:spMkLst>
        </pc:spChg>
        <pc:spChg chg="mod">
          <ac:chgData name="Florina Tutuiu" userId="49aaaca89c39a863" providerId="LiveId" clId="{98214E5A-B1A0-4EEA-AB26-6F30F9D95785}" dt="2026-06-26T12:11:02.312" v="168" actId="255"/>
          <ac:spMkLst>
            <pc:docMk/>
            <pc:sldMk cId="0" sldId="256"/>
            <ac:spMk id="4" creationId="{00000000-0000-0000-0000-000000000000}"/>
          </ac:spMkLst>
        </pc:spChg>
        <pc:spChg chg="add mod">
          <ac:chgData name="Florina Tutuiu" userId="49aaaca89c39a863" providerId="LiveId" clId="{98214E5A-B1A0-4EEA-AB26-6F30F9D95785}" dt="2026-06-26T12:03:04.986" v="148" actId="571"/>
          <ac:spMkLst>
            <pc:docMk/>
            <pc:sldMk cId="0" sldId="256"/>
            <ac:spMk id="5" creationId="{97D5F278-41B2-C9DD-268B-8B01C792E119}"/>
          </ac:spMkLst>
        </pc:spChg>
        <pc:picChg chg="add del mod">
          <ac:chgData name="Florina Tutuiu" userId="49aaaca89c39a863" providerId="LiveId" clId="{98214E5A-B1A0-4EEA-AB26-6F30F9D95785}" dt="2026-06-26T12:06:05.469" v="151" actId="931"/>
          <ac:picMkLst>
            <pc:docMk/>
            <pc:sldMk cId="0" sldId="256"/>
            <ac:picMk id="7" creationId="{29F5D678-FCD5-02EE-2591-6B0AA08C9D88}"/>
          </ac:picMkLst>
        </pc:picChg>
        <pc:picChg chg="add del mod">
          <ac:chgData name="Florina Tutuiu" userId="49aaaca89c39a863" providerId="LiveId" clId="{98214E5A-B1A0-4EEA-AB26-6F30F9D95785}" dt="2026-06-26T12:09:14.300" v="157" actId="478"/>
          <ac:picMkLst>
            <pc:docMk/>
            <pc:sldMk cId="0" sldId="256"/>
            <ac:picMk id="9" creationId="{D53241ED-05D9-F2DD-1DD9-32B14EE6C7CC}"/>
          </ac:picMkLst>
        </pc:picChg>
        <pc:picChg chg="add mod">
          <ac:chgData name="Florina Tutuiu" userId="49aaaca89c39a863" providerId="LiveId" clId="{98214E5A-B1A0-4EEA-AB26-6F30F9D95785}" dt="2026-06-26T12:09:06.612" v="155" actId="571"/>
          <ac:picMkLst>
            <pc:docMk/>
            <pc:sldMk cId="0" sldId="256"/>
            <ac:picMk id="10" creationId="{26B8F65E-D7ED-7EF4-EF1A-A621C3FD23A4}"/>
          </ac:picMkLst>
        </pc:picChg>
        <pc:picChg chg="add del mod">
          <ac:chgData name="Florina Tutuiu" userId="49aaaca89c39a863" providerId="LiveId" clId="{98214E5A-B1A0-4EEA-AB26-6F30F9D95785}" dt="2026-06-26T12:09:40.129" v="161" actId="478"/>
          <ac:picMkLst>
            <pc:docMk/>
            <pc:sldMk cId="0" sldId="256"/>
            <ac:picMk id="11" creationId="{DEA9649C-6DF4-401E-F800-DA50D2047710}"/>
          </ac:picMkLst>
        </pc:picChg>
        <pc:picChg chg="add mod">
          <ac:chgData name="Florina Tutuiu" userId="49aaaca89c39a863" providerId="LiveId" clId="{98214E5A-B1A0-4EEA-AB26-6F30F9D95785}" dt="2026-06-26T12:09:32.712" v="159" actId="571"/>
          <ac:picMkLst>
            <pc:docMk/>
            <pc:sldMk cId="0" sldId="256"/>
            <ac:picMk id="12" creationId="{37BDA62E-E40D-3F7B-11AA-7DFFEA60D20C}"/>
          </ac:picMkLst>
        </pc:picChg>
        <pc:picChg chg="add del mod">
          <ac:chgData name="Florina Tutuiu" userId="49aaaca89c39a863" providerId="LiveId" clId="{98214E5A-B1A0-4EEA-AB26-6F30F9D95785}" dt="2026-06-26T12:10:06.264" v="164" actId="478"/>
          <ac:picMkLst>
            <pc:docMk/>
            <pc:sldMk cId="0" sldId="256"/>
            <ac:picMk id="13" creationId="{63C55548-15D3-2F1E-8F3F-93FE9A956407}"/>
          </ac:picMkLst>
        </pc:picChg>
        <pc:picChg chg="add del mod">
          <ac:chgData name="Florina Tutuiu" userId="49aaaca89c39a863" providerId="LiveId" clId="{98214E5A-B1A0-4EEA-AB26-6F30F9D95785}" dt="2026-06-26T12:10:47.654" v="167" actId="478"/>
          <ac:picMkLst>
            <pc:docMk/>
            <pc:sldMk cId="0" sldId="256"/>
            <ac:picMk id="14" creationId="{58F56291-7425-0B55-73F1-07C942918CB0}"/>
          </ac:picMkLst>
        </pc:picChg>
        <pc:picChg chg="add mod">
          <ac:chgData name="Florina Tutuiu" userId="49aaaca89c39a863" providerId="LiveId" clId="{98214E5A-B1A0-4EEA-AB26-6F30F9D95785}" dt="2026-06-26T12:10:41.044" v="166" actId="571"/>
          <ac:picMkLst>
            <pc:docMk/>
            <pc:sldMk cId="0" sldId="256"/>
            <ac:picMk id="15" creationId="{CC51B3CB-D96F-3643-BB66-46587F93F24A}"/>
          </ac:picMkLst>
        </pc:picChg>
      </pc:sldChg>
      <pc:sldChg chg="addSp delSp modSp mod">
        <pc:chgData name="Florina Tutuiu" userId="49aaaca89c39a863" providerId="LiveId" clId="{98214E5A-B1A0-4EEA-AB26-6F30F9D95785}" dt="2026-06-26T12:52:45.857" v="459" actId="14100"/>
        <pc:sldMkLst>
          <pc:docMk/>
          <pc:sldMk cId="0" sldId="257"/>
        </pc:sldMkLst>
        <pc:spChg chg="mod">
          <ac:chgData name="Florina Tutuiu" userId="49aaaca89c39a863" providerId="LiveId" clId="{98214E5A-B1A0-4EEA-AB26-6F30F9D95785}" dt="2026-06-26T12:13:47.497" v="283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Florina Tutuiu" userId="49aaaca89c39a863" providerId="LiveId" clId="{98214E5A-B1A0-4EEA-AB26-6F30F9D95785}" dt="2026-06-26T12:52:45.857" v="459" actId="14100"/>
          <ac:spMkLst>
            <pc:docMk/>
            <pc:sldMk cId="0" sldId="257"/>
            <ac:spMk id="4" creationId="{00000000-0000-0000-0000-000000000000}"/>
          </ac:spMkLst>
        </pc:spChg>
        <pc:spChg chg="mod">
          <ac:chgData name="Florina Tutuiu" userId="49aaaca89c39a863" providerId="LiveId" clId="{98214E5A-B1A0-4EEA-AB26-6F30F9D95785}" dt="2026-06-26T12:14:37.880" v="335" actId="20577"/>
          <ac:spMkLst>
            <pc:docMk/>
            <pc:sldMk cId="0" sldId="257"/>
            <ac:spMk id="5" creationId="{00000000-0000-0000-0000-000000000000}"/>
          </ac:spMkLst>
        </pc:spChg>
        <pc:spChg chg="mod">
          <ac:chgData name="Florina Tutuiu" userId="49aaaca89c39a863" providerId="LiveId" clId="{98214E5A-B1A0-4EEA-AB26-6F30F9D95785}" dt="2026-06-26T12:52:15.726" v="457" actId="207"/>
          <ac:spMkLst>
            <pc:docMk/>
            <pc:sldMk cId="0" sldId="257"/>
            <ac:spMk id="6" creationId="{00000000-0000-0000-0000-000000000000}"/>
          </ac:spMkLst>
        </pc:spChg>
        <pc:spChg chg="mod">
          <ac:chgData name="Florina Tutuiu" userId="49aaaca89c39a863" providerId="LiveId" clId="{98214E5A-B1A0-4EEA-AB26-6F30F9D95785}" dt="2026-06-26T12:14:11.249" v="328" actId="20577"/>
          <ac:spMkLst>
            <pc:docMk/>
            <pc:sldMk cId="0" sldId="257"/>
            <ac:spMk id="7" creationId="{00000000-0000-0000-0000-000000000000}"/>
          </ac:spMkLst>
        </pc:spChg>
        <pc:spChg chg="del mod">
          <ac:chgData name="Florina Tutuiu" userId="49aaaca89c39a863" providerId="LiveId" clId="{98214E5A-B1A0-4EEA-AB26-6F30F9D95785}" dt="2026-06-26T12:13:20.045" v="238" actId="478"/>
          <ac:spMkLst>
            <pc:docMk/>
            <pc:sldMk cId="0" sldId="257"/>
            <ac:spMk id="8" creationId="{00000000-0000-0000-0000-000000000000}"/>
          </ac:spMkLst>
        </pc:spChg>
        <pc:spChg chg="del mod">
          <ac:chgData name="Florina Tutuiu" userId="49aaaca89c39a863" providerId="LiveId" clId="{98214E5A-B1A0-4EEA-AB26-6F30F9D95785}" dt="2026-06-26T12:13:16.763" v="236" actId="478"/>
          <ac:spMkLst>
            <pc:docMk/>
            <pc:sldMk cId="0" sldId="257"/>
            <ac:spMk id="9" creationId="{00000000-0000-0000-0000-000000000000}"/>
          </ac:spMkLst>
        </pc:spChg>
        <pc:spChg chg="del">
          <ac:chgData name="Florina Tutuiu" userId="49aaaca89c39a863" providerId="LiveId" clId="{98214E5A-B1A0-4EEA-AB26-6F30F9D95785}" dt="2026-06-26T12:12:49.893" v="177" actId="478"/>
          <ac:spMkLst>
            <pc:docMk/>
            <pc:sldMk cId="0" sldId="257"/>
            <ac:spMk id="10" creationId="{00000000-0000-0000-0000-000000000000}"/>
          </ac:spMkLst>
        </pc:spChg>
        <pc:spChg chg="del mod">
          <ac:chgData name="Florina Tutuiu" userId="49aaaca89c39a863" providerId="LiveId" clId="{98214E5A-B1A0-4EEA-AB26-6F30F9D95785}" dt="2026-06-26T12:13:09.708" v="234" actId="478"/>
          <ac:spMkLst>
            <pc:docMk/>
            <pc:sldMk cId="0" sldId="257"/>
            <ac:spMk id="11" creationId="{00000000-0000-0000-0000-000000000000}"/>
          </ac:spMkLst>
        </pc:spChg>
        <pc:spChg chg="del mod">
          <ac:chgData name="Florina Tutuiu" userId="49aaaca89c39a863" providerId="LiveId" clId="{98214E5A-B1A0-4EEA-AB26-6F30F9D95785}" dt="2026-06-26T12:13:06.251" v="232" actId="478"/>
          <ac:spMkLst>
            <pc:docMk/>
            <pc:sldMk cId="0" sldId="257"/>
            <ac:spMk id="12" creationId="{00000000-0000-0000-0000-000000000000}"/>
          </ac:spMkLst>
        </pc:spChg>
        <pc:spChg chg="del mod">
          <ac:chgData name="Florina Tutuiu" userId="49aaaca89c39a863" providerId="LiveId" clId="{98214E5A-B1A0-4EEA-AB26-6F30F9D95785}" dt="2026-06-26T12:13:04.213" v="231" actId="478"/>
          <ac:spMkLst>
            <pc:docMk/>
            <pc:sldMk cId="0" sldId="257"/>
            <ac:spMk id="13" creationId="{00000000-0000-0000-0000-000000000000}"/>
          </ac:spMkLst>
        </pc:spChg>
        <pc:picChg chg="del">
          <ac:chgData name="Florina Tutuiu" userId="49aaaca89c39a863" providerId="LiveId" clId="{98214E5A-B1A0-4EEA-AB26-6F30F9D95785}" dt="2026-06-26T12:12:24.593" v="170" actId="478"/>
          <ac:picMkLst>
            <pc:docMk/>
            <pc:sldMk cId="0" sldId="257"/>
            <ac:picMk id="2" creationId="{00000000-0000-0000-0000-000000000000}"/>
          </ac:picMkLst>
        </pc:picChg>
      </pc:sldChg>
      <pc:sldChg chg="modSp mod">
        <pc:chgData name="Florina Tutuiu" userId="49aaaca89c39a863" providerId="LiveId" clId="{98214E5A-B1A0-4EEA-AB26-6F30F9D95785}" dt="2026-06-26T12:48:33.941" v="452" actId="20577"/>
        <pc:sldMkLst>
          <pc:docMk/>
          <pc:sldMk cId="0" sldId="259"/>
        </pc:sldMkLst>
        <pc:spChg chg="mod">
          <ac:chgData name="Florina Tutuiu" userId="49aaaca89c39a863" providerId="LiveId" clId="{98214E5A-B1A0-4EEA-AB26-6F30F9D95785}" dt="2026-06-26T12:48:33.941" v="452" actId="20577"/>
          <ac:spMkLst>
            <pc:docMk/>
            <pc:sldMk cId="0" sldId="259"/>
            <ac:spMk id="14" creationId="{00000000-0000-0000-0000-000000000000}"/>
          </ac:spMkLst>
        </pc:spChg>
      </pc:sldChg>
      <pc:sldChg chg="modSp mod">
        <pc:chgData name="Florina Tutuiu" userId="49aaaca89c39a863" providerId="LiveId" clId="{98214E5A-B1A0-4EEA-AB26-6F30F9D95785}" dt="2026-06-26T12:28:40.115" v="422" actId="255"/>
        <pc:sldMkLst>
          <pc:docMk/>
          <pc:sldMk cId="0" sldId="265"/>
        </pc:sldMkLst>
        <pc:spChg chg="mod">
          <ac:chgData name="Florina Tutuiu" userId="49aaaca89c39a863" providerId="LiveId" clId="{98214E5A-B1A0-4EEA-AB26-6F30F9D95785}" dt="2026-06-26T12:28:40.115" v="422" actId="255"/>
          <ac:spMkLst>
            <pc:docMk/>
            <pc:sldMk cId="0" sldId="265"/>
            <ac:spMk id="3" creationId="{00000000-0000-0000-0000-000000000000}"/>
          </ac:spMkLst>
        </pc:spChg>
      </pc:sldChg>
      <pc:sldChg chg="modSp add mod">
        <pc:chgData name="Florina Tutuiu" userId="49aaaca89c39a863" providerId="LiveId" clId="{98214E5A-B1A0-4EEA-AB26-6F30F9D95785}" dt="2026-06-26T12:52:03.376" v="456" actId="207"/>
        <pc:sldMkLst>
          <pc:docMk/>
          <pc:sldMk cId="2575487468" sldId="266"/>
        </pc:sldMkLst>
        <pc:spChg chg="mod">
          <ac:chgData name="Florina Tutuiu" userId="49aaaca89c39a863" providerId="LiveId" clId="{98214E5A-B1A0-4EEA-AB26-6F30F9D95785}" dt="2026-06-26T12:52:03.376" v="456" actId="207"/>
          <ac:spMkLst>
            <pc:docMk/>
            <pc:sldMk cId="2575487468" sldId="266"/>
            <ac:spMk id="5" creationId="{2EF7D3EA-4D37-A064-DAA5-F1E78A0C1E4D}"/>
          </ac:spMkLst>
        </pc:spChg>
      </pc:sldChg>
      <pc:sldChg chg="addSp modSp new del mod ord setBg">
        <pc:chgData name="Florina Tutuiu" userId="49aaaca89c39a863" providerId="LiveId" clId="{98214E5A-B1A0-4EEA-AB26-6F30F9D95785}" dt="2026-06-26T10:52:19.386" v="140" actId="2696"/>
        <pc:sldMkLst>
          <pc:docMk/>
          <pc:sldMk cId="3529689911" sldId="266"/>
        </pc:sldMkLst>
        <pc:picChg chg="add mod modCrop">
          <ac:chgData name="Florina Tutuiu" userId="49aaaca89c39a863" providerId="LiveId" clId="{98214E5A-B1A0-4EEA-AB26-6F30F9D95785}" dt="2026-06-26T10:48:39.300" v="139" actId="26606"/>
          <ac:picMkLst>
            <pc:docMk/>
            <pc:sldMk cId="3529689911" sldId="266"/>
            <ac:picMk id="3" creationId="{1D679320-8518-67E3-4C8B-9A72C5D3271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538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19442-9D4A-48D9-885A-6F93866A1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F81DC8-9C55-BAEC-1A6B-F31D4195CC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85694F-8FB8-A288-8DBE-F4CE4E525C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201152-368E-3329-1744-901913F03B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5514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90E3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jocn.16974" TargetMode="External"/><Relationship Id="rId13" Type="http://schemas.openxmlformats.org/officeDocument/2006/relationships/hyperlink" Target="https://doi.org/10.1002/nop2.1588" TargetMode="External"/><Relationship Id="rId3" Type="http://schemas.openxmlformats.org/officeDocument/2006/relationships/hyperlink" Target="https://doi.org/10.1177/17449871221080731" TargetMode="External"/><Relationship Id="rId7" Type="http://schemas.openxmlformats.org/officeDocument/2006/relationships/hyperlink" Target="https://doi.org/10.5465/annals.2015.0099" TargetMode="External"/><Relationship Id="rId12" Type="http://schemas.openxmlformats.org/officeDocument/2006/relationships/hyperlink" Target="https://doi.org/10.1111/jocn.1711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912-025-03705-6" TargetMode="External"/><Relationship Id="rId11" Type="http://schemas.openxmlformats.org/officeDocument/2006/relationships/hyperlink" Target="https://doi.org/10.1186/s12960-024-00951-8" TargetMode="External"/><Relationship Id="rId5" Type="http://schemas.openxmlformats.org/officeDocument/2006/relationships/hyperlink" Target="https://doi.org/10.1037/ocp0000056" TargetMode="External"/><Relationship Id="rId10" Type="http://schemas.openxmlformats.org/officeDocument/2006/relationships/hyperlink" Target="https://doi.org/10.3390/healthcare13070692" TargetMode="External"/><Relationship Id="rId4" Type="http://schemas.openxmlformats.org/officeDocument/2006/relationships/hyperlink" Target="https://doi.org/10.1186/s12912-024-02216-0" TargetMode="External"/><Relationship Id="rId9" Type="http://schemas.openxmlformats.org/officeDocument/2006/relationships/hyperlink" Target="https://doi.org/10.1186/s12913-017-2707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80048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2113630"/>
            <a:ext cx="6296860" cy="237785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Exploring the Role of Flexible Working Arrangements in Supporting Nurse Retention : </a:t>
            </a:r>
          </a:p>
          <a:p>
            <a:pPr marL="0" indent="0" algn="ctr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A Qualitative Study within Cardiff and Vale University Health Board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170100" y="4536848"/>
            <a:ext cx="6296860" cy="21110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400" b="1" dirty="0">
                <a:solidFill>
                  <a:srgbClr val="E5DCE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Student Name – Florina Tutuiu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400" b="1" dirty="0">
                <a:solidFill>
                  <a:srgbClr val="E5DCE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Student ID - 2409707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400" b="1" dirty="0">
                <a:solidFill>
                  <a:srgbClr val="E5DCE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Module - Developing a Research Proposal</a:t>
            </a:r>
          </a:p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400" b="1" dirty="0">
                <a:solidFill>
                  <a:srgbClr val="E5DCE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Lecturer - Jaliya De Silva</a:t>
            </a:r>
          </a:p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400" b="1" dirty="0">
                <a:solidFill>
                  <a:srgbClr val="E5DCE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- BMWS5014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33000"/>
              </a:lnSpc>
              <a:buNone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C51B3CB-D96F-3643-BB66-46587F93F2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5571" y="549196"/>
            <a:ext cx="3672438" cy="12853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61475" y="479227"/>
            <a:ext cx="6794628" cy="4909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Table of </a:t>
            </a:r>
            <a:r>
              <a:rPr lang="en-GB" sz="30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Contents </a:t>
            </a:r>
            <a:endParaRPr lang="en-US" sz="3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368203" y="1056599"/>
            <a:ext cx="8051178" cy="5132647"/>
          </a:xfrm>
          <a:prstGeom prst="roundRect">
            <a:avLst>
              <a:gd name="adj" fmla="val 3554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05328" y="1343223"/>
            <a:ext cx="2869037" cy="4911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05328" y="1224952"/>
            <a:ext cx="9117283" cy="49860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Why is this research important?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Aim, Objectives &amp; Research Questions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Methodology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Collection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7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Analysis, Reliability &amp; Validity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8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Ethical Considerations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9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Limitations &amp; Recommendations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10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Conclusion</a:t>
            </a: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  <a:hlinkClick r:id="rId11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References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ea typeface="Bricolage Grotesque ExtraBold" pitchFamily="34" charset="-122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SzPct val="100000"/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30000"/>
              </a:lnSpc>
              <a:buSzPct val="100000"/>
            </a:pP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05328" y="3500338"/>
            <a:ext cx="3478622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335EA7-0E66-D82A-7DDF-3DED99426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9C42DF45-7E77-9E5F-E93C-7889CB0E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148" y="0"/>
            <a:ext cx="4975547" cy="68580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D18398B6-0BA0-99B3-AC2F-8DAE4E63F1EF}"/>
              </a:ext>
            </a:extLst>
          </p:cNvPr>
          <p:cNvSpPr/>
          <p:nvPr/>
        </p:nvSpPr>
        <p:spPr>
          <a:xfrm>
            <a:off x="661475" y="479227"/>
            <a:ext cx="6794628" cy="4909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Why is this research important?</a:t>
            </a:r>
            <a:endParaRPr lang="en-US" sz="3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CB6738B6-41F2-F520-C3D0-E63FB1FD6A39}"/>
              </a:ext>
            </a:extLst>
          </p:cNvPr>
          <p:cNvSpPr/>
          <p:nvPr/>
        </p:nvSpPr>
        <p:spPr>
          <a:xfrm>
            <a:off x="548268" y="1193999"/>
            <a:ext cx="3183156" cy="2841058"/>
          </a:xfrm>
          <a:prstGeom prst="roundRect">
            <a:avLst>
              <a:gd name="adj" fmla="val 3554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2EF7D3EA-4D37-A064-DAA5-F1E78A0C1E4D}"/>
              </a:ext>
            </a:extLst>
          </p:cNvPr>
          <p:cNvSpPr/>
          <p:nvPr/>
        </p:nvSpPr>
        <p:spPr>
          <a:xfrm>
            <a:off x="705328" y="1343223"/>
            <a:ext cx="2869037" cy="4911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Current Workforce Challenges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E48F3D19-43F2-0383-7F25-828F561773DE}"/>
              </a:ext>
            </a:extLst>
          </p:cNvPr>
          <p:cNvSpPr/>
          <p:nvPr/>
        </p:nvSpPr>
        <p:spPr>
          <a:xfrm>
            <a:off x="705328" y="1983581"/>
            <a:ext cx="2869037" cy="138241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NHS workforce shortages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Rising service pressures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High nurse turnover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Workforce sustainability concerns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46465635-FA03-5F98-46A5-8BD7713F1E54}"/>
              </a:ext>
            </a:extLst>
          </p:cNvPr>
          <p:cNvSpPr/>
          <p:nvPr/>
        </p:nvSpPr>
        <p:spPr>
          <a:xfrm>
            <a:off x="705328" y="3500338"/>
            <a:ext cx="3478622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i="1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(Halter et al., 2017; Leary et al., 2024)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19FCA845-9C39-2121-1613-62490D9F736B}"/>
              </a:ext>
            </a:extLst>
          </p:cNvPr>
          <p:cNvSpPr/>
          <p:nvPr/>
        </p:nvSpPr>
        <p:spPr>
          <a:xfrm>
            <a:off x="4183950" y="1349673"/>
            <a:ext cx="2956744" cy="4911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Flexible Working as a Retention Strategy</a:t>
            </a:r>
            <a:endParaRPr lang="en-US" sz="15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398268FF-4244-777E-1293-0DBC17E6CDC5}"/>
              </a:ext>
            </a:extLst>
          </p:cNvPr>
          <p:cNvSpPr/>
          <p:nvPr/>
        </p:nvSpPr>
        <p:spPr>
          <a:xfrm>
            <a:off x="4183950" y="1983581"/>
            <a:ext cx="2956744" cy="11372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Self-rostering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Flexible shift patterns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Part-time and compressed hours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Improved work-life balance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68C09F3B-34C0-2881-C7C9-ED5E0C8477E4}"/>
              </a:ext>
            </a:extLst>
          </p:cNvPr>
          <p:cNvSpPr/>
          <p:nvPr/>
        </p:nvSpPr>
        <p:spPr>
          <a:xfrm>
            <a:off x="4183950" y="3503186"/>
            <a:ext cx="3289813" cy="4903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(Emmanuel et al., 2024; O'Connell et al., 2024)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34E21932-E4E7-B179-1A04-FFFEAD96EF89}"/>
              </a:ext>
            </a:extLst>
          </p:cNvPr>
          <p:cNvSpPr/>
          <p:nvPr/>
        </p:nvSpPr>
        <p:spPr>
          <a:xfrm>
            <a:off x="743745" y="4533127"/>
            <a:ext cx="2573571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Research Gap</a:t>
            </a:r>
            <a:endParaRPr lang="en-US" sz="15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6CECC327-7D7F-2069-C851-A44CFFAADD28}"/>
              </a:ext>
            </a:extLst>
          </p:cNvPr>
          <p:cNvSpPr/>
          <p:nvPr/>
        </p:nvSpPr>
        <p:spPr>
          <a:xfrm>
            <a:off x="552980" y="4945458"/>
            <a:ext cx="6416416" cy="13302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Limited qualitative evidence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Few studies within individual NHS organisations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r>
              <a:rPr lang="en-US" sz="14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Need for evidence within Cardiff and Vale UHB</a:t>
            </a: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endParaRPr lang="en-US" sz="1400">
              <a:solidFill>
                <a:srgbClr val="E5DCE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3840" indent="-243840" algn="l">
              <a:lnSpc>
                <a:spcPct val="130000"/>
              </a:lnSpc>
              <a:buSzPct val="10000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41C8A7A3-6724-74EE-1A92-C366FF5D0C16}"/>
              </a:ext>
            </a:extLst>
          </p:cNvPr>
          <p:cNvSpPr/>
          <p:nvPr/>
        </p:nvSpPr>
        <p:spPr>
          <a:xfrm>
            <a:off x="552981" y="6030515"/>
            <a:ext cx="6411704" cy="4903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(Pressley and Garside, 2023; Barker, Griffiths and Dall'Ora, 2025)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487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30023" y="1266328"/>
            <a:ext cx="835083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Aim, Objectives &amp; Research Questions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30023" y="2046088"/>
            <a:ext cx="3917356" cy="413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Aim</a:t>
            </a:r>
            <a:endParaRPr lang="en-US" sz="2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30023" y="2645519"/>
            <a:ext cx="11478330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To explore the role of flexible working arrangements in supporting nurse retention within Cardiff and Vale University Health Board.</a:t>
            </a:r>
          </a:p>
        </p:txBody>
      </p:sp>
      <p:sp>
        <p:nvSpPr>
          <p:cNvPr id="5" name="Shape 3"/>
          <p:cNvSpPr/>
          <p:nvPr/>
        </p:nvSpPr>
        <p:spPr>
          <a:xfrm>
            <a:off x="542415" y="3279180"/>
            <a:ext cx="5470785" cy="1878905"/>
          </a:xfrm>
          <a:prstGeom prst="roundRect">
            <a:avLst>
              <a:gd name="adj" fmla="val 6338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07710" y="3502323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Objectives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07710" y="3926086"/>
            <a:ext cx="5140196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Explore nurses' experiences of flexible working.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Identify perceived benefits and challenges.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Examine how flexible working influences retention.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Recommend workforce management strategies.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303904" y="3502323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Research Questions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303904" y="3926086"/>
            <a:ext cx="5232666" cy="11741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How do nurses perceive flexible working arrangements?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What benefits and challenges do they experience?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How does flexible working influence their decision to remain employed?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80048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46" y="1653778"/>
            <a:ext cx="4142081" cy="3550444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233360" y="1302048"/>
            <a:ext cx="535301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Research Methodology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1"/>
          <p:cNvSpPr/>
          <p:nvPr/>
        </p:nvSpPr>
        <p:spPr>
          <a:xfrm>
            <a:off x="5233360" y="2066826"/>
            <a:ext cx="3065783" cy="1275358"/>
          </a:xfrm>
          <a:prstGeom prst="roundRect">
            <a:avLst>
              <a:gd name="adj" fmla="val 5447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5398655" y="2232124"/>
            <a:ext cx="2159740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Research Philosophy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5398655" y="2589808"/>
            <a:ext cx="2735194" cy="5870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Interpretivist philosophy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Inductive research approach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4"/>
          <p:cNvSpPr/>
          <p:nvPr/>
        </p:nvSpPr>
        <p:spPr>
          <a:xfrm>
            <a:off x="8464437" y="2066826"/>
            <a:ext cx="3065783" cy="1275358"/>
          </a:xfrm>
          <a:prstGeom prst="roundRect">
            <a:avLst>
              <a:gd name="adj" fmla="val 5447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8629732" y="2232124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Research Design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8629732" y="2589808"/>
            <a:ext cx="2735194" cy="5870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Qualitative research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Semi-structured interviews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5233360" y="3507482"/>
            <a:ext cx="6296860" cy="1597819"/>
          </a:xfrm>
          <a:prstGeom prst="roundRect">
            <a:avLst>
              <a:gd name="adj" fmla="val 4347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5398655" y="3672780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Why this approach?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398655" y="4030464"/>
            <a:ext cx="5966271" cy="9095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Explores nurses lived experiences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Produces rich, in-depth data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Supports understanding of workplace experiences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5233360" y="5291336"/>
            <a:ext cx="690644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(Saunders, Lewis and Thornhill, 2023; Creswell and Poth, 2024)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215" y="0"/>
            <a:ext cx="480048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548011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Data Collection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42415" y="2312789"/>
            <a:ext cx="3184842" cy="2997200"/>
          </a:xfrm>
          <a:prstGeom prst="roundRect">
            <a:avLst>
              <a:gd name="adj" fmla="val 3973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07710" y="2478088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Participants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07710" y="2901851"/>
            <a:ext cx="2854254" cy="11741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Registered nurses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Cardiff and Vale University Health Board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Experience of flexible working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07710" y="4241304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Sampling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707710" y="4665067"/>
            <a:ext cx="2854254" cy="5870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Purposive sampling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10-12 participants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317260" y="2478087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Data Collection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958964" y="2901851"/>
            <a:ext cx="3437567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Semi-structured interviews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Audio-recorded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Transcription of interviews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Interview guide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3892552" y="4282678"/>
            <a:ext cx="3826685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(Robson and McCartan, 2024; Silverman, 2024)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519039"/>
            <a:ext cx="7673981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Data Analysis, Reliability &amp; Validity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42415" y="2283817"/>
            <a:ext cx="5470785" cy="3055045"/>
          </a:xfrm>
          <a:prstGeom prst="roundRect">
            <a:avLst>
              <a:gd name="adj" fmla="val 3898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07710" y="2449116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Data Analysis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07710" y="2872879"/>
            <a:ext cx="5140196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Braun &amp; Clarke's six-phase thematic analysis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Coding and theme development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Interpretation using: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Social Exchange Theory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Job Demands-Resources (JD-R) Model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07710" y="4576167"/>
            <a:ext cx="5140196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(Braun and Clarke, 2022; Cropanzano et al., 2017; Bakker and Demerouti, 2017; Ivziku et al., 2025)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303904" y="2449116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Reliability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303904" y="2872879"/>
            <a:ext cx="5232666" cy="9095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Standardised interview guide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Consistent interview process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Verbatim transcription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303904" y="3947716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Validity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303904" y="4371479"/>
            <a:ext cx="5232666" cy="9095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Rich participant narratives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Open-ended questioning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Themes grounded in participants' experiences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80048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1019969"/>
            <a:ext cx="523306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Ethical Considerations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233360" y="1784747"/>
            <a:ext cx="3065783" cy="1718667"/>
          </a:xfrm>
          <a:prstGeom prst="roundRect">
            <a:avLst>
              <a:gd name="adj" fmla="val 4042"/>
            </a:avLst>
          </a:prstGeom>
          <a:solidFill>
            <a:srgbClr val="090E3F"/>
          </a:solidFill>
          <a:ln w="19050">
            <a:solidFill>
              <a:srgbClr val="4146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417704" y="1969095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Ethical Approval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417704" y="2326779"/>
            <a:ext cx="26970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ct val="133000"/>
              </a:lnSpc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University ethical approval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8464437" y="1784747"/>
            <a:ext cx="3065783" cy="1718667"/>
          </a:xfrm>
          <a:prstGeom prst="roundRect">
            <a:avLst>
              <a:gd name="adj" fmla="val 4042"/>
            </a:avLst>
          </a:prstGeom>
          <a:solidFill>
            <a:srgbClr val="090E3F"/>
          </a:solidFill>
          <a:ln w="19050">
            <a:solidFill>
              <a:srgbClr val="4146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8648781" y="1969095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Informed Consent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648781" y="2326779"/>
            <a:ext cx="2697095" cy="992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ct val="133000"/>
              </a:lnSpc>
              <a:spcAft>
                <a:spcPts val="750"/>
              </a:spcAft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Participant information sheet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33000"/>
              </a:lnSpc>
              <a:spcAft>
                <a:spcPts val="750"/>
              </a:spcAft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Written consent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33000"/>
              </a:lnSpc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Right to withdraw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233360" y="3668713"/>
            <a:ext cx="6296860" cy="1718667"/>
          </a:xfrm>
          <a:prstGeom prst="roundRect">
            <a:avLst>
              <a:gd name="adj" fmla="val 4042"/>
            </a:avLst>
          </a:prstGeom>
          <a:solidFill>
            <a:srgbClr val="090E3F"/>
          </a:solidFill>
          <a:ln w="19050">
            <a:solidFill>
              <a:srgbClr val="4146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417704" y="3853061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5DCE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Confidentiality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417704" y="4210745"/>
            <a:ext cx="5928172" cy="992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ct val="133000"/>
              </a:lnSpc>
              <a:spcAft>
                <a:spcPts val="750"/>
              </a:spcAft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Pseudonyms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33000"/>
              </a:lnSpc>
              <a:spcAft>
                <a:spcPts val="750"/>
              </a:spcAft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Secure data storage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33000"/>
              </a:lnSpc>
              <a:buFont typeface="Wingdings" panose="05000000000000000000" pitchFamily="2" charset="2"/>
              <a:buChar char="ü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UK GDPR compliance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5233360" y="5573415"/>
            <a:ext cx="690644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(Saunders, Lewis and Thornhill, 2023; Creswell and Poth, 2024)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215" y="0"/>
            <a:ext cx="480048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389856"/>
            <a:ext cx="6296860" cy="1033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Limitations &amp; Recommendations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42415" y="2671366"/>
            <a:ext cx="3184842" cy="2796778"/>
          </a:xfrm>
          <a:prstGeom prst="roundRect">
            <a:avLst>
              <a:gd name="adj" fmla="val 4258"/>
            </a:avLst>
          </a:prstGeom>
          <a:solidFill>
            <a:srgbClr val="EEAEF6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07710" y="2836664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Limitations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07710" y="3260427"/>
            <a:ext cx="2854254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Small qualitative sample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Single NHS Health Board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Self-reported interview data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Limited transferability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Recruitment challenges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07710" y="4963716"/>
            <a:ext cx="346383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000000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(Silverman, 2024)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4017961" y="2836664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Recommendations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017961" y="3260427"/>
            <a:ext cx="355630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Future research could include: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017961" y="3673872"/>
            <a:ext cx="2946723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Larger participant samples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Multiple NHS organisations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Mixed-methods research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Longitudinal studies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017961" y="5054699"/>
            <a:ext cx="355630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(Pressley and Garside, 2023)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80048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46" y="2393454"/>
            <a:ext cx="4142081" cy="2071092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233360" y="934641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Conclusion</a:t>
            </a:r>
            <a:endParaRPr lang="en-US" sz="32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1"/>
          <p:cNvSpPr/>
          <p:nvPr/>
        </p:nvSpPr>
        <p:spPr>
          <a:xfrm>
            <a:off x="5267399" y="1531937"/>
            <a:ext cx="3917356" cy="413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00" b="1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Key Takeaways</a:t>
            </a: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33360" y="2178943"/>
            <a:ext cx="6296860" cy="633313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5493902" y="2363291"/>
            <a:ext cx="585197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Flexible working may positively influence nurse retention.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33360" y="2977555"/>
            <a:ext cx="6296860" cy="633313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5493902" y="3161903"/>
            <a:ext cx="585197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Qualitative research provides insight into nurses' lived experiences.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33360" y="3776166"/>
            <a:ext cx="6296860" cy="633313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5493902" y="3960515"/>
            <a:ext cx="585197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A rigorous methodology supports credible findings.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33360" y="4574778"/>
            <a:ext cx="6296860" cy="897930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5493902" y="4759127"/>
            <a:ext cx="5851974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Findings may inform future workforce management strategies within Cardiff and Vale University Health Board.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6"/>
          <p:cNvSpPr/>
          <p:nvPr/>
        </p:nvSpPr>
        <p:spPr>
          <a:xfrm>
            <a:off x="5233360" y="5658743"/>
            <a:ext cx="6906444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i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(Alkan, Cushen-Brewster and Anyanwu, 2024; Al Yahyaei et al., 2022)</a:t>
            </a:r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15454"/>
            <a:ext cx="3297155" cy="3359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100" dirty="0">
                <a:solidFill>
                  <a:srgbClr val="EEAEF6"/>
                </a:solidFill>
                <a:latin typeface="Arial" panose="020B0604020202020204" pitchFamily="34" charset="0"/>
                <a:ea typeface="Bricolage Grotesque ExtraBold" pitchFamily="34" charset="-122"/>
                <a:cs typeface="Arial" panose="020B0604020202020204" pitchFamily="34" charset="0"/>
              </a:rPr>
              <a:t>References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75" y="1091109"/>
            <a:ext cx="10868745" cy="51514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Al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Yahyaei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A., Hewison, A., Efstathiou, N. and Carrick-Sen, D. (2022) 'Nurses' intention to stay in the work environment in acute healthcare: a systematic review',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Journal of Research in Nursing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27(4), pp. 374–397.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https://doi.org/10.1177/17449871221080731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Alkan, E., Cushen-Brewster, N. and Anyanwu, P. (2024) '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Organisational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factors associated with healthcare workforce development, recruitment, and retention in the United Kingdom: a systematic review',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BMC Nursing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23(1).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https://doi.org/10.1186/s12912-024-02216-0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Bakker, A.B. and Demerouti, E. (2017) 'Job Demands–Resources Theory: taking stock and looking forward',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Journal of Occupational Health Psychology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22(3), pp. 273–285.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https://doi.org/10.1037/ocp0000056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Barker, H.R., Griffiths, P. and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Dall'Ora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C. (2025) '"I don't think there's necessarily a one size fits all": negotiating competing priorities in nurse shift scheduling: a qualitative study',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BMC Nursing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24(1).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https://doi.org/10.1186/s12912-025-03705-6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Braun, V. and Clarke, V. (2022)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Thematic Analysis: A Practical Guide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London: SAGE.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Creswell, J.W. and Poth, C.N. (2024)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Qualitative Inquiry and Research Design: Choosing Among Five Approaches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5th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edn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London: SAGE.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Cropanzano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R., Anthony, E.L., Daniels, S.R. and Hall, A.V. (2017) 'Social Exchange Theory: a critical review with theoretical remedies',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Academy of Management Annals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11(1), pp. 479–516.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https://doi.org/10.5465/annals.2015.0099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Emmanuel, T.,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Dall'Ora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C., Ewings, S., Griffiths, P. and Ball, J. (2024) 'The important factors nurses consider when choosing shift patterns: a cross-sectional study',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Journal of Clinical Nursing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33(3), pp. 998–1011.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https://doi.org/10.1111/jocn.16974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Halter, M., Boiko, O.,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Pelone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F., Beighton, C., Harris, R., Gale, J., Gourlay, S. and Drennan, V. (2017) 'The determinants and consequences of adult nursing staff turnover: a systematic review of systematic reviews',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BMC Health Services Research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17, 824.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https://doi.org/10.1186/s12913-017-2707-0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Ivziku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D., Duka, B., Dervishi, A., Filomeno, L.,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Polverini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F., Notarnicola, I.,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Stievano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A., Rocco, G., Gonzalez, C.I.A., Podgorica, N., D'Angelo, D., De Benedictis, A., De Micco, F., Gualandi, R., Lommi, M. and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Tartaglini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D. (2025) 'Exploring nurses' quit intentions: a structural equation modelling and mediation analysis based on the JD-R and Social Exchange Theories',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Healthcare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13(7), 692.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https://doi.org/10.3390/healthcare13070692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Leary, A., Maxwell, E., Myers, R. and Peate, I. (2024) 'Why are healthcare professionals leaving NHS roles? A secondary analysis of routinely collected data',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Human Resources for Health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22(1).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https://doi.org/10.1186/s12960-024-00951-8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O'Connell, M., Crowley, C., O'Sullivan, M. and Coffey, A. (2024) 'The impact of electronic and self-rostering systems on healthcare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organisations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 and healthcare workers: a mixed-method systematic review',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Journal of Clinical Nursing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https://doi.org/10.1111/jocn.17114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Pressley, C. and Garside, J. (2023) 'Safeguarding the retention of nurses: a systematic review on determinants of nurses' intentions to stay',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Nursing Open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, 10(5), pp. 2842–2858. Available at: </a:t>
            </a:r>
            <a:r>
              <a:rPr lang="en-US" sz="1100" b="1" u="sng" dirty="0">
                <a:solidFill>
                  <a:srgbClr val="EEAEF6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https://doi.org/10.1002/nop2.1588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Robson, C. and McCartan, K. (2024)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Real World Research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5th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edn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Chichester: Wiley.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Saunders, M.N.K., Lewis, P. and Thornhill, A. (2023)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Research Methods for Business Students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9th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edn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Harlow: Pearson.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Silverman, D. (2024) </a:t>
            </a:r>
            <a:r>
              <a:rPr lang="en-US" sz="1100" i="1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Doing Qualitative Research: A Practical Handbook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6th </a:t>
            </a:r>
            <a:r>
              <a:rPr lang="en-US" sz="1100" dirty="0" err="1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edn</a:t>
            </a:r>
            <a:r>
              <a:rPr lang="en-US" sz="1100" dirty="0">
                <a:solidFill>
                  <a:srgbClr val="E5DCE6"/>
                </a:solidFill>
                <a:latin typeface="Arial" panose="020B0604020202020204" pitchFamily="34" charset="0"/>
                <a:ea typeface="Montserrat" pitchFamily="34" charset="-122"/>
                <a:cs typeface="Arial" panose="020B0604020202020204" pitchFamily="34" charset="0"/>
              </a:rPr>
              <a:t>. London: SAGE.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EEAEF6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1433</Words>
  <Application>Microsoft Office PowerPoint</Application>
  <PresentationFormat>Widescreen</PresentationFormat>
  <Paragraphs>169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Wingdings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Florina Tutuiu</dc:creator>
  <cp:lastModifiedBy>Florina Tutuiu</cp:lastModifiedBy>
  <cp:revision>1</cp:revision>
  <dcterms:created xsi:type="dcterms:W3CDTF">2026-06-25T23:43:16Z</dcterms:created>
  <dcterms:modified xsi:type="dcterms:W3CDTF">2026-06-26T12:52:46Z</dcterms:modified>
</cp:coreProperties>
</file>