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0" r:id="rId5"/>
  </p:sldMasterIdLst>
  <p:notesMasterIdLst>
    <p:notesMasterId r:id="rId60"/>
  </p:notesMasterIdLst>
  <p:sldIdLst>
    <p:sldId id="266" r:id="rId6"/>
    <p:sldId id="308" r:id="rId7"/>
    <p:sldId id="324" r:id="rId8"/>
    <p:sldId id="325" r:id="rId9"/>
    <p:sldId id="340" r:id="rId10"/>
    <p:sldId id="353" r:id="rId11"/>
    <p:sldId id="354" r:id="rId12"/>
    <p:sldId id="355" r:id="rId13"/>
    <p:sldId id="258" r:id="rId14"/>
    <p:sldId id="356" r:id="rId15"/>
    <p:sldId id="357" r:id="rId16"/>
    <p:sldId id="269" r:id="rId17"/>
    <p:sldId id="358" r:id="rId18"/>
    <p:sldId id="270" r:id="rId19"/>
    <p:sldId id="292" r:id="rId20"/>
    <p:sldId id="293" r:id="rId21"/>
    <p:sldId id="315" r:id="rId22"/>
    <p:sldId id="352" r:id="rId23"/>
    <p:sldId id="359" r:id="rId24"/>
    <p:sldId id="360" r:id="rId25"/>
    <p:sldId id="362" r:id="rId26"/>
    <p:sldId id="317" r:id="rId27"/>
    <p:sldId id="361" r:id="rId28"/>
    <p:sldId id="316" r:id="rId29"/>
    <p:sldId id="318" r:id="rId30"/>
    <p:sldId id="319" r:id="rId31"/>
    <p:sldId id="288" r:id="rId32"/>
    <p:sldId id="321" r:id="rId33"/>
    <p:sldId id="265" r:id="rId34"/>
    <p:sldId id="257" r:id="rId35"/>
    <p:sldId id="273" r:id="rId36"/>
    <p:sldId id="259" r:id="rId37"/>
    <p:sldId id="274" r:id="rId38"/>
    <p:sldId id="322" r:id="rId39"/>
    <p:sldId id="312" r:id="rId40"/>
    <p:sldId id="323" r:id="rId41"/>
    <p:sldId id="290" r:id="rId42"/>
    <p:sldId id="291" r:id="rId43"/>
    <p:sldId id="286" r:id="rId44"/>
    <p:sldId id="326" r:id="rId45"/>
    <p:sldId id="327" r:id="rId46"/>
    <p:sldId id="313" r:id="rId47"/>
    <p:sldId id="328" r:id="rId48"/>
    <p:sldId id="314" r:id="rId49"/>
    <p:sldId id="268" r:id="rId50"/>
    <p:sldId id="287" r:id="rId51"/>
    <p:sldId id="329" r:id="rId52"/>
    <p:sldId id="341" r:id="rId53"/>
    <p:sldId id="347" r:id="rId54"/>
    <p:sldId id="349" r:id="rId55"/>
    <p:sldId id="281" r:id="rId56"/>
    <p:sldId id="277" r:id="rId57"/>
    <p:sldId id="278" r:id="rId58"/>
    <p:sldId id="34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62" d="100"/>
          <a:sy n="62" d="100"/>
        </p:scale>
        <p:origin x="7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220C1760-2D58-4BB8-A6C2-3EFEEC3FA6DD}"/>
    <pc:docChg chg="custSel addSld delSld modSld">
      <pc:chgData name="Marie Pitson" userId="db8d2b3e-593d-47e6-a0b5-dc90f7ab49ec" providerId="ADAL" clId="{220C1760-2D58-4BB8-A6C2-3EFEEC3FA6DD}" dt="2022-05-20T14:30:33.637" v="73"/>
      <pc:docMkLst>
        <pc:docMk/>
      </pc:docMkLst>
      <pc:sldChg chg="delSp add setBg delDesignElem">
        <pc:chgData name="Marie Pitson" userId="db8d2b3e-593d-47e6-a0b5-dc90f7ab49ec" providerId="ADAL" clId="{220C1760-2D58-4BB8-A6C2-3EFEEC3FA6DD}" dt="2022-05-20T14:27:04.874" v="43"/>
        <pc:sldMkLst>
          <pc:docMk/>
          <pc:sldMk cId="0" sldId="258"/>
        </pc:sldMkLst>
        <pc:spChg chg="del">
          <ac:chgData name="Marie Pitson" userId="db8d2b3e-593d-47e6-a0b5-dc90f7ab49ec" providerId="ADAL" clId="{220C1760-2D58-4BB8-A6C2-3EFEEC3FA6DD}" dt="2022-05-20T14:27:04.874" v="43"/>
          <ac:spMkLst>
            <pc:docMk/>
            <pc:sldMk cId="0" sldId="258"/>
            <ac:spMk id="9" creationId="{67B74F2B-9534-4540-96B0-5C8E958B940F}"/>
          </ac:spMkLst>
        </pc:spChg>
        <pc:spChg chg="del">
          <ac:chgData name="Marie Pitson" userId="db8d2b3e-593d-47e6-a0b5-dc90f7ab49ec" providerId="ADAL" clId="{220C1760-2D58-4BB8-A6C2-3EFEEC3FA6DD}" dt="2022-05-20T14:27:04.874" v="43"/>
          <ac:spMkLst>
            <pc:docMk/>
            <pc:sldMk cId="0" sldId="258"/>
            <ac:spMk id="13" creationId="{C1B60310-C5C3-46A0-A452-2A0B008434DA}"/>
          </ac:spMkLst>
        </pc:spChg>
        <pc:cxnChg chg="del">
          <ac:chgData name="Marie Pitson" userId="db8d2b3e-593d-47e6-a0b5-dc90f7ab49ec" providerId="ADAL" clId="{220C1760-2D58-4BB8-A6C2-3EFEEC3FA6DD}" dt="2022-05-20T14:27:04.874" v="43"/>
          <ac:cxnSpMkLst>
            <pc:docMk/>
            <pc:sldMk cId="0" sldId="258"/>
            <ac:cxnSpMk id="11" creationId="{33BECB2B-2CFA-412C-880F-C4B60974936F}"/>
          </ac:cxnSpMkLst>
        </pc:cxnChg>
      </pc:sldChg>
      <pc:sldChg chg="del">
        <pc:chgData name="Marie Pitson" userId="db8d2b3e-593d-47e6-a0b5-dc90f7ab49ec" providerId="ADAL" clId="{220C1760-2D58-4BB8-A6C2-3EFEEC3FA6DD}" dt="2022-05-20T12:19:35.274" v="8" actId="47"/>
        <pc:sldMkLst>
          <pc:docMk/>
          <pc:sldMk cId="3454348744" sldId="260"/>
        </pc:sldMkLst>
      </pc:sldChg>
      <pc:sldChg chg="del">
        <pc:chgData name="Marie Pitson" userId="db8d2b3e-593d-47e6-a0b5-dc90f7ab49ec" providerId="ADAL" clId="{220C1760-2D58-4BB8-A6C2-3EFEEC3FA6DD}" dt="2022-05-20T12:19:31.149" v="4" actId="47"/>
        <pc:sldMkLst>
          <pc:docMk/>
          <pc:sldMk cId="1270254736" sldId="261"/>
        </pc:sldMkLst>
      </pc:sldChg>
      <pc:sldChg chg="del">
        <pc:chgData name="Marie Pitson" userId="db8d2b3e-593d-47e6-a0b5-dc90f7ab49ec" providerId="ADAL" clId="{220C1760-2D58-4BB8-A6C2-3EFEEC3FA6DD}" dt="2022-05-20T12:19:34.073" v="7" actId="47"/>
        <pc:sldMkLst>
          <pc:docMk/>
          <pc:sldMk cId="26419673" sldId="262"/>
        </pc:sldMkLst>
      </pc:sldChg>
      <pc:sldChg chg="del">
        <pc:chgData name="Marie Pitson" userId="db8d2b3e-593d-47e6-a0b5-dc90f7ab49ec" providerId="ADAL" clId="{220C1760-2D58-4BB8-A6C2-3EFEEC3FA6DD}" dt="2022-05-20T12:19:32.400" v="5" actId="47"/>
        <pc:sldMkLst>
          <pc:docMk/>
          <pc:sldMk cId="1427634070" sldId="264"/>
        </pc:sldMkLst>
      </pc:sldChg>
      <pc:sldChg chg="modNotesTx">
        <pc:chgData name="Marie Pitson" userId="db8d2b3e-593d-47e6-a0b5-dc90f7ab49ec" providerId="ADAL" clId="{220C1760-2D58-4BB8-A6C2-3EFEEC3FA6DD}" dt="2022-05-20T12:22:06.695" v="28" actId="20577"/>
        <pc:sldMkLst>
          <pc:docMk/>
          <pc:sldMk cId="0" sldId="265"/>
        </pc:sldMkLst>
      </pc:sldChg>
      <pc:sldChg chg="delSp add setBg delDesignElem">
        <pc:chgData name="Marie Pitson" userId="db8d2b3e-593d-47e6-a0b5-dc90f7ab49ec" providerId="ADAL" clId="{220C1760-2D58-4BB8-A6C2-3EFEEC3FA6DD}" dt="2022-05-20T14:27:36.359" v="49"/>
        <pc:sldMkLst>
          <pc:docMk/>
          <pc:sldMk cId="0" sldId="269"/>
        </pc:sldMkLst>
        <pc:spChg chg="del">
          <ac:chgData name="Marie Pitson" userId="db8d2b3e-593d-47e6-a0b5-dc90f7ab49ec" providerId="ADAL" clId="{220C1760-2D58-4BB8-A6C2-3EFEEC3FA6DD}" dt="2022-05-20T14:27:36.359" v="49"/>
          <ac:spMkLst>
            <pc:docMk/>
            <pc:sldMk cId="0" sldId="269"/>
            <ac:spMk id="9" creationId="{67B74F2B-9534-4540-96B0-5C8E958B940F}"/>
          </ac:spMkLst>
        </pc:spChg>
        <pc:spChg chg="del">
          <ac:chgData name="Marie Pitson" userId="db8d2b3e-593d-47e6-a0b5-dc90f7ab49ec" providerId="ADAL" clId="{220C1760-2D58-4BB8-A6C2-3EFEEC3FA6DD}" dt="2022-05-20T14:27:36.359" v="49"/>
          <ac:spMkLst>
            <pc:docMk/>
            <pc:sldMk cId="0" sldId="269"/>
            <ac:spMk id="13" creationId="{C1B60310-C5C3-46A0-A452-2A0B008434DA}"/>
          </ac:spMkLst>
        </pc:spChg>
        <pc:cxnChg chg="del">
          <ac:chgData name="Marie Pitson" userId="db8d2b3e-593d-47e6-a0b5-dc90f7ab49ec" providerId="ADAL" clId="{220C1760-2D58-4BB8-A6C2-3EFEEC3FA6DD}" dt="2022-05-20T14:27:36.359" v="49"/>
          <ac:cxnSpMkLst>
            <pc:docMk/>
            <pc:sldMk cId="0" sldId="269"/>
            <ac:cxnSpMk id="11" creationId="{33BECB2B-2CFA-412C-880F-C4B60974936F}"/>
          </ac:cxnSpMkLst>
        </pc:cxnChg>
      </pc:sldChg>
      <pc:sldChg chg="delSp add setBg delDesignElem">
        <pc:chgData name="Marie Pitson" userId="db8d2b3e-593d-47e6-a0b5-dc90f7ab49ec" providerId="ADAL" clId="{220C1760-2D58-4BB8-A6C2-3EFEEC3FA6DD}" dt="2022-05-20T14:27:58.363" v="53"/>
        <pc:sldMkLst>
          <pc:docMk/>
          <pc:sldMk cId="0" sldId="270"/>
        </pc:sldMkLst>
        <pc:spChg chg="del">
          <ac:chgData name="Marie Pitson" userId="db8d2b3e-593d-47e6-a0b5-dc90f7ab49ec" providerId="ADAL" clId="{220C1760-2D58-4BB8-A6C2-3EFEEC3FA6DD}" dt="2022-05-20T14:27:58.363" v="53"/>
          <ac:spMkLst>
            <pc:docMk/>
            <pc:sldMk cId="0" sldId="270"/>
            <ac:spMk id="10" creationId="{08CB54FC-0B2A-4107-9A70-958B90B76585}"/>
          </ac:spMkLst>
        </pc:spChg>
        <pc:spChg chg="del">
          <ac:chgData name="Marie Pitson" userId="db8d2b3e-593d-47e6-a0b5-dc90f7ab49ec" providerId="ADAL" clId="{220C1760-2D58-4BB8-A6C2-3EFEEC3FA6DD}" dt="2022-05-20T14:27:58.363" v="53"/>
          <ac:spMkLst>
            <pc:docMk/>
            <pc:sldMk cId="0" sldId="270"/>
            <ac:spMk id="14" creationId="{9AA76026-5689-4584-8D93-D71D739E61B5}"/>
          </ac:spMkLst>
        </pc:spChg>
        <pc:cxnChg chg="del">
          <ac:chgData name="Marie Pitson" userId="db8d2b3e-593d-47e6-a0b5-dc90f7ab49ec" providerId="ADAL" clId="{220C1760-2D58-4BB8-A6C2-3EFEEC3FA6DD}" dt="2022-05-20T14:27:58.363" v="53"/>
          <ac:cxnSpMkLst>
            <pc:docMk/>
            <pc:sldMk cId="0" sldId="270"/>
            <ac:cxnSpMk id="12" creationId="{7855A9B5-1710-4B19-B0F1-CDFDD4ED5B7E}"/>
          </ac:cxnSpMkLst>
        </pc:cxnChg>
      </pc:sldChg>
      <pc:sldChg chg="del">
        <pc:chgData name="Marie Pitson" userId="db8d2b3e-593d-47e6-a0b5-dc90f7ab49ec" providerId="ADAL" clId="{220C1760-2D58-4BB8-A6C2-3EFEEC3FA6DD}" dt="2022-05-20T12:19:33.282" v="6" actId="47"/>
        <pc:sldMkLst>
          <pc:docMk/>
          <pc:sldMk cId="1477864517" sldId="272"/>
        </pc:sldMkLst>
      </pc:sldChg>
      <pc:sldChg chg="modNotesTx">
        <pc:chgData name="Marie Pitson" userId="db8d2b3e-593d-47e6-a0b5-dc90f7ab49ec" providerId="ADAL" clId="{220C1760-2D58-4BB8-A6C2-3EFEEC3FA6DD}" dt="2022-05-20T12:21:58.393" v="27" actId="20577"/>
        <pc:sldMkLst>
          <pc:docMk/>
          <pc:sldMk cId="0" sldId="273"/>
        </pc:sldMkLst>
      </pc:sldChg>
      <pc:sldChg chg="modNotesTx">
        <pc:chgData name="Marie Pitson" userId="db8d2b3e-593d-47e6-a0b5-dc90f7ab49ec" providerId="ADAL" clId="{220C1760-2D58-4BB8-A6C2-3EFEEC3FA6DD}" dt="2022-05-20T12:21:47.691" v="25" actId="20577"/>
        <pc:sldMkLst>
          <pc:docMk/>
          <pc:sldMk cId="0" sldId="274"/>
        </pc:sldMkLst>
      </pc:sldChg>
      <pc:sldChg chg="modNotesTx">
        <pc:chgData name="Marie Pitson" userId="db8d2b3e-593d-47e6-a0b5-dc90f7ab49ec" providerId="ADAL" clId="{220C1760-2D58-4BB8-A6C2-3EFEEC3FA6DD}" dt="2022-05-20T12:20:04.497" v="12" actId="20577"/>
        <pc:sldMkLst>
          <pc:docMk/>
          <pc:sldMk cId="0" sldId="277"/>
        </pc:sldMkLst>
      </pc:sldChg>
      <pc:sldChg chg="del">
        <pc:chgData name="Marie Pitson" userId="db8d2b3e-593d-47e6-a0b5-dc90f7ab49ec" providerId="ADAL" clId="{220C1760-2D58-4BB8-A6C2-3EFEEC3FA6DD}" dt="2022-05-20T12:19:37.133" v="9" actId="47"/>
        <pc:sldMkLst>
          <pc:docMk/>
          <pc:sldMk cId="0" sldId="279"/>
        </pc:sldMkLst>
      </pc:sldChg>
      <pc:sldChg chg="modNotesTx">
        <pc:chgData name="Marie Pitson" userId="db8d2b3e-593d-47e6-a0b5-dc90f7ab49ec" providerId="ADAL" clId="{220C1760-2D58-4BB8-A6C2-3EFEEC3FA6DD}" dt="2022-05-20T12:20:08.691" v="13" actId="20577"/>
        <pc:sldMkLst>
          <pc:docMk/>
          <pc:sldMk cId="0" sldId="281"/>
        </pc:sldMkLst>
      </pc:sldChg>
      <pc:sldChg chg="modNotesTx">
        <pc:chgData name="Marie Pitson" userId="db8d2b3e-593d-47e6-a0b5-dc90f7ab49ec" providerId="ADAL" clId="{220C1760-2D58-4BB8-A6C2-3EFEEC3FA6DD}" dt="2022-05-20T12:20:34.153" v="17" actId="20577"/>
        <pc:sldMkLst>
          <pc:docMk/>
          <pc:sldMk cId="0" sldId="287"/>
        </pc:sldMkLst>
      </pc:sldChg>
      <pc:sldChg chg="modNotesTx">
        <pc:chgData name="Marie Pitson" userId="db8d2b3e-593d-47e6-a0b5-dc90f7ab49ec" providerId="ADAL" clId="{220C1760-2D58-4BB8-A6C2-3EFEEC3FA6DD}" dt="2022-05-20T12:22:16.075" v="29" actId="20577"/>
        <pc:sldMkLst>
          <pc:docMk/>
          <pc:sldMk cId="0" sldId="288"/>
        </pc:sldMkLst>
      </pc:sldChg>
      <pc:sldChg chg="del">
        <pc:chgData name="Marie Pitson" userId="db8d2b3e-593d-47e6-a0b5-dc90f7ab49ec" providerId="ADAL" clId="{220C1760-2D58-4BB8-A6C2-3EFEEC3FA6DD}" dt="2022-05-20T12:19:38.103" v="10" actId="47"/>
        <pc:sldMkLst>
          <pc:docMk/>
          <pc:sldMk cId="0" sldId="289"/>
        </pc:sldMkLst>
      </pc:sldChg>
      <pc:sldChg chg="modNotesTx">
        <pc:chgData name="Marie Pitson" userId="db8d2b3e-593d-47e6-a0b5-dc90f7ab49ec" providerId="ADAL" clId="{220C1760-2D58-4BB8-A6C2-3EFEEC3FA6DD}" dt="2022-05-20T12:22:54.162" v="33" actId="20577"/>
        <pc:sldMkLst>
          <pc:docMk/>
          <pc:sldMk cId="0" sldId="292"/>
        </pc:sldMkLst>
      </pc:sldChg>
      <pc:sldChg chg="modNotesTx">
        <pc:chgData name="Marie Pitson" userId="db8d2b3e-593d-47e6-a0b5-dc90f7ab49ec" providerId="ADAL" clId="{220C1760-2D58-4BB8-A6C2-3EFEEC3FA6DD}" dt="2022-05-20T12:22:42.543" v="32" actId="20577"/>
        <pc:sldMkLst>
          <pc:docMk/>
          <pc:sldMk cId="0" sldId="293"/>
        </pc:sldMkLst>
      </pc:sldChg>
      <pc:sldChg chg="del">
        <pc:chgData name="Marie Pitson" userId="db8d2b3e-593d-47e6-a0b5-dc90f7ab49ec" providerId="ADAL" clId="{220C1760-2D58-4BB8-A6C2-3EFEEC3FA6DD}" dt="2022-05-20T12:19:26.812" v="3" actId="47"/>
        <pc:sldMkLst>
          <pc:docMk/>
          <pc:sldMk cId="1944777997" sldId="309"/>
        </pc:sldMkLst>
      </pc:sldChg>
      <pc:sldChg chg="del">
        <pc:chgData name="Marie Pitson" userId="db8d2b3e-593d-47e6-a0b5-dc90f7ab49ec" providerId="ADAL" clId="{220C1760-2D58-4BB8-A6C2-3EFEEC3FA6DD}" dt="2022-05-20T12:19:24.935" v="1" actId="47"/>
        <pc:sldMkLst>
          <pc:docMk/>
          <pc:sldMk cId="2181464629" sldId="310"/>
        </pc:sldMkLst>
      </pc:sldChg>
      <pc:sldChg chg="del">
        <pc:chgData name="Marie Pitson" userId="db8d2b3e-593d-47e6-a0b5-dc90f7ab49ec" providerId="ADAL" clId="{220C1760-2D58-4BB8-A6C2-3EFEEC3FA6DD}" dt="2022-05-20T12:19:25.691" v="2" actId="47"/>
        <pc:sldMkLst>
          <pc:docMk/>
          <pc:sldMk cId="1981581641" sldId="311"/>
        </pc:sldMkLst>
      </pc:sldChg>
      <pc:sldChg chg="modNotesTx">
        <pc:chgData name="Marie Pitson" userId="db8d2b3e-593d-47e6-a0b5-dc90f7ab49ec" providerId="ADAL" clId="{220C1760-2D58-4BB8-A6C2-3EFEEC3FA6DD}" dt="2022-05-20T12:20:58.731" v="20" actId="20577"/>
        <pc:sldMkLst>
          <pc:docMk/>
          <pc:sldMk cId="0" sldId="313"/>
        </pc:sldMkLst>
      </pc:sldChg>
      <pc:sldChg chg="modNotesTx">
        <pc:chgData name="Marie Pitson" userId="db8d2b3e-593d-47e6-a0b5-dc90f7ab49ec" providerId="ADAL" clId="{220C1760-2D58-4BB8-A6C2-3EFEEC3FA6DD}" dt="2022-05-20T12:20:44.731" v="18" actId="20577"/>
        <pc:sldMkLst>
          <pc:docMk/>
          <pc:sldMk cId="0" sldId="314"/>
        </pc:sldMkLst>
      </pc:sldChg>
      <pc:sldChg chg="modNotesTx">
        <pc:chgData name="Marie Pitson" userId="db8d2b3e-593d-47e6-a0b5-dc90f7ab49ec" providerId="ADAL" clId="{220C1760-2D58-4BB8-A6C2-3EFEEC3FA6DD}" dt="2022-05-20T12:22:36.875" v="31" actId="20577"/>
        <pc:sldMkLst>
          <pc:docMk/>
          <pc:sldMk cId="0" sldId="315"/>
        </pc:sldMkLst>
      </pc:sldChg>
      <pc:sldChg chg="modNotesTx">
        <pc:chgData name="Marie Pitson" userId="db8d2b3e-593d-47e6-a0b5-dc90f7ab49ec" providerId="ADAL" clId="{220C1760-2D58-4BB8-A6C2-3EFEEC3FA6DD}" dt="2022-05-20T12:22:26.691" v="30" actId="20577"/>
        <pc:sldMkLst>
          <pc:docMk/>
          <pc:sldMk cId="0" sldId="316"/>
        </pc:sldMkLst>
      </pc:sldChg>
      <pc:sldChg chg="modNotesTx">
        <pc:chgData name="Marie Pitson" userId="db8d2b3e-593d-47e6-a0b5-dc90f7ab49ec" providerId="ADAL" clId="{220C1760-2D58-4BB8-A6C2-3EFEEC3FA6DD}" dt="2022-05-20T12:21:37.340" v="23" actId="20577"/>
        <pc:sldMkLst>
          <pc:docMk/>
          <pc:sldMk cId="0" sldId="322"/>
        </pc:sldMkLst>
      </pc:sldChg>
      <pc:sldChg chg="modNotesTx">
        <pc:chgData name="Marie Pitson" userId="db8d2b3e-593d-47e6-a0b5-dc90f7ab49ec" providerId="ADAL" clId="{220C1760-2D58-4BB8-A6C2-3EFEEC3FA6DD}" dt="2022-05-20T12:21:41.275" v="24" actId="20577"/>
        <pc:sldMkLst>
          <pc:docMk/>
          <pc:sldMk cId="0" sldId="323"/>
        </pc:sldMkLst>
      </pc:sldChg>
      <pc:sldChg chg="modNotesTx">
        <pc:chgData name="Marie Pitson" userId="db8d2b3e-593d-47e6-a0b5-dc90f7ab49ec" providerId="ADAL" clId="{220C1760-2D58-4BB8-A6C2-3EFEEC3FA6DD}" dt="2022-05-20T12:23:09.203" v="35" actId="20577"/>
        <pc:sldMkLst>
          <pc:docMk/>
          <pc:sldMk cId="2379876" sldId="324"/>
        </pc:sldMkLst>
      </pc:sldChg>
      <pc:sldChg chg="modNotesTx">
        <pc:chgData name="Marie Pitson" userId="db8d2b3e-593d-47e6-a0b5-dc90f7ab49ec" providerId="ADAL" clId="{220C1760-2D58-4BB8-A6C2-3EFEEC3FA6DD}" dt="2022-05-20T12:23:01.300" v="34" actId="20577"/>
        <pc:sldMkLst>
          <pc:docMk/>
          <pc:sldMk cId="3044464195" sldId="325"/>
        </pc:sldMkLst>
      </pc:sldChg>
      <pc:sldChg chg="modNotesTx">
        <pc:chgData name="Marie Pitson" userId="db8d2b3e-593d-47e6-a0b5-dc90f7ab49ec" providerId="ADAL" clId="{220C1760-2D58-4BB8-A6C2-3EFEEC3FA6DD}" dt="2022-05-20T12:21:11.380" v="22" actId="20577"/>
        <pc:sldMkLst>
          <pc:docMk/>
          <pc:sldMk cId="4172958453" sldId="326"/>
        </pc:sldMkLst>
      </pc:sldChg>
      <pc:sldChg chg="modNotesTx">
        <pc:chgData name="Marie Pitson" userId="db8d2b3e-593d-47e6-a0b5-dc90f7ab49ec" providerId="ADAL" clId="{220C1760-2D58-4BB8-A6C2-3EFEEC3FA6DD}" dt="2022-05-20T12:21:04.795" v="21" actId="20577"/>
        <pc:sldMkLst>
          <pc:docMk/>
          <pc:sldMk cId="3655832095" sldId="327"/>
        </pc:sldMkLst>
      </pc:sldChg>
      <pc:sldChg chg="modNotesTx">
        <pc:chgData name="Marie Pitson" userId="db8d2b3e-593d-47e6-a0b5-dc90f7ab49ec" providerId="ADAL" clId="{220C1760-2D58-4BB8-A6C2-3EFEEC3FA6DD}" dt="2022-05-20T12:20:51.840" v="19" actId="20577"/>
        <pc:sldMkLst>
          <pc:docMk/>
          <pc:sldMk cId="0" sldId="328"/>
        </pc:sldMkLst>
      </pc:sldChg>
      <pc:sldChg chg="modNotesTx">
        <pc:chgData name="Marie Pitson" userId="db8d2b3e-593d-47e6-a0b5-dc90f7ab49ec" providerId="ADAL" clId="{220C1760-2D58-4BB8-A6C2-3EFEEC3FA6DD}" dt="2022-05-20T12:20:27.800" v="16" actId="20577"/>
        <pc:sldMkLst>
          <pc:docMk/>
          <pc:sldMk cId="0" sldId="329"/>
        </pc:sldMkLst>
      </pc:sldChg>
      <pc:sldChg chg="modNotesTx">
        <pc:chgData name="Marie Pitson" userId="db8d2b3e-593d-47e6-a0b5-dc90f7ab49ec" providerId="ADAL" clId="{220C1760-2D58-4BB8-A6C2-3EFEEC3FA6DD}" dt="2022-05-20T12:20:22.039" v="15" actId="20577"/>
        <pc:sldMkLst>
          <pc:docMk/>
          <pc:sldMk cId="0" sldId="341"/>
        </pc:sldMkLst>
      </pc:sldChg>
      <pc:sldChg chg="modNotesTx">
        <pc:chgData name="Marie Pitson" userId="db8d2b3e-593d-47e6-a0b5-dc90f7ab49ec" providerId="ADAL" clId="{220C1760-2D58-4BB8-A6C2-3EFEEC3FA6DD}" dt="2022-05-20T12:19:58.572" v="11" actId="20577"/>
        <pc:sldMkLst>
          <pc:docMk/>
          <pc:sldMk cId="4284042371" sldId="348"/>
        </pc:sldMkLst>
      </pc:sldChg>
      <pc:sldChg chg="modNotesTx">
        <pc:chgData name="Marie Pitson" userId="db8d2b3e-593d-47e6-a0b5-dc90f7ab49ec" providerId="ADAL" clId="{220C1760-2D58-4BB8-A6C2-3EFEEC3FA6DD}" dt="2022-05-20T12:20:12.815" v="14" actId="20577"/>
        <pc:sldMkLst>
          <pc:docMk/>
          <pc:sldMk cId="0" sldId="349"/>
        </pc:sldMkLst>
      </pc:sldChg>
      <pc:sldChg chg="del">
        <pc:chgData name="Marie Pitson" userId="db8d2b3e-593d-47e6-a0b5-dc90f7ab49ec" providerId="ADAL" clId="{220C1760-2D58-4BB8-A6C2-3EFEEC3FA6DD}" dt="2022-05-20T12:19:13.606" v="0" actId="47"/>
        <pc:sldMkLst>
          <pc:docMk/>
          <pc:sldMk cId="1628288868" sldId="350"/>
        </pc:sldMkLst>
      </pc:sldChg>
      <pc:sldChg chg="addSp delSp modSp add mod setBg delDesignElem">
        <pc:chgData name="Marie Pitson" userId="db8d2b3e-593d-47e6-a0b5-dc90f7ab49ec" providerId="ADAL" clId="{220C1760-2D58-4BB8-A6C2-3EFEEC3FA6DD}" dt="2022-05-20T14:30:07.316" v="71" actId="26606"/>
        <pc:sldMkLst>
          <pc:docMk/>
          <pc:sldMk cId="3967083231" sldId="352"/>
        </pc:sldMkLst>
        <pc:spChg chg="mod">
          <ac:chgData name="Marie Pitson" userId="db8d2b3e-593d-47e6-a0b5-dc90f7ab49ec" providerId="ADAL" clId="{220C1760-2D58-4BB8-A6C2-3EFEEC3FA6DD}" dt="2022-05-20T14:30:07.316" v="71" actId="26606"/>
          <ac:spMkLst>
            <pc:docMk/>
            <pc:sldMk cId="3967083231" sldId="352"/>
            <ac:spMk id="2" creationId="{AFDA45D8-9A29-4EC9-8124-53E4C63F5E1C}"/>
          </ac:spMkLst>
        </pc:spChg>
        <pc:spChg chg="del">
          <ac:chgData name="Marie Pitson" userId="db8d2b3e-593d-47e6-a0b5-dc90f7ab49ec" providerId="ADAL" clId="{220C1760-2D58-4BB8-A6C2-3EFEEC3FA6DD}" dt="2022-05-20T14:28:45.423" v="56"/>
          <ac:spMkLst>
            <pc:docMk/>
            <pc:sldMk cId="3967083231" sldId="352"/>
            <ac:spMk id="9" creationId="{DFEBD0D2-AA2A-4936-A509-D629383EFFAA}"/>
          </ac:spMkLst>
        </pc:spChg>
        <pc:spChg chg="add">
          <ac:chgData name="Marie Pitson" userId="db8d2b3e-593d-47e6-a0b5-dc90f7ab49ec" providerId="ADAL" clId="{220C1760-2D58-4BB8-A6C2-3EFEEC3FA6DD}" dt="2022-05-20T14:30:07.316" v="71" actId="26606"/>
          <ac:spMkLst>
            <pc:docMk/>
            <pc:sldMk cId="3967083231" sldId="352"/>
            <ac:spMk id="10" creationId="{88F0A37D-2337-4AAF-98B0-7E4E9B98719A}"/>
          </ac:spMkLst>
        </pc:spChg>
        <pc:spChg chg="del">
          <ac:chgData name="Marie Pitson" userId="db8d2b3e-593d-47e6-a0b5-dc90f7ab49ec" providerId="ADAL" clId="{220C1760-2D58-4BB8-A6C2-3EFEEC3FA6DD}" dt="2022-05-20T14:28:45.423" v="56"/>
          <ac:spMkLst>
            <pc:docMk/>
            <pc:sldMk cId="3967083231" sldId="352"/>
            <ac:spMk id="13" creationId="{86506110-E6E1-4309-83FA-C6B068FA341C}"/>
          </ac:spMkLst>
        </pc:spChg>
        <pc:spChg chg="add">
          <ac:chgData name="Marie Pitson" userId="db8d2b3e-593d-47e6-a0b5-dc90f7ab49ec" providerId="ADAL" clId="{220C1760-2D58-4BB8-A6C2-3EFEEC3FA6DD}" dt="2022-05-20T14:30:07.316" v="71" actId="26606"/>
          <ac:spMkLst>
            <pc:docMk/>
            <pc:sldMk cId="3967083231" sldId="352"/>
            <ac:spMk id="14" creationId="{F7234D70-FB65-4E99-985E-64D219674D45}"/>
          </ac:spMkLst>
        </pc:spChg>
        <pc:graphicFrameChg chg="mod modGraphic">
          <ac:chgData name="Marie Pitson" userId="db8d2b3e-593d-47e6-a0b5-dc90f7ab49ec" providerId="ADAL" clId="{220C1760-2D58-4BB8-A6C2-3EFEEC3FA6DD}" dt="2022-05-20T14:30:07.316" v="71" actId="26606"/>
          <ac:graphicFrameMkLst>
            <pc:docMk/>
            <pc:sldMk cId="3967083231" sldId="352"/>
            <ac:graphicFrameMk id="5" creationId="{1E0B4EEA-79BA-56F0-F25B-39705D169E45}"/>
          </ac:graphicFrameMkLst>
        </pc:graphicFrameChg>
        <pc:cxnChg chg="del">
          <ac:chgData name="Marie Pitson" userId="db8d2b3e-593d-47e6-a0b5-dc90f7ab49ec" providerId="ADAL" clId="{220C1760-2D58-4BB8-A6C2-3EFEEC3FA6DD}" dt="2022-05-20T14:28:45.423" v="56"/>
          <ac:cxnSpMkLst>
            <pc:docMk/>
            <pc:sldMk cId="3967083231" sldId="352"/>
            <ac:cxnSpMk id="11" creationId="{2752F38C-F560-47AA-90AD-209F39C04150}"/>
          </ac:cxnSpMkLst>
        </pc:cxnChg>
        <pc:cxnChg chg="add">
          <ac:chgData name="Marie Pitson" userId="db8d2b3e-593d-47e6-a0b5-dc90f7ab49ec" providerId="ADAL" clId="{220C1760-2D58-4BB8-A6C2-3EFEEC3FA6DD}" dt="2022-05-20T14:30:07.316" v="71" actId="26606"/>
          <ac:cxnSpMkLst>
            <pc:docMk/>
            <pc:sldMk cId="3967083231" sldId="352"/>
            <ac:cxnSpMk id="12" creationId="{F15CCCF0-E573-463A-9760-1FDC0B2CFBD7}"/>
          </ac:cxnSpMkLst>
        </pc:cxnChg>
      </pc:sldChg>
      <pc:sldChg chg="add modNotesTx">
        <pc:chgData name="Marie Pitson" userId="db8d2b3e-593d-47e6-a0b5-dc90f7ab49ec" providerId="ADAL" clId="{220C1760-2D58-4BB8-A6C2-3EFEEC3FA6DD}" dt="2022-05-20T14:26:32.621" v="37" actId="20577"/>
        <pc:sldMkLst>
          <pc:docMk/>
          <pc:sldMk cId="0" sldId="353"/>
        </pc:sldMkLst>
      </pc:sldChg>
      <pc:sldChg chg="delSp add setBg delDesignElem">
        <pc:chgData name="Marie Pitson" userId="db8d2b3e-593d-47e6-a0b5-dc90f7ab49ec" providerId="ADAL" clId="{220C1760-2D58-4BB8-A6C2-3EFEEC3FA6DD}" dt="2022-05-20T14:26:43.561" v="39"/>
        <pc:sldMkLst>
          <pc:docMk/>
          <pc:sldMk cId="0" sldId="354"/>
        </pc:sldMkLst>
        <pc:spChg chg="del">
          <ac:chgData name="Marie Pitson" userId="db8d2b3e-593d-47e6-a0b5-dc90f7ab49ec" providerId="ADAL" clId="{220C1760-2D58-4BB8-A6C2-3EFEEC3FA6DD}" dt="2022-05-20T14:26:43.561" v="39"/>
          <ac:spMkLst>
            <pc:docMk/>
            <pc:sldMk cId="0" sldId="354"/>
            <ac:spMk id="10" creationId="{13BCCAE5-A35B-4B66-A4A7-E23C34A403A4}"/>
          </ac:spMkLst>
        </pc:spChg>
        <pc:spChg chg="del">
          <ac:chgData name="Marie Pitson" userId="db8d2b3e-593d-47e6-a0b5-dc90f7ab49ec" providerId="ADAL" clId="{220C1760-2D58-4BB8-A6C2-3EFEEC3FA6DD}" dt="2022-05-20T14:26:43.561" v="39"/>
          <ac:spMkLst>
            <pc:docMk/>
            <pc:sldMk cId="0" sldId="354"/>
            <ac:spMk id="14" creationId="{0B2EDFE5-9478-4774-9D3D-FEC7DC7082EF}"/>
          </ac:spMkLst>
        </pc:spChg>
        <pc:cxnChg chg="del">
          <ac:chgData name="Marie Pitson" userId="db8d2b3e-593d-47e6-a0b5-dc90f7ab49ec" providerId="ADAL" clId="{220C1760-2D58-4BB8-A6C2-3EFEEC3FA6DD}" dt="2022-05-20T14:26:43.561" v="39"/>
          <ac:cxnSpMkLst>
            <pc:docMk/>
            <pc:sldMk cId="0" sldId="354"/>
            <ac:cxnSpMk id="12" creationId="{6987BDFB-DE64-4B56-B44F-45FAE19FA94E}"/>
          </ac:cxnSpMkLst>
        </pc:cxnChg>
      </pc:sldChg>
      <pc:sldChg chg="delSp add setBg delDesignElem">
        <pc:chgData name="Marie Pitson" userId="db8d2b3e-593d-47e6-a0b5-dc90f7ab49ec" providerId="ADAL" clId="{220C1760-2D58-4BB8-A6C2-3EFEEC3FA6DD}" dt="2022-05-20T14:26:54.443" v="41"/>
        <pc:sldMkLst>
          <pc:docMk/>
          <pc:sldMk cId="0" sldId="355"/>
        </pc:sldMkLst>
        <pc:spChg chg="del">
          <ac:chgData name="Marie Pitson" userId="db8d2b3e-593d-47e6-a0b5-dc90f7ab49ec" providerId="ADAL" clId="{220C1760-2D58-4BB8-A6C2-3EFEEC3FA6DD}" dt="2022-05-20T14:26:54.443" v="41"/>
          <ac:spMkLst>
            <pc:docMk/>
            <pc:sldMk cId="0" sldId="355"/>
            <ac:spMk id="9" creationId="{67B74F2B-9534-4540-96B0-5C8E958B940F}"/>
          </ac:spMkLst>
        </pc:spChg>
        <pc:spChg chg="del">
          <ac:chgData name="Marie Pitson" userId="db8d2b3e-593d-47e6-a0b5-dc90f7ab49ec" providerId="ADAL" clId="{220C1760-2D58-4BB8-A6C2-3EFEEC3FA6DD}" dt="2022-05-20T14:26:54.443" v="41"/>
          <ac:spMkLst>
            <pc:docMk/>
            <pc:sldMk cId="0" sldId="355"/>
            <ac:spMk id="13" creationId="{C1B60310-C5C3-46A0-A452-2A0B008434DA}"/>
          </ac:spMkLst>
        </pc:spChg>
        <pc:cxnChg chg="del">
          <ac:chgData name="Marie Pitson" userId="db8d2b3e-593d-47e6-a0b5-dc90f7ab49ec" providerId="ADAL" clId="{220C1760-2D58-4BB8-A6C2-3EFEEC3FA6DD}" dt="2022-05-20T14:26:54.443" v="41"/>
          <ac:cxnSpMkLst>
            <pc:docMk/>
            <pc:sldMk cId="0" sldId="355"/>
            <ac:cxnSpMk id="11" creationId="{33BECB2B-2CFA-412C-880F-C4B60974936F}"/>
          </ac:cxnSpMkLst>
        </pc:cxnChg>
      </pc:sldChg>
      <pc:sldChg chg="delSp add setBg delDesignElem">
        <pc:chgData name="Marie Pitson" userId="db8d2b3e-593d-47e6-a0b5-dc90f7ab49ec" providerId="ADAL" clId="{220C1760-2D58-4BB8-A6C2-3EFEEC3FA6DD}" dt="2022-05-20T14:27:17.219" v="45"/>
        <pc:sldMkLst>
          <pc:docMk/>
          <pc:sldMk cId="0" sldId="356"/>
        </pc:sldMkLst>
        <pc:spChg chg="del">
          <ac:chgData name="Marie Pitson" userId="db8d2b3e-593d-47e6-a0b5-dc90f7ab49ec" providerId="ADAL" clId="{220C1760-2D58-4BB8-A6C2-3EFEEC3FA6DD}" dt="2022-05-20T14:27:17.219" v="45"/>
          <ac:spMkLst>
            <pc:docMk/>
            <pc:sldMk cId="0" sldId="356"/>
            <ac:spMk id="9" creationId="{B0E58038-8ACE-4AD9-B404-25C603550D83}"/>
          </ac:spMkLst>
        </pc:spChg>
        <pc:spChg chg="del">
          <ac:chgData name="Marie Pitson" userId="db8d2b3e-593d-47e6-a0b5-dc90f7ab49ec" providerId="ADAL" clId="{220C1760-2D58-4BB8-A6C2-3EFEEC3FA6DD}" dt="2022-05-20T14:27:17.219" v="45"/>
          <ac:spMkLst>
            <pc:docMk/>
            <pc:sldMk cId="0" sldId="356"/>
            <ac:spMk id="13" creationId="{82BCDE19-2810-4337-9C49-8589C421767D}"/>
          </ac:spMkLst>
        </pc:spChg>
        <pc:cxnChg chg="del">
          <ac:chgData name="Marie Pitson" userId="db8d2b3e-593d-47e6-a0b5-dc90f7ab49ec" providerId="ADAL" clId="{220C1760-2D58-4BB8-A6C2-3EFEEC3FA6DD}" dt="2022-05-20T14:27:17.219" v="45"/>
          <ac:cxnSpMkLst>
            <pc:docMk/>
            <pc:sldMk cId="0" sldId="356"/>
            <ac:cxnSpMk id="11" creationId="{38A34772-9011-42B5-AA63-FD6DEC92EE72}"/>
          </ac:cxnSpMkLst>
        </pc:cxnChg>
      </pc:sldChg>
      <pc:sldChg chg="delSp add setBg delDesignElem">
        <pc:chgData name="Marie Pitson" userId="db8d2b3e-593d-47e6-a0b5-dc90f7ab49ec" providerId="ADAL" clId="{220C1760-2D58-4BB8-A6C2-3EFEEC3FA6DD}" dt="2022-05-20T14:27:27.139" v="47"/>
        <pc:sldMkLst>
          <pc:docMk/>
          <pc:sldMk cId="0" sldId="357"/>
        </pc:sldMkLst>
        <pc:spChg chg="del">
          <ac:chgData name="Marie Pitson" userId="db8d2b3e-593d-47e6-a0b5-dc90f7ab49ec" providerId="ADAL" clId="{220C1760-2D58-4BB8-A6C2-3EFEEC3FA6DD}" dt="2022-05-20T14:27:27.139" v="47"/>
          <ac:spMkLst>
            <pc:docMk/>
            <pc:sldMk cId="0" sldId="357"/>
            <ac:spMk id="9" creationId="{67B74F2B-9534-4540-96B0-5C8E958B940F}"/>
          </ac:spMkLst>
        </pc:spChg>
        <pc:spChg chg="del">
          <ac:chgData name="Marie Pitson" userId="db8d2b3e-593d-47e6-a0b5-dc90f7ab49ec" providerId="ADAL" clId="{220C1760-2D58-4BB8-A6C2-3EFEEC3FA6DD}" dt="2022-05-20T14:27:27.139" v="47"/>
          <ac:spMkLst>
            <pc:docMk/>
            <pc:sldMk cId="0" sldId="357"/>
            <ac:spMk id="13" creationId="{C1B60310-C5C3-46A0-A452-2A0B008434DA}"/>
          </ac:spMkLst>
        </pc:spChg>
        <pc:cxnChg chg="del">
          <ac:chgData name="Marie Pitson" userId="db8d2b3e-593d-47e6-a0b5-dc90f7ab49ec" providerId="ADAL" clId="{220C1760-2D58-4BB8-A6C2-3EFEEC3FA6DD}" dt="2022-05-20T14:27:27.139" v="47"/>
          <ac:cxnSpMkLst>
            <pc:docMk/>
            <pc:sldMk cId="0" sldId="357"/>
            <ac:cxnSpMk id="11" creationId="{33BECB2B-2CFA-412C-880F-C4B60974936F}"/>
          </ac:cxnSpMkLst>
        </pc:cxnChg>
      </pc:sldChg>
      <pc:sldChg chg="delSp add setBg delDesignElem modNotesTx">
        <pc:chgData name="Marie Pitson" userId="db8d2b3e-593d-47e6-a0b5-dc90f7ab49ec" providerId="ADAL" clId="{220C1760-2D58-4BB8-A6C2-3EFEEC3FA6DD}" dt="2022-05-20T14:28:15.685" v="54" actId="20577"/>
        <pc:sldMkLst>
          <pc:docMk/>
          <pc:sldMk cId="0" sldId="358"/>
        </pc:sldMkLst>
        <pc:spChg chg="del">
          <ac:chgData name="Marie Pitson" userId="db8d2b3e-593d-47e6-a0b5-dc90f7ab49ec" providerId="ADAL" clId="{220C1760-2D58-4BB8-A6C2-3EFEEC3FA6DD}" dt="2022-05-20T14:27:48.864" v="51"/>
          <ac:spMkLst>
            <pc:docMk/>
            <pc:sldMk cId="0" sldId="358"/>
            <ac:spMk id="9" creationId="{88F0A37D-2337-4AAF-98B0-7E4E9B98719A}"/>
          </ac:spMkLst>
        </pc:spChg>
        <pc:spChg chg="del">
          <ac:chgData name="Marie Pitson" userId="db8d2b3e-593d-47e6-a0b5-dc90f7ab49ec" providerId="ADAL" clId="{220C1760-2D58-4BB8-A6C2-3EFEEC3FA6DD}" dt="2022-05-20T14:27:48.864" v="51"/>
          <ac:spMkLst>
            <pc:docMk/>
            <pc:sldMk cId="0" sldId="358"/>
            <ac:spMk id="13" creationId="{F7234D70-FB65-4E99-985E-64D219674D45}"/>
          </ac:spMkLst>
        </pc:spChg>
        <pc:cxnChg chg="del">
          <ac:chgData name="Marie Pitson" userId="db8d2b3e-593d-47e6-a0b5-dc90f7ab49ec" providerId="ADAL" clId="{220C1760-2D58-4BB8-A6C2-3EFEEC3FA6DD}" dt="2022-05-20T14:27:48.864" v="51"/>
          <ac:cxnSpMkLst>
            <pc:docMk/>
            <pc:sldMk cId="0" sldId="358"/>
            <ac:cxnSpMk id="11" creationId="{F15CCCF0-E573-463A-9760-1FDC0B2CFBD7}"/>
          </ac:cxnSpMkLst>
        </pc:cxnChg>
      </pc:sldChg>
      <pc:sldChg chg="addSp delSp modSp add mod setBg delDesignElem modNotesTx">
        <pc:chgData name="Marie Pitson" userId="db8d2b3e-593d-47e6-a0b5-dc90f7ab49ec" providerId="ADAL" clId="{220C1760-2D58-4BB8-A6C2-3EFEEC3FA6DD}" dt="2022-05-20T14:30:02.480" v="70" actId="26606"/>
        <pc:sldMkLst>
          <pc:docMk/>
          <pc:sldMk cId="0" sldId="359"/>
        </pc:sldMkLst>
        <pc:spChg chg="mod">
          <ac:chgData name="Marie Pitson" userId="db8d2b3e-593d-47e6-a0b5-dc90f7ab49ec" providerId="ADAL" clId="{220C1760-2D58-4BB8-A6C2-3EFEEC3FA6DD}" dt="2022-05-20T14:30:02.480" v="70" actId="26606"/>
          <ac:spMkLst>
            <pc:docMk/>
            <pc:sldMk cId="0" sldId="359"/>
            <ac:spMk id="2" creationId="{00000000-0000-0000-0000-000000000000}"/>
          </ac:spMkLst>
        </pc:spChg>
        <pc:spChg chg="del">
          <ac:chgData name="Marie Pitson" userId="db8d2b3e-593d-47e6-a0b5-dc90f7ab49ec" providerId="ADAL" clId="{220C1760-2D58-4BB8-A6C2-3EFEEC3FA6DD}" dt="2022-05-20T14:29:05.544" v="62"/>
          <ac:spMkLst>
            <pc:docMk/>
            <pc:sldMk cId="0" sldId="359"/>
            <ac:spMk id="9" creationId="{68BDBE5C-BBE9-4E89-BEE5-DEB6EAB8702D}"/>
          </ac:spMkLst>
        </pc:spChg>
        <pc:spChg chg="add">
          <ac:chgData name="Marie Pitson" userId="db8d2b3e-593d-47e6-a0b5-dc90f7ab49ec" providerId="ADAL" clId="{220C1760-2D58-4BB8-A6C2-3EFEEC3FA6DD}" dt="2022-05-20T14:30:02.480" v="70" actId="26606"/>
          <ac:spMkLst>
            <pc:docMk/>
            <pc:sldMk cId="0" sldId="359"/>
            <ac:spMk id="10" creationId="{88F0A37D-2337-4AAF-98B0-7E4E9B98719A}"/>
          </ac:spMkLst>
        </pc:spChg>
        <pc:spChg chg="del">
          <ac:chgData name="Marie Pitson" userId="db8d2b3e-593d-47e6-a0b5-dc90f7ab49ec" providerId="ADAL" clId="{220C1760-2D58-4BB8-A6C2-3EFEEC3FA6DD}" dt="2022-05-20T14:29:05.544" v="62"/>
          <ac:spMkLst>
            <pc:docMk/>
            <pc:sldMk cId="0" sldId="359"/>
            <ac:spMk id="13" creationId="{DFC4168B-AA75-4715-9B96-CF84B170A68B}"/>
          </ac:spMkLst>
        </pc:spChg>
        <pc:spChg chg="add">
          <ac:chgData name="Marie Pitson" userId="db8d2b3e-593d-47e6-a0b5-dc90f7ab49ec" providerId="ADAL" clId="{220C1760-2D58-4BB8-A6C2-3EFEEC3FA6DD}" dt="2022-05-20T14:30:02.480" v="70" actId="26606"/>
          <ac:spMkLst>
            <pc:docMk/>
            <pc:sldMk cId="0" sldId="359"/>
            <ac:spMk id="14" creationId="{F7234D70-FB65-4E99-985E-64D219674D45}"/>
          </ac:spMkLst>
        </pc:spChg>
        <pc:graphicFrameChg chg="mod modGraphic">
          <ac:chgData name="Marie Pitson" userId="db8d2b3e-593d-47e6-a0b5-dc90f7ab49ec" providerId="ADAL" clId="{220C1760-2D58-4BB8-A6C2-3EFEEC3FA6DD}" dt="2022-05-20T14:30:02.480" v="70" actId="26606"/>
          <ac:graphicFrameMkLst>
            <pc:docMk/>
            <pc:sldMk cId="0" sldId="359"/>
            <ac:graphicFrameMk id="5" creationId="{8D8E04BC-1019-2252-C35B-30BB53F18B3B}"/>
          </ac:graphicFrameMkLst>
        </pc:graphicFrameChg>
        <pc:cxnChg chg="del">
          <ac:chgData name="Marie Pitson" userId="db8d2b3e-593d-47e6-a0b5-dc90f7ab49ec" providerId="ADAL" clId="{220C1760-2D58-4BB8-A6C2-3EFEEC3FA6DD}" dt="2022-05-20T14:29:05.544" v="62"/>
          <ac:cxnSpMkLst>
            <pc:docMk/>
            <pc:sldMk cId="0" sldId="359"/>
            <ac:cxnSpMk id="11" creationId="{2752F38C-F560-47AA-90AD-209F39C04150}"/>
          </ac:cxnSpMkLst>
        </pc:cxnChg>
        <pc:cxnChg chg="add">
          <ac:chgData name="Marie Pitson" userId="db8d2b3e-593d-47e6-a0b5-dc90f7ab49ec" providerId="ADAL" clId="{220C1760-2D58-4BB8-A6C2-3EFEEC3FA6DD}" dt="2022-05-20T14:30:02.480" v="70" actId="26606"/>
          <ac:cxnSpMkLst>
            <pc:docMk/>
            <pc:sldMk cId="0" sldId="359"/>
            <ac:cxnSpMk id="12" creationId="{F15CCCF0-E573-463A-9760-1FDC0B2CFBD7}"/>
          </ac:cxnSpMkLst>
        </pc:cxnChg>
      </pc:sldChg>
      <pc:sldChg chg="add modNotesTx">
        <pc:chgData name="Marie Pitson" userId="db8d2b3e-593d-47e6-a0b5-dc90f7ab49ec" providerId="ADAL" clId="{220C1760-2D58-4BB8-A6C2-3EFEEC3FA6DD}" dt="2022-05-20T14:29:43.847" v="67" actId="20577"/>
        <pc:sldMkLst>
          <pc:docMk/>
          <pc:sldMk cId="0" sldId="360"/>
        </pc:sldMkLst>
      </pc:sldChg>
      <pc:sldChg chg="delSp add setBg delDesignElem">
        <pc:chgData name="Marie Pitson" userId="db8d2b3e-593d-47e6-a0b5-dc90f7ab49ec" providerId="ADAL" clId="{220C1760-2D58-4BB8-A6C2-3EFEEC3FA6DD}" dt="2022-05-20T14:30:33.637" v="73"/>
        <pc:sldMkLst>
          <pc:docMk/>
          <pc:sldMk cId="0" sldId="361"/>
        </pc:sldMkLst>
        <pc:spChg chg="del">
          <ac:chgData name="Marie Pitson" userId="db8d2b3e-593d-47e6-a0b5-dc90f7ab49ec" providerId="ADAL" clId="{220C1760-2D58-4BB8-A6C2-3EFEEC3FA6DD}" dt="2022-05-20T14:30:33.637" v="73"/>
          <ac:spMkLst>
            <pc:docMk/>
            <pc:sldMk cId="0" sldId="361"/>
            <ac:spMk id="9" creationId="{67B74F2B-9534-4540-96B0-5C8E958B940F}"/>
          </ac:spMkLst>
        </pc:spChg>
        <pc:cxnChg chg="del">
          <ac:chgData name="Marie Pitson" userId="db8d2b3e-593d-47e6-a0b5-dc90f7ab49ec" providerId="ADAL" clId="{220C1760-2D58-4BB8-A6C2-3EFEEC3FA6DD}" dt="2022-05-20T14:30:33.637" v="73"/>
          <ac:cxnSpMkLst>
            <pc:docMk/>
            <pc:sldMk cId="0" sldId="361"/>
            <ac:cxnSpMk id="11" creationId="{33BECB2B-2CFA-412C-880F-C4B60974936F}"/>
          </ac:cxnSpMkLst>
        </pc:cxnChg>
      </pc:sldChg>
      <pc:sldChg chg="addSp delSp add mod setBg delDesignElem modNotesTx">
        <pc:chgData name="Marie Pitson" userId="db8d2b3e-593d-47e6-a0b5-dc90f7ab49ec" providerId="ADAL" clId="{220C1760-2D58-4BB8-A6C2-3EFEEC3FA6DD}" dt="2022-05-20T14:29:57.583" v="69" actId="20577"/>
        <pc:sldMkLst>
          <pc:docMk/>
          <pc:sldMk cId="3773388261" sldId="362"/>
        </pc:sldMkLst>
        <pc:spChg chg="add">
          <ac:chgData name="Marie Pitson" userId="db8d2b3e-593d-47e6-a0b5-dc90f7ab49ec" providerId="ADAL" clId="{220C1760-2D58-4BB8-A6C2-3EFEEC3FA6DD}" dt="2022-05-20T14:29:52.692" v="68" actId="26606"/>
          <ac:spMkLst>
            <pc:docMk/>
            <pc:sldMk cId="3773388261" sldId="362"/>
            <ac:spMk id="5" creationId="{3741B58E-3B65-4A01-A276-975AB2CF8A08}"/>
          </ac:spMkLst>
        </pc:spChg>
        <pc:spChg chg="add">
          <ac:chgData name="Marie Pitson" userId="db8d2b3e-593d-47e6-a0b5-dc90f7ab49ec" providerId="ADAL" clId="{220C1760-2D58-4BB8-A6C2-3EFEEC3FA6DD}" dt="2022-05-20T14:29:52.692" v="68" actId="26606"/>
          <ac:spMkLst>
            <pc:docMk/>
            <pc:sldMk cId="3773388261" sldId="362"/>
            <ac:spMk id="6" creationId="{7AAC67C3-831B-4AB1-A259-DFB839CAFAFC}"/>
          </ac:spMkLst>
        </pc:spChg>
        <pc:spChg chg="del">
          <ac:chgData name="Marie Pitson" userId="db8d2b3e-593d-47e6-a0b5-dc90f7ab49ec" providerId="ADAL" clId="{220C1760-2D58-4BB8-A6C2-3EFEEC3FA6DD}" dt="2022-05-20T14:29:33.029" v="66"/>
          <ac:spMkLst>
            <pc:docMk/>
            <pc:sldMk cId="3773388261" sldId="362"/>
            <ac:spMk id="8" creationId="{3741B58E-3B65-4A01-A276-975AB2CF8A08}"/>
          </ac:spMkLst>
        </pc:spChg>
        <pc:spChg chg="del">
          <ac:chgData name="Marie Pitson" userId="db8d2b3e-593d-47e6-a0b5-dc90f7ab49ec" providerId="ADAL" clId="{220C1760-2D58-4BB8-A6C2-3EFEEC3FA6DD}" dt="2022-05-20T14:29:33.029" v="66"/>
          <ac:spMkLst>
            <pc:docMk/>
            <pc:sldMk cId="3773388261" sldId="362"/>
            <ac:spMk id="10" creationId="{7AAC67C3-831B-4AB1-A259-DFB839CAFAF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ata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29.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29.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Introduce the concept of finance.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Look at the role of management accounting.</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Discuss the importance of budgeting.</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0566D4-6C23-4433-B4AD-7DD8BDDABAB8}"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41E4B2E5-D375-4D52-996B-7CF2B91CFF23}">
      <dgm:prSet/>
      <dgm:spPr/>
      <dgm:t>
        <a:bodyPr/>
        <a:lstStyle/>
        <a:p>
          <a:r>
            <a:rPr lang="en-GB">
              <a:latin typeface="Arial" panose="020B0604020202020204" pitchFamily="34" charset="0"/>
              <a:cs typeface="Arial" panose="020B0604020202020204" pitchFamily="34" charset="0"/>
            </a:rPr>
            <a:t>An important part of running a company is the determination of how the company should be financed and how the prices of the products the company sells should be set</a:t>
          </a:r>
          <a:endParaRPr lang="en-US">
            <a:latin typeface="Arial" panose="020B0604020202020204" pitchFamily="34" charset="0"/>
            <a:cs typeface="Arial" panose="020B0604020202020204" pitchFamily="34" charset="0"/>
          </a:endParaRPr>
        </a:p>
      </dgm:t>
    </dgm:pt>
    <dgm:pt modelId="{54081D05-37E1-4181-9978-98C0070E286C}" type="parTrans" cxnId="{228FCCC7-0C28-46FD-A4C1-C11F3DEB1C20}">
      <dgm:prSet/>
      <dgm:spPr/>
      <dgm:t>
        <a:bodyPr/>
        <a:lstStyle/>
        <a:p>
          <a:endParaRPr lang="en-US"/>
        </a:p>
      </dgm:t>
    </dgm:pt>
    <dgm:pt modelId="{0ED874ED-4D10-4341-9E90-D37CB64CE9C7}" type="sibTrans" cxnId="{228FCCC7-0C28-46FD-A4C1-C11F3DEB1C20}">
      <dgm:prSet/>
      <dgm:spPr/>
      <dgm:t>
        <a:bodyPr/>
        <a:lstStyle/>
        <a:p>
          <a:endParaRPr lang="en-US"/>
        </a:p>
      </dgm:t>
    </dgm:pt>
    <dgm:pt modelId="{B37F19D8-329C-41F9-BAB5-C1F411DCFF04}">
      <dgm:prSet/>
      <dgm:spPr/>
      <dgm:t>
        <a:bodyPr/>
        <a:lstStyle/>
        <a:p>
          <a:r>
            <a:rPr lang="en-GB">
              <a:latin typeface="Arial" panose="020B0604020202020204" pitchFamily="34" charset="0"/>
              <a:cs typeface="Arial" panose="020B0604020202020204" pitchFamily="34" charset="0"/>
            </a:rPr>
            <a:t>In order to do this properly a sound financial analysis is necessary</a:t>
          </a:r>
          <a:endParaRPr lang="en-US">
            <a:latin typeface="Arial" panose="020B0604020202020204" pitchFamily="34" charset="0"/>
            <a:cs typeface="Arial" panose="020B0604020202020204" pitchFamily="34" charset="0"/>
          </a:endParaRPr>
        </a:p>
      </dgm:t>
    </dgm:pt>
    <dgm:pt modelId="{A47E3416-F493-489F-920A-C94CF44A7D88}" type="parTrans" cxnId="{16AE4CB0-0917-4CCC-ACBD-CABC0138B4C0}">
      <dgm:prSet/>
      <dgm:spPr/>
      <dgm:t>
        <a:bodyPr/>
        <a:lstStyle/>
        <a:p>
          <a:endParaRPr lang="en-US"/>
        </a:p>
      </dgm:t>
    </dgm:pt>
    <dgm:pt modelId="{53A1F20C-7AE6-4F39-B767-71BB1AEF188D}" type="sibTrans" cxnId="{16AE4CB0-0917-4CCC-ACBD-CABC0138B4C0}">
      <dgm:prSet/>
      <dgm:spPr/>
      <dgm:t>
        <a:bodyPr/>
        <a:lstStyle/>
        <a:p>
          <a:endParaRPr lang="en-US"/>
        </a:p>
      </dgm:t>
    </dgm:pt>
    <dgm:pt modelId="{5DCBB494-9C16-4A83-A941-DA551C39C05B}" type="pres">
      <dgm:prSet presAssocID="{CB0566D4-6C23-4433-B4AD-7DD8BDDABAB8}" presName="root" presStyleCnt="0">
        <dgm:presLayoutVars>
          <dgm:dir/>
          <dgm:resizeHandles val="exact"/>
        </dgm:presLayoutVars>
      </dgm:prSet>
      <dgm:spPr/>
    </dgm:pt>
    <dgm:pt modelId="{1ED439AE-16C8-4CF3-90E6-79144A236C9F}" type="pres">
      <dgm:prSet presAssocID="{41E4B2E5-D375-4D52-996B-7CF2B91CFF23}" presName="compNode" presStyleCnt="0"/>
      <dgm:spPr/>
    </dgm:pt>
    <dgm:pt modelId="{191E86E4-2C7E-4FEC-AF73-5E460E5E6C80}" type="pres">
      <dgm:prSet presAssocID="{41E4B2E5-D375-4D52-996B-7CF2B91CFF23}" presName="bgRect" presStyleLbl="bgShp" presStyleIdx="0" presStyleCnt="2" custScaleY="143059"/>
      <dgm:spPr/>
    </dgm:pt>
    <dgm:pt modelId="{CAF5D20D-18E3-48A1-A102-84718172B4D4}" type="pres">
      <dgm:prSet presAssocID="{41E4B2E5-D375-4D52-996B-7CF2B91CFF2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D122A1A6-7936-47D3-ADD0-3117D2B4D0CC}" type="pres">
      <dgm:prSet presAssocID="{41E4B2E5-D375-4D52-996B-7CF2B91CFF23}" presName="spaceRect" presStyleCnt="0"/>
      <dgm:spPr/>
    </dgm:pt>
    <dgm:pt modelId="{482F1D2A-B985-4A82-B675-3801CC059712}" type="pres">
      <dgm:prSet presAssocID="{41E4B2E5-D375-4D52-996B-7CF2B91CFF23}" presName="parTx" presStyleLbl="revTx" presStyleIdx="0" presStyleCnt="2" custScaleX="107521">
        <dgm:presLayoutVars>
          <dgm:chMax val="0"/>
          <dgm:chPref val="0"/>
        </dgm:presLayoutVars>
      </dgm:prSet>
      <dgm:spPr/>
    </dgm:pt>
    <dgm:pt modelId="{CB11885D-85CE-46D3-B796-664948FFA9C2}" type="pres">
      <dgm:prSet presAssocID="{0ED874ED-4D10-4341-9E90-D37CB64CE9C7}" presName="sibTrans" presStyleCnt="0"/>
      <dgm:spPr/>
    </dgm:pt>
    <dgm:pt modelId="{1F5720DD-B7DE-4913-B2DD-88982362E093}" type="pres">
      <dgm:prSet presAssocID="{B37F19D8-329C-41F9-BAB5-C1F411DCFF04}" presName="compNode" presStyleCnt="0"/>
      <dgm:spPr/>
    </dgm:pt>
    <dgm:pt modelId="{1326CF47-042B-4D8F-A6BD-740D1DD148B3}" type="pres">
      <dgm:prSet presAssocID="{B37F19D8-329C-41F9-BAB5-C1F411DCFF04}" presName="bgRect" presStyleLbl="bgShp" presStyleIdx="1" presStyleCnt="2"/>
      <dgm:spPr/>
    </dgm:pt>
    <dgm:pt modelId="{34E9D339-29DB-4D96-A481-BCE497156EA2}" type="pres">
      <dgm:prSet presAssocID="{B37F19D8-329C-41F9-BAB5-C1F411DCFF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B37FE0FC-6853-4EDC-84E7-2AEBDD344563}" type="pres">
      <dgm:prSet presAssocID="{B37F19D8-329C-41F9-BAB5-C1F411DCFF04}" presName="spaceRect" presStyleCnt="0"/>
      <dgm:spPr/>
    </dgm:pt>
    <dgm:pt modelId="{3265F2B9-55F6-4873-ADDD-039287913F04}" type="pres">
      <dgm:prSet presAssocID="{B37F19D8-329C-41F9-BAB5-C1F411DCFF04}" presName="parTx" presStyleLbl="revTx" presStyleIdx="1" presStyleCnt="2">
        <dgm:presLayoutVars>
          <dgm:chMax val="0"/>
          <dgm:chPref val="0"/>
        </dgm:presLayoutVars>
      </dgm:prSet>
      <dgm:spPr/>
    </dgm:pt>
  </dgm:ptLst>
  <dgm:cxnLst>
    <dgm:cxn modelId="{9E798E2E-0F30-43E9-8499-02AFFA10AC32}" type="presOf" srcId="{CB0566D4-6C23-4433-B4AD-7DD8BDDABAB8}" destId="{5DCBB494-9C16-4A83-A941-DA551C39C05B}" srcOrd="0" destOrd="0" presId="urn:microsoft.com/office/officeart/2018/2/layout/IconVerticalSolidList"/>
    <dgm:cxn modelId="{8134E980-24BD-4C0F-8E57-73EB5F6D5EF0}" type="presOf" srcId="{B37F19D8-329C-41F9-BAB5-C1F411DCFF04}" destId="{3265F2B9-55F6-4873-ADDD-039287913F04}" srcOrd="0" destOrd="0" presId="urn:microsoft.com/office/officeart/2018/2/layout/IconVerticalSolidList"/>
    <dgm:cxn modelId="{16AE4CB0-0917-4CCC-ACBD-CABC0138B4C0}" srcId="{CB0566D4-6C23-4433-B4AD-7DD8BDDABAB8}" destId="{B37F19D8-329C-41F9-BAB5-C1F411DCFF04}" srcOrd="1" destOrd="0" parTransId="{A47E3416-F493-489F-920A-C94CF44A7D88}" sibTransId="{53A1F20C-7AE6-4F39-B767-71BB1AEF188D}"/>
    <dgm:cxn modelId="{8C9600C3-2F49-49C8-A3D4-517C995968BC}" type="presOf" srcId="{41E4B2E5-D375-4D52-996B-7CF2B91CFF23}" destId="{482F1D2A-B985-4A82-B675-3801CC059712}" srcOrd="0" destOrd="0" presId="urn:microsoft.com/office/officeart/2018/2/layout/IconVerticalSolidList"/>
    <dgm:cxn modelId="{228FCCC7-0C28-46FD-A4C1-C11F3DEB1C20}" srcId="{CB0566D4-6C23-4433-B4AD-7DD8BDDABAB8}" destId="{41E4B2E5-D375-4D52-996B-7CF2B91CFF23}" srcOrd="0" destOrd="0" parTransId="{54081D05-37E1-4181-9978-98C0070E286C}" sibTransId="{0ED874ED-4D10-4341-9E90-D37CB64CE9C7}"/>
    <dgm:cxn modelId="{65BA063E-21EF-4C33-B0FF-84DB58A61010}" type="presParOf" srcId="{5DCBB494-9C16-4A83-A941-DA551C39C05B}" destId="{1ED439AE-16C8-4CF3-90E6-79144A236C9F}" srcOrd="0" destOrd="0" presId="urn:microsoft.com/office/officeart/2018/2/layout/IconVerticalSolidList"/>
    <dgm:cxn modelId="{CF9B0EFD-BAEB-4C34-884E-B2CE7E6FD57C}" type="presParOf" srcId="{1ED439AE-16C8-4CF3-90E6-79144A236C9F}" destId="{191E86E4-2C7E-4FEC-AF73-5E460E5E6C80}" srcOrd="0" destOrd="0" presId="urn:microsoft.com/office/officeart/2018/2/layout/IconVerticalSolidList"/>
    <dgm:cxn modelId="{05F637B2-EDD2-4FB8-90C9-898B51C2631E}" type="presParOf" srcId="{1ED439AE-16C8-4CF3-90E6-79144A236C9F}" destId="{CAF5D20D-18E3-48A1-A102-84718172B4D4}" srcOrd="1" destOrd="0" presId="urn:microsoft.com/office/officeart/2018/2/layout/IconVerticalSolidList"/>
    <dgm:cxn modelId="{F390F137-BBBC-4B61-80C7-707F89409FD2}" type="presParOf" srcId="{1ED439AE-16C8-4CF3-90E6-79144A236C9F}" destId="{D122A1A6-7936-47D3-ADD0-3117D2B4D0CC}" srcOrd="2" destOrd="0" presId="urn:microsoft.com/office/officeart/2018/2/layout/IconVerticalSolidList"/>
    <dgm:cxn modelId="{7BCD87B3-6AA8-4D1B-AE9F-7C052BE849D7}" type="presParOf" srcId="{1ED439AE-16C8-4CF3-90E6-79144A236C9F}" destId="{482F1D2A-B985-4A82-B675-3801CC059712}" srcOrd="3" destOrd="0" presId="urn:microsoft.com/office/officeart/2018/2/layout/IconVerticalSolidList"/>
    <dgm:cxn modelId="{BEAB8EC4-965D-4BB6-8B60-1EE81BF6BE14}" type="presParOf" srcId="{5DCBB494-9C16-4A83-A941-DA551C39C05B}" destId="{CB11885D-85CE-46D3-B796-664948FFA9C2}" srcOrd="1" destOrd="0" presId="urn:microsoft.com/office/officeart/2018/2/layout/IconVerticalSolidList"/>
    <dgm:cxn modelId="{12B25FDE-2DB1-4FC3-A8B9-4512B52558B7}" type="presParOf" srcId="{5DCBB494-9C16-4A83-A941-DA551C39C05B}" destId="{1F5720DD-B7DE-4913-B2DD-88982362E093}" srcOrd="2" destOrd="0" presId="urn:microsoft.com/office/officeart/2018/2/layout/IconVerticalSolidList"/>
    <dgm:cxn modelId="{73AF8373-FAB8-4C3C-9F25-FBB039D13AEA}" type="presParOf" srcId="{1F5720DD-B7DE-4913-B2DD-88982362E093}" destId="{1326CF47-042B-4D8F-A6BD-740D1DD148B3}" srcOrd="0" destOrd="0" presId="urn:microsoft.com/office/officeart/2018/2/layout/IconVerticalSolidList"/>
    <dgm:cxn modelId="{CEB4E5DF-BC3E-469C-84F1-BF7997A0D266}" type="presParOf" srcId="{1F5720DD-B7DE-4913-B2DD-88982362E093}" destId="{34E9D339-29DB-4D96-A481-BCE497156EA2}" srcOrd="1" destOrd="0" presId="urn:microsoft.com/office/officeart/2018/2/layout/IconVerticalSolidList"/>
    <dgm:cxn modelId="{A9A1BCB0-699C-468C-9E4D-BD3471DA201D}" type="presParOf" srcId="{1F5720DD-B7DE-4913-B2DD-88982362E093}" destId="{B37FE0FC-6853-4EDC-84E7-2AEBDD344563}" srcOrd="2" destOrd="0" presId="urn:microsoft.com/office/officeart/2018/2/layout/IconVerticalSolidList"/>
    <dgm:cxn modelId="{97FD013F-2983-41DC-9965-CA14C0A1D91B}" type="presParOf" srcId="{1F5720DD-B7DE-4913-B2DD-88982362E093}" destId="{3265F2B9-55F6-4873-ADDD-039287913F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B42D23-639C-415A-80A1-0A38D7A0FBFD}"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F661634-7D8F-4424-AA14-D08670AC376F}">
      <dgm:prSet custT="1"/>
      <dgm:spPr/>
      <dgm:t>
        <a:bodyPr/>
        <a:lstStyle/>
        <a:p>
          <a:r>
            <a:rPr lang="en-GB" sz="2000" dirty="0"/>
            <a:t>In the preparation of accounts the business and its owner are classes as separate entities</a:t>
          </a:r>
          <a:endParaRPr lang="en-US" sz="2000" dirty="0"/>
        </a:p>
      </dgm:t>
    </dgm:pt>
    <dgm:pt modelId="{FD8E2D17-413E-4283-BA0E-0132156C5CB1}" type="parTrans" cxnId="{839B0F0D-7603-4AD0-AD14-A8415064F2BA}">
      <dgm:prSet/>
      <dgm:spPr/>
      <dgm:t>
        <a:bodyPr/>
        <a:lstStyle/>
        <a:p>
          <a:endParaRPr lang="en-US"/>
        </a:p>
      </dgm:t>
    </dgm:pt>
    <dgm:pt modelId="{E4E3A8DA-6B94-4B45-819C-2B8A967F8BC5}" type="sibTrans" cxnId="{839B0F0D-7603-4AD0-AD14-A8415064F2BA}">
      <dgm:prSet/>
      <dgm:spPr/>
      <dgm:t>
        <a:bodyPr/>
        <a:lstStyle/>
        <a:p>
          <a:endParaRPr lang="en-US"/>
        </a:p>
      </dgm:t>
    </dgm:pt>
    <dgm:pt modelId="{DC1B9B36-5CB3-4CAD-9BB9-9C395D37D06B}">
      <dgm:prSet/>
      <dgm:spPr/>
      <dgm:t>
        <a:bodyPr/>
        <a:lstStyle/>
        <a:p>
          <a:r>
            <a:rPr lang="en-GB" dirty="0"/>
            <a:t>We are preparing the accounts of the business, so transactions with the owner need to be highlighted</a:t>
          </a:r>
          <a:endParaRPr lang="en-US" dirty="0"/>
        </a:p>
      </dgm:t>
    </dgm:pt>
    <dgm:pt modelId="{545FFE95-1E86-47D2-8C9C-035699E898A5}" type="parTrans" cxnId="{D190ECE0-83F3-4B90-AC0B-41EC8946C3B5}">
      <dgm:prSet/>
      <dgm:spPr/>
      <dgm:t>
        <a:bodyPr/>
        <a:lstStyle/>
        <a:p>
          <a:endParaRPr lang="en-US"/>
        </a:p>
      </dgm:t>
    </dgm:pt>
    <dgm:pt modelId="{B9ABF2F3-F17A-4DFB-ADA7-F85EB01C7BAC}" type="sibTrans" cxnId="{D190ECE0-83F3-4B90-AC0B-41EC8946C3B5}">
      <dgm:prSet/>
      <dgm:spPr/>
      <dgm:t>
        <a:bodyPr/>
        <a:lstStyle/>
        <a:p>
          <a:endParaRPr lang="en-US"/>
        </a:p>
      </dgm:t>
    </dgm:pt>
    <dgm:pt modelId="{214AEE04-05DD-41CA-8BF6-48306FB58390}" type="pres">
      <dgm:prSet presAssocID="{98B42D23-639C-415A-80A1-0A38D7A0FBFD}" presName="root" presStyleCnt="0">
        <dgm:presLayoutVars>
          <dgm:dir/>
          <dgm:resizeHandles val="exact"/>
        </dgm:presLayoutVars>
      </dgm:prSet>
      <dgm:spPr/>
    </dgm:pt>
    <dgm:pt modelId="{FCED23CD-2D45-4B42-819C-E9346B8AF8FD}" type="pres">
      <dgm:prSet presAssocID="{EF661634-7D8F-4424-AA14-D08670AC376F}" presName="compNode" presStyleCnt="0"/>
      <dgm:spPr/>
    </dgm:pt>
    <dgm:pt modelId="{618C8536-19A1-4A34-A703-7EF44FE40275}" type="pres">
      <dgm:prSet presAssocID="{EF661634-7D8F-4424-AA14-D08670AC37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AC3C7027-AAC2-4CFB-9C47-60F227E7B294}" type="pres">
      <dgm:prSet presAssocID="{EF661634-7D8F-4424-AA14-D08670AC376F}" presName="spaceRect" presStyleCnt="0"/>
      <dgm:spPr/>
    </dgm:pt>
    <dgm:pt modelId="{CC64DBE3-106F-4764-ABDA-2C2006D8D574}" type="pres">
      <dgm:prSet presAssocID="{EF661634-7D8F-4424-AA14-D08670AC376F}" presName="textRect" presStyleLbl="revTx" presStyleIdx="0" presStyleCnt="2">
        <dgm:presLayoutVars>
          <dgm:chMax val="1"/>
          <dgm:chPref val="1"/>
        </dgm:presLayoutVars>
      </dgm:prSet>
      <dgm:spPr/>
    </dgm:pt>
    <dgm:pt modelId="{18F9D193-4E77-4C92-9F06-F53EF3585F4F}" type="pres">
      <dgm:prSet presAssocID="{E4E3A8DA-6B94-4B45-819C-2B8A967F8BC5}" presName="sibTrans" presStyleCnt="0"/>
      <dgm:spPr/>
    </dgm:pt>
    <dgm:pt modelId="{E5C3A316-AB4B-4BB9-9006-A9AFCECBD189}" type="pres">
      <dgm:prSet presAssocID="{DC1B9B36-5CB3-4CAD-9BB9-9C395D37D06B}" presName="compNode" presStyleCnt="0"/>
      <dgm:spPr/>
    </dgm:pt>
    <dgm:pt modelId="{3AC4A25F-91ED-4044-9726-F184BA94F31F}" type="pres">
      <dgm:prSet presAssocID="{DC1B9B36-5CB3-4CAD-9BB9-9C395D37D06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B5FE9418-E610-4134-9BBE-7289E4270237}" type="pres">
      <dgm:prSet presAssocID="{DC1B9B36-5CB3-4CAD-9BB9-9C395D37D06B}" presName="spaceRect" presStyleCnt="0"/>
      <dgm:spPr/>
    </dgm:pt>
    <dgm:pt modelId="{5C652032-F6E2-4C4D-8DF6-AB43B8EEB023}" type="pres">
      <dgm:prSet presAssocID="{DC1B9B36-5CB3-4CAD-9BB9-9C395D37D06B}" presName="textRect" presStyleLbl="revTx" presStyleIdx="1" presStyleCnt="2">
        <dgm:presLayoutVars>
          <dgm:chMax val="1"/>
          <dgm:chPref val="1"/>
        </dgm:presLayoutVars>
      </dgm:prSet>
      <dgm:spPr/>
    </dgm:pt>
  </dgm:ptLst>
  <dgm:cxnLst>
    <dgm:cxn modelId="{839B0F0D-7603-4AD0-AD14-A8415064F2BA}" srcId="{98B42D23-639C-415A-80A1-0A38D7A0FBFD}" destId="{EF661634-7D8F-4424-AA14-D08670AC376F}" srcOrd="0" destOrd="0" parTransId="{FD8E2D17-413E-4283-BA0E-0132156C5CB1}" sibTransId="{E4E3A8DA-6B94-4B45-819C-2B8A967F8BC5}"/>
    <dgm:cxn modelId="{177F814D-5111-405A-B323-A5453C24640B}" type="presOf" srcId="{DC1B9B36-5CB3-4CAD-9BB9-9C395D37D06B}" destId="{5C652032-F6E2-4C4D-8DF6-AB43B8EEB023}" srcOrd="0" destOrd="0" presId="urn:microsoft.com/office/officeart/2018/2/layout/IconLabelList"/>
    <dgm:cxn modelId="{30A021A3-21BE-4588-84E6-FAD87193B942}" type="presOf" srcId="{98B42D23-639C-415A-80A1-0A38D7A0FBFD}" destId="{214AEE04-05DD-41CA-8BF6-48306FB58390}" srcOrd="0" destOrd="0" presId="urn:microsoft.com/office/officeart/2018/2/layout/IconLabelList"/>
    <dgm:cxn modelId="{E0CB69DA-0CD6-434C-BB01-9EDCE1B87093}" type="presOf" srcId="{EF661634-7D8F-4424-AA14-D08670AC376F}" destId="{CC64DBE3-106F-4764-ABDA-2C2006D8D574}" srcOrd="0" destOrd="0" presId="urn:microsoft.com/office/officeart/2018/2/layout/IconLabelList"/>
    <dgm:cxn modelId="{D190ECE0-83F3-4B90-AC0B-41EC8946C3B5}" srcId="{98B42D23-639C-415A-80A1-0A38D7A0FBFD}" destId="{DC1B9B36-5CB3-4CAD-9BB9-9C395D37D06B}" srcOrd="1" destOrd="0" parTransId="{545FFE95-1E86-47D2-8C9C-035699E898A5}" sibTransId="{B9ABF2F3-F17A-4DFB-ADA7-F85EB01C7BAC}"/>
    <dgm:cxn modelId="{D69511E6-6B54-46DF-9084-306338426AF6}" type="presParOf" srcId="{214AEE04-05DD-41CA-8BF6-48306FB58390}" destId="{FCED23CD-2D45-4B42-819C-E9346B8AF8FD}" srcOrd="0" destOrd="0" presId="urn:microsoft.com/office/officeart/2018/2/layout/IconLabelList"/>
    <dgm:cxn modelId="{C7E22D1C-B26C-48FB-BC9E-76B7B642438E}" type="presParOf" srcId="{FCED23CD-2D45-4B42-819C-E9346B8AF8FD}" destId="{618C8536-19A1-4A34-A703-7EF44FE40275}" srcOrd="0" destOrd="0" presId="urn:microsoft.com/office/officeart/2018/2/layout/IconLabelList"/>
    <dgm:cxn modelId="{0902D2C7-7FE3-42CB-90AB-11DDE911FFF5}" type="presParOf" srcId="{FCED23CD-2D45-4B42-819C-E9346B8AF8FD}" destId="{AC3C7027-AAC2-4CFB-9C47-60F227E7B294}" srcOrd="1" destOrd="0" presId="urn:microsoft.com/office/officeart/2018/2/layout/IconLabelList"/>
    <dgm:cxn modelId="{9260E505-9D81-4F3F-93A6-CFB09D06B4F7}" type="presParOf" srcId="{FCED23CD-2D45-4B42-819C-E9346B8AF8FD}" destId="{CC64DBE3-106F-4764-ABDA-2C2006D8D574}" srcOrd="2" destOrd="0" presId="urn:microsoft.com/office/officeart/2018/2/layout/IconLabelList"/>
    <dgm:cxn modelId="{FA0D0727-D637-447E-97E3-6C8C10290D51}" type="presParOf" srcId="{214AEE04-05DD-41CA-8BF6-48306FB58390}" destId="{18F9D193-4E77-4C92-9F06-F53EF3585F4F}" srcOrd="1" destOrd="0" presId="urn:microsoft.com/office/officeart/2018/2/layout/IconLabelList"/>
    <dgm:cxn modelId="{4BFCE458-A74D-44A1-8086-D601E4D3D69D}" type="presParOf" srcId="{214AEE04-05DD-41CA-8BF6-48306FB58390}" destId="{E5C3A316-AB4B-4BB9-9006-A9AFCECBD189}" srcOrd="2" destOrd="0" presId="urn:microsoft.com/office/officeart/2018/2/layout/IconLabelList"/>
    <dgm:cxn modelId="{0402704C-33F2-4C8A-8400-FE5FBD2A1E21}" type="presParOf" srcId="{E5C3A316-AB4B-4BB9-9006-A9AFCECBD189}" destId="{3AC4A25F-91ED-4044-9726-F184BA94F31F}" srcOrd="0" destOrd="0" presId="urn:microsoft.com/office/officeart/2018/2/layout/IconLabelList"/>
    <dgm:cxn modelId="{F2191138-AC59-43BA-A3FA-2E3584FAE7F9}" type="presParOf" srcId="{E5C3A316-AB4B-4BB9-9006-A9AFCECBD189}" destId="{B5FE9418-E610-4134-9BBE-7289E4270237}" srcOrd="1" destOrd="0" presId="urn:microsoft.com/office/officeart/2018/2/layout/IconLabelList"/>
    <dgm:cxn modelId="{B50E1839-B714-45DB-9C1B-1E273A06F7DC}" type="presParOf" srcId="{E5C3A316-AB4B-4BB9-9006-A9AFCECBD189}" destId="{5C652032-F6E2-4C4D-8DF6-AB43B8EEB02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D847D2-5AD0-4B9F-ACC2-E4669745452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F6C503-BBD3-49D3-80E0-15B4811F010C}">
      <dgm:prSet/>
      <dgm:spPr/>
      <dgm:t>
        <a:bodyPr/>
        <a:lstStyle/>
        <a:p>
          <a:pPr>
            <a:lnSpc>
              <a:spcPct val="100000"/>
            </a:lnSpc>
          </a:pPr>
          <a:r>
            <a:rPr lang="en-GB">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a:latin typeface="Arial" panose="020B0604020202020204" pitchFamily="34" charset="0"/>
            <a:cs typeface="Arial" panose="020B0604020202020204" pitchFamily="34" charset="0"/>
          </a:endParaRPr>
        </a:p>
      </dgm:t>
    </dgm:pt>
    <dgm:pt modelId="{73C587E1-8D4E-477E-ADEF-4364C306F6B6}" type="parTrans" cxnId="{90EED331-8E5A-46C0-B421-C30012FF4AFA}">
      <dgm:prSet/>
      <dgm:spPr/>
      <dgm:t>
        <a:bodyPr/>
        <a:lstStyle/>
        <a:p>
          <a:endParaRPr lang="en-US"/>
        </a:p>
      </dgm:t>
    </dgm:pt>
    <dgm:pt modelId="{042B9F2E-8448-4501-8FE7-E158DECCA9C0}" type="sibTrans" cxnId="{90EED331-8E5A-46C0-B421-C30012FF4AFA}">
      <dgm:prSet/>
      <dgm:spPr/>
      <dgm:t>
        <a:bodyPr/>
        <a:lstStyle/>
        <a:p>
          <a:endParaRPr lang="en-US"/>
        </a:p>
      </dgm:t>
    </dgm:pt>
    <dgm:pt modelId="{23CE3E41-08CB-4471-A0E3-345CA1A83CB1}">
      <dgm:prSet/>
      <dgm:spPr/>
      <dgm:t>
        <a:bodyPr/>
        <a:lstStyle/>
        <a:p>
          <a:pPr>
            <a:lnSpc>
              <a:spcPct val="100000"/>
            </a:lnSpc>
          </a:pPr>
          <a:r>
            <a:rPr lang="en-GB"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dirty="0">
            <a:latin typeface="Arial" panose="020B0604020202020204" pitchFamily="34" charset="0"/>
            <a:cs typeface="Arial" panose="020B0604020202020204" pitchFamily="34" charset="0"/>
          </a:endParaRPr>
        </a:p>
      </dgm:t>
    </dgm:pt>
    <dgm:pt modelId="{770E38D7-AA34-415E-95E3-E495FDC2CE5D}" type="parTrans" cxnId="{1D1547CF-414F-40F8-9921-87CBEBA7B09E}">
      <dgm:prSet/>
      <dgm:spPr/>
      <dgm:t>
        <a:bodyPr/>
        <a:lstStyle/>
        <a:p>
          <a:endParaRPr lang="en-US"/>
        </a:p>
      </dgm:t>
    </dgm:pt>
    <dgm:pt modelId="{F5385C05-BF70-4AC8-8D1F-32F63D2224EE}" type="sibTrans" cxnId="{1D1547CF-414F-40F8-9921-87CBEBA7B09E}">
      <dgm:prSet/>
      <dgm:spPr/>
      <dgm:t>
        <a:bodyPr/>
        <a:lstStyle/>
        <a:p>
          <a:endParaRPr lang="en-US"/>
        </a:p>
      </dgm:t>
    </dgm:pt>
    <dgm:pt modelId="{D245499D-4B58-4B99-BEF7-CE49AE5AC474}">
      <dgm:prSet/>
      <dgm:spPr/>
      <dgm:t>
        <a:bodyPr/>
        <a:lstStyle/>
        <a:p>
          <a:pPr>
            <a:lnSpc>
              <a:spcPct val="100000"/>
            </a:lnSpc>
          </a:pPr>
          <a:r>
            <a:rPr lang="en-GB"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dirty="0">
            <a:latin typeface="Arial" panose="020B0604020202020204" pitchFamily="34" charset="0"/>
            <a:cs typeface="Arial" panose="020B0604020202020204" pitchFamily="34" charset="0"/>
          </a:endParaRPr>
        </a:p>
      </dgm:t>
    </dgm:pt>
    <dgm:pt modelId="{803F4550-C2CD-44DA-901A-2EC85859577D}" type="parTrans" cxnId="{1ADD654C-F2AA-4AAE-9FFC-2472B466230A}">
      <dgm:prSet/>
      <dgm:spPr/>
      <dgm:t>
        <a:bodyPr/>
        <a:lstStyle/>
        <a:p>
          <a:endParaRPr lang="en-US"/>
        </a:p>
      </dgm:t>
    </dgm:pt>
    <dgm:pt modelId="{4323C8E8-CDCB-46C4-9E01-F4C4CE18E5DF}" type="sibTrans" cxnId="{1ADD654C-F2AA-4AAE-9FFC-2472B466230A}">
      <dgm:prSet/>
      <dgm:spPr/>
      <dgm:t>
        <a:bodyPr/>
        <a:lstStyle/>
        <a:p>
          <a:endParaRPr lang="en-US"/>
        </a:p>
      </dgm:t>
    </dgm:pt>
    <dgm:pt modelId="{72BD19AC-1F58-4F4F-A532-53A6CE9258BD}" type="pres">
      <dgm:prSet presAssocID="{D5D847D2-5AD0-4B9F-ACC2-E46697454526}" presName="root" presStyleCnt="0">
        <dgm:presLayoutVars>
          <dgm:dir/>
          <dgm:resizeHandles val="exact"/>
        </dgm:presLayoutVars>
      </dgm:prSet>
      <dgm:spPr/>
    </dgm:pt>
    <dgm:pt modelId="{D92285FB-1161-4274-BBAB-07C03036920E}" type="pres">
      <dgm:prSet presAssocID="{E6F6C503-BBD3-49D3-80E0-15B4811F010C}" presName="compNode" presStyleCnt="0"/>
      <dgm:spPr/>
    </dgm:pt>
    <dgm:pt modelId="{5C0D968C-5ECD-45E3-AB03-48291760767A}" type="pres">
      <dgm:prSet presAssocID="{E6F6C503-BBD3-49D3-80E0-15B4811F010C}" presName="bgRect" presStyleLbl="bgShp" presStyleIdx="0" presStyleCnt="3"/>
      <dgm:spPr/>
    </dgm:pt>
    <dgm:pt modelId="{26C23D4E-540A-46E8-B526-73693AD02883}" type="pres">
      <dgm:prSet presAssocID="{E6F6C503-BBD3-49D3-80E0-15B4811F01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596A846E-8F1E-47D2-BAA1-9386B44D4F18}" type="pres">
      <dgm:prSet presAssocID="{E6F6C503-BBD3-49D3-80E0-15B4811F010C}" presName="spaceRect" presStyleCnt="0"/>
      <dgm:spPr/>
    </dgm:pt>
    <dgm:pt modelId="{EF41FD69-68E2-4354-8AB3-33DB5F93727B}" type="pres">
      <dgm:prSet presAssocID="{E6F6C503-BBD3-49D3-80E0-15B4811F010C}" presName="parTx" presStyleLbl="revTx" presStyleIdx="0" presStyleCnt="3">
        <dgm:presLayoutVars>
          <dgm:chMax val="0"/>
          <dgm:chPref val="0"/>
        </dgm:presLayoutVars>
      </dgm:prSet>
      <dgm:spPr/>
    </dgm:pt>
    <dgm:pt modelId="{DDBAA4E6-8B04-4440-B65C-C1003E9879A2}" type="pres">
      <dgm:prSet presAssocID="{042B9F2E-8448-4501-8FE7-E158DECCA9C0}" presName="sibTrans" presStyleCnt="0"/>
      <dgm:spPr/>
    </dgm:pt>
    <dgm:pt modelId="{71781CC2-C1C5-4D9E-80D1-F094306D9F66}" type="pres">
      <dgm:prSet presAssocID="{23CE3E41-08CB-4471-A0E3-345CA1A83CB1}" presName="compNode" presStyleCnt="0"/>
      <dgm:spPr/>
    </dgm:pt>
    <dgm:pt modelId="{679D2379-5BAC-47DC-AB6F-2FF4D8793E4F}" type="pres">
      <dgm:prSet presAssocID="{23CE3E41-08CB-4471-A0E3-345CA1A83CB1}" presName="bgRect" presStyleLbl="bgShp" presStyleIdx="1" presStyleCnt="3"/>
      <dgm:spPr/>
    </dgm:pt>
    <dgm:pt modelId="{DAF4F6BE-0FDF-4C38-A070-6BD082FD3935}" type="pres">
      <dgm:prSet presAssocID="{23CE3E41-08CB-4471-A0E3-345CA1A83C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0B9F5F84-9B21-4470-B354-9C8DD13A9D01}" type="pres">
      <dgm:prSet presAssocID="{23CE3E41-08CB-4471-A0E3-345CA1A83CB1}" presName="spaceRect" presStyleCnt="0"/>
      <dgm:spPr/>
    </dgm:pt>
    <dgm:pt modelId="{91CF394F-BAD4-454A-8796-9F19883061E5}" type="pres">
      <dgm:prSet presAssocID="{23CE3E41-08CB-4471-A0E3-345CA1A83CB1}" presName="parTx" presStyleLbl="revTx" presStyleIdx="1" presStyleCnt="3">
        <dgm:presLayoutVars>
          <dgm:chMax val="0"/>
          <dgm:chPref val="0"/>
        </dgm:presLayoutVars>
      </dgm:prSet>
      <dgm:spPr/>
    </dgm:pt>
    <dgm:pt modelId="{807D86B7-D91F-44F0-97DB-589958CD9317}" type="pres">
      <dgm:prSet presAssocID="{F5385C05-BF70-4AC8-8D1F-32F63D2224EE}" presName="sibTrans" presStyleCnt="0"/>
      <dgm:spPr/>
    </dgm:pt>
    <dgm:pt modelId="{06893B27-B0A4-4827-8595-0696126F6547}" type="pres">
      <dgm:prSet presAssocID="{D245499D-4B58-4B99-BEF7-CE49AE5AC474}" presName="compNode" presStyleCnt="0"/>
      <dgm:spPr/>
    </dgm:pt>
    <dgm:pt modelId="{3A5B63FE-5ED0-4926-A6E9-285594B3C7C9}" type="pres">
      <dgm:prSet presAssocID="{D245499D-4B58-4B99-BEF7-CE49AE5AC474}" presName="bgRect" presStyleLbl="bgShp" presStyleIdx="2" presStyleCnt="3"/>
      <dgm:spPr/>
    </dgm:pt>
    <dgm:pt modelId="{B6A4DB9E-1C06-4C47-90DC-C45387FAF9D4}" type="pres">
      <dgm:prSet presAssocID="{D245499D-4B58-4B99-BEF7-CE49AE5AC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envelope"/>
        </a:ext>
      </dgm:extLst>
    </dgm:pt>
    <dgm:pt modelId="{7BE78F2A-FD2D-482F-9FAA-62ACB7A92701}" type="pres">
      <dgm:prSet presAssocID="{D245499D-4B58-4B99-BEF7-CE49AE5AC474}" presName="spaceRect" presStyleCnt="0"/>
      <dgm:spPr/>
    </dgm:pt>
    <dgm:pt modelId="{55AF8500-10EC-47FC-9F1E-06EB60C0BB23}" type="pres">
      <dgm:prSet presAssocID="{D245499D-4B58-4B99-BEF7-CE49AE5AC474}" presName="parTx" presStyleLbl="revTx" presStyleIdx="2" presStyleCnt="3">
        <dgm:presLayoutVars>
          <dgm:chMax val="0"/>
          <dgm:chPref val="0"/>
        </dgm:presLayoutVars>
      </dgm:prSet>
      <dgm:spPr/>
    </dgm:pt>
  </dgm:ptLst>
  <dgm:cxnLst>
    <dgm:cxn modelId="{90EED331-8E5A-46C0-B421-C30012FF4AFA}" srcId="{D5D847D2-5AD0-4B9F-ACC2-E46697454526}" destId="{E6F6C503-BBD3-49D3-80E0-15B4811F010C}" srcOrd="0" destOrd="0" parTransId="{73C587E1-8D4E-477E-ADEF-4364C306F6B6}" sibTransId="{042B9F2E-8448-4501-8FE7-E158DECCA9C0}"/>
    <dgm:cxn modelId="{1ADD654C-F2AA-4AAE-9FFC-2472B466230A}" srcId="{D5D847D2-5AD0-4B9F-ACC2-E46697454526}" destId="{D245499D-4B58-4B99-BEF7-CE49AE5AC474}" srcOrd="2" destOrd="0" parTransId="{803F4550-C2CD-44DA-901A-2EC85859577D}" sibTransId="{4323C8E8-CDCB-46C4-9E01-F4C4CE18E5DF}"/>
    <dgm:cxn modelId="{581C9055-1A5E-496F-A968-301A37C8DBF9}" type="presOf" srcId="{D5D847D2-5AD0-4B9F-ACC2-E46697454526}" destId="{72BD19AC-1F58-4F4F-A532-53A6CE9258BD}" srcOrd="0" destOrd="0" presId="urn:microsoft.com/office/officeart/2018/2/layout/IconVerticalSolidList"/>
    <dgm:cxn modelId="{D4EBA2BA-6C4C-4879-AF7B-01090E3B00E5}" type="presOf" srcId="{D245499D-4B58-4B99-BEF7-CE49AE5AC474}" destId="{55AF8500-10EC-47FC-9F1E-06EB60C0BB23}" srcOrd="0" destOrd="0" presId="urn:microsoft.com/office/officeart/2018/2/layout/IconVerticalSolidList"/>
    <dgm:cxn modelId="{6FF60FC8-7F13-4529-ABB8-7BA732B2DE25}" type="presOf" srcId="{E6F6C503-BBD3-49D3-80E0-15B4811F010C}" destId="{EF41FD69-68E2-4354-8AB3-33DB5F93727B}" srcOrd="0" destOrd="0" presId="urn:microsoft.com/office/officeart/2018/2/layout/IconVerticalSolidList"/>
    <dgm:cxn modelId="{1D1547CF-414F-40F8-9921-87CBEBA7B09E}" srcId="{D5D847D2-5AD0-4B9F-ACC2-E46697454526}" destId="{23CE3E41-08CB-4471-A0E3-345CA1A83CB1}" srcOrd="1" destOrd="0" parTransId="{770E38D7-AA34-415E-95E3-E495FDC2CE5D}" sibTransId="{F5385C05-BF70-4AC8-8D1F-32F63D2224EE}"/>
    <dgm:cxn modelId="{6B2BFADD-DC36-4BB8-8230-34C87F29FECD}" type="presOf" srcId="{23CE3E41-08CB-4471-A0E3-345CA1A83CB1}" destId="{91CF394F-BAD4-454A-8796-9F19883061E5}" srcOrd="0" destOrd="0" presId="urn:microsoft.com/office/officeart/2018/2/layout/IconVerticalSolidList"/>
    <dgm:cxn modelId="{B6A19A3E-8FB9-40E2-8CDE-476C029CC9E6}" type="presParOf" srcId="{72BD19AC-1F58-4F4F-A532-53A6CE9258BD}" destId="{D92285FB-1161-4274-BBAB-07C03036920E}" srcOrd="0" destOrd="0" presId="urn:microsoft.com/office/officeart/2018/2/layout/IconVerticalSolidList"/>
    <dgm:cxn modelId="{727841BD-4737-4C22-98C9-6122CDF61988}" type="presParOf" srcId="{D92285FB-1161-4274-BBAB-07C03036920E}" destId="{5C0D968C-5ECD-45E3-AB03-48291760767A}" srcOrd="0" destOrd="0" presId="urn:microsoft.com/office/officeart/2018/2/layout/IconVerticalSolidList"/>
    <dgm:cxn modelId="{8A3DFA38-4E61-400B-9CD1-5A693CA059C6}" type="presParOf" srcId="{D92285FB-1161-4274-BBAB-07C03036920E}" destId="{26C23D4E-540A-46E8-B526-73693AD02883}" srcOrd="1" destOrd="0" presId="urn:microsoft.com/office/officeart/2018/2/layout/IconVerticalSolidList"/>
    <dgm:cxn modelId="{42F6973A-10F3-4987-96D2-56C5D6A5C006}" type="presParOf" srcId="{D92285FB-1161-4274-BBAB-07C03036920E}" destId="{596A846E-8F1E-47D2-BAA1-9386B44D4F18}" srcOrd="2" destOrd="0" presId="urn:microsoft.com/office/officeart/2018/2/layout/IconVerticalSolidList"/>
    <dgm:cxn modelId="{783C7A33-D95F-4D66-B024-4B011B59D5DA}" type="presParOf" srcId="{D92285FB-1161-4274-BBAB-07C03036920E}" destId="{EF41FD69-68E2-4354-8AB3-33DB5F93727B}" srcOrd="3" destOrd="0" presId="urn:microsoft.com/office/officeart/2018/2/layout/IconVerticalSolidList"/>
    <dgm:cxn modelId="{C65D0CDF-BD71-4ACA-B128-8D299B5030DD}" type="presParOf" srcId="{72BD19AC-1F58-4F4F-A532-53A6CE9258BD}" destId="{DDBAA4E6-8B04-4440-B65C-C1003E9879A2}" srcOrd="1" destOrd="0" presId="urn:microsoft.com/office/officeart/2018/2/layout/IconVerticalSolidList"/>
    <dgm:cxn modelId="{15D5F82D-CAF3-43AF-8DCB-96366B54ABE0}" type="presParOf" srcId="{72BD19AC-1F58-4F4F-A532-53A6CE9258BD}" destId="{71781CC2-C1C5-4D9E-80D1-F094306D9F66}" srcOrd="2" destOrd="0" presId="urn:microsoft.com/office/officeart/2018/2/layout/IconVerticalSolidList"/>
    <dgm:cxn modelId="{4ACE940A-933A-423E-A25C-1428D0F1BD4A}" type="presParOf" srcId="{71781CC2-C1C5-4D9E-80D1-F094306D9F66}" destId="{679D2379-5BAC-47DC-AB6F-2FF4D8793E4F}" srcOrd="0" destOrd="0" presId="urn:microsoft.com/office/officeart/2018/2/layout/IconVerticalSolidList"/>
    <dgm:cxn modelId="{FB3AD374-F9B0-48F5-9E31-F09D403FCEF9}" type="presParOf" srcId="{71781CC2-C1C5-4D9E-80D1-F094306D9F66}" destId="{DAF4F6BE-0FDF-4C38-A070-6BD082FD3935}" srcOrd="1" destOrd="0" presId="urn:microsoft.com/office/officeart/2018/2/layout/IconVerticalSolidList"/>
    <dgm:cxn modelId="{D8750723-F414-403E-8320-60A125B9E018}" type="presParOf" srcId="{71781CC2-C1C5-4D9E-80D1-F094306D9F66}" destId="{0B9F5F84-9B21-4470-B354-9C8DD13A9D01}" srcOrd="2" destOrd="0" presId="urn:microsoft.com/office/officeart/2018/2/layout/IconVerticalSolidList"/>
    <dgm:cxn modelId="{5CF05C3B-88A4-47FC-8226-7CBA3A94BEA9}" type="presParOf" srcId="{71781CC2-C1C5-4D9E-80D1-F094306D9F66}" destId="{91CF394F-BAD4-454A-8796-9F19883061E5}" srcOrd="3" destOrd="0" presId="urn:microsoft.com/office/officeart/2018/2/layout/IconVerticalSolidList"/>
    <dgm:cxn modelId="{820C9F76-2234-419E-B916-F96DACF9F027}" type="presParOf" srcId="{72BD19AC-1F58-4F4F-A532-53A6CE9258BD}" destId="{807D86B7-D91F-44F0-97DB-589958CD9317}" srcOrd="3" destOrd="0" presId="urn:microsoft.com/office/officeart/2018/2/layout/IconVerticalSolidList"/>
    <dgm:cxn modelId="{A581AADD-A9D6-49C9-A0EA-6D281B7EBFCE}" type="presParOf" srcId="{72BD19AC-1F58-4F4F-A532-53A6CE9258BD}" destId="{06893B27-B0A4-4827-8595-0696126F6547}" srcOrd="4" destOrd="0" presId="urn:microsoft.com/office/officeart/2018/2/layout/IconVerticalSolidList"/>
    <dgm:cxn modelId="{DB7971A2-5C32-469F-A31E-0EC122D9D9C3}" type="presParOf" srcId="{06893B27-B0A4-4827-8595-0696126F6547}" destId="{3A5B63FE-5ED0-4926-A6E9-285594B3C7C9}" srcOrd="0" destOrd="0" presId="urn:microsoft.com/office/officeart/2018/2/layout/IconVerticalSolidList"/>
    <dgm:cxn modelId="{F2218299-133F-4EDF-BA56-AFBBC33D1818}" type="presParOf" srcId="{06893B27-B0A4-4827-8595-0696126F6547}" destId="{B6A4DB9E-1C06-4C47-90DC-C45387FAF9D4}" srcOrd="1" destOrd="0" presId="urn:microsoft.com/office/officeart/2018/2/layout/IconVerticalSolidList"/>
    <dgm:cxn modelId="{86858AFB-D050-49E2-9610-8DF98E588731}" type="presParOf" srcId="{06893B27-B0A4-4827-8595-0696126F6547}" destId="{7BE78F2A-FD2D-482F-9FAA-62ACB7A92701}" srcOrd="2" destOrd="0" presId="urn:microsoft.com/office/officeart/2018/2/layout/IconVerticalSolidList"/>
    <dgm:cxn modelId="{5F5A59BB-D6DD-47CF-AE16-A3C48FF0A54D}" type="presParOf" srcId="{06893B27-B0A4-4827-8595-0696126F6547}" destId="{55AF8500-10EC-47FC-9F1E-06EB60C0BB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431C5F-A823-45BE-9772-0FF59D07D4F6}" type="doc">
      <dgm:prSet loTypeId="urn:microsoft.com/office/officeart/2018/5/layout/IconCircle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E04E61E6-3D67-49E5-8D97-10F56B13A5E1}">
      <dgm:prSet/>
      <dgm:spPr/>
      <dgm:t>
        <a:bodyPr/>
        <a:lstStyle/>
        <a:p>
          <a:pPr>
            <a:defRPr cap="all"/>
          </a:pPr>
          <a:r>
            <a:rPr lang="en-GB" dirty="0"/>
            <a:t>Cashflow Statement</a:t>
          </a:r>
          <a:endParaRPr lang="en-US" dirty="0"/>
        </a:p>
      </dgm:t>
    </dgm:pt>
    <dgm:pt modelId="{6A0FA0D3-79E3-4F1A-A751-61B7164BC366}" type="parTrans" cxnId="{F997E262-2A41-4C22-B402-31F093B97C05}">
      <dgm:prSet/>
      <dgm:spPr/>
      <dgm:t>
        <a:bodyPr/>
        <a:lstStyle/>
        <a:p>
          <a:endParaRPr lang="en-US"/>
        </a:p>
      </dgm:t>
    </dgm:pt>
    <dgm:pt modelId="{C1D8AC62-056E-4101-A06D-4E8859863FB6}" type="sibTrans" cxnId="{F997E262-2A41-4C22-B402-31F093B97C05}">
      <dgm:prSet/>
      <dgm:spPr/>
      <dgm:t>
        <a:bodyPr/>
        <a:lstStyle/>
        <a:p>
          <a:endParaRPr lang="en-US"/>
        </a:p>
      </dgm:t>
    </dgm:pt>
    <dgm:pt modelId="{6268FC9F-7304-4D66-ACC2-AE8CC8A9053D}">
      <dgm:prSet/>
      <dgm:spPr/>
      <dgm:t>
        <a:bodyPr/>
        <a:lstStyle/>
        <a:p>
          <a:pPr>
            <a:defRPr cap="all"/>
          </a:pPr>
          <a:r>
            <a:rPr lang="en-GB"/>
            <a:t>Profit and Loss Account</a:t>
          </a:r>
          <a:endParaRPr lang="en-US"/>
        </a:p>
      </dgm:t>
    </dgm:pt>
    <dgm:pt modelId="{85DFBF1D-125D-4D46-BD44-425C651E5C1B}" type="parTrans" cxnId="{4545395C-7BB0-418C-ADD2-0638C22146DA}">
      <dgm:prSet/>
      <dgm:spPr/>
      <dgm:t>
        <a:bodyPr/>
        <a:lstStyle/>
        <a:p>
          <a:endParaRPr lang="en-US"/>
        </a:p>
      </dgm:t>
    </dgm:pt>
    <dgm:pt modelId="{FFFEF21D-316E-4259-AF6F-1702C593798B}" type="sibTrans" cxnId="{4545395C-7BB0-418C-ADD2-0638C22146DA}">
      <dgm:prSet/>
      <dgm:spPr/>
      <dgm:t>
        <a:bodyPr/>
        <a:lstStyle/>
        <a:p>
          <a:endParaRPr lang="en-US"/>
        </a:p>
      </dgm:t>
    </dgm:pt>
    <dgm:pt modelId="{229CDB45-77E3-490F-AE4A-3CF367934EE6}">
      <dgm:prSet/>
      <dgm:spPr/>
      <dgm:t>
        <a:bodyPr/>
        <a:lstStyle/>
        <a:p>
          <a:pPr>
            <a:defRPr cap="all"/>
          </a:pPr>
          <a:r>
            <a:rPr lang="en-GB"/>
            <a:t>Balance Sheet</a:t>
          </a:r>
          <a:endParaRPr lang="en-US"/>
        </a:p>
      </dgm:t>
    </dgm:pt>
    <dgm:pt modelId="{7F6BB457-6847-45B0-997A-0C5DA68004D2}" type="parTrans" cxnId="{4184A823-FA5D-458F-9490-592A0A83C5D3}">
      <dgm:prSet/>
      <dgm:spPr/>
      <dgm:t>
        <a:bodyPr/>
        <a:lstStyle/>
        <a:p>
          <a:endParaRPr lang="en-US"/>
        </a:p>
      </dgm:t>
    </dgm:pt>
    <dgm:pt modelId="{F2351735-8A17-4C8B-A7F9-02544A3CDDF5}" type="sibTrans" cxnId="{4184A823-FA5D-458F-9490-592A0A83C5D3}">
      <dgm:prSet/>
      <dgm:spPr/>
      <dgm:t>
        <a:bodyPr/>
        <a:lstStyle/>
        <a:p>
          <a:endParaRPr lang="en-US"/>
        </a:p>
      </dgm:t>
    </dgm:pt>
    <dgm:pt modelId="{00D98F37-6650-45A2-AAFF-4A96ED14B7C7}" type="pres">
      <dgm:prSet presAssocID="{62431C5F-A823-45BE-9772-0FF59D07D4F6}" presName="root" presStyleCnt="0">
        <dgm:presLayoutVars>
          <dgm:dir/>
          <dgm:resizeHandles val="exact"/>
        </dgm:presLayoutVars>
      </dgm:prSet>
      <dgm:spPr/>
    </dgm:pt>
    <dgm:pt modelId="{B67BA5DF-AF13-433A-A7AD-0A0510CA3171}" type="pres">
      <dgm:prSet presAssocID="{E04E61E6-3D67-49E5-8D97-10F56B13A5E1}" presName="compNode" presStyleCnt="0"/>
      <dgm:spPr/>
    </dgm:pt>
    <dgm:pt modelId="{22C807F8-A24D-491E-9F50-4DAA38122011}" type="pres">
      <dgm:prSet presAssocID="{E04E61E6-3D67-49E5-8D97-10F56B13A5E1}" presName="iconBgRect" presStyleLbl="bgShp" presStyleIdx="0" presStyleCnt="3"/>
      <dgm:spPr/>
    </dgm:pt>
    <dgm:pt modelId="{F5A59B2C-8B36-4B2A-A3CE-F7385F7FF28A}" type="pres">
      <dgm:prSet presAssocID="{E04E61E6-3D67-49E5-8D97-10F56B13A5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2F9E4C0-8456-46F6-AD21-E52B8B6E160A}" type="pres">
      <dgm:prSet presAssocID="{E04E61E6-3D67-49E5-8D97-10F56B13A5E1}" presName="spaceRect" presStyleCnt="0"/>
      <dgm:spPr/>
    </dgm:pt>
    <dgm:pt modelId="{1D1AC1FA-3A11-4505-9BBD-D7908799BB99}" type="pres">
      <dgm:prSet presAssocID="{E04E61E6-3D67-49E5-8D97-10F56B13A5E1}" presName="textRect" presStyleLbl="revTx" presStyleIdx="0" presStyleCnt="3">
        <dgm:presLayoutVars>
          <dgm:chMax val="1"/>
          <dgm:chPref val="1"/>
        </dgm:presLayoutVars>
      </dgm:prSet>
      <dgm:spPr/>
    </dgm:pt>
    <dgm:pt modelId="{286141A0-7DF3-412A-AE50-ABC3309BDD83}" type="pres">
      <dgm:prSet presAssocID="{C1D8AC62-056E-4101-A06D-4E8859863FB6}" presName="sibTrans" presStyleCnt="0"/>
      <dgm:spPr/>
    </dgm:pt>
    <dgm:pt modelId="{3582096C-C6F8-4003-AEEC-723E6CB9EE6E}" type="pres">
      <dgm:prSet presAssocID="{6268FC9F-7304-4D66-ACC2-AE8CC8A9053D}" presName="compNode" presStyleCnt="0"/>
      <dgm:spPr/>
    </dgm:pt>
    <dgm:pt modelId="{BD68296C-29D2-459E-85BD-C5E7BE9FCDE9}" type="pres">
      <dgm:prSet presAssocID="{6268FC9F-7304-4D66-ACC2-AE8CC8A9053D}" presName="iconBgRect" presStyleLbl="bgShp" presStyleIdx="1" presStyleCnt="3"/>
      <dgm:spPr/>
    </dgm:pt>
    <dgm:pt modelId="{F8F92E29-565F-40E9-9DEB-760E954DC205}" type="pres">
      <dgm:prSet presAssocID="{6268FC9F-7304-4D66-ACC2-AE8CC8A905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712B75A8-71BB-4BB3-B584-61F66F0FE35E}" type="pres">
      <dgm:prSet presAssocID="{6268FC9F-7304-4D66-ACC2-AE8CC8A9053D}" presName="spaceRect" presStyleCnt="0"/>
      <dgm:spPr/>
    </dgm:pt>
    <dgm:pt modelId="{324DA5F2-2E7F-4382-89F3-DA8F9F15982F}" type="pres">
      <dgm:prSet presAssocID="{6268FC9F-7304-4D66-ACC2-AE8CC8A9053D}" presName="textRect" presStyleLbl="revTx" presStyleIdx="1" presStyleCnt="3">
        <dgm:presLayoutVars>
          <dgm:chMax val="1"/>
          <dgm:chPref val="1"/>
        </dgm:presLayoutVars>
      </dgm:prSet>
      <dgm:spPr/>
    </dgm:pt>
    <dgm:pt modelId="{A4F0B8E6-A0E6-4A9B-8FA0-0A30F923CE06}" type="pres">
      <dgm:prSet presAssocID="{FFFEF21D-316E-4259-AF6F-1702C593798B}" presName="sibTrans" presStyleCnt="0"/>
      <dgm:spPr/>
    </dgm:pt>
    <dgm:pt modelId="{7800F44C-AD66-4468-B978-F52D0FB1FE87}" type="pres">
      <dgm:prSet presAssocID="{229CDB45-77E3-490F-AE4A-3CF367934EE6}" presName="compNode" presStyleCnt="0"/>
      <dgm:spPr/>
    </dgm:pt>
    <dgm:pt modelId="{B3B6DE6D-27F7-4417-ADBD-5430848BB057}" type="pres">
      <dgm:prSet presAssocID="{229CDB45-77E3-490F-AE4A-3CF367934EE6}" presName="iconBgRect" presStyleLbl="bgShp" presStyleIdx="2" presStyleCnt="3"/>
      <dgm:spPr/>
    </dgm:pt>
    <dgm:pt modelId="{5709FAFE-ACC0-47E1-8696-D44EF3DA2867}" type="pres">
      <dgm:prSet presAssocID="{229CDB45-77E3-490F-AE4A-3CF367934E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C31C1D48-8BF6-4747-BB82-2FCC1AF54416}" type="pres">
      <dgm:prSet presAssocID="{229CDB45-77E3-490F-AE4A-3CF367934EE6}" presName="spaceRect" presStyleCnt="0"/>
      <dgm:spPr/>
    </dgm:pt>
    <dgm:pt modelId="{06F87A80-D44E-4933-AAF8-A145D097F4B9}" type="pres">
      <dgm:prSet presAssocID="{229CDB45-77E3-490F-AE4A-3CF367934EE6}" presName="textRect" presStyleLbl="revTx" presStyleIdx="2" presStyleCnt="3">
        <dgm:presLayoutVars>
          <dgm:chMax val="1"/>
          <dgm:chPref val="1"/>
        </dgm:presLayoutVars>
      </dgm:prSet>
      <dgm:spPr/>
    </dgm:pt>
  </dgm:ptLst>
  <dgm:cxnLst>
    <dgm:cxn modelId="{4184A823-FA5D-458F-9490-592A0A83C5D3}" srcId="{62431C5F-A823-45BE-9772-0FF59D07D4F6}" destId="{229CDB45-77E3-490F-AE4A-3CF367934EE6}" srcOrd="2" destOrd="0" parTransId="{7F6BB457-6847-45B0-997A-0C5DA68004D2}" sibTransId="{F2351735-8A17-4C8B-A7F9-02544A3CDDF5}"/>
    <dgm:cxn modelId="{8744BA25-7195-4535-A587-7732273D98B9}" type="presOf" srcId="{E04E61E6-3D67-49E5-8D97-10F56B13A5E1}" destId="{1D1AC1FA-3A11-4505-9BBD-D7908799BB99}" srcOrd="0" destOrd="0" presId="urn:microsoft.com/office/officeart/2018/5/layout/IconCircleLabelList"/>
    <dgm:cxn modelId="{22558938-847D-4D03-907E-3ECBC1AF9C16}" type="presOf" srcId="{229CDB45-77E3-490F-AE4A-3CF367934EE6}" destId="{06F87A80-D44E-4933-AAF8-A145D097F4B9}" srcOrd="0" destOrd="0" presId="urn:microsoft.com/office/officeart/2018/5/layout/IconCircleLabelList"/>
    <dgm:cxn modelId="{4545395C-7BB0-418C-ADD2-0638C22146DA}" srcId="{62431C5F-A823-45BE-9772-0FF59D07D4F6}" destId="{6268FC9F-7304-4D66-ACC2-AE8CC8A9053D}" srcOrd="1" destOrd="0" parTransId="{85DFBF1D-125D-4D46-BD44-425C651E5C1B}" sibTransId="{FFFEF21D-316E-4259-AF6F-1702C593798B}"/>
    <dgm:cxn modelId="{F997E262-2A41-4C22-B402-31F093B97C05}" srcId="{62431C5F-A823-45BE-9772-0FF59D07D4F6}" destId="{E04E61E6-3D67-49E5-8D97-10F56B13A5E1}" srcOrd="0" destOrd="0" parTransId="{6A0FA0D3-79E3-4F1A-A751-61B7164BC366}" sibTransId="{C1D8AC62-056E-4101-A06D-4E8859863FB6}"/>
    <dgm:cxn modelId="{556F6FAA-08D6-4C84-BA37-8E0DE800CC87}" type="presOf" srcId="{6268FC9F-7304-4D66-ACC2-AE8CC8A9053D}" destId="{324DA5F2-2E7F-4382-89F3-DA8F9F15982F}" srcOrd="0" destOrd="0" presId="urn:microsoft.com/office/officeart/2018/5/layout/IconCircleLabelList"/>
    <dgm:cxn modelId="{AFBE5ADD-3CF5-40EF-8DDD-0E473BAEBA68}" type="presOf" srcId="{62431C5F-A823-45BE-9772-0FF59D07D4F6}" destId="{00D98F37-6650-45A2-AAFF-4A96ED14B7C7}" srcOrd="0" destOrd="0" presId="urn:microsoft.com/office/officeart/2018/5/layout/IconCircleLabelList"/>
    <dgm:cxn modelId="{08ABE0F8-1651-421A-BA5F-2176F370A5A9}" type="presParOf" srcId="{00D98F37-6650-45A2-AAFF-4A96ED14B7C7}" destId="{B67BA5DF-AF13-433A-A7AD-0A0510CA3171}" srcOrd="0" destOrd="0" presId="urn:microsoft.com/office/officeart/2018/5/layout/IconCircleLabelList"/>
    <dgm:cxn modelId="{371D9950-E49C-410A-9D3A-9F8444DBB289}" type="presParOf" srcId="{B67BA5DF-AF13-433A-A7AD-0A0510CA3171}" destId="{22C807F8-A24D-491E-9F50-4DAA38122011}" srcOrd="0" destOrd="0" presId="urn:microsoft.com/office/officeart/2018/5/layout/IconCircleLabelList"/>
    <dgm:cxn modelId="{FE127E53-9A07-455F-BD06-FF3F781AED86}" type="presParOf" srcId="{B67BA5DF-AF13-433A-A7AD-0A0510CA3171}" destId="{F5A59B2C-8B36-4B2A-A3CE-F7385F7FF28A}" srcOrd="1" destOrd="0" presId="urn:microsoft.com/office/officeart/2018/5/layout/IconCircleLabelList"/>
    <dgm:cxn modelId="{F9820ACC-8989-4263-AA92-A90FBA50FDA7}" type="presParOf" srcId="{B67BA5DF-AF13-433A-A7AD-0A0510CA3171}" destId="{72F9E4C0-8456-46F6-AD21-E52B8B6E160A}" srcOrd="2" destOrd="0" presId="urn:microsoft.com/office/officeart/2018/5/layout/IconCircleLabelList"/>
    <dgm:cxn modelId="{113FE6FF-5BD5-436B-9BA9-DD4A75B50FC5}" type="presParOf" srcId="{B67BA5DF-AF13-433A-A7AD-0A0510CA3171}" destId="{1D1AC1FA-3A11-4505-9BBD-D7908799BB99}" srcOrd="3" destOrd="0" presId="urn:microsoft.com/office/officeart/2018/5/layout/IconCircleLabelList"/>
    <dgm:cxn modelId="{3A43AB7D-F93C-4C47-A74F-A9C800A7C32E}" type="presParOf" srcId="{00D98F37-6650-45A2-AAFF-4A96ED14B7C7}" destId="{286141A0-7DF3-412A-AE50-ABC3309BDD83}" srcOrd="1" destOrd="0" presId="urn:microsoft.com/office/officeart/2018/5/layout/IconCircleLabelList"/>
    <dgm:cxn modelId="{7B34BD27-9386-462D-908B-37A54844DAEF}" type="presParOf" srcId="{00D98F37-6650-45A2-AAFF-4A96ED14B7C7}" destId="{3582096C-C6F8-4003-AEEC-723E6CB9EE6E}" srcOrd="2" destOrd="0" presId="urn:microsoft.com/office/officeart/2018/5/layout/IconCircleLabelList"/>
    <dgm:cxn modelId="{8E54A8DC-0A62-49C9-95C4-E8FA8E2BFB7C}" type="presParOf" srcId="{3582096C-C6F8-4003-AEEC-723E6CB9EE6E}" destId="{BD68296C-29D2-459E-85BD-C5E7BE9FCDE9}" srcOrd="0" destOrd="0" presId="urn:microsoft.com/office/officeart/2018/5/layout/IconCircleLabelList"/>
    <dgm:cxn modelId="{4AEDFB7C-F507-436C-B051-B574F9BFB836}" type="presParOf" srcId="{3582096C-C6F8-4003-AEEC-723E6CB9EE6E}" destId="{F8F92E29-565F-40E9-9DEB-760E954DC205}" srcOrd="1" destOrd="0" presId="urn:microsoft.com/office/officeart/2018/5/layout/IconCircleLabelList"/>
    <dgm:cxn modelId="{166CBE13-9AC9-4F3A-BDBF-0B694E3F28F9}" type="presParOf" srcId="{3582096C-C6F8-4003-AEEC-723E6CB9EE6E}" destId="{712B75A8-71BB-4BB3-B584-61F66F0FE35E}" srcOrd="2" destOrd="0" presId="urn:microsoft.com/office/officeart/2018/5/layout/IconCircleLabelList"/>
    <dgm:cxn modelId="{946FCFD3-C533-403B-B1C6-18BE8959D242}" type="presParOf" srcId="{3582096C-C6F8-4003-AEEC-723E6CB9EE6E}" destId="{324DA5F2-2E7F-4382-89F3-DA8F9F15982F}" srcOrd="3" destOrd="0" presId="urn:microsoft.com/office/officeart/2018/5/layout/IconCircleLabelList"/>
    <dgm:cxn modelId="{8E5C9AE7-46A7-4D7A-91A5-299D53D5AA59}" type="presParOf" srcId="{00D98F37-6650-45A2-AAFF-4A96ED14B7C7}" destId="{A4F0B8E6-A0E6-4A9B-8FA0-0A30F923CE06}" srcOrd="3" destOrd="0" presId="urn:microsoft.com/office/officeart/2018/5/layout/IconCircleLabelList"/>
    <dgm:cxn modelId="{F7B4E6DA-C57C-482B-9DD6-833EA66E8CCC}" type="presParOf" srcId="{00D98F37-6650-45A2-AAFF-4A96ED14B7C7}" destId="{7800F44C-AD66-4468-B978-F52D0FB1FE87}" srcOrd="4" destOrd="0" presId="urn:microsoft.com/office/officeart/2018/5/layout/IconCircleLabelList"/>
    <dgm:cxn modelId="{0FF1DE51-1BE2-4894-8657-D2BFAA978790}" type="presParOf" srcId="{7800F44C-AD66-4468-B978-F52D0FB1FE87}" destId="{B3B6DE6D-27F7-4417-ADBD-5430848BB057}" srcOrd="0" destOrd="0" presId="urn:microsoft.com/office/officeart/2018/5/layout/IconCircleLabelList"/>
    <dgm:cxn modelId="{653AA9DA-4800-46A7-81F0-325CDB11279F}" type="presParOf" srcId="{7800F44C-AD66-4468-B978-F52D0FB1FE87}" destId="{5709FAFE-ACC0-47E1-8696-D44EF3DA2867}" srcOrd="1" destOrd="0" presId="urn:microsoft.com/office/officeart/2018/5/layout/IconCircleLabelList"/>
    <dgm:cxn modelId="{0AE0200A-FDD1-4838-9B85-04215BAAF1EE}" type="presParOf" srcId="{7800F44C-AD66-4468-B978-F52D0FB1FE87}" destId="{C31C1D48-8BF6-4747-BB82-2FCC1AF54416}" srcOrd="2" destOrd="0" presId="urn:microsoft.com/office/officeart/2018/5/layout/IconCircleLabelList"/>
    <dgm:cxn modelId="{A284F800-3C2E-40A9-96A9-A2FC55E75301}" type="presParOf" srcId="{7800F44C-AD66-4468-B978-F52D0FB1FE87}" destId="{06F87A80-D44E-4933-AAF8-A145D097F4B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37F63D-48EF-49D0-B0EE-5B474A240525}" type="doc">
      <dgm:prSet loTypeId="urn:microsoft.com/office/officeart/2005/8/layout/arrow5" loCatId="relationship" qsTypeId="urn:microsoft.com/office/officeart/2005/8/quickstyle/simple1" qsCatId="simple" csTypeId="urn:microsoft.com/office/officeart/2005/8/colors/accent3_2" csCatId="accent3"/>
      <dgm:spPr/>
      <dgm:t>
        <a:bodyPr/>
        <a:lstStyle/>
        <a:p>
          <a:endParaRPr lang="en-US"/>
        </a:p>
      </dgm:t>
    </dgm:pt>
    <dgm:pt modelId="{A069EAE6-991A-4F54-A150-0A24DAE42BCA}">
      <dgm:prSet/>
      <dgm:spPr/>
      <dgm:t>
        <a:bodyPr/>
        <a:lstStyle/>
        <a:p>
          <a:r>
            <a:rPr lang="en-GB"/>
            <a:t>This is a summary of the business’ transactions for  given period</a:t>
          </a:r>
          <a:endParaRPr lang="en-US"/>
        </a:p>
      </dgm:t>
    </dgm:pt>
    <dgm:pt modelId="{573E598B-4FF6-49F0-B6BC-91739280EE91}" type="parTrans" cxnId="{EFF5EF21-A17C-4322-A1C7-62155C3018A0}">
      <dgm:prSet/>
      <dgm:spPr/>
      <dgm:t>
        <a:bodyPr/>
        <a:lstStyle/>
        <a:p>
          <a:endParaRPr lang="en-US"/>
        </a:p>
      </dgm:t>
    </dgm:pt>
    <dgm:pt modelId="{0B3C627E-E60B-483E-8FCB-3CA4E4D2DB7D}" type="sibTrans" cxnId="{EFF5EF21-A17C-4322-A1C7-62155C3018A0}">
      <dgm:prSet/>
      <dgm:spPr/>
      <dgm:t>
        <a:bodyPr/>
        <a:lstStyle/>
        <a:p>
          <a:endParaRPr lang="en-US"/>
        </a:p>
      </dgm:t>
    </dgm:pt>
    <dgm:pt modelId="{CBF3575C-6A7A-42CB-9454-8F8429EB2932}">
      <dgm:prSet/>
      <dgm:spPr/>
      <dgm:t>
        <a:bodyPr/>
        <a:lstStyle/>
        <a:p>
          <a:r>
            <a:rPr lang="en-GB"/>
            <a:t>It is a measurement of the performance of the business</a:t>
          </a:r>
          <a:endParaRPr lang="en-US"/>
        </a:p>
      </dgm:t>
    </dgm:pt>
    <dgm:pt modelId="{B9393703-D663-437A-B3A1-F04FDD56E6D5}" type="parTrans" cxnId="{A04D0A2A-9177-4940-AFAE-920BDB997C7B}">
      <dgm:prSet/>
      <dgm:spPr/>
      <dgm:t>
        <a:bodyPr/>
        <a:lstStyle/>
        <a:p>
          <a:endParaRPr lang="en-US"/>
        </a:p>
      </dgm:t>
    </dgm:pt>
    <dgm:pt modelId="{FD057EE0-C08B-4E95-BDEE-76B69F831C5C}" type="sibTrans" cxnId="{A04D0A2A-9177-4940-AFAE-920BDB997C7B}">
      <dgm:prSet/>
      <dgm:spPr/>
      <dgm:t>
        <a:bodyPr/>
        <a:lstStyle/>
        <a:p>
          <a:endParaRPr lang="en-US"/>
        </a:p>
      </dgm:t>
    </dgm:pt>
    <dgm:pt modelId="{8420849A-5920-4D26-84E0-8F432C71CF98}">
      <dgm:prSet/>
      <dgm:spPr/>
      <dgm:t>
        <a:bodyPr/>
        <a:lstStyle/>
        <a:p>
          <a:r>
            <a:rPr lang="en-GB"/>
            <a:t>i.e.  its trading results</a:t>
          </a:r>
          <a:endParaRPr lang="en-US"/>
        </a:p>
      </dgm:t>
    </dgm:pt>
    <dgm:pt modelId="{86DCFB03-BD7F-4D47-ACE0-017273E47C1C}" type="parTrans" cxnId="{D19FB5E9-8210-4345-9D8A-3ABD062C26F3}">
      <dgm:prSet/>
      <dgm:spPr/>
      <dgm:t>
        <a:bodyPr/>
        <a:lstStyle/>
        <a:p>
          <a:endParaRPr lang="en-US"/>
        </a:p>
      </dgm:t>
    </dgm:pt>
    <dgm:pt modelId="{77DDFE7B-444E-4664-B267-643DDB710C29}" type="sibTrans" cxnId="{D19FB5E9-8210-4345-9D8A-3ABD062C26F3}">
      <dgm:prSet/>
      <dgm:spPr/>
      <dgm:t>
        <a:bodyPr/>
        <a:lstStyle/>
        <a:p>
          <a:endParaRPr lang="en-US"/>
        </a:p>
      </dgm:t>
    </dgm:pt>
    <dgm:pt modelId="{21400762-09DF-4519-9BCB-FDE7AB94402D}" type="pres">
      <dgm:prSet presAssocID="{0B37F63D-48EF-49D0-B0EE-5B474A240525}" presName="diagram" presStyleCnt="0">
        <dgm:presLayoutVars>
          <dgm:dir/>
          <dgm:resizeHandles val="exact"/>
        </dgm:presLayoutVars>
      </dgm:prSet>
      <dgm:spPr/>
    </dgm:pt>
    <dgm:pt modelId="{E2DCF9D2-77D4-479B-A5C5-B2F319FEEB90}" type="pres">
      <dgm:prSet presAssocID="{A069EAE6-991A-4F54-A150-0A24DAE42BCA}" presName="arrow" presStyleLbl="node1" presStyleIdx="0" presStyleCnt="2">
        <dgm:presLayoutVars>
          <dgm:bulletEnabled val="1"/>
        </dgm:presLayoutVars>
      </dgm:prSet>
      <dgm:spPr/>
    </dgm:pt>
    <dgm:pt modelId="{CDC833D2-3CFD-485F-8AF1-357CF0D8EDC8}" type="pres">
      <dgm:prSet presAssocID="{CBF3575C-6A7A-42CB-9454-8F8429EB2932}" presName="arrow" presStyleLbl="node1" presStyleIdx="1" presStyleCnt="2">
        <dgm:presLayoutVars>
          <dgm:bulletEnabled val="1"/>
        </dgm:presLayoutVars>
      </dgm:prSet>
      <dgm:spPr/>
    </dgm:pt>
  </dgm:ptLst>
  <dgm:cxnLst>
    <dgm:cxn modelId="{EFF5EF21-A17C-4322-A1C7-62155C3018A0}" srcId="{0B37F63D-48EF-49D0-B0EE-5B474A240525}" destId="{A069EAE6-991A-4F54-A150-0A24DAE42BCA}" srcOrd="0" destOrd="0" parTransId="{573E598B-4FF6-49F0-B6BC-91739280EE91}" sibTransId="{0B3C627E-E60B-483E-8FCB-3CA4E4D2DB7D}"/>
    <dgm:cxn modelId="{A04D0A2A-9177-4940-AFAE-920BDB997C7B}" srcId="{0B37F63D-48EF-49D0-B0EE-5B474A240525}" destId="{CBF3575C-6A7A-42CB-9454-8F8429EB2932}" srcOrd="1" destOrd="0" parTransId="{B9393703-D663-437A-B3A1-F04FDD56E6D5}" sibTransId="{FD057EE0-C08B-4E95-BDEE-76B69F831C5C}"/>
    <dgm:cxn modelId="{CEEA6887-84F5-420F-B1AA-F544B284DA3B}" type="presOf" srcId="{A069EAE6-991A-4F54-A150-0A24DAE42BCA}" destId="{E2DCF9D2-77D4-479B-A5C5-B2F319FEEB90}" srcOrd="0" destOrd="0" presId="urn:microsoft.com/office/officeart/2005/8/layout/arrow5"/>
    <dgm:cxn modelId="{0CBC2EAD-3E6C-4501-914A-A95E13F1A9DC}" type="presOf" srcId="{CBF3575C-6A7A-42CB-9454-8F8429EB2932}" destId="{CDC833D2-3CFD-485F-8AF1-357CF0D8EDC8}" srcOrd="0" destOrd="0" presId="urn:microsoft.com/office/officeart/2005/8/layout/arrow5"/>
    <dgm:cxn modelId="{359315B9-3223-40E3-97E9-6E3BC5F6549D}" type="presOf" srcId="{8420849A-5920-4D26-84E0-8F432C71CF98}" destId="{CDC833D2-3CFD-485F-8AF1-357CF0D8EDC8}" srcOrd="0" destOrd="1" presId="urn:microsoft.com/office/officeart/2005/8/layout/arrow5"/>
    <dgm:cxn modelId="{D19FB5E9-8210-4345-9D8A-3ABD062C26F3}" srcId="{CBF3575C-6A7A-42CB-9454-8F8429EB2932}" destId="{8420849A-5920-4D26-84E0-8F432C71CF98}" srcOrd="0" destOrd="0" parTransId="{86DCFB03-BD7F-4D47-ACE0-017273E47C1C}" sibTransId="{77DDFE7B-444E-4664-B267-643DDB710C29}"/>
    <dgm:cxn modelId="{BC469FFD-049C-4FE6-A412-826A9E01E99E}" type="presOf" srcId="{0B37F63D-48EF-49D0-B0EE-5B474A240525}" destId="{21400762-09DF-4519-9BCB-FDE7AB94402D}" srcOrd="0" destOrd="0" presId="urn:microsoft.com/office/officeart/2005/8/layout/arrow5"/>
    <dgm:cxn modelId="{F2D68EEF-9783-4571-BF67-A953FE8C3422}" type="presParOf" srcId="{21400762-09DF-4519-9BCB-FDE7AB94402D}" destId="{E2DCF9D2-77D4-479B-A5C5-B2F319FEEB90}" srcOrd="0" destOrd="0" presId="urn:microsoft.com/office/officeart/2005/8/layout/arrow5"/>
    <dgm:cxn modelId="{A1D944AB-A737-4C2A-8B99-AAF36CE2CABE}" type="presParOf" srcId="{21400762-09DF-4519-9BCB-FDE7AB94402D}" destId="{CDC833D2-3CFD-485F-8AF1-357CF0D8EDC8}"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642510-BE5E-42FE-91D3-72203AAA302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4EECEBC-FBBA-4701-B53F-60CB934E1898}">
      <dgm:prSet/>
      <dgm:spPr/>
      <dgm:t>
        <a:bodyPr/>
        <a:lstStyle/>
        <a:p>
          <a:pPr>
            <a:lnSpc>
              <a:spcPct val="100000"/>
            </a:lnSpc>
          </a:pPr>
          <a:r>
            <a:rPr lang="en-GB" dirty="0">
              <a:latin typeface="Arial" panose="020B0604020202020204" pitchFamily="34" charset="0"/>
              <a:cs typeface="Arial" panose="020B0604020202020204" pitchFamily="34" charset="0"/>
            </a:rPr>
            <a:t>This is a statement of the financial position of the business at the year end</a:t>
          </a:r>
          <a:endParaRPr lang="en-US" dirty="0">
            <a:latin typeface="Arial" panose="020B0604020202020204" pitchFamily="34" charset="0"/>
            <a:cs typeface="Arial" panose="020B0604020202020204" pitchFamily="34" charset="0"/>
          </a:endParaRPr>
        </a:p>
      </dgm:t>
    </dgm:pt>
    <dgm:pt modelId="{D8FDC853-A396-4DAF-A368-F5FB9E637A09}" type="parTrans" cxnId="{8F5151FA-260B-45E7-BBAF-26792028F117}">
      <dgm:prSet/>
      <dgm:spPr/>
      <dgm:t>
        <a:bodyPr/>
        <a:lstStyle/>
        <a:p>
          <a:endParaRPr lang="en-US"/>
        </a:p>
      </dgm:t>
    </dgm:pt>
    <dgm:pt modelId="{5B5961EB-CE16-4283-A9F3-52A3B3D812FF}" type="sibTrans" cxnId="{8F5151FA-260B-45E7-BBAF-26792028F117}">
      <dgm:prSet/>
      <dgm:spPr/>
      <dgm:t>
        <a:bodyPr/>
        <a:lstStyle/>
        <a:p>
          <a:pPr>
            <a:lnSpc>
              <a:spcPct val="100000"/>
            </a:lnSpc>
          </a:pPr>
          <a:endParaRPr lang="en-US"/>
        </a:p>
      </dgm:t>
    </dgm:pt>
    <dgm:pt modelId="{8AA6631B-2F3A-4494-96E3-DFDCFA8316EA}">
      <dgm:prSet/>
      <dgm:spPr/>
      <dgm:t>
        <a:bodyPr/>
        <a:lstStyle/>
        <a:p>
          <a:pPr>
            <a:lnSpc>
              <a:spcPct val="100000"/>
            </a:lnSpc>
          </a:pPr>
          <a:r>
            <a:rPr lang="en-GB" dirty="0">
              <a:latin typeface="Arial" panose="020B0604020202020204" pitchFamily="34" charset="0"/>
              <a:cs typeface="Arial" panose="020B0604020202020204" pitchFamily="34" charset="0"/>
            </a:rPr>
            <a:t>It lists all the assets and liabilities of the business</a:t>
          </a:r>
          <a:endParaRPr lang="en-US" dirty="0">
            <a:latin typeface="Arial" panose="020B0604020202020204" pitchFamily="34" charset="0"/>
            <a:cs typeface="Arial" panose="020B0604020202020204" pitchFamily="34" charset="0"/>
          </a:endParaRPr>
        </a:p>
      </dgm:t>
    </dgm:pt>
    <dgm:pt modelId="{8232E2A7-F16E-4D3B-888B-33B7492F2AFD}" type="parTrans" cxnId="{824224D3-3EED-41C2-A031-A8EC8F9731E1}">
      <dgm:prSet/>
      <dgm:spPr/>
      <dgm:t>
        <a:bodyPr/>
        <a:lstStyle/>
        <a:p>
          <a:endParaRPr lang="en-US"/>
        </a:p>
      </dgm:t>
    </dgm:pt>
    <dgm:pt modelId="{0654B63B-C0A4-4B35-A05E-0DFB07CB3EB2}" type="sibTrans" cxnId="{824224D3-3EED-41C2-A031-A8EC8F9731E1}">
      <dgm:prSet/>
      <dgm:spPr/>
      <dgm:t>
        <a:bodyPr/>
        <a:lstStyle/>
        <a:p>
          <a:endParaRPr lang="en-US"/>
        </a:p>
      </dgm:t>
    </dgm:pt>
    <dgm:pt modelId="{F3BDC02A-CE20-4348-AAE0-B2140FBBF5A5}" type="pres">
      <dgm:prSet presAssocID="{B9642510-BE5E-42FE-91D3-72203AAA3024}" presName="root" presStyleCnt="0">
        <dgm:presLayoutVars>
          <dgm:dir/>
          <dgm:resizeHandles val="exact"/>
        </dgm:presLayoutVars>
      </dgm:prSet>
      <dgm:spPr/>
    </dgm:pt>
    <dgm:pt modelId="{7C646947-5612-4B7A-A1BC-CF322DDC5EAD}" type="pres">
      <dgm:prSet presAssocID="{B9642510-BE5E-42FE-91D3-72203AAA3024}" presName="container" presStyleCnt="0">
        <dgm:presLayoutVars>
          <dgm:dir/>
          <dgm:resizeHandles val="exact"/>
        </dgm:presLayoutVars>
      </dgm:prSet>
      <dgm:spPr/>
    </dgm:pt>
    <dgm:pt modelId="{07AC8150-F9C9-4DA8-A5EC-A80733B2A25E}" type="pres">
      <dgm:prSet presAssocID="{94EECEBC-FBBA-4701-B53F-60CB934E1898}" presName="compNode" presStyleCnt="0"/>
      <dgm:spPr/>
    </dgm:pt>
    <dgm:pt modelId="{7AFE31D3-0CB8-4F1A-96CD-9C79FECDCF4E}" type="pres">
      <dgm:prSet presAssocID="{94EECEBC-FBBA-4701-B53F-60CB934E1898}" presName="iconBgRect" presStyleLbl="bgShp" presStyleIdx="0" presStyleCnt="2"/>
      <dgm:spPr/>
    </dgm:pt>
    <dgm:pt modelId="{B7EF0FAB-77B3-4984-9327-314A397A3E6E}" type="pres">
      <dgm:prSet presAssocID="{94EECEBC-FBBA-4701-B53F-60CB934E18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752FEC98-1243-406B-A0AB-4356A214B4D9}" type="pres">
      <dgm:prSet presAssocID="{94EECEBC-FBBA-4701-B53F-60CB934E1898}" presName="spaceRect" presStyleCnt="0"/>
      <dgm:spPr/>
    </dgm:pt>
    <dgm:pt modelId="{03BCB92A-10A8-4CF6-AA80-9A9670E7DD07}" type="pres">
      <dgm:prSet presAssocID="{94EECEBC-FBBA-4701-B53F-60CB934E1898}" presName="textRect" presStyleLbl="revTx" presStyleIdx="0" presStyleCnt="2">
        <dgm:presLayoutVars>
          <dgm:chMax val="1"/>
          <dgm:chPref val="1"/>
        </dgm:presLayoutVars>
      </dgm:prSet>
      <dgm:spPr/>
    </dgm:pt>
    <dgm:pt modelId="{BD5C9DF3-D9C8-4D54-933C-A52E977A99F1}" type="pres">
      <dgm:prSet presAssocID="{5B5961EB-CE16-4283-A9F3-52A3B3D812FF}" presName="sibTrans" presStyleLbl="sibTrans2D1" presStyleIdx="0" presStyleCnt="0"/>
      <dgm:spPr/>
    </dgm:pt>
    <dgm:pt modelId="{7A142D26-864A-4752-8AD7-6F8F54290F5E}" type="pres">
      <dgm:prSet presAssocID="{8AA6631B-2F3A-4494-96E3-DFDCFA8316EA}" presName="compNode" presStyleCnt="0"/>
      <dgm:spPr/>
    </dgm:pt>
    <dgm:pt modelId="{2EF8956B-B157-403B-958C-0A15D2815541}" type="pres">
      <dgm:prSet presAssocID="{8AA6631B-2F3A-4494-96E3-DFDCFA8316EA}" presName="iconBgRect" presStyleLbl="bgShp" presStyleIdx="1" presStyleCnt="2"/>
      <dgm:spPr/>
    </dgm:pt>
    <dgm:pt modelId="{565ED189-D887-4112-BA6B-5C37238BAC9F}" type="pres">
      <dgm:prSet presAssocID="{8AA6631B-2F3A-4494-96E3-DFDCFA8316E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CF1426A3-AF36-4E48-842D-D1ECE8F5EE31}" type="pres">
      <dgm:prSet presAssocID="{8AA6631B-2F3A-4494-96E3-DFDCFA8316EA}" presName="spaceRect" presStyleCnt="0"/>
      <dgm:spPr/>
    </dgm:pt>
    <dgm:pt modelId="{A4FF91D3-F58E-4FE0-BB60-5287FEC0E15D}" type="pres">
      <dgm:prSet presAssocID="{8AA6631B-2F3A-4494-96E3-DFDCFA8316EA}" presName="textRect" presStyleLbl="revTx" presStyleIdx="1" presStyleCnt="2">
        <dgm:presLayoutVars>
          <dgm:chMax val="1"/>
          <dgm:chPref val="1"/>
        </dgm:presLayoutVars>
      </dgm:prSet>
      <dgm:spPr/>
    </dgm:pt>
  </dgm:ptLst>
  <dgm:cxnLst>
    <dgm:cxn modelId="{5439A517-1F72-4CBA-A1D8-864D8C9D90A8}" type="presOf" srcId="{5B5961EB-CE16-4283-A9F3-52A3B3D812FF}" destId="{BD5C9DF3-D9C8-4D54-933C-A52E977A99F1}" srcOrd="0" destOrd="0" presId="urn:microsoft.com/office/officeart/2018/2/layout/IconCircleList"/>
    <dgm:cxn modelId="{069D2693-F87D-410F-A145-AADD177733AC}" type="presOf" srcId="{8AA6631B-2F3A-4494-96E3-DFDCFA8316EA}" destId="{A4FF91D3-F58E-4FE0-BB60-5287FEC0E15D}" srcOrd="0" destOrd="0" presId="urn:microsoft.com/office/officeart/2018/2/layout/IconCircleList"/>
    <dgm:cxn modelId="{4C7C44A3-A344-426E-99F0-FD703DE3BE13}" type="presOf" srcId="{94EECEBC-FBBA-4701-B53F-60CB934E1898}" destId="{03BCB92A-10A8-4CF6-AA80-9A9670E7DD07}" srcOrd="0" destOrd="0" presId="urn:microsoft.com/office/officeart/2018/2/layout/IconCircleList"/>
    <dgm:cxn modelId="{824224D3-3EED-41C2-A031-A8EC8F9731E1}" srcId="{B9642510-BE5E-42FE-91D3-72203AAA3024}" destId="{8AA6631B-2F3A-4494-96E3-DFDCFA8316EA}" srcOrd="1" destOrd="0" parTransId="{8232E2A7-F16E-4D3B-888B-33B7492F2AFD}" sibTransId="{0654B63B-C0A4-4B35-A05E-0DFB07CB3EB2}"/>
    <dgm:cxn modelId="{0B4B97F3-36CD-44E3-8FDF-61924DFE817D}" type="presOf" srcId="{B9642510-BE5E-42FE-91D3-72203AAA3024}" destId="{F3BDC02A-CE20-4348-AAE0-B2140FBBF5A5}" srcOrd="0" destOrd="0" presId="urn:microsoft.com/office/officeart/2018/2/layout/IconCircleList"/>
    <dgm:cxn modelId="{8F5151FA-260B-45E7-BBAF-26792028F117}" srcId="{B9642510-BE5E-42FE-91D3-72203AAA3024}" destId="{94EECEBC-FBBA-4701-B53F-60CB934E1898}" srcOrd="0" destOrd="0" parTransId="{D8FDC853-A396-4DAF-A368-F5FB9E637A09}" sibTransId="{5B5961EB-CE16-4283-A9F3-52A3B3D812FF}"/>
    <dgm:cxn modelId="{6275AD74-34F1-477E-B372-0641FACCDD33}" type="presParOf" srcId="{F3BDC02A-CE20-4348-AAE0-B2140FBBF5A5}" destId="{7C646947-5612-4B7A-A1BC-CF322DDC5EAD}" srcOrd="0" destOrd="0" presId="urn:microsoft.com/office/officeart/2018/2/layout/IconCircleList"/>
    <dgm:cxn modelId="{1A41D3B0-1F4B-4E90-A087-34D78CF6DF23}" type="presParOf" srcId="{7C646947-5612-4B7A-A1BC-CF322DDC5EAD}" destId="{07AC8150-F9C9-4DA8-A5EC-A80733B2A25E}" srcOrd="0" destOrd="0" presId="urn:microsoft.com/office/officeart/2018/2/layout/IconCircleList"/>
    <dgm:cxn modelId="{EA6E231C-AA48-41A4-BFFC-0420CA24B5BF}" type="presParOf" srcId="{07AC8150-F9C9-4DA8-A5EC-A80733B2A25E}" destId="{7AFE31D3-0CB8-4F1A-96CD-9C79FECDCF4E}" srcOrd="0" destOrd="0" presId="urn:microsoft.com/office/officeart/2018/2/layout/IconCircleList"/>
    <dgm:cxn modelId="{38F6AF56-4D35-48F4-B457-7FD10C2E679B}" type="presParOf" srcId="{07AC8150-F9C9-4DA8-A5EC-A80733B2A25E}" destId="{B7EF0FAB-77B3-4984-9327-314A397A3E6E}" srcOrd="1" destOrd="0" presId="urn:microsoft.com/office/officeart/2018/2/layout/IconCircleList"/>
    <dgm:cxn modelId="{2C04F9E5-0C49-4CBC-A824-341B5D87B419}" type="presParOf" srcId="{07AC8150-F9C9-4DA8-A5EC-A80733B2A25E}" destId="{752FEC98-1243-406B-A0AB-4356A214B4D9}" srcOrd="2" destOrd="0" presId="urn:microsoft.com/office/officeart/2018/2/layout/IconCircleList"/>
    <dgm:cxn modelId="{C0F0AB73-1F1D-4F2E-B0C0-E56D9C5A6A10}" type="presParOf" srcId="{07AC8150-F9C9-4DA8-A5EC-A80733B2A25E}" destId="{03BCB92A-10A8-4CF6-AA80-9A9670E7DD07}" srcOrd="3" destOrd="0" presId="urn:microsoft.com/office/officeart/2018/2/layout/IconCircleList"/>
    <dgm:cxn modelId="{B063B0DB-1711-45F7-BB1F-4A2BA8EDAB7B}" type="presParOf" srcId="{7C646947-5612-4B7A-A1BC-CF322DDC5EAD}" destId="{BD5C9DF3-D9C8-4D54-933C-A52E977A99F1}" srcOrd="1" destOrd="0" presId="urn:microsoft.com/office/officeart/2018/2/layout/IconCircleList"/>
    <dgm:cxn modelId="{4A40811B-9527-4614-BC89-72398A784547}" type="presParOf" srcId="{7C646947-5612-4B7A-A1BC-CF322DDC5EAD}" destId="{7A142D26-864A-4752-8AD7-6F8F54290F5E}" srcOrd="2" destOrd="0" presId="urn:microsoft.com/office/officeart/2018/2/layout/IconCircleList"/>
    <dgm:cxn modelId="{65A62B3B-B4FD-438B-BFB3-920D77A6A392}" type="presParOf" srcId="{7A142D26-864A-4752-8AD7-6F8F54290F5E}" destId="{2EF8956B-B157-403B-958C-0A15D2815541}" srcOrd="0" destOrd="0" presId="urn:microsoft.com/office/officeart/2018/2/layout/IconCircleList"/>
    <dgm:cxn modelId="{5CE0F072-1037-42E1-A511-C003168C3633}" type="presParOf" srcId="{7A142D26-864A-4752-8AD7-6F8F54290F5E}" destId="{565ED189-D887-4112-BA6B-5C37238BAC9F}" srcOrd="1" destOrd="0" presId="urn:microsoft.com/office/officeart/2018/2/layout/IconCircleList"/>
    <dgm:cxn modelId="{273EFE6E-AF50-4AEE-BB92-B406F503CC02}" type="presParOf" srcId="{7A142D26-864A-4752-8AD7-6F8F54290F5E}" destId="{CF1426A3-AF36-4E48-842D-D1ECE8F5EE31}" srcOrd="2" destOrd="0" presId="urn:microsoft.com/office/officeart/2018/2/layout/IconCircleList"/>
    <dgm:cxn modelId="{8E9E7818-ADA1-49C0-AB61-E307C5F10CFC}" type="presParOf" srcId="{7A142D26-864A-4752-8AD7-6F8F54290F5E}" destId="{A4FF91D3-F58E-4FE0-BB60-5287FEC0E15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8DB193-32F9-47F3-8BD5-80FD37E6927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442D3F-E141-44E5-8C1B-FA8B5B9DCABF}">
      <dgm:prSet/>
      <dgm:spPr/>
      <dgm:t>
        <a:bodyPr/>
        <a:lstStyle/>
        <a:p>
          <a:r>
            <a:rPr lang="en-GB" dirty="0"/>
            <a:t>Undertake some calculation examples related to contribution and breakeven</a:t>
          </a:r>
          <a:endParaRPr lang="en-US" dirty="0"/>
        </a:p>
      </dgm:t>
    </dgm:pt>
    <dgm:pt modelId="{0676FD54-57AA-4B8A-9003-8FA0F4E515DF}" type="parTrans" cxnId="{45E62FA9-E9D0-4BD6-89DB-B4369044FD40}">
      <dgm:prSet/>
      <dgm:spPr/>
      <dgm:t>
        <a:bodyPr/>
        <a:lstStyle/>
        <a:p>
          <a:endParaRPr lang="en-US"/>
        </a:p>
      </dgm:t>
    </dgm:pt>
    <dgm:pt modelId="{E11792F7-0010-43E1-B482-5939C69B0C73}" type="sibTrans" cxnId="{45E62FA9-E9D0-4BD6-89DB-B4369044FD40}">
      <dgm:prSet/>
      <dgm:spPr/>
      <dgm:t>
        <a:bodyPr/>
        <a:lstStyle/>
        <a:p>
          <a:endParaRPr lang="en-US"/>
        </a:p>
      </dgm:t>
    </dgm:pt>
    <dgm:pt modelId="{5C69E6A5-3350-4B55-812F-C8E4A74EA4C7}">
      <dgm:prSet/>
      <dgm:spPr/>
      <dgm:t>
        <a:bodyPr/>
        <a:lstStyle/>
        <a:p>
          <a:r>
            <a:rPr lang="en-GB" dirty="0"/>
            <a:t>Buy or Produce, and an introduction to budgeting</a:t>
          </a:r>
          <a:endParaRPr lang="en-US" dirty="0"/>
        </a:p>
      </dgm:t>
    </dgm:pt>
    <dgm:pt modelId="{97AA5092-9030-4D3F-9F1B-F8C5F44B33C2}" type="parTrans" cxnId="{5BD80DE6-1E6B-485E-A181-0CBF8125C668}">
      <dgm:prSet/>
      <dgm:spPr/>
      <dgm:t>
        <a:bodyPr/>
        <a:lstStyle/>
        <a:p>
          <a:endParaRPr lang="en-US"/>
        </a:p>
      </dgm:t>
    </dgm:pt>
    <dgm:pt modelId="{FAF78596-49F5-4601-83DC-55D2ED69C1B0}" type="sibTrans" cxnId="{5BD80DE6-1E6B-485E-A181-0CBF8125C668}">
      <dgm:prSet/>
      <dgm:spPr/>
      <dgm:t>
        <a:bodyPr/>
        <a:lstStyle/>
        <a:p>
          <a:endParaRPr lang="en-US"/>
        </a:p>
      </dgm:t>
    </dgm:pt>
    <dgm:pt modelId="{A59FB529-3B73-46F9-8323-01EE9A6B2CE9}" type="pres">
      <dgm:prSet presAssocID="{928DB193-32F9-47F3-8BD5-80FD37E6927F}" presName="root" presStyleCnt="0">
        <dgm:presLayoutVars>
          <dgm:dir/>
          <dgm:resizeHandles val="exact"/>
        </dgm:presLayoutVars>
      </dgm:prSet>
      <dgm:spPr/>
    </dgm:pt>
    <dgm:pt modelId="{4CE56508-CA34-41AD-9319-197C41DAFCB9}" type="pres">
      <dgm:prSet presAssocID="{27442D3F-E141-44E5-8C1B-FA8B5B9DCABF}" presName="compNode" presStyleCnt="0"/>
      <dgm:spPr/>
    </dgm:pt>
    <dgm:pt modelId="{8E762425-AEBB-494E-A408-D28D11E1334B}" type="pres">
      <dgm:prSet presAssocID="{27442D3F-E141-44E5-8C1B-FA8B5B9DCA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2B923550-1087-48E8-BAEA-5A3ED287468F}" type="pres">
      <dgm:prSet presAssocID="{27442D3F-E141-44E5-8C1B-FA8B5B9DCABF}" presName="spaceRect" presStyleCnt="0"/>
      <dgm:spPr/>
    </dgm:pt>
    <dgm:pt modelId="{56172649-7B17-4DDA-9DB2-B5EE4B0F56F4}" type="pres">
      <dgm:prSet presAssocID="{27442D3F-E141-44E5-8C1B-FA8B5B9DCABF}" presName="textRect" presStyleLbl="revTx" presStyleIdx="0" presStyleCnt="2">
        <dgm:presLayoutVars>
          <dgm:chMax val="1"/>
          <dgm:chPref val="1"/>
        </dgm:presLayoutVars>
      </dgm:prSet>
      <dgm:spPr/>
    </dgm:pt>
    <dgm:pt modelId="{12B1331E-DF50-4F71-9653-4D3CBA7F34F3}" type="pres">
      <dgm:prSet presAssocID="{E11792F7-0010-43E1-B482-5939C69B0C73}" presName="sibTrans" presStyleCnt="0"/>
      <dgm:spPr/>
    </dgm:pt>
    <dgm:pt modelId="{50ECD203-337D-4E68-AFA1-08CD5C14AA99}" type="pres">
      <dgm:prSet presAssocID="{5C69E6A5-3350-4B55-812F-C8E4A74EA4C7}" presName="compNode" presStyleCnt="0"/>
      <dgm:spPr/>
    </dgm:pt>
    <dgm:pt modelId="{0BA1447C-5959-4DC8-8331-81FE0B2507E0}" type="pres">
      <dgm:prSet presAssocID="{5C69E6A5-3350-4B55-812F-C8E4A74EA4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60285B3C-AF55-4A2B-9717-DEA60C8CE317}" type="pres">
      <dgm:prSet presAssocID="{5C69E6A5-3350-4B55-812F-C8E4A74EA4C7}" presName="spaceRect" presStyleCnt="0"/>
      <dgm:spPr/>
    </dgm:pt>
    <dgm:pt modelId="{B2F77A57-E5FD-4EF1-9F25-6D0A31F7D72F}" type="pres">
      <dgm:prSet presAssocID="{5C69E6A5-3350-4B55-812F-C8E4A74EA4C7}" presName="textRect" presStyleLbl="revTx" presStyleIdx="1" presStyleCnt="2">
        <dgm:presLayoutVars>
          <dgm:chMax val="1"/>
          <dgm:chPref val="1"/>
        </dgm:presLayoutVars>
      </dgm:prSet>
      <dgm:spPr/>
    </dgm:pt>
  </dgm:ptLst>
  <dgm:cxnLst>
    <dgm:cxn modelId="{06397075-8BA4-48E8-A63A-140317962958}" type="presOf" srcId="{928DB193-32F9-47F3-8BD5-80FD37E6927F}" destId="{A59FB529-3B73-46F9-8323-01EE9A6B2CE9}" srcOrd="0" destOrd="0" presId="urn:microsoft.com/office/officeart/2018/2/layout/IconLabelList"/>
    <dgm:cxn modelId="{00930DA6-F393-4A6F-B3D3-0FEDE751FCDD}" type="presOf" srcId="{27442D3F-E141-44E5-8C1B-FA8B5B9DCABF}" destId="{56172649-7B17-4DDA-9DB2-B5EE4B0F56F4}" srcOrd="0" destOrd="0" presId="urn:microsoft.com/office/officeart/2018/2/layout/IconLabelList"/>
    <dgm:cxn modelId="{45E62FA9-E9D0-4BD6-89DB-B4369044FD40}" srcId="{928DB193-32F9-47F3-8BD5-80FD37E6927F}" destId="{27442D3F-E141-44E5-8C1B-FA8B5B9DCABF}" srcOrd="0" destOrd="0" parTransId="{0676FD54-57AA-4B8A-9003-8FA0F4E515DF}" sibTransId="{E11792F7-0010-43E1-B482-5939C69B0C73}"/>
    <dgm:cxn modelId="{DBC051D6-1AB0-4306-82B0-BECECB9DB826}" type="presOf" srcId="{5C69E6A5-3350-4B55-812F-C8E4A74EA4C7}" destId="{B2F77A57-E5FD-4EF1-9F25-6D0A31F7D72F}" srcOrd="0" destOrd="0" presId="urn:microsoft.com/office/officeart/2018/2/layout/IconLabelList"/>
    <dgm:cxn modelId="{5BD80DE6-1E6B-485E-A181-0CBF8125C668}" srcId="{928DB193-32F9-47F3-8BD5-80FD37E6927F}" destId="{5C69E6A5-3350-4B55-812F-C8E4A74EA4C7}" srcOrd="1" destOrd="0" parTransId="{97AA5092-9030-4D3F-9F1B-F8C5F44B33C2}" sibTransId="{FAF78596-49F5-4601-83DC-55D2ED69C1B0}"/>
    <dgm:cxn modelId="{B0E1FAA9-E884-4929-8826-CE6930B07286}" type="presParOf" srcId="{A59FB529-3B73-46F9-8323-01EE9A6B2CE9}" destId="{4CE56508-CA34-41AD-9319-197C41DAFCB9}" srcOrd="0" destOrd="0" presId="urn:microsoft.com/office/officeart/2018/2/layout/IconLabelList"/>
    <dgm:cxn modelId="{C6447883-C771-407C-879D-7A3686F8320A}" type="presParOf" srcId="{4CE56508-CA34-41AD-9319-197C41DAFCB9}" destId="{8E762425-AEBB-494E-A408-D28D11E1334B}" srcOrd="0" destOrd="0" presId="urn:microsoft.com/office/officeart/2018/2/layout/IconLabelList"/>
    <dgm:cxn modelId="{98A20BC1-E790-4A38-88C3-3175998DDA1F}" type="presParOf" srcId="{4CE56508-CA34-41AD-9319-197C41DAFCB9}" destId="{2B923550-1087-48E8-BAEA-5A3ED287468F}" srcOrd="1" destOrd="0" presId="urn:microsoft.com/office/officeart/2018/2/layout/IconLabelList"/>
    <dgm:cxn modelId="{0C44261A-01D2-4C34-9EEB-D28D1EAF8AEA}" type="presParOf" srcId="{4CE56508-CA34-41AD-9319-197C41DAFCB9}" destId="{56172649-7B17-4DDA-9DB2-B5EE4B0F56F4}" srcOrd="2" destOrd="0" presId="urn:microsoft.com/office/officeart/2018/2/layout/IconLabelList"/>
    <dgm:cxn modelId="{E565B732-51B2-4A8F-ABCF-5B46B9E0AE0B}" type="presParOf" srcId="{A59FB529-3B73-46F9-8323-01EE9A6B2CE9}" destId="{12B1331E-DF50-4F71-9653-4D3CBA7F34F3}" srcOrd="1" destOrd="0" presId="urn:microsoft.com/office/officeart/2018/2/layout/IconLabelList"/>
    <dgm:cxn modelId="{47F1241A-6306-499E-AF61-26DC070A91F9}" type="presParOf" srcId="{A59FB529-3B73-46F9-8323-01EE9A6B2CE9}" destId="{50ECD203-337D-4E68-AFA1-08CD5C14AA99}" srcOrd="2" destOrd="0" presId="urn:microsoft.com/office/officeart/2018/2/layout/IconLabelList"/>
    <dgm:cxn modelId="{26066B45-B204-4C12-B30F-3AF187CB7114}" type="presParOf" srcId="{50ECD203-337D-4E68-AFA1-08CD5C14AA99}" destId="{0BA1447C-5959-4DC8-8331-81FE0B2507E0}" srcOrd="0" destOrd="0" presId="urn:microsoft.com/office/officeart/2018/2/layout/IconLabelList"/>
    <dgm:cxn modelId="{CCC23D25-2052-4C9C-84A1-86DFE46FE41C}" type="presParOf" srcId="{50ECD203-337D-4E68-AFA1-08CD5C14AA99}" destId="{60285B3C-AF55-4A2B-9717-DEA60C8CE317}" srcOrd="1" destOrd="0" presId="urn:microsoft.com/office/officeart/2018/2/layout/IconLabelList"/>
    <dgm:cxn modelId="{1DFEFE88-58AF-47D1-9F8D-30E27CD8DA74}" type="presParOf" srcId="{50ECD203-337D-4E68-AFA1-08CD5C14AA99}" destId="{B2F77A57-E5FD-4EF1-9F25-6D0A31F7D72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Introduce the concept of finance.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Look at the role of management accounting.</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Discuss the importance of budgeting.</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E86E4-2C7E-4FEC-AF73-5E460E5E6C80}">
      <dsp:nvSpPr>
        <dsp:cNvPr id="0" name=""/>
        <dsp:cNvSpPr/>
      </dsp:nvSpPr>
      <dsp:spPr>
        <a:xfrm>
          <a:off x="-163226" y="376638"/>
          <a:ext cx="10058399" cy="16185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5D20D-18E3-48A1-A102-84718172B4D4}">
      <dsp:nvSpPr>
        <dsp:cNvPr id="0" name=""/>
        <dsp:cNvSpPr/>
      </dsp:nvSpPr>
      <dsp:spPr>
        <a:xfrm>
          <a:off x="179019" y="874785"/>
          <a:ext cx="622266" cy="622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2F1D2A-B985-4A82-B675-3801CC059712}">
      <dsp:nvSpPr>
        <dsp:cNvPr id="0" name=""/>
        <dsp:cNvSpPr/>
      </dsp:nvSpPr>
      <dsp:spPr>
        <a:xfrm>
          <a:off x="814523" y="620222"/>
          <a:ext cx="9407102" cy="1131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39" tIns="119739" rIns="119739" bIns="119739" numCol="1" spcCol="1270" anchor="ctr"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An important part of running a company is the determination of how the company should be financed and how the prices of the products the company sells should be set</a:t>
          </a:r>
          <a:endParaRPr lang="en-US" sz="2200" kern="1200">
            <a:latin typeface="Arial" panose="020B0604020202020204" pitchFamily="34" charset="0"/>
            <a:cs typeface="Arial" panose="020B0604020202020204" pitchFamily="34" charset="0"/>
          </a:endParaRPr>
        </a:p>
      </dsp:txBody>
      <dsp:txXfrm>
        <a:off x="814523" y="620222"/>
        <a:ext cx="9407102" cy="1131393"/>
      </dsp:txXfrm>
    </dsp:sp>
    <dsp:sp modelId="{1326CF47-042B-4D8F-A6BD-740D1DD148B3}">
      <dsp:nvSpPr>
        <dsp:cNvPr id="0" name=""/>
        <dsp:cNvSpPr/>
      </dsp:nvSpPr>
      <dsp:spPr>
        <a:xfrm>
          <a:off x="-163226" y="2278047"/>
          <a:ext cx="10058399" cy="11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E9D339-29DB-4D96-A481-BCE497156EA2}">
      <dsp:nvSpPr>
        <dsp:cNvPr id="0" name=""/>
        <dsp:cNvSpPr/>
      </dsp:nvSpPr>
      <dsp:spPr>
        <a:xfrm>
          <a:off x="179019" y="2532611"/>
          <a:ext cx="622266" cy="622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65F2B9-55F6-4873-ADDD-039287913F04}">
      <dsp:nvSpPr>
        <dsp:cNvPr id="0" name=""/>
        <dsp:cNvSpPr/>
      </dsp:nvSpPr>
      <dsp:spPr>
        <a:xfrm>
          <a:off x="1143533" y="2278047"/>
          <a:ext cx="8749084" cy="1131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39" tIns="119739" rIns="119739" bIns="119739" numCol="1" spcCol="1270" anchor="ctr"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In order to do this properly a sound financial analysis is necessary</a:t>
          </a:r>
          <a:endParaRPr lang="en-US" sz="2200" kern="1200">
            <a:latin typeface="Arial" panose="020B0604020202020204" pitchFamily="34" charset="0"/>
            <a:cs typeface="Arial" panose="020B0604020202020204" pitchFamily="34" charset="0"/>
          </a:endParaRPr>
        </a:p>
      </dsp:txBody>
      <dsp:txXfrm>
        <a:off x="1143533" y="2278047"/>
        <a:ext cx="8749084" cy="1131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C8536-19A1-4A34-A703-7EF44FE40275}">
      <dsp:nvSpPr>
        <dsp:cNvPr id="0" name=""/>
        <dsp:cNvSpPr/>
      </dsp:nvSpPr>
      <dsp:spPr>
        <a:xfrm>
          <a:off x="1519199" y="28614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4DBE3-106F-4764-ABDA-2C2006D8D574}">
      <dsp:nvSpPr>
        <dsp:cNvPr id="0" name=""/>
        <dsp:cNvSpPr/>
      </dsp:nvSpPr>
      <dsp:spPr>
        <a:xfrm>
          <a:off x="331199" y="2712430"/>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In the preparation of accounts the business and its owner are classes as separate entities</a:t>
          </a:r>
          <a:endParaRPr lang="en-US" sz="2000" kern="1200" dirty="0"/>
        </a:p>
      </dsp:txBody>
      <dsp:txXfrm>
        <a:off x="331199" y="2712430"/>
        <a:ext cx="4320000" cy="787500"/>
      </dsp:txXfrm>
    </dsp:sp>
    <dsp:sp modelId="{3AC4A25F-91ED-4044-9726-F184BA94F31F}">
      <dsp:nvSpPr>
        <dsp:cNvPr id="0" name=""/>
        <dsp:cNvSpPr/>
      </dsp:nvSpPr>
      <dsp:spPr>
        <a:xfrm>
          <a:off x="6595199" y="28614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652032-F6E2-4C4D-8DF6-AB43B8EEB023}">
      <dsp:nvSpPr>
        <dsp:cNvPr id="0" name=""/>
        <dsp:cNvSpPr/>
      </dsp:nvSpPr>
      <dsp:spPr>
        <a:xfrm>
          <a:off x="5407199" y="2712430"/>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We are preparing the accounts of the business, so transactions with the owner need to be highlighted</a:t>
          </a:r>
          <a:endParaRPr lang="en-US" sz="2000" kern="1200" dirty="0"/>
        </a:p>
      </dsp:txBody>
      <dsp:txXfrm>
        <a:off x="5407199" y="2712430"/>
        <a:ext cx="4320000" cy="78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D968C-5ECD-45E3-AB03-48291760767A}">
      <dsp:nvSpPr>
        <dsp:cNvPr id="0" name=""/>
        <dsp:cNvSpPr/>
      </dsp:nvSpPr>
      <dsp:spPr>
        <a:xfrm>
          <a:off x="0" y="625"/>
          <a:ext cx="6582555" cy="1463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23D4E-540A-46E8-B526-73693AD02883}">
      <dsp:nvSpPr>
        <dsp:cNvPr id="0" name=""/>
        <dsp:cNvSpPr/>
      </dsp:nvSpPr>
      <dsp:spPr>
        <a:xfrm>
          <a:off x="442561" y="329803"/>
          <a:ext cx="804657" cy="80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41FD69-68E2-4354-8AB3-33DB5F93727B}">
      <dsp:nvSpPr>
        <dsp:cNvPr id="0" name=""/>
        <dsp:cNvSpPr/>
      </dsp:nvSpPr>
      <dsp:spPr>
        <a:xfrm>
          <a:off x="1689780" y="625"/>
          <a:ext cx="4892774" cy="146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6" tIns="154836" rIns="154836" bIns="154836" numCol="1" spcCol="1270" anchor="ctr" anchorCtr="0">
          <a:noAutofit/>
        </a:bodyPr>
        <a:lstStyle/>
        <a:p>
          <a:pPr marL="0" lvl="0" indent="0" algn="l" defTabSz="666750">
            <a:lnSpc>
              <a:spcPct val="100000"/>
            </a:lnSpc>
            <a:spcBef>
              <a:spcPct val="0"/>
            </a:spcBef>
            <a:spcAft>
              <a:spcPct val="35000"/>
            </a:spcAft>
            <a:buNone/>
          </a:pPr>
          <a:r>
            <a:rPr lang="en-GB" sz="1500" kern="120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500" kern="1200">
            <a:latin typeface="Arial" panose="020B0604020202020204" pitchFamily="34" charset="0"/>
            <a:cs typeface="Arial" panose="020B0604020202020204" pitchFamily="34" charset="0"/>
          </a:endParaRPr>
        </a:p>
      </dsp:txBody>
      <dsp:txXfrm>
        <a:off x="1689780" y="625"/>
        <a:ext cx="4892774" cy="1463013"/>
      </dsp:txXfrm>
    </dsp:sp>
    <dsp:sp modelId="{679D2379-5BAC-47DC-AB6F-2FF4D8793E4F}">
      <dsp:nvSpPr>
        <dsp:cNvPr id="0" name=""/>
        <dsp:cNvSpPr/>
      </dsp:nvSpPr>
      <dsp:spPr>
        <a:xfrm>
          <a:off x="0" y="1829392"/>
          <a:ext cx="6582555" cy="1463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4F6BE-0FDF-4C38-A070-6BD082FD3935}">
      <dsp:nvSpPr>
        <dsp:cNvPr id="0" name=""/>
        <dsp:cNvSpPr/>
      </dsp:nvSpPr>
      <dsp:spPr>
        <a:xfrm>
          <a:off x="442561" y="2158570"/>
          <a:ext cx="804657" cy="80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CF394F-BAD4-454A-8796-9F19883061E5}">
      <dsp:nvSpPr>
        <dsp:cNvPr id="0" name=""/>
        <dsp:cNvSpPr/>
      </dsp:nvSpPr>
      <dsp:spPr>
        <a:xfrm>
          <a:off x="1689780" y="1829392"/>
          <a:ext cx="4892774" cy="146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6" tIns="154836" rIns="154836" bIns="154836"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sz="1500" kern="1200" dirty="0">
            <a:latin typeface="Arial" panose="020B0604020202020204" pitchFamily="34" charset="0"/>
            <a:cs typeface="Arial" panose="020B0604020202020204" pitchFamily="34" charset="0"/>
          </a:endParaRPr>
        </a:p>
      </dsp:txBody>
      <dsp:txXfrm>
        <a:off x="1689780" y="1829392"/>
        <a:ext cx="4892774" cy="1463013"/>
      </dsp:txXfrm>
    </dsp:sp>
    <dsp:sp modelId="{3A5B63FE-5ED0-4926-A6E9-285594B3C7C9}">
      <dsp:nvSpPr>
        <dsp:cNvPr id="0" name=""/>
        <dsp:cNvSpPr/>
      </dsp:nvSpPr>
      <dsp:spPr>
        <a:xfrm>
          <a:off x="0" y="3658159"/>
          <a:ext cx="6582555" cy="1463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4DB9E-1C06-4C47-90DC-C45387FAF9D4}">
      <dsp:nvSpPr>
        <dsp:cNvPr id="0" name=""/>
        <dsp:cNvSpPr/>
      </dsp:nvSpPr>
      <dsp:spPr>
        <a:xfrm>
          <a:off x="442561" y="3987337"/>
          <a:ext cx="804657" cy="80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AF8500-10EC-47FC-9F1E-06EB60C0BB23}">
      <dsp:nvSpPr>
        <dsp:cNvPr id="0" name=""/>
        <dsp:cNvSpPr/>
      </dsp:nvSpPr>
      <dsp:spPr>
        <a:xfrm>
          <a:off x="1689780" y="3658159"/>
          <a:ext cx="4892774" cy="146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6" tIns="154836" rIns="154836" bIns="154836"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sz="1500" kern="1200" dirty="0">
            <a:latin typeface="Arial" panose="020B0604020202020204" pitchFamily="34" charset="0"/>
            <a:cs typeface="Arial" panose="020B0604020202020204" pitchFamily="34" charset="0"/>
          </a:endParaRPr>
        </a:p>
      </dsp:txBody>
      <dsp:txXfrm>
        <a:off x="1689780" y="3658159"/>
        <a:ext cx="4892774" cy="1463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807F8-A24D-491E-9F50-4DAA38122011}">
      <dsp:nvSpPr>
        <dsp:cNvPr id="0" name=""/>
        <dsp:cNvSpPr/>
      </dsp:nvSpPr>
      <dsp:spPr>
        <a:xfrm>
          <a:off x="616949" y="340539"/>
          <a:ext cx="1818562" cy="18185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59B2C-8B36-4B2A-A3CE-F7385F7FF28A}">
      <dsp:nvSpPr>
        <dsp:cNvPr id="0" name=""/>
        <dsp:cNvSpPr/>
      </dsp:nvSpPr>
      <dsp:spPr>
        <a:xfrm>
          <a:off x="1004512" y="7281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1AC1FA-3A11-4505-9BBD-D7908799BB99}">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dirty="0"/>
            <a:t>Cashflow Statement</a:t>
          </a:r>
          <a:endParaRPr lang="en-US" sz="2700" kern="1200" dirty="0"/>
        </a:p>
      </dsp:txBody>
      <dsp:txXfrm>
        <a:off x="35606" y="2725540"/>
        <a:ext cx="2981250" cy="720000"/>
      </dsp:txXfrm>
    </dsp:sp>
    <dsp:sp modelId="{BD68296C-29D2-459E-85BD-C5E7BE9FCDE9}">
      <dsp:nvSpPr>
        <dsp:cNvPr id="0" name=""/>
        <dsp:cNvSpPr/>
      </dsp:nvSpPr>
      <dsp:spPr>
        <a:xfrm>
          <a:off x="4119918" y="340539"/>
          <a:ext cx="1818562" cy="18185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F92E29-565F-40E9-9DEB-760E954DC205}">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4DA5F2-2E7F-4382-89F3-DA8F9F15982F}">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Profit and Loss Account</a:t>
          </a:r>
          <a:endParaRPr lang="en-US" sz="2700" kern="1200"/>
        </a:p>
      </dsp:txBody>
      <dsp:txXfrm>
        <a:off x="3538574" y="2725540"/>
        <a:ext cx="2981250" cy="720000"/>
      </dsp:txXfrm>
    </dsp:sp>
    <dsp:sp modelId="{B3B6DE6D-27F7-4417-ADBD-5430848BB057}">
      <dsp:nvSpPr>
        <dsp:cNvPr id="0" name=""/>
        <dsp:cNvSpPr/>
      </dsp:nvSpPr>
      <dsp:spPr>
        <a:xfrm>
          <a:off x="7622887" y="340539"/>
          <a:ext cx="1818562" cy="18185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9FAFE-ACC0-47E1-8696-D44EF3DA2867}">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F87A80-D44E-4933-AAF8-A145D097F4B9}">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Balance Sheet</a:t>
          </a:r>
          <a:endParaRPr lang="en-US" sz="2700" kern="1200"/>
        </a:p>
      </dsp:txBody>
      <dsp:txXfrm>
        <a:off x="7041543" y="2725540"/>
        <a:ext cx="2981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CF9D2-77D4-479B-A5C5-B2F319FEEB90}">
      <dsp:nvSpPr>
        <dsp:cNvPr id="0" name=""/>
        <dsp:cNvSpPr/>
      </dsp:nvSpPr>
      <dsp:spPr>
        <a:xfrm rot="16200000">
          <a:off x="202" y="2178"/>
          <a:ext cx="3781722" cy="3781722"/>
        </a:xfrm>
        <a:prstGeom prst="downArrow">
          <a:avLst>
            <a:gd name="adj1" fmla="val 50000"/>
            <a:gd name="adj2" fmla="val 35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a:t>This is a summary of the business’ transactions for  given period</a:t>
          </a:r>
          <a:endParaRPr lang="en-US" sz="2600" kern="1200"/>
        </a:p>
      </dsp:txBody>
      <dsp:txXfrm rot="5400000">
        <a:off x="202" y="947608"/>
        <a:ext cx="3119921" cy="1890861"/>
      </dsp:txXfrm>
    </dsp:sp>
    <dsp:sp modelId="{CDC833D2-3CFD-485F-8AF1-357CF0D8EDC8}">
      <dsp:nvSpPr>
        <dsp:cNvPr id="0" name=""/>
        <dsp:cNvSpPr/>
      </dsp:nvSpPr>
      <dsp:spPr>
        <a:xfrm rot="5400000">
          <a:off x="6276475" y="2178"/>
          <a:ext cx="3781722" cy="3781722"/>
        </a:xfrm>
        <a:prstGeom prst="downArrow">
          <a:avLst>
            <a:gd name="adj1" fmla="val 50000"/>
            <a:gd name="adj2" fmla="val 35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l" defTabSz="1155700">
            <a:lnSpc>
              <a:spcPct val="90000"/>
            </a:lnSpc>
            <a:spcBef>
              <a:spcPct val="0"/>
            </a:spcBef>
            <a:spcAft>
              <a:spcPct val="35000"/>
            </a:spcAft>
            <a:buNone/>
          </a:pPr>
          <a:r>
            <a:rPr lang="en-GB" sz="2600" kern="1200"/>
            <a:t>It is a measurement of the performance of the business</a:t>
          </a:r>
          <a:endParaRPr lang="en-US" sz="2600" kern="1200"/>
        </a:p>
        <a:p>
          <a:pPr marL="228600" lvl="1" indent="-228600" algn="l" defTabSz="889000">
            <a:lnSpc>
              <a:spcPct val="90000"/>
            </a:lnSpc>
            <a:spcBef>
              <a:spcPct val="0"/>
            </a:spcBef>
            <a:spcAft>
              <a:spcPct val="15000"/>
            </a:spcAft>
            <a:buChar char="•"/>
          </a:pPr>
          <a:r>
            <a:rPr lang="en-GB" sz="2000" kern="1200"/>
            <a:t>i.e.  its trading results</a:t>
          </a:r>
          <a:endParaRPr lang="en-US" sz="2000" kern="1200"/>
        </a:p>
      </dsp:txBody>
      <dsp:txXfrm rot="-5400000">
        <a:off x="6938276" y="947609"/>
        <a:ext cx="3119921" cy="18908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31D3-0CB8-4F1A-96CD-9C79FECDCF4E}">
      <dsp:nvSpPr>
        <dsp:cNvPr id="0" name=""/>
        <dsp:cNvSpPr/>
      </dsp:nvSpPr>
      <dsp:spPr>
        <a:xfrm>
          <a:off x="134825" y="1232490"/>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EF0FAB-77B3-4984-9327-314A397A3E6E}">
      <dsp:nvSpPr>
        <dsp:cNvPr id="0" name=""/>
        <dsp:cNvSpPr/>
      </dsp:nvSpPr>
      <dsp:spPr>
        <a:xfrm>
          <a:off x="406966" y="1504631"/>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BCB92A-10A8-4CF6-AA80-9A9670E7DD07}">
      <dsp:nvSpPr>
        <dsp:cNvPr id="0" name=""/>
        <dsp:cNvSpPr/>
      </dsp:nvSpPr>
      <dsp:spPr>
        <a:xfrm>
          <a:off x="1708430" y="123249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panose="020B0604020202020204" pitchFamily="34" charset="0"/>
              <a:cs typeface="Arial" panose="020B0604020202020204" pitchFamily="34" charset="0"/>
            </a:rPr>
            <a:t>This is a statement of the financial position of the business at the year end</a:t>
          </a:r>
          <a:endParaRPr lang="en-US" sz="2200" kern="1200" dirty="0">
            <a:latin typeface="Arial" panose="020B0604020202020204" pitchFamily="34" charset="0"/>
            <a:cs typeface="Arial" panose="020B0604020202020204" pitchFamily="34" charset="0"/>
          </a:endParaRPr>
        </a:p>
      </dsp:txBody>
      <dsp:txXfrm>
        <a:off x="1708430" y="1232490"/>
        <a:ext cx="3054644" cy="1295909"/>
      </dsp:txXfrm>
    </dsp:sp>
    <dsp:sp modelId="{2EF8956B-B157-403B-958C-0A15D2815541}">
      <dsp:nvSpPr>
        <dsp:cNvPr id="0" name=""/>
        <dsp:cNvSpPr/>
      </dsp:nvSpPr>
      <dsp:spPr>
        <a:xfrm>
          <a:off x="5295324" y="1232490"/>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ED189-D887-4112-BA6B-5C37238BAC9F}">
      <dsp:nvSpPr>
        <dsp:cNvPr id="0" name=""/>
        <dsp:cNvSpPr/>
      </dsp:nvSpPr>
      <dsp:spPr>
        <a:xfrm>
          <a:off x="5567465" y="1504631"/>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FF91D3-F58E-4FE0-BB60-5287FEC0E15D}">
      <dsp:nvSpPr>
        <dsp:cNvPr id="0" name=""/>
        <dsp:cNvSpPr/>
      </dsp:nvSpPr>
      <dsp:spPr>
        <a:xfrm>
          <a:off x="6868929" y="123249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panose="020B0604020202020204" pitchFamily="34" charset="0"/>
              <a:cs typeface="Arial" panose="020B0604020202020204" pitchFamily="34" charset="0"/>
            </a:rPr>
            <a:t>It lists all the assets and liabilities of the business</a:t>
          </a:r>
          <a:endParaRPr lang="en-US" sz="2200" kern="1200" dirty="0">
            <a:latin typeface="Arial" panose="020B0604020202020204" pitchFamily="34" charset="0"/>
            <a:cs typeface="Arial" panose="020B0604020202020204" pitchFamily="34" charset="0"/>
          </a:endParaRPr>
        </a:p>
      </dsp:txBody>
      <dsp:txXfrm>
        <a:off x="6868929" y="1232490"/>
        <a:ext cx="3054644" cy="12959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62425-AEBB-494E-A408-D28D11E1334B}">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72649-7B17-4DDA-9DB2-B5EE4B0F56F4}">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Undertake some calculation examples related to contribution and breakeven</a:t>
          </a:r>
          <a:endParaRPr lang="en-US" sz="2200" kern="1200" dirty="0"/>
        </a:p>
      </dsp:txBody>
      <dsp:txXfrm>
        <a:off x="331199" y="2740191"/>
        <a:ext cx="4320000" cy="720000"/>
      </dsp:txXfrm>
    </dsp:sp>
    <dsp:sp modelId="{0BA1447C-5959-4DC8-8331-81FE0B2507E0}">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F77A57-E5FD-4EF1-9F25-6D0A31F7D72F}">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Buy or Produce, and an introduction to budgeting</a:t>
          </a:r>
          <a:endParaRPr lang="en-US" sz="2200" kern="1200" dirty="0"/>
        </a:p>
      </dsp:txBody>
      <dsp:txXfrm>
        <a:off x="5407199" y="274019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0FC31-2AB3-4CBE-838E-55564FAE8ABD}" type="datetimeFigureOut">
              <a:rPr lang="en-GB" smtClean="0"/>
              <a:t>20/05/2022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4DE15-9253-4A15-8DA8-88B59CCBF0E0}" type="slidenum">
              <a:rPr lang="en-GB" smtClean="0"/>
              <a:t>‹#›</a:t>
            </a:fld>
            <a:endParaRPr lang="en-GB"/>
          </a:p>
        </p:txBody>
      </p:sp>
    </p:spTree>
    <p:extLst>
      <p:ext uri="{BB962C8B-B14F-4D97-AF65-F5344CB8AC3E}">
        <p14:creationId xmlns:p14="http://schemas.microsoft.com/office/powerpoint/2010/main" val="118261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3</a:t>
            </a:fld>
            <a:endParaRPr lang="en-GB"/>
          </a:p>
        </p:txBody>
      </p:sp>
    </p:spTree>
    <p:extLst>
      <p:ext uri="{BB962C8B-B14F-4D97-AF65-F5344CB8AC3E}">
        <p14:creationId xmlns:p14="http://schemas.microsoft.com/office/powerpoint/2010/main" val="2344134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4</a:t>
            </a:fld>
            <a:endParaRPr lang="en-GB"/>
          </a:p>
        </p:txBody>
      </p:sp>
    </p:spTree>
    <p:extLst>
      <p:ext uri="{BB962C8B-B14F-4D97-AF65-F5344CB8AC3E}">
        <p14:creationId xmlns:p14="http://schemas.microsoft.com/office/powerpoint/2010/main" val="1706812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5</a:t>
            </a:fld>
            <a:endParaRPr lang="en-GB"/>
          </a:p>
        </p:txBody>
      </p:sp>
    </p:spTree>
    <p:extLst>
      <p:ext uri="{BB962C8B-B14F-4D97-AF65-F5344CB8AC3E}">
        <p14:creationId xmlns:p14="http://schemas.microsoft.com/office/powerpoint/2010/main" val="662864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6</a:t>
            </a:fld>
            <a:endParaRPr lang="en-GB"/>
          </a:p>
        </p:txBody>
      </p:sp>
    </p:spTree>
    <p:extLst>
      <p:ext uri="{BB962C8B-B14F-4D97-AF65-F5344CB8AC3E}">
        <p14:creationId xmlns:p14="http://schemas.microsoft.com/office/powerpoint/2010/main" val="2144482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13</a:t>
            </a:fld>
            <a:endParaRPr lang="en-GB"/>
          </a:p>
        </p:txBody>
      </p:sp>
    </p:spTree>
    <p:extLst>
      <p:ext uri="{BB962C8B-B14F-4D97-AF65-F5344CB8AC3E}">
        <p14:creationId xmlns:p14="http://schemas.microsoft.com/office/powerpoint/2010/main" val="86684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15</a:t>
            </a:fld>
            <a:endParaRPr lang="en-GB"/>
          </a:p>
        </p:txBody>
      </p:sp>
    </p:spTree>
    <p:extLst>
      <p:ext uri="{BB962C8B-B14F-4D97-AF65-F5344CB8AC3E}">
        <p14:creationId xmlns:p14="http://schemas.microsoft.com/office/powerpoint/2010/main" val="2091076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16</a:t>
            </a:fld>
            <a:endParaRPr lang="en-GB" altLang="en-US"/>
          </a:p>
        </p:txBody>
      </p:sp>
    </p:spTree>
    <p:extLst>
      <p:ext uri="{BB962C8B-B14F-4D97-AF65-F5344CB8AC3E}">
        <p14:creationId xmlns:p14="http://schemas.microsoft.com/office/powerpoint/2010/main" val="1417781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69A115A-49E7-4134-8164-FD20FC7A60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E1992A-3A0A-4597-BC0E-288E6E0AE1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B450B3E4-F549-41DA-B75B-D8308A5E3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8155DD82-3E56-41B4-AD31-FAEA842489AA}" type="slidenum">
              <a:rPr lang="en-GB" altLang="en-US" smtClean="0">
                <a:latin typeface="Calibri" panose="020F0502020204030204" pitchFamily="34" charset="0"/>
              </a:rPr>
              <a:pPr fontAlgn="base">
                <a:spcBef>
                  <a:spcPct val="0"/>
                </a:spcBef>
                <a:spcAft>
                  <a:spcPct val="0"/>
                </a:spcAft>
              </a:pPr>
              <a:t>17</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19</a:t>
            </a:fld>
            <a:endParaRPr lang="en-GB"/>
          </a:p>
        </p:txBody>
      </p:sp>
    </p:spTree>
    <p:extLst>
      <p:ext uri="{BB962C8B-B14F-4D97-AF65-F5344CB8AC3E}">
        <p14:creationId xmlns:p14="http://schemas.microsoft.com/office/powerpoint/2010/main" val="3777370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20</a:t>
            </a:fld>
            <a:endParaRPr lang="en-GB"/>
          </a:p>
        </p:txBody>
      </p:sp>
    </p:spTree>
    <p:extLst>
      <p:ext uri="{BB962C8B-B14F-4D97-AF65-F5344CB8AC3E}">
        <p14:creationId xmlns:p14="http://schemas.microsoft.com/office/powerpoint/2010/main" val="2826980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21</a:t>
            </a:fld>
            <a:endParaRPr lang="en-GB"/>
          </a:p>
        </p:txBody>
      </p:sp>
    </p:spTree>
    <p:extLst>
      <p:ext uri="{BB962C8B-B14F-4D97-AF65-F5344CB8AC3E}">
        <p14:creationId xmlns:p14="http://schemas.microsoft.com/office/powerpoint/2010/main" val="411688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1D1A0B9-C172-41B4-A3F7-4E5F6D352D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C3CBB38-3453-49A1-B651-F0B0141601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E969187C-7FBD-4497-A5FD-BA6B1A716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FDD9F7C7-CF12-4B4C-838C-824522675916}" type="slidenum">
              <a:rPr lang="en-GB" altLang="en-US" smtClean="0">
                <a:latin typeface="Calibri" panose="020F0502020204030204" pitchFamily="34" charset="0"/>
              </a:rPr>
              <a:pPr fontAlgn="base">
                <a:spcBef>
                  <a:spcPct val="0"/>
                </a:spcBef>
                <a:spcAft>
                  <a:spcPct val="0"/>
                </a:spcAft>
              </a:pPr>
              <a:t>24</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D07A73A-1531-4159-B5D0-4317A0363A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E7797BC-8328-41F4-B4B8-E4E8953BB5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10137CEA-D3F0-4FB0-ABDB-81C559F2F8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A5D8FB0-B5A4-4518-AE37-A607041FDD39}" type="slidenum">
              <a:rPr lang="en-GB" altLang="en-US" smtClean="0">
                <a:latin typeface="Arial" panose="020B0604020202020204" pitchFamily="34" charset="0"/>
              </a:rPr>
              <a:pPr fontAlgn="base">
                <a:spcBef>
                  <a:spcPct val="0"/>
                </a:spcBef>
                <a:spcAft>
                  <a:spcPct val="0"/>
                </a:spcAft>
              </a:pPr>
              <a:t>27</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29</a:t>
            </a:fld>
            <a:endParaRPr lang="en-GB"/>
          </a:p>
        </p:txBody>
      </p:sp>
    </p:spTree>
    <p:extLst>
      <p:ext uri="{BB962C8B-B14F-4D97-AF65-F5344CB8AC3E}">
        <p14:creationId xmlns:p14="http://schemas.microsoft.com/office/powerpoint/2010/main" val="557792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8DF96E7-471A-4324-8E2C-5CC796155A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97230DEA-965A-4900-84CC-C8AE3EDFB7BB}" type="slidenum">
              <a:rPr lang="en-US" altLang="en-US" smtClean="0">
                <a:latin typeface="Arial" panose="020B0604020202020204" pitchFamily="34" charset="0"/>
              </a:rPr>
              <a:pPr fontAlgn="base">
                <a:spcBef>
                  <a:spcPct val="0"/>
                </a:spcBef>
                <a:spcAft>
                  <a:spcPct val="0"/>
                </a:spcAft>
              </a:pPr>
              <a:t>31</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167452D-ABD9-41C8-B903-81BBDA760A9A}"/>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79B7B3C8-8072-4483-9871-6078B9DD6FC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br>
              <a:rPr lang="en-US" altLang="en-US" dirty="0">
                <a:solidFill>
                  <a:srgbClr val="000000"/>
                </a:solidFill>
                <a:latin typeface="Arial" panose="020B0604020202020204" pitchFamily="34" charset="0"/>
                <a:ea typeface="ＭＳ Ｐゴシック" panose="020B0600070205080204" pitchFamily="34" charset="-128"/>
              </a:rPr>
            </a:br>
            <a:endParaRPr lang="en-US" altLang="en-US" dirty="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C80CC2E-5823-4877-BD60-F2640C49B4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C8E91DFE-B642-4B2B-B969-E9FE297F320B}" type="slidenum">
              <a:rPr lang="en-US" altLang="en-US" smtClean="0">
                <a:latin typeface="Arial" panose="020B0604020202020204" pitchFamily="34" charset="0"/>
              </a:rPr>
              <a:pPr fontAlgn="base">
                <a:spcBef>
                  <a:spcPct val="0"/>
                </a:spcBef>
                <a:spcAft>
                  <a:spcPct val="0"/>
                </a:spcAft>
              </a:pPr>
              <a:t>33</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DE0CF5A9-BF18-44EF-8B39-ED8698252A3F}"/>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919C3B4C-891A-45B2-A2DF-3B13E141513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endParaRPr lang="en-US" altLang="en-US" dirty="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66A1452-7820-422F-BDC4-86D79607A8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ED9322FC-9E7D-44CC-9FAB-3BBFB0F37864}" type="slidenum">
              <a:rPr lang="en-US" altLang="en-US" smtClean="0">
                <a:latin typeface="Arial" panose="020B0604020202020204" pitchFamily="34" charset="0"/>
              </a:rPr>
              <a:pPr fontAlgn="base">
                <a:spcBef>
                  <a:spcPct val="0"/>
                </a:spcBef>
                <a:spcAft>
                  <a:spcPct val="0"/>
                </a:spcAft>
              </a:pPr>
              <a:t>34</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3A85FC24-5CF0-4E80-BB18-4F2613D9C632}"/>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FCCD2C2-73CD-46F3-9C6B-49D0AD8A385C}"/>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endParaRPr lang="en-US" altLang="en-US" dirty="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A2C668E-35EC-44C7-BF69-ECEB578B69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5939C6A6-2522-4317-9468-5C65D9719F1A}" type="slidenum">
              <a:rPr lang="en-US" altLang="en-US" smtClean="0">
                <a:latin typeface="Arial" panose="020B0604020202020204" pitchFamily="34" charset="0"/>
              </a:rPr>
              <a:pPr fontAlgn="base">
                <a:spcBef>
                  <a:spcPct val="0"/>
                </a:spcBef>
                <a:spcAft>
                  <a:spcPct val="0"/>
                </a:spcAft>
              </a:pPr>
              <a:t>36</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F0C9FCF7-2765-449A-BFA9-1057946BB78D}"/>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9BD7591-149E-4B5E-B5F0-1D8CA190AAEB}"/>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endParaRPr lang="en-US" altLang="en-US" dirty="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A96E53D-E9DB-46FF-9218-4E1F407717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C402AF2-9E1A-4E86-AF98-F6A12E8D37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A82936D1-8184-400B-BA78-609E7A5453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6F8A6CC-6F32-4C1F-AE29-273D54F26057}"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18F9EDC-502A-4A05-8CC6-591B39C001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22664D8-B54D-4F75-B257-F537B50651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pPr>
            <a:endParaRPr lang="en-US" altLang="en-US" sz="1100" dirty="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F4CB828-E75C-46D2-AB8F-0A7DAB9CAD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CA79D87-B6D1-4490-A165-6BF863C853D8}"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39</a:t>
            </a:fld>
            <a:endParaRPr lang="en-GB"/>
          </a:p>
        </p:txBody>
      </p:sp>
    </p:spTree>
    <p:extLst>
      <p:ext uri="{BB962C8B-B14F-4D97-AF65-F5344CB8AC3E}">
        <p14:creationId xmlns:p14="http://schemas.microsoft.com/office/powerpoint/2010/main" val="2736946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52CCCC-4C1A-46F0-83AA-D3236AF9E34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181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7850" indent="-577850" defTabSz="762000">
              <a:lnSpc>
                <a:spcPct val="90000"/>
              </a:lnSpc>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52CCCC-4C1A-46F0-83AA-D3236AF9E34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5506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42</a:t>
            </a:fld>
            <a:endParaRPr lang="en-GB"/>
          </a:p>
        </p:txBody>
      </p:sp>
    </p:spTree>
    <p:extLst>
      <p:ext uri="{BB962C8B-B14F-4D97-AF65-F5344CB8AC3E}">
        <p14:creationId xmlns:p14="http://schemas.microsoft.com/office/powerpoint/2010/main" val="23961338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BDD6D57-7015-484E-9C95-7CE0F108D2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C67655EF-BB20-44CD-8F6A-669C445129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a:extLst>
              <a:ext uri="{FF2B5EF4-FFF2-40B4-BE49-F238E27FC236}">
                <a16:creationId xmlns:a16="http://schemas.microsoft.com/office/drawing/2014/main" id="{80C38D33-F154-4303-9CD9-6F974740445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4D22ABF-FD91-4134-8ED4-75CF5357C3F6}" type="slidenum">
              <a:rPr lang="en-GB" altLang="en-US" smtClean="0">
                <a:latin typeface="Calibri" panose="020F0502020204030204" pitchFamily="34" charset="0"/>
              </a:rPr>
              <a:pPr fontAlgn="base">
                <a:spcBef>
                  <a:spcPct val="0"/>
                </a:spcBef>
                <a:spcAft>
                  <a:spcPct val="0"/>
                </a:spcAft>
              </a:pPr>
              <a:t>43</a:t>
            </a:fld>
            <a:endParaRPr lang="en-GB" altLang="en-US">
              <a:latin typeface="Calibri" panose="020F050202020403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44</a:t>
            </a:fld>
            <a:endParaRPr lang="en-GB"/>
          </a:p>
        </p:txBody>
      </p:sp>
    </p:spTree>
    <p:extLst>
      <p:ext uri="{BB962C8B-B14F-4D97-AF65-F5344CB8AC3E}">
        <p14:creationId xmlns:p14="http://schemas.microsoft.com/office/powerpoint/2010/main" val="22408104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46</a:t>
            </a:fld>
            <a:endParaRPr lang="en-GB"/>
          </a:p>
        </p:txBody>
      </p:sp>
    </p:spTree>
    <p:extLst>
      <p:ext uri="{BB962C8B-B14F-4D97-AF65-F5344CB8AC3E}">
        <p14:creationId xmlns:p14="http://schemas.microsoft.com/office/powerpoint/2010/main" val="14386974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1272F4A-7ACC-4336-BFA8-AE9EE2FA5FF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CBC0F3BD-29C8-4BE3-80A8-48F2EB9373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0724" name="Slide Number Placeholder 3">
            <a:extLst>
              <a:ext uri="{FF2B5EF4-FFF2-40B4-BE49-F238E27FC236}">
                <a16:creationId xmlns:a16="http://schemas.microsoft.com/office/drawing/2014/main" id="{AFE49183-96A5-4EBF-8A3B-979D6F1E1E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80AD8FE-E96C-4AE2-9C65-D21383C9F201}" type="slidenum">
              <a:rPr lang="en-GB" altLang="en-US" smtClean="0">
                <a:latin typeface="Calibri" panose="020F0502020204030204" pitchFamily="34" charset="0"/>
              </a:rPr>
              <a:pPr fontAlgn="base">
                <a:spcBef>
                  <a:spcPct val="0"/>
                </a:spcBef>
                <a:spcAft>
                  <a:spcPct val="0"/>
                </a:spcAft>
              </a:pPr>
              <a:t>47</a:t>
            </a:fld>
            <a:endParaRPr lang="en-GB" altLang="en-US">
              <a:latin typeface="Calibri" panose="020F050202020403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48</a:t>
            </a:fld>
            <a:endParaRPr lang="en-US"/>
          </a:p>
        </p:txBody>
      </p:sp>
      <p:sp>
        <p:nvSpPr>
          <p:cNvPr id="124930" name="Rectangle 2"/>
          <p:cNvSpPr>
            <a:spLocks noGrp="1" noRot="1" noChangeAspect="1" noChangeArrowheads="1" noTextEdit="1"/>
          </p:cNvSpPr>
          <p:nvPr>
            <p:ph type="sldImg"/>
          </p:nvPr>
        </p:nvSpPr>
        <p:spPr>
          <a:xfrm>
            <a:off x="393700" y="692150"/>
            <a:ext cx="607218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dirty="0"/>
          </a:p>
        </p:txBody>
      </p:sp>
    </p:spTree>
    <p:extLst>
      <p:ext uri="{BB962C8B-B14F-4D97-AF65-F5344CB8AC3E}">
        <p14:creationId xmlns:p14="http://schemas.microsoft.com/office/powerpoint/2010/main" val="753307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C0E7B3D-788C-406D-9A11-06DF8F91874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EBB4831F-6316-44FC-AA49-BE2FA765B09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2772" name="Slide Number Placeholder 3">
            <a:extLst>
              <a:ext uri="{FF2B5EF4-FFF2-40B4-BE49-F238E27FC236}">
                <a16:creationId xmlns:a16="http://schemas.microsoft.com/office/drawing/2014/main" id="{B0C835D5-D95F-4680-95D4-4CA7E723BB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50DDB252-54C2-4A3B-9B8E-07F566A0F308}" type="slidenum">
              <a:rPr lang="en-GB" altLang="en-US" smtClean="0">
                <a:latin typeface="Calibri" panose="020F0502020204030204" pitchFamily="34" charset="0"/>
              </a:rPr>
              <a:pPr fontAlgn="base">
                <a:spcBef>
                  <a:spcPct val="0"/>
                </a:spcBef>
                <a:spcAft>
                  <a:spcPct val="0"/>
                </a:spcAft>
              </a:pPr>
              <a:t>50</a:t>
            </a:fld>
            <a:endParaRPr lang="en-GB"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5866F78-75A7-4052-9D54-CD1C315F394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6D684A7-904C-4A4E-9317-B86379AAE3FC}"/>
              </a:ext>
            </a:extLst>
          </p:cNvPr>
          <p:cNvSpPr>
            <a:spLocks noGrp="1"/>
          </p:cNvSpPr>
          <p:nvPr>
            <p:ph type="body" idx="1"/>
          </p:nvPr>
        </p:nvSpPr>
        <p:spPr/>
        <p:txBody>
          <a:bodyPr/>
          <a:lstStyle/>
          <a:p>
            <a:pPr eaLnBrk="1" fontAlgn="auto" hangingPunct="1">
              <a:spcBef>
                <a:spcPts val="0"/>
              </a:spcBef>
              <a:spcAft>
                <a:spcPts val="0"/>
              </a:spcAft>
              <a:defRPr/>
            </a:pPr>
            <a:endParaRPr lang="en-GB" dirty="0"/>
          </a:p>
        </p:txBody>
      </p:sp>
      <p:sp>
        <p:nvSpPr>
          <p:cNvPr id="34820" name="Slide Number Placeholder 3">
            <a:extLst>
              <a:ext uri="{FF2B5EF4-FFF2-40B4-BE49-F238E27FC236}">
                <a16:creationId xmlns:a16="http://schemas.microsoft.com/office/drawing/2014/main" id="{EBBEC950-8B27-4927-A9D6-2E6E471E5C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465DE29-6F94-40F4-8FAD-DC2C00AFADD9}" type="slidenum">
              <a:rPr lang="en-GB" altLang="en-US" smtClean="0">
                <a:latin typeface="Calibri" panose="020F0502020204030204" pitchFamily="34" charset="0"/>
              </a:rPr>
              <a:pPr fontAlgn="base">
                <a:spcBef>
                  <a:spcPct val="0"/>
                </a:spcBef>
                <a:spcAft>
                  <a:spcPct val="0"/>
                </a:spcAft>
              </a:pPr>
              <a:t>51</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52</a:t>
            </a:fld>
            <a:endParaRPr lang="en-GB"/>
          </a:p>
        </p:txBody>
      </p:sp>
    </p:spTree>
    <p:extLst>
      <p:ext uri="{BB962C8B-B14F-4D97-AF65-F5344CB8AC3E}">
        <p14:creationId xmlns:p14="http://schemas.microsoft.com/office/powerpoint/2010/main" val="40540790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54</a:t>
            </a:fld>
            <a:endParaRPr lang="en-GB"/>
          </a:p>
        </p:txBody>
      </p:sp>
    </p:spTree>
    <p:extLst>
      <p:ext uri="{BB962C8B-B14F-4D97-AF65-F5344CB8AC3E}">
        <p14:creationId xmlns:p14="http://schemas.microsoft.com/office/powerpoint/2010/main" val="302269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5/20/2022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5/20/2022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5/20/2022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5/20/2022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5/20/2022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5/20/2022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5/20/2022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5/20/2022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5/20/2022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75025"/>
            <a:ext cx="9576263"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50848" y="1385316"/>
            <a:ext cx="9290304"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059680" y="1267730"/>
            <a:ext cx="207264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181600" y="1267731"/>
            <a:ext cx="18288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7"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GB"/>
              <a:t>Click to edit Master subtitle style</a:t>
            </a:r>
            <a:endParaRPr lang="en-US" dirty="0"/>
          </a:p>
        </p:txBody>
      </p:sp>
      <p:sp>
        <p:nvSpPr>
          <p:cNvPr id="20" name="Date Placeholder 19"/>
          <p:cNvSpPr>
            <a:spLocks noGrp="1"/>
          </p:cNvSpPr>
          <p:nvPr>
            <p:ph type="dt" sz="half" idx="10"/>
          </p:nvPr>
        </p:nvSpPr>
        <p:spPr>
          <a:xfrm>
            <a:off x="5242560" y="1327188"/>
            <a:ext cx="1706880" cy="457200"/>
          </a:xfrm>
        </p:spPr>
        <p:txBody>
          <a:bodyPr/>
          <a:lstStyle>
            <a:lvl1pPr algn="ctr">
              <a:defRPr sz="1100" spc="0" baseline="0">
                <a:solidFill>
                  <a:schemeClr val="tx1"/>
                </a:solidFill>
                <a:latin typeface="+mn-lt"/>
              </a:defRPr>
            </a:lvl1pPr>
          </a:lstStyle>
          <a:p>
            <a:fld id="{4D5B0A29-D743-4619-8EDD-C30BA1BC8BE3}" type="datetimeFigureOut">
              <a:rPr lang="en-GB" smtClean="0"/>
              <a:pPr/>
              <a:t>20/05/2022</a:t>
            </a:fld>
            <a:endParaRPr lang="en-GB"/>
          </a:p>
        </p:txBody>
      </p:sp>
      <p:sp>
        <p:nvSpPr>
          <p:cNvPr id="21" name="Footer Placeholder 20"/>
          <p:cNvSpPr>
            <a:spLocks noGrp="1"/>
          </p:cNvSpPr>
          <p:nvPr>
            <p:ph type="ftr" sz="quarter" idx="11"/>
          </p:nvPr>
        </p:nvSpPr>
        <p:spPr>
          <a:xfrm>
            <a:off x="1473249" y="5211060"/>
            <a:ext cx="5905500"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21" y="5212080"/>
            <a:ext cx="2111881" cy="228600"/>
          </a:xfrm>
        </p:spPr>
        <p:txBody>
          <a:bodyPr/>
          <a:lstStyle>
            <a:lvl1pPr>
              <a:defRPr>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14520835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077189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75025"/>
            <a:ext cx="9576263"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50848" y="1385316"/>
            <a:ext cx="9290304"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059680" y="1267730"/>
            <a:ext cx="207264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181600" y="1267731"/>
            <a:ext cx="18288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242560" y="1325880"/>
            <a:ext cx="1706880" cy="457200"/>
          </a:xfrm>
        </p:spPr>
        <p:txBody>
          <a:bodyPr/>
          <a:lstStyle>
            <a:lvl1pPr algn="ctr">
              <a:defRPr lang="en-US" sz="1100" kern="1200" spc="0" baseline="0">
                <a:solidFill>
                  <a:schemeClr val="tx1"/>
                </a:solidFill>
                <a:latin typeface="+mn-lt"/>
                <a:ea typeface="+mn-ea"/>
                <a:cs typeface="+mn-cs"/>
              </a:defRPr>
            </a:lvl1pPr>
          </a:lstStyle>
          <a:p>
            <a:fld id="{4D5B0A29-D743-4619-8EDD-C30BA1BC8BE3}" type="datetimeFigureOut">
              <a:rPr lang="en-GB" smtClean="0"/>
              <a:pPr/>
              <a:t>20/05/2022</a:t>
            </a:fld>
            <a:endParaRPr lang="en-GB"/>
          </a:p>
        </p:txBody>
      </p:sp>
      <p:sp>
        <p:nvSpPr>
          <p:cNvPr id="5" name="Footer Placeholder 4"/>
          <p:cNvSpPr>
            <a:spLocks noGrp="1"/>
          </p:cNvSpPr>
          <p:nvPr>
            <p:ph type="ftr" sz="quarter" idx="11"/>
          </p:nvPr>
        </p:nvSpPr>
        <p:spPr>
          <a:xfrm>
            <a:off x="1472905"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152008339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75360" y="2103120"/>
            <a:ext cx="48768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9840" y="2103120"/>
            <a:ext cx="48768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033988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975360" y="2074334"/>
            <a:ext cx="48768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75360" y="2755898"/>
            <a:ext cx="48768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39840" y="2074334"/>
            <a:ext cx="48768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39840" y="2756581"/>
            <a:ext cx="48768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616959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444433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960538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173736"/>
            <a:ext cx="8531352"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7" y="173736"/>
            <a:ext cx="292608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1" y="607392"/>
            <a:ext cx="2430780"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891968" y="907143"/>
            <a:ext cx="7238475"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1" y="2286000"/>
            <a:ext cx="2430780"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310086"/>
            <a:ext cx="146304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2" name="Rectangle 11"/>
          <p:cNvSpPr/>
          <p:nvPr/>
        </p:nvSpPr>
        <p:spPr>
          <a:xfrm>
            <a:off x="9157547" y="274320"/>
            <a:ext cx="265176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120791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7" y="173736"/>
            <a:ext cx="292608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4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173736"/>
            <a:ext cx="8531352"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D5B0A29-D743-4619-8EDD-C30BA1BC8BE3}" type="datetimeFigureOut">
              <a:rPr lang="en-GB" smtClean="0"/>
              <a:pPr/>
              <a:t>20/05/2022</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309360"/>
            <a:ext cx="146304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1" name="Rectangle 10"/>
          <p:cNvSpPr/>
          <p:nvPr/>
        </p:nvSpPr>
        <p:spPr>
          <a:xfrm>
            <a:off x="9157547" y="274320"/>
            <a:ext cx="265176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16713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2997396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20/05/2022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812820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5/20/2022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173736"/>
            <a:ext cx="11722608"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975360" y="642594"/>
            <a:ext cx="1024128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75360" y="2103120"/>
            <a:ext cx="1024128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13024" y="6309360"/>
            <a:ext cx="27432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4D5B0A29-D743-4619-8EDD-C30BA1BC8BE3}" type="datetimeFigureOut">
              <a:rPr lang="en-GB" smtClean="0"/>
              <a:pPr/>
              <a:t>20/05/2022</a:t>
            </a:fld>
            <a:endParaRPr lang="en-GB"/>
          </a:p>
        </p:txBody>
      </p:sp>
      <p:sp>
        <p:nvSpPr>
          <p:cNvPr id="5" name="Footer Placeholder 4"/>
          <p:cNvSpPr>
            <a:spLocks noGrp="1"/>
          </p:cNvSpPr>
          <p:nvPr>
            <p:ph type="ftr" sz="quarter" idx="3"/>
          </p:nvPr>
        </p:nvSpPr>
        <p:spPr>
          <a:xfrm>
            <a:off x="3462528" y="6309360"/>
            <a:ext cx="5266944"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31176" y="6309360"/>
            <a:ext cx="146304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1727383225"/>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7.sv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59.sv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latin typeface="Arial" panose="020B0604020202020204" pitchFamily="34" charset="0"/>
                <a:cs typeface="Arial" panose="020B0604020202020204" pitchFamily="34" charset="0"/>
              </a:rPr>
              <a:t>Financial management and cost accounting – Part 1</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F1734E0-AE1D-4E23-8506-ACF68E8A42E3}"/>
              </a:ext>
            </a:extLst>
          </p:cNvPr>
          <p:cNvSpPr txBox="1"/>
          <p:nvPr/>
        </p:nvSpPr>
        <p:spPr>
          <a:xfrm>
            <a:off x="6729999" y="3578087"/>
            <a:ext cx="453201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Management Innovation and Sustainability</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 will…..</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52688556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7888-3674-4F3D-BCE7-CB332DBE81B1}"/>
              </a:ext>
            </a:extLst>
          </p:cNvPr>
          <p:cNvSpPr>
            <a:spLocks noGrp="1"/>
          </p:cNvSpPr>
          <p:nvPr>
            <p:ph type="title"/>
          </p:nvPr>
        </p:nvSpPr>
        <p:spPr/>
        <p:txBody>
          <a:bodyPr/>
          <a:lstStyle/>
          <a:p>
            <a:r>
              <a:rPr lang="en-GB" dirty="0"/>
              <a:t>The Exam</a:t>
            </a:r>
          </a:p>
        </p:txBody>
      </p:sp>
      <p:sp>
        <p:nvSpPr>
          <p:cNvPr id="3" name="Content Placeholder 2">
            <a:extLst>
              <a:ext uri="{FF2B5EF4-FFF2-40B4-BE49-F238E27FC236}">
                <a16:creationId xmlns:a16="http://schemas.microsoft.com/office/drawing/2014/main" id="{0ADE6D38-BA22-4C8F-87A9-81E2F04E0102}"/>
              </a:ext>
            </a:extLst>
          </p:cNvPr>
          <p:cNvSpPr>
            <a:spLocks noGrp="1"/>
          </p:cNvSpPr>
          <p:nvPr>
            <p:ph idx="1"/>
          </p:nvPr>
        </p:nvSpPr>
        <p:spPr>
          <a:xfrm>
            <a:off x="1097280" y="1931031"/>
            <a:ext cx="10058400" cy="4401615"/>
          </a:xfrm>
        </p:spPr>
        <p:txBody>
          <a:bodyPr>
            <a:normAutofit/>
          </a:bodyPr>
          <a:lstStyle/>
          <a:p>
            <a:r>
              <a:rPr lang="en-GB" b="1" dirty="0">
                <a:latin typeface="Arial" panose="020B0604020202020204" pitchFamily="34" charset="0"/>
                <a:cs typeface="Arial" panose="020B0604020202020204" pitchFamily="34" charset="0"/>
              </a:rPr>
              <a:t>Will be undertaken Online – 2 hours in length</a:t>
            </a:r>
            <a:endParaRPr lang="en-GB" sz="1800" b="1" i="0" dirty="0">
              <a:effectLst/>
              <a:latin typeface="Arial" panose="020B0604020202020204" pitchFamily="34" charset="0"/>
              <a:cs typeface="Arial" panose="020B0604020202020204" pitchFamily="34" charset="0"/>
            </a:endParaRPr>
          </a:p>
          <a:p>
            <a:pPr algn="l">
              <a:buFont typeface="+mj-lt"/>
              <a:buAutoNum type="arabicPeriod"/>
            </a:pPr>
            <a:r>
              <a:rPr lang="en-GB" sz="1800" b="0" i="0" dirty="0">
                <a:effectLst/>
                <a:latin typeface="Calibri" panose="020F0502020204030204" pitchFamily="34" charset="0"/>
              </a:rPr>
              <a:t>Students must log in to the exam teams link at 13.40pm on Friday June 10</a:t>
            </a:r>
            <a:r>
              <a:rPr lang="en-GB" sz="1800" b="0" i="0" baseline="30000" dirty="0">
                <a:effectLst/>
                <a:latin typeface="Calibri" panose="020F0502020204030204" pitchFamily="34" charset="0"/>
              </a:rPr>
              <a:t>th</a:t>
            </a:r>
            <a:r>
              <a:rPr lang="en-GB" sz="1800" b="0" i="0" dirty="0">
                <a:effectLst/>
                <a:latin typeface="Calibri" panose="020F0502020204030204" pitchFamily="34" charset="0"/>
              </a:rPr>
              <a:t> 2022, no later than 13.45 please</a:t>
            </a:r>
            <a:endParaRPr lang="en-GB" b="0" i="0" dirty="0">
              <a:effectLst/>
              <a:latin typeface="-apple-system"/>
            </a:endParaRPr>
          </a:p>
          <a:p>
            <a:pPr algn="l">
              <a:buFont typeface="+mj-lt"/>
              <a:buAutoNum type="arabicPeriod"/>
            </a:pPr>
            <a:r>
              <a:rPr lang="en-GB" sz="1800" b="0" i="0" dirty="0">
                <a:effectLst/>
                <a:latin typeface="Calibri" panose="020F0502020204030204" pitchFamily="34" charset="0"/>
              </a:rPr>
              <a:t>Cameras should be on and you need to have your student card ready so that I can verify your identity. </a:t>
            </a:r>
            <a:endParaRPr lang="en-GB" b="0" i="0" dirty="0">
              <a:effectLst/>
              <a:latin typeface="-apple-system"/>
            </a:endParaRPr>
          </a:p>
          <a:p>
            <a:pPr algn="l">
              <a:buFont typeface="+mj-lt"/>
              <a:buAutoNum type="arabicPeriod"/>
            </a:pPr>
            <a:r>
              <a:rPr lang="en-GB" sz="1800" b="0" i="0" dirty="0">
                <a:effectLst/>
                <a:latin typeface="Calibri" panose="020F0502020204030204" pitchFamily="34" charset="0"/>
              </a:rPr>
              <a:t>The exam paper will be released at 13.45am to enable students to download a copy - it is imperative that you download the paper in case of any internet issues. </a:t>
            </a:r>
            <a:endParaRPr lang="en-GB" b="0" i="0" dirty="0">
              <a:effectLst/>
              <a:latin typeface="-apple-system"/>
            </a:endParaRPr>
          </a:p>
          <a:p>
            <a:pPr algn="l">
              <a:buFont typeface="+mj-lt"/>
              <a:buAutoNum type="arabicPeriod"/>
            </a:pPr>
            <a:r>
              <a:rPr lang="en-GB" sz="1800" b="0" i="0" dirty="0">
                <a:effectLst/>
                <a:latin typeface="Calibri" panose="020F0502020204030204" pitchFamily="34" charset="0"/>
              </a:rPr>
              <a:t>The exam will begin promptly at 2pm, and students </a:t>
            </a:r>
            <a:r>
              <a:rPr lang="en-GB" sz="1800" b="1" i="1" u="sng" dirty="0">
                <a:effectLst/>
                <a:latin typeface="Calibri" panose="020F0502020204030204" pitchFamily="34" charset="0"/>
              </a:rPr>
              <a:t>MUST</a:t>
            </a:r>
            <a:r>
              <a:rPr lang="en-GB" sz="1800" b="0" i="0" dirty="0">
                <a:effectLst/>
                <a:latin typeface="Calibri" panose="020F0502020204030204" pitchFamily="34" charset="0"/>
              </a:rPr>
              <a:t> remain logged into the Teams link for the duration of the examination. </a:t>
            </a:r>
            <a:endParaRPr lang="en-GB" b="0" i="0" dirty="0">
              <a:effectLst/>
              <a:latin typeface="-apple-system"/>
            </a:endParaRPr>
          </a:p>
          <a:p>
            <a:pPr algn="l">
              <a:buFont typeface="+mj-lt"/>
              <a:buAutoNum type="arabicPeriod"/>
            </a:pPr>
            <a:r>
              <a:rPr lang="en-GB" sz="1800" b="0" i="0" dirty="0">
                <a:effectLst/>
                <a:latin typeface="Calibri" panose="020F0502020204030204" pitchFamily="34" charset="0"/>
              </a:rPr>
              <a:t>If students are unable to attend the exam due to illness or other reasons, they must notify both myself and Arnaud </a:t>
            </a:r>
            <a:r>
              <a:rPr lang="en-GB" sz="1800" b="0" i="0" dirty="0" err="1">
                <a:effectLst/>
                <a:latin typeface="Calibri" panose="020F0502020204030204" pitchFamily="34" charset="0"/>
              </a:rPr>
              <a:t>Marotin</a:t>
            </a:r>
            <a:r>
              <a:rPr lang="en-GB" sz="1800" b="0" i="0" dirty="0">
                <a:effectLst/>
                <a:latin typeface="Calibri" panose="020F0502020204030204" pitchFamily="34" charset="0"/>
              </a:rPr>
              <a:t> ahead of the examination. Please then ensure that you apply for Extenuating Circumstances.</a:t>
            </a:r>
            <a:endParaRPr lang="en-GB" b="0" i="0" dirty="0">
              <a:effectLst/>
              <a:latin typeface="-apple-system"/>
            </a:endParaRPr>
          </a:p>
          <a:p>
            <a:endParaRPr lang="en-GB" dirty="0"/>
          </a:p>
        </p:txBody>
      </p:sp>
    </p:spTree>
    <p:extLst>
      <p:ext uri="{BB962C8B-B14F-4D97-AF65-F5344CB8AC3E}">
        <p14:creationId xmlns:p14="http://schemas.microsoft.com/office/powerpoint/2010/main" val="2379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F7D71-1BA2-4FED-B02D-29CECC737FA3}"/>
              </a:ext>
            </a:extLst>
          </p:cNvPr>
          <p:cNvSpPr>
            <a:spLocks noGrp="1"/>
          </p:cNvSpPr>
          <p:nvPr>
            <p:ph type="title"/>
          </p:nvPr>
        </p:nvSpPr>
        <p:spPr>
          <a:xfrm>
            <a:off x="5172074" y="286603"/>
            <a:ext cx="5983605" cy="1450757"/>
          </a:xfrm>
        </p:spPr>
        <p:txBody>
          <a:bodyPr>
            <a:normAutofit/>
          </a:bodyPr>
          <a:lstStyle/>
          <a:p>
            <a:r>
              <a:rPr lang="en-GB"/>
              <a:t>Exam Questions</a:t>
            </a:r>
            <a:endParaRPr lang="en-GB" dirty="0"/>
          </a:p>
        </p:txBody>
      </p:sp>
      <p:pic>
        <p:nvPicPr>
          <p:cNvPr id="5" name="Picture 4" descr="Magnifying glass and question mark">
            <a:extLst>
              <a:ext uri="{FF2B5EF4-FFF2-40B4-BE49-F238E27FC236}">
                <a16:creationId xmlns:a16="http://schemas.microsoft.com/office/drawing/2014/main" id="{A06D159A-A694-A3A1-2D2C-F7A68C5B411E}"/>
              </a:ext>
            </a:extLst>
          </p:cNvPr>
          <p:cNvPicPr>
            <a:picLocks noChangeAspect="1"/>
          </p:cNvPicPr>
          <p:nvPr/>
        </p:nvPicPr>
        <p:blipFill rotWithShape="1">
          <a:blip r:embed="rId3"/>
          <a:srcRect l="32694" r="29740"/>
          <a:stretch/>
        </p:blipFill>
        <p:spPr>
          <a:xfrm>
            <a:off x="20" y="10"/>
            <a:ext cx="4580077" cy="6857990"/>
          </a:xfrm>
          <a:prstGeom prst="rect">
            <a:avLst/>
          </a:prstGeom>
        </p:spPr>
      </p:pic>
      <p:cxnSp>
        <p:nvCxnSpPr>
          <p:cNvPr id="21" name="Straight Connector 17">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651B0-1E2F-48A1-B366-67FE6933E3B9}"/>
              </a:ext>
            </a:extLst>
          </p:cNvPr>
          <p:cNvSpPr>
            <a:spLocks noGrp="1"/>
          </p:cNvSpPr>
          <p:nvPr>
            <p:ph idx="1"/>
          </p:nvPr>
        </p:nvSpPr>
        <p:spPr>
          <a:xfrm>
            <a:off x="5172074" y="2108201"/>
            <a:ext cx="5983606" cy="3760891"/>
          </a:xfrm>
        </p:spPr>
        <p:txBody>
          <a:bodyPr>
            <a:normAutofit/>
          </a:bodyPr>
          <a:lstStyle/>
          <a:p>
            <a:r>
              <a:rPr lang="en-GB">
                <a:latin typeface="Arial" panose="020B0604020202020204" pitchFamily="34" charset="0"/>
                <a:cs typeface="Arial" panose="020B0604020202020204" pitchFamily="34" charset="0"/>
              </a:rPr>
              <a:t>3 compulsory questions</a:t>
            </a:r>
          </a:p>
          <a:p>
            <a:endParaRPr lang="en-GB">
              <a:latin typeface="Arial" panose="020B0604020202020204" pitchFamily="34" charset="0"/>
              <a:cs typeface="Arial" panose="020B0604020202020204" pitchFamily="34" charset="0"/>
            </a:endParaRPr>
          </a:p>
          <a:p>
            <a:pPr lvl="1"/>
            <a:r>
              <a:rPr lang="en-GB">
                <a:latin typeface="Arial" panose="020B0604020202020204" pitchFamily="34" charset="0"/>
                <a:cs typeface="Arial" panose="020B0604020202020204" pitchFamily="34" charset="0"/>
              </a:rPr>
              <a:t>Finance</a:t>
            </a:r>
          </a:p>
          <a:p>
            <a:pPr lvl="1"/>
            <a:r>
              <a:rPr lang="en-GB">
                <a:latin typeface="Arial" panose="020B0604020202020204" pitchFamily="34" charset="0"/>
                <a:cs typeface="Arial" panose="020B0604020202020204" pitchFamily="34" charset="0"/>
              </a:rPr>
              <a:t>Change Management (theory related)</a:t>
            </a:r>
          </a:p>
          <a:p>
            <a:pPr lvl="1"/>
            <a:r>
              <a:rPr lang="en-GB">
                <a:latin typeface="Arial" panose="020B0604020202020204" pitchFamily="34" charset="0"/>
                <a:cs typeface="Arial" panose="020B0604020202020204" pitchFamily="34" charset="0"/>
              </a:rPr>
              <a:t>Sustainability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464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8" name="Rectangle 72">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rtlCol="0">
            <a:normAutofit/>
          </a:bodyPr>
          <a:lstStyle/>
          <a:p>
            <a:pPr>
              <a:defRPr/>
            </a:pPr>
            <a:r>
              <a:rPr lang="en-GB" altLang="en-US">
                <a:effectLst>
                  <a:outerShdw blurRad="38100" dist="38100" dir="2700000" algn="tl">
                    <a:srgbClr val="C0C0C0"/>
                  </a:outerShdw>
                </a:effectLst>
              </a:rPr>
              <a:t>Introduction</a:t>
            </a:r>
          </a:p>
        </p:txBody>
      </p:sp>
      <p:cxnSp>
        <p:nvCxnSpPr>
          <p:cNvPr id="13319" name="Straight Connector 74">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7" name="Rectangle 76">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3316" name="Content Placeholder 2">
            <a:extLst>
              <a:ext uri="{FF2B5EF4-FFF2-40B4-BE49-F238E27FC236}">
                <a16:creationId xmlns:a16="http://schemas.microsoft.com/office/drawing/2014/main" id="{5D64F3B8-2AFB-4454-829B-CA5B0DC58F13}"/>
              </a:ext>
            </a:extLst>
          </p:cNvPr>
          <p:cNvGraphicFramePr>
            <a:graphicFrameLocks noGrp="1"/>
          </p:cNvGraphicFramePr>
          <p:nvPr>
            <p:ph idx="1"/>
            <p:extLst>
              <p:ext uri="{D42A27DB-BD31-4B8C-83A1-F6EECF244321}">
                <p14:modId xmlns:p14="http://schemas.microsoft.com/office/powerpoint/2010/main" val="336354376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932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COMMON ACCOUNTING TERMS</a:t>
            </a:r>
          </a:p>
        </p:txBody>
      </p:sp>
      <p:sp>
        <p:nvSpPr>
          <p:cNvPr id="3" name="Content Placeholder 2"/>
          <p:cNvSpPr>
            <a:spLocks noGrp="1"/>
          </p:cNvSpPr>
          <p:nvPr>
            <p:ph idx="1"/>
          </p:nvPr>
        </p:nvSpPr>
        <p:spPr/>
        <p:txBody>
          <a:bodyPr>
            <a:normAutofit lnSpcReduction="10000"/>
          </a:bodyPr>
          <a:lstStyle/>
          <a:p>
            <a:r>
              <a:rPr lang="en-GB" sz="4000" b="1" dirty="0">
                <a:latin typeface="Arial" panose="020B0604020202020204" pitchFamily="34" charset="0"/>
                <a:cs typeface="Arial" panose="020B0604020202020204" pitchFamily="34" charset="0"/>
              </a:rPr>
              <a:t>PROFIT</a:t>
            </a:r>
          </a:p>
          <a:p>
            <a:pPr>
              <a:buNone/>
            </a:pPr>
            <a:r>
              <a:rPr lang="en-GB" sz="4000" dirty="0">
                <a:latin typeface="Arial" panose="020B0604020202020204" pitchFamily="34" charset="0"/>
                <a:cs typeface="Arial" panose="020B0604020202020204" pitchFamily="34" charset="0"/>
              </a:rPr>
              <a:t>	The excess of income over expenditure</a:t>
            </a:r>
          </a:p>
          <a:p>
            <a:pPr>
              <a:buNone/>
            </a:pPr>
            <a:r>
              <a:rPr lang="en-GB" sz="4000" dirty="0">
                <a:latin typeface="Arial" panose="020B0604020202020204" pitchFamily="34" charset="0"/>
                <a:cs typeface="Arial" panose="020B0604020202020204" pitchFamily="34" charset="0"/>
              </a:rPr>
              <a:t>	However, there are many theoretical adjustments which also need to be considered</a:t>
            </a:r>
          </a:p>
          <a:p>
            <a:pPr>
              <a:buNone/>
            </a:pPr>
            <a:endParaRPr lang="en-GB" sz="3600" dirty="0"/>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Bitcoin">
            <a:extLst>
              <a:ext uri="{FF2B5EF4-FFF2-40B4-BE49-F238E27FC236}">
                <a16:creationId xmlns:a16="http://schemas.microsoft.com/office/drawing/2014/main" id="{78A28FBC-AC74-CC46-26E2-48061A753E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p:cNvSpPr>
            <a:spLocks noGrp="1"/>
          </p:cNvSpPr>
          <p:nvPr>
            <p:ph idx="1"/>
          </p:nvPr>
        </p:nvSpPr>
        <p:spPr>
          <a:xfrm>
            <a:off x="4706460" y="2108201"/>
            <a:ext cx="6388260" cy="3760891"/>
          </a:xfrm>
        </p:spPr>
        <p:txBody>
          <a:bodyPr>
            <a:normAutofit/>
          </a:bodyPr>
          <a:lstStyle/>
          <a:p>
            <a:r>
              <a:rPr lang="en-GB" sz="3600" b="1" dirty="0">
                <a:latin typeface="Arial" panose="020B0604020202020204" pitchFamily="34" charset="0"/>
                <a:cs typeface="Arial" panose="020B0604020202020204" pitchFamily="34" charset="0"/>
              </a:rPr>
              <a:t>ASSET</a:t>
            </a:r>
          </a:p>
          <a:p>
            <a:pPr>
              <a:buNone/>
            </a:pPr>
            <a:r>
              <a:rPr lang="en-GB" sz="3600" dirty="0">
                <a:latin typeface="Arial" panose="020B0604020202020204" pitchFamily="34" charset="0"/>
                <a:cs typeface="Arial" panose="020B0604020202020204" pitchFamily="34" charset="0"/>
              </a:rPr>
              <a:t>	An asset is something owned by the business and available for use within the business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74" y="286603"/>
            <a:ext cx="5983605" cy="1450757"/>
          </a:xfrm>
        </p:spPr>
        <p:txBody>
          <a:bodyPr>
            <a:normAutofit/>
          </a:bodyPr>
          <a:lstStyle/>
          <a:p>
            <a:endParaRPr lang="en-GB"/>
          </a:p>
        </p:txBody>
      </p:sp>
      <p:pic>
        <p:nvPicPr>
          <p:cNvPr id="5" name="Picture 4" descr="3D Hologram from iPad">
            <a:extLst>
              <a:ext uri="{FF2B5EF4-FFF2-40B4-BE49-F238E27FC236}">
                <a16:creationId xmlns:a16="http://schemas.microsoft.com/office/drawing/2014/main" id="{D570E79E-6BBE-DB59-B825-D916604EC9BF}"/>
              </a:ext>
            </a:extLst>
          </p:cNvPr>
          <p:cNvPicPr>
            <a:picLocks noChangeAspect="1"/>
          </p:cNvPicPr>
          <p:nvPr/>
        </p:nvPicPr>
        <p:blipFill rotWithShape="1">
          <a:blip r:embed="rId2"/>
          <a:srcRect l="17465" r="34772"/>
          <a:stretch/>
        </p:blipFill>
        <p:spPr>
          <a:xfrm>
            <a:off x="20" y="10"/>
            <a:ext cx="4580077" cy="6400784"/>
          </a:xfrm>
          <a:prstGeom prst="rect">
            <a:avLst/>
          </a:prstGeom>
        </p:spPr>
      </p:pic>
      <p:sp>
        <p:nvSpPr>
          <p:cNvPr id="3" name="Content Placeholder 2"/>
          <p:cNvSpPr>
            <a:spLocks noGrp="1"/>
          </p:cNvSpPr>
          <p:nvPr>
            <p:ph idx="1"/>
          </p:nvPr>
        </p:nvSpPr>
        <p:spPr>
          <a:xfrm>
            <a:off x="5172074" y="2108201"/>
            <a:ext cx="5983606" cy="3760891"/>
          </a:xfrm>
        </p:spPr>
        <p:txBody>
          <a:bodyPr>
            <a:normAutofit/>
          </a:bodyPr>
          <a:lstStyle/>
          <a:p>
            <a:r>
              <a:rPr lang="en-GB" sz="2400" b="1" dirty="0">
                <a:latin typeface="Arial" panose="020B0604020202020204" pitchFamily="34" charset="0"/>
                <a:cs typeface="Arial" panose="020B0604020202020204" pitchFamily="34" charset="0"/>
              </a:rPr>
              <a:t>LIABILITY</a:t>
            </a:r>
          </a:p>
          <a:p>
            <a:pPr>
              <a:buNone/>
            </a:pPr>
            <a:r>
              <a:rPr lang="en-GB" sz="2400" dirty="0">
                <a:latin typeface="Arial" panose="020B0604020202020204" pitchFamily="34" charset="0"/>
                <a:cs typeface="Arial" panose="020B0604020202020204" pitchFamily="34" charset="0"/>
              </a:rPr>
              <a:t>	A liability is something owed by the business</a:t>
            </a:r>
          </a:p>
          <a:p>
            <a:pPr>
              <a:buNone/>
            </a:pPr>
            <a:r>
              <a:rPr lang="en-GB" sz="2400" dirty="0">
                <a:latin typeface="Arial" panose="020B0604020202020204" pitchFamily="34" charset="0"/>
                <a:cs typeface="Arial" panose="020B0604020202020204" pitchFamily="34" charset="0"/>
              </a:rPr>
              <a:t>i.e. an obligation to pay money at 	some future date</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74" y="286603"/>
            <a:ext cx="5983605" cy="1450757"/>
          </a:xfrm>
        </p:spPr>
        <p:txBody>
          <a:bodyPr>
            <a:normAutofit/>
          </a:bodyPr>
          <a:lstStyle/>
          <a:p>
            <a:r>
              <a:rPr lang="en-GB" dirty="0"/>
              <a:t>SUBDIVISION OF ASSETS</a:t>
            </a:r>
          </a:p>
        </p:txBody>
      </p:sp>
      <p:pic>
        <p:nvPicPr>
          <p:cNvPr id="5" name="Picture 4" descr="Construction vehicle">
            <a:extLst>
              <a:ext uri="{FF2B5EF4-FFF2-40B4-BE49-F238E27FC236}">
                <a16:creationId xmlns:a16="http://schemas.microsoft.com/office/drawing/2014/main" id="{CDCB670B-6873-4D86-9586-5B4A41B8A228}"/>
              </a:ext>
            </a:extLst>
          </p:cNvPr>
          <p:cNvPicPr>
            <a:picLocks noChangeAspect="1"/>
          </p:cNvPicPr>
          <p:nvPr/>
        </p:nvPicPr>
        <p:blipFill rotWithShape="1">
          <a:blip r:embed="rId2"/>
          <a:srcRect l="22586" r="29651"/>
          <a:stretch/>
        </p:blipFill>
        <p:spPr>
          <a:xfrm>
            <a:off x="20" y="10"/>
            <a:ext cx="4580077" cy="6400784"/>
          </a:xfrm>
          <a:prstGeom prst="rect">
            <a:avLst/>
          </a:prstGeom>
        </p:spPr>
      </p:pic>
      <p:sp>
        <p:nvSpPr>
          <p:cNvPr id="3" name="Content Placeholder 2"/>
          <p:cNvSpPr>
            <a:spLocks noGrp="1"/>
          </p:cNvSpPr>
          <p:nvPr>
            <p:ph idx="1"/>
          </p:nvPr>
        </p:nvSpPr>
        <p:spPr>
          <a:xfrm>
            <a:off x="5172074" y="2108201"/>
            <a:ext cx="5983606" cy="3760891"/>
          </a:xfrm>
        </p:spPr>
        <p:txBody>
          <a:bodyPr>
            <a:normAutofit/>
          </a:bodyPr>
          <a:lstStyle/>
          <a:p>
            <a:pPr>
              <a:lnSpc>
                <a:spcPct val="100000"/>
              </a:lnSpc>
            </a:pPr>
            <a:r>
              <a:rPr lang="en-GB" b="1" dirty="0">
                <a:latin typeface="Arial" panose="020B0604020202020204" pitchFamily="34" charset="0"/>
                <a:cs typeface="Arial" panose="020B0604020202020204" pitchFamily="34" charset="0"/>
              </a:rPr>
              <a:t>(1 )  FIXED ASSETS</a:t>
            </a:r>
          </a:p>
          <a:p>
            <a:pPr>
              <a:lnSpc>
                <a:spcPct val="100000"/>
              </a:lnSpc>
            </a:pPr>
            <a:endParaRPr lang="en-GB" dirty="0">
              <a:latin typeface="Arial" panose="020B0604020202020204" pitchFamily="34" charset="0"/>
              <a:cs typeface="Arial" panose="020B0604020202020204" pitchFamily="34" charset="0"/>
            </a:endParaRPr>
          </a:p>
          <a:p>
            <a:pPr>
              <a:lnSpc>
                <a:spcPct val="100000"/>
              </a:lnSpc>
              <a:buNone/>
            </a:pPr>
            <a:r>
              <a:rPr lang="en-GB" dirty="0">
                <a:latin typeface="Arial" panose="020B0604020202020204" pitchFamily="34" charset="0"/>
                <a:cs typeface="Arial" panose="020B0604020202020204" pitchFamily="34" charset="0"/>
              </a:rPr>
              <a:t>	These are those assets purchased for continuing use in the business</a:t>
            </a:r>
          </a:p>
          <a:p>
            <a:pPr>
              <a:lnSpc>
                <a:spcPct val="100000"/>
              </a:lnSpc>
              <a:buNone/>
            </a:pPr>
            <a:r>
              <a:rPr lang="en-GB" dirty="0">
                <a:latin typeface="Arial" panose="020B0604020202020204" pitchFamily="34" charset="0"/>
                <a:cs typeface="Arial" panose="020B0604020202020204" pitchFamily="34" charset="0"/>
              </a:rPr>
              <a:t>	i.e.  not for resale</a:t>
            </a:r>
          </a:p>
          <a:p>
            <a:pPr>
              <a:lnSpc>
                <a:spcPct val="100000"/>
              </a:lnSpc>
              <a:buNone/>
            </a:pPr>
            <a:r>
              <a:rPr lang="en-GB" dirty="0">
                <a:latin typeface="Arial" panose="020B0604020202020204" pitchFamily="34" charset="0"/>
                <a:cs typeface="Arial" panose="020B0604020202020204" pitchFamily="34" charset="0"/>
              </a:rPr>
              <a:t>	e.g.	Motor vehicles</a:t>
            </a:r>
          </a:p>
          <a:p>
            <a:pPr>
              <a:lnSpc>
                <a:spcPct val="100000"/>
              </a:lnSpc>
              <a:buNone/>
            </a:pPr>
            <a:r>
              <a:rPr lang="en-GB" dirty="0">
                <a:latin typeface="Arial" panose="020B0604020202020204" pitchFamily="34" charset="0"/>
                <a:cs typeface="Arial" panose="020B0604020202020204" pitchFamily="34" charset="0"/>
              </a:rPr>
              <a:t>		Land and buildings</a:t>
            </a:r>
          </a:p>
          <a:p>
            <a:pPr>
              <a:lnSpc>
                <a:spcPct val="100000"/>
              </a:lnSpc>
              <a:buNone/>
            </a:pPr>
            <a:r>
              <a:rPr lang="en-GB" dirty="0">
                <a:latin typeface="Arial" panose="020B0604020202020204" pitchFamily="34" charset="0"/>
                <a:cs typeface="Arial" panose="020B0604020202020204" pitchFamily="34" charset="0"/>
              </a:rPr>
              <a:t>		Plant and machinery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lculator, pen, compass, money and a paper with graphs printed on it">
            <a:extLst>
              <a:ext uri="{FF2B5EF4-FFF2-40B4-BE49-F238E27FC236}">
                <a16:creationId xmlns:a16="http://schemas.microsoft.com/office/drawing/2014/main" id="{0DB3276A-D57B-9048-4EBC-D9F1642D955C}"/>
              </a:ext>
            </a:extLst>
          </p:cNvPr>
          <p:cNvPicPr>
            <a:picLocks noChangeAspect="1"/>
          </p:cNvPicPr>
          <p:nvPr/>
        </p:nvPicPr>
        <p:blipFill rotWithShape="1">
          <a:blip r:embed="rId2">
            <a:duotone>
              <a:schemeClr val="bg2">
                <a:shade val="45000"/>
                <a:satMod val="135000"/>
              </a:schemeClr>
              <a:prstClr val="white"/>
            </a:duotone>
            <a:alphaModFix amt="45000"/>
          </a:blip>
          <a:srcRect b="6639"/>
          <a:stretch/>
        </p:blipFill>
        <p:spPr>
          <a:xfrm>
            <a:off x="20" y="10"/>
            <a:ext cx="12191980" cy="6857990"/>
          </a:xfrm>
          <a:prstGeom prst="rect">
            <a:avLst/>
          </a:prstGeom>
        </p:spPr>
      </p:pic>
      <p:sp>
        <p:nvSpPr>
          <p:cNvPr id="2" name="Title 1"/>
          <p:cNvSpPr>
            <a:spLocks noGrp="1"/>
          </p:cNvSpPr>
          <p:nvPr>
            <p:ph type="title"/>
          </p:nvPr>
        </p:nvSpPr>
        <p:spPr>
          <a:xfrm>
            <a:off x="1097280" y="286603"/>
            <a:ext cx="10058400" cy="1450757"/>
          </a:xfrm>
        </p:spPr>
        <p:txBody>
          <a:bodyPr>
            <a:normAutofit/>
          </a:bodyPr>
          <a:lstStyle/>
          <a:p>
            <a:r>
              <a:rPr lang="en-GB" dirty="0"/>
              <a:t>SUBDIVISION OF ASSETS</a:t>
            </a:r>
          </a:p>
        </p:txBody>
      </p:sp>
      <p:sp>
        <p:nvSpPr>
          <p:cNvPr id="3" name="Content Placeholder 2"/>
          <p:cNvSpPr>
            <a:spLocks noGrp="1"/>
          </p:cNvSpPr>
          <p:nvPr>
            <p:ph idx="1"/>
          </p:nvPr>
        </p:nvSpPr>
        <p:spPr>
          <a:xfrm>
            <a:off x="1097280" y="1975757"/>
            <a:ext cx="10058400" cy="3728357"/>
          </a:xfrm>
        </p:spPr>
        <p:txBody>
          <a:bodyPr>
            <a:normAutofit fontScale="25000" lnSpcReduction="20000"/>
          </a:bodyPr>
          <a:lstStyle/>
          <a:p>
            <a:r>
              <a:rPr lang="en-GB" sz="6400" dirty="0">
                <a:latin typeface="Arial" panose="020B0604020202020204" pitchFamily="34" charset="0"/>
                <a:cs typeface="Arial" panose="020B0604020202020204" pitchFamily="34" charset="0"/>
              </a:rPr>
              <a:t>(2)  </a:t>
            </a:r>
            <a:r>
              <a:rPr lang="en-GB" sz="6400" b="1" dirty="0">
                <a:latin typeface="Arial" panose="020B0604020202020204" pitchFamily="34" charset="0"/>
                <a:cs typeface="Arial" panose="020B0604020202020204" pitchFamily="34" charset="0"/>
              </a:rPr>
              <a:t>CURRENT ASSETS</a:t>
            </a:r>
          </a:p>
          <a:p>
            <a:pPr lvl="1"/>
            <a:endParaRPr lang="en-GB" sz="6400" dirty="0">
              <a:latin typeface="Arial" panose="020B0604020202020204" pitchFamily="34" charset="0"/>
              <a:cs typeface="Arial" panose="020B0604020202020204" pitchFamily="34" charset="0"/>
            </a:endParaRPr>
          </a:p>
          <a:p>
            <a:pPr lvl="2">
              <a:buNone/>
            </a:pPr>
            <a:r>
              <a:rPr lang="en-GB" sz="6400" dirty="0">
                <a:latin typeface="Arial" panose="020B0604020202020204" pitchFamily="34" charset="0"/>
                <a:cs typeface="Arial" panose="020B0604020202020204" pitchFamily="34" charset="0"/>
              </a:rPr>
              <a:t>  These are short term assets which will be expected to be turned into cash within 1 year</a:t>
            </a:r>
          </a:p>
          <a:p>
            <a:pPr lvl="2"/>
            <a:endParaRPr lang="en-GB" sz="6400" dirty="0">
              <a:latin typeface="Arial" panose="020B0604020202020204" pitchFamily="34" charset="0"/>
              <a:cs typeface="Arial" panose="020B0604020202020204" pitchFamily="34" charset="0"/>
            </a:endParaRPr>
          </a:p>
          <a:p>
            <a:pPr lvl="2">
              <a:buNone/>
            </a:pPr>
            <a:r>
              <a:rPr lang="en-GB" sz="6400" dirty="0">
                <a:latin typeface="Arial" panose="020B0604020202020204" pitchFamily="34" charset="0"/>
                <a:cs typeface="Arial" panose="020B0604020202020204" pitchFamily="34" charset="0"/>
              </a:rPr>
              <a:t> There are 5 categories of current asset:</a:t>
            </a:r>
          </a:p>
          <a:p>
            <a:pPr marL="1362456" lvl="2" indent="-457200">
              <a:buAutoNum type="alphaLcParenBoth"/>
            </a:pPr>
            <a:r>
              <a:rPr lang="en-GB" sz="6400" b="1" dirty="0">
                <a:latin typeface="Arial" panose="020B0604020202020204" pitchFamily="34" charset="0"/>
                <a:cs typeface="Arial" panose="020B0604020202020204" pitchFamily="34" charset="0"/>
              </a:rPr>
              <a:t>STOCKS</a:t>
            </a:r>
          </a:p>
          <a:p>
            <a:pPr marL="1581912" lvl="3" indent="-457200">
              <a:buNone/>
            </a:pPr>
            <a:r>
              <a:rPr lang="en-GB" sz="6400" dirty="0">
                <a:latin typeface="Arial" panose="020B0604020202020204" pitchFamily="34" charset="0"/>
                <a:cs typeface="Arial" panose="020B0604020202020204" pitchFamily="34" charset="0"/>
              </a:rPr>
              <a:t>	Unsold goods at the year end</a:t>
            </a:r>
          </a:p>
          <a:p>
            <a:pPr marL="1581912" lvl="3" indent="-457200">
              <a:buNone/>
            </a:pPr>
            <a:endParaRPr lang="en-GB" sz="6400" dirty="0">
              <a:latin typeface="Arial" panose="020B0604020202020204" pitchFamily="34" charset="0"/>
              <a:cs typeface="Arial" panose="020B0604020202020204" pitchFamily="34" charset="0"/>
            </a:endParaRPr>
          </a:p>
          <a:p>
            <a:pPr marL="1362456" lvl="2" indent="-457200">
              <a:buAutoNum type="alphaLcParenBoth"/>
            </a:pPr>
            <a:r>
              <a:rPr lang="en-GB" sz="6400" b="1" dirty="0">
                <a:latin typeface="Arial" panose="020B0604020202020204" pitchFamily="34" charset="0"/>
                <a:cs typeface="Arial" panose="020B0604020202020204" pitchFamily="34" charset="0"/>
              </a:rPr>
              <a:t>DEBTORS</a:t>
            </a:r>
          </a:p>
          <a:p>
            <a:pPr marL="1581912" lvl="3" indent="-457200">
              <a:buNone/>
            </a:pPr>
            <a:r>
              <a:rPr lang="en-GB" sz="6400" dirty="0">
                <a:latin typeface="Arial" panose="020B0604020202020204" pitchFamily="34" charset="0"/>
                <a:cs typeface="Arial" panose="020B0604020202020204" pitchFamily="34" charset="0"/>
              </a:rPr>
              <a:t>	Amounts owed to the business by customers</a:t>
            </a:r>
          </a:p>
          <a:p>
            <a:pPr marL="1362456" lvl="2" indent="-457200">
              <a:buNone/>
            </a:pPr>
            <a:r>
              <a:rPr lang="en-GB" sz="6400" b="1" dirty="0">
                <a:latin typeface="Arial" panose="020B0604020202020204" pitchFamily="34" charset="0"/>
                <a:cs typeface="Arial" panose="020B0604020202020204" pitchFamily="34" charset="0"/>
              </a:rPr>
              <a:t>(c)  PREPAYMENTS</a:t>
            </a:r>
          </a:p>
          <a:p>
            <a:pPr marL="1581912" lvl="3" indent="-457200">
              <a:buNone/>
            </a:pPr>
            <a:r>
              <a:rPr lang="en-GB" sz="6400" dirty="0">
                <a:latin typeface="Arial" panose="020B0604020202020204" pitchFamily="34" charset="0"/>
                <a:cs typeface="Arial" panose="020B0604020202020204" pitchFamily="34" charset="0"/>
              </a:rPr>
              <a:t>	Expenses paid in advance</a:t>
            </a:r>
          </a:p>
          <a:p>
            <a:pPr marL="1362456" lvl="2" indent="-457200">
              <a:buNone/>
            </a:pPr>
            <a:endParaRPr lang="en-GB" sz="6400" dirty="0">
              <a:latin typeface="Arial" panose="020B0604020202020204" pitchFamily="34" charset="0"/>
              <a:cs typeface="Arial" panose="020B0604020202020204" pitchFamily="34" charset="0"/>
            </a:endParaRPr>
          </a:p>
          <a:p>
            <a:pPr marL="1362456" lvl="2" indent="-457200">
              <a:buNone/>
            </a:pPr>
            <a:r>
              <a:rPr lang="en-GB" sz="6400" b="1" dirty="0">
                <a:latin typeface="Arial" panose="020B0604020202020204" pitchFamily="34" charset="0"/>
                <a:cs typeface="Arial" panose="020B0604020202020204" pitchFamily="34" charset="0"/>
              </a:rPr>
              <a:t>(d)  CASH AT BANK</a:t>
            </a:r>
          </a:p>
          <a:p>
            <a:pPr marL="1362456" lvl="2" indent="-457200">
              <a:buNone/>
            </a:pPr>
            <a:endParaRPr lang="en-GB" sz="6400" dirty="0">
              <a:latin typeface="Arial" panose="020B0604020202020204" pitchFamily="34" charset="0"/>
              <a:cs typeface="Arial" panose="020B0604020202020204" pitchFamily="34" charset="0"/>
            </a:endParaRPr>
          </a:p>
          <a:p>
            <a:pPr marL="1362456" lvl="2" indent="-457200">
              <a:buNone/>
            </a:pPr>
            <a:r>
              <a:rPr lang="en-GB" sz="6400" b="1" dirty="0">
                <a:latin typeface="Arial" panose="020B0604020202020204" pitchFamily="34" charset="0"/>
                <a:cs typeface="Arial" panose="020B0604020202020204" pitchFamily="34" charset="0"/>
              </a:rPr>
              <a:t>(e)  CASH IN HAND</a:t>
            </a:r>
          </a:p>
          <a:p>
            <a:pPr marL="1581912" lvl="3" indent="-457200">
              <a:buNone/>
            </a:pPr>
            <a:endParaRPr lang="en-GB" sz="4200" dirty="0">
              <a:latin typeface="Arial" panose="020B0604020202020204" pitchFamily="34" charset="0"/>
              <a:cs typeface="Arial" panose="020B0604020202020204" pitchFamily="34" charset="0"/>
            </a:endParaRPr>
          </a:p>
          <a:p>
            <a:pPr lvl="2">
              <a:buNone/>
            </a:pPr>
            <a:endParaRPr lang="en-GB" sz="2400" dirty="0">
              <a:latin typeface="Arial" panose="020B0604020202020204" pitchFamily="34" charset="0"/>
              <a:cs typeface="Arial" panose="020B0604020202020204" pitchFamily="34" charset="0"/>
            </a:endParaRPr>
          </a:p>
          <a:p>
            <a:pPr lvl="2"/>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74" y="286603"/>
            <a:ext cx="5983605" cy="1450757"/>
          </a:xfrm>
        </p:spPr>
        <p:txBody>
          <a:bodyPr>
            <a:normAutofit/>
          </a:bodyPr>
          <a:lstStyle/>
          <a:p>
            <a:r>
              <a:rPr lang="en-GB" dirty="0"/>
              <a:t>SUB DIVISION OF LIABILITIES</a:t>
            </a:r>
          </a:p>
        </p:txBody>
      </p:sp>
      <p:pic>
        <p:nvPicPr>
          <p:cNvPr id="5" name="Picture 4" descr="Yellow and orange electric plug">
            <a:extLst>
              <a:ext uri="{FF2B5EF4-FFF2-40B4-BE49-F238E27FC236}">
                <a16:creationId xmlns:a16="http://schemas.microsoft.com/office/drawing/2014/main" id="{D82FFC12-828B-DA23-1AEE-86F1E8F68D14}"/>
              </a:ext>
            </a:extLst>
          </p:cNvPr>
          <p:cNvPicPr>
            <a:picLocks noChangeAspect="1"/>
          </p:cNvPicPr>
          <p:nvPr/>
        </p:nvPicPr>
        <p:blipFill rotWithShape="1">
          <a:blip r:embed="rId2"/>
          <a:srcRect l="19757" r="32480"/>
          <a:stretch/>
        </p:blipFill>
        <p:spPr>
          <a:xfrm>
            <a:off x="20" y="10"/>
            <a:ext cx="4580077" cy="6400784"/>
          </a:xfrm>
          <a:prstGeom prst="rect">
            <a:avLst/>
          </a:prstGeom>
        </p:spPr>
      </p:pic>
      <p:sp>
        <p:nvSpPr>
          <p:cNvPr id="3" name="Content Placeholder 2"/>
          <p:cNvSpPr>
            <a:spLocks noGrp="1"/>
          </p:cNvSpPr>
          <p:nvPr>
            <p:ph idx="1"/>
          </p:nvPr>
        </p:nvSpPr>
        <p:spPr>
          <a:xfrm>
            <a:off x="5172074" y="2108201"/>
            <a:ext cx="5983606" cy="4036785"/>
          </a:xfrm>
        </p:spPr>
        <p:txBody>
          <a:bodyPr>
            <a:normAutofit/>
          </a:bodyPr>
          <a:lstStyle/>
          <a:p>
            <a:pPr>
              <a:lnSpc>
                <a:spcPct val="90000"/>
              </a:lnSpc>
            </a:pPr>
            <a:r>
              <a:rPr lang="en-GB" sz="1800" dirty="0">
                <a:solidFill>
                  <a:schemeClr val="tx1"/>
                </a:solidFill>
                <a:latin typeface="Arial" panose="020B0604020202020204" pitchFamily="34" charset="0"/>
                <a:cs typeface="Arial" panose="020B0604020202020204" pitchFamily="34" charset="0"/>
              </a:rPr>
              <a:t>These are broken down into 2 categories:</a:t>
            </a:r>
          </a:p>
          <a:p>
            <a:pPr marL="651510" indent="-514350">
              <a:lnSpc>
                <a:spcPct val="90000"/>
              </a:lnSpc>
              <a:buAutoNum type="arabicParenBoth"/>
            </a:pPr>
            <a:r>
              <a:rPr lang="en-GB" sz="1800" dirty="0">
                <a:solidFill>
                  <a:schemeClr val="tx1"/>
                </a:solidFill>
                <a:latin typeface="Arial" panose="020B0604020202020204" pitchFamily="34" charset="0"/>
                <a:cs typeface="Arial" panose="020B0604020202020204" pitchFamily="34" charset="0"/>
              </a:rPr>
              <a:t>CURRENT LIABILITIES</a:t>
            </a:r>
          </a:p>
          <a:p>
            <a:pPr marL="651510" indent="-514350">
              <a:lnSpc>
                <a:spcPct val="90000"/>
              </a:lnSpc>
              <a:buNone/>
            </a:pPr>
            <a:r>
              <a:rPr lang="en-GB" sz="1800" dirty="0">
                <a:solidFill>
                  <a:schemeClr val="tx1"/>
                </a:solidFill>
                <a:latin typeface="Arial" panose="020B0604020202020204" pitchFamily="34" charset="0"/>
                <a:cs typeface="Arial" panose="020B0604020202020204" pitchFamily="34" charset="0"/>
              </a:rPr>
              <a:t>	These are liabilities which are due within 1 year</a:t>
            </a:r>
          </a:p>
          <a:p>
            <a:pPr marL="651510" indent="-514350">
              <a:lnSpc>
                <a:spcPct val="90000"/>
              </a:lnSpc>
              <a:buAutoNum type="alphaLcParenBoth"/>
            </a:pPr>
            <a:r>
              <a:rPr lang="en-GB" dirty="0">
                <a:solidFill>
                  <a:schemeClr val="tx1"/>
                </a:solidFill>
                <a:latin typeface="Arial" panose="020B0604020202020204" pitchFamily="34" charset="0"/>
                <a:cs typeface="Arial" panose="020B0604020202020204" pitchFamily="34" charset="0"/>
              </a:rPr>
              <a:t>Trade Creditors</a:t>
            </a:r>
          </a:p>
          <a:p>
            <a:pPr marL="651510" indent="-514350">
              <a:lnSpc>
                <a:spcPct val="90000"/>
              </a:lnSpc>
              <a:buNone/>
            </a:pPr>
            <a:r>
              <a:rPr lang="en-GB" sz="1800" dirty="0">
                <a:solidFill>
                  <a:schemeClr val="tx1"/>
                </a:solidFill>
                <a:latin typeface="Arial" panose="020B0604020202020204" pitchFamily="34" charset="0"/>
                <a:cs typeface="Arial" panose="020B0604020202020204" pitchFamily="34" charset="0"/>
              </a:rPr>
              <a:t>	Amounts owed by the business to suppliers of goods / raw materials</a:t>
            </a:r>
          </a:p>
          <a:p>
            <a:pPr>
              <a:lnSpc>
                <a:spcPct val="90000"/>
              </a:lnSpc>
            </a:pPr>
            <a:r>
              <a:rPr lang="en-GB" sz="1800" dirty="0">
                <a:solidFill>
                  <a:schemeClr val="accent1">
                    <a:lumMod val="60000"/>
                    <a:lumOff val="40000"/>
                  </a:schemeClr>
                </a:solidFill>
                <a:latin typeface="Arial" panose="020B0604020202020204" pitchFamily="34" charset="0"/>
                <a:cs typeface="Arial" panose="020B0604020202020204" pitchFamily="34" charset="0"/>
              </a:rPr>
              <a:t>(b)  </a:t>
            </a:r>
            <a:r>
              <a:rPr lang="en-GB" sz="1800" dirty="0">
                <a:solidFill>
                  <a:schemeClr val="tx1"/>
                </a:solidFill>
                <a:latin typeface="Arial" panose="020B0604020202020204" pitchFamily="34" charset="0"/>
                <a:cs typeface="Arial" panose="020B0604020202020204" pitchFamily="34" charset="0"/>
              </a:rPr>
              <a:t>Accruals</a:t>
            </a:r>
          </a:p>
          <a:p>
            <a:pPr lvl="2">
              <a:lnSpc>
                <a:spcPct val="90000"/>
              </a:lnSpc>
              <a:buNone/>
            </a:pPr>
            <a:r>
              <a:rPr lang="en-GB" sz="1800" dirty="0">
                <a:solidFill>
                  <a:schemeClr val="tx1"/>
                </a:solidFill>
                <a:latin typeface="Arial" panose="020B0604020202020204" pitchFamily="34" charset="0"/>
                <a:cs typeface="Arial" panose="020B0604020202020204" pitchFamily="34" charset="0"/>
              </a:rPr>
              <a:t>	</a:t>
            </a:r>
          </a:p>
          <a:p>
            <a:pPr lvl="2">
              <a:lnSpc>
                <a:spcPct val="90000"/>
              </a:lnSpc>
              <a:buNone/>
            </a:pPr>
            <a:r>
              <a:rPr lang="en-GB" sz="1800" dirty="0">
                <a:solidFill>
                  <a:schemeClr val="tx1"/>
                </a:solidFill>
                <a:latin typeface="Arial" panose="020B0604020202020204" pitchFamily="34" charset="0"/>
                <a:cs typeface="Arial" panose="020B0604020202020204" pitchFamily="34" charset="0"/>
              </a:rPr>
              <a:t>	Expenses paid in arrears</a:t>
            </a:r>
          </a:p>
          <a:p>
            <a:pPr lvl="2">
              <a:lnSpc>
                <a:spcPct val="90000"/>
              </a:lnSpc>
              <a:buNone/>
            </a:pPr>
            <a:r>
              <a:rPr lang="en-GB" sz="1800" dirty="0">
                <a:solidFill>
                  <a:schemeClr val="tx1"/>
                </a:solidFill>
                <a:latin typeface="Arial" panose="020B0604020202020204" pitchFamily="34" charset="0"/>
                <a:cs typeface="Arial" panose="020B0604020202020204" pitchFamily="34" charset="0"/>
              </a:rPr>
              <a:t>  e.g.  Telephone, gas, electric</a:t>
            </a:r>
          </a:p>
          <a:p>
            <a:pPr marL="651510" indent="-514350">
              <a:lnSpc>
                <a:spcPct val="90000"/>
              </a:lnSpc>
              <a:buNone/>
            </a:pPr>
            <a:endParaRPr lang="en-GB" sz="1500" dirty="0"/>
          </a:p>
          <a:p>
            <a:pPr marL="651510" indent="-514350">
              <a:lnSpc>
                <a:spcPct val="90000"/>
              </a:lnSpc>
              <a:buNone/>
            </a:pPr>
            <a:endParaRPr lang="en-GB" sz="1500" dirty="0">
              <a:latin typeface="Arial" panose="020B0604020202020204" pitchFamily="34" charset="0"/>
              <a:cs typeface="Arial" panose="020B0604020202020204" pitchFamily="34" charset="0"/>
            </a:endParaRPr>
          </a:p>
          <a:p>
            <a:pPr marL="651510" indent="-514350">
              <a:lnSpc>
                <a:spcPct val="90000"/>
              </a:lnSpc>
              <a:buNone/>
            </a:pPr>
            <a:endParaRPr lang="en-GB" sz="1500" dirty="0"/>
          </a:p>
          <a:p>
            <a:pPr marL="651510" indent="-514350">
              <a:lnSpc>
                <a:spcPct val="90000"/>
              </a:lnSpc>
              <a:buNone/>
            </a:pPr>
            <a:endParaRPr lang="en-GB" sz="1500" dirty="0"/>
          </a:p>
          <a:p>
            <a:pPr marL="651510" indent="-514350">
              <a:lnSpc>
                <a:spcPct val="90000"/>
              </a:lnSpc>
              <a:buNone/>
            </a:pPr>
            <a:endParaRPr lang="en-GB" sz="1500" dirty="0"/>
          </a:p>
          <a:p>
            <a:pPr marL="651510" indent="-514350">
              <a:lnSpc>
                <a:spcPct val="90000"/>
              </a:lnSpc>
              <a:buNone/>
            </a:pPr>
            <a:endParaRPr lang="en-GB"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74" y="286603"/>
            <a:ext cx="5983605" cy="1450757"/>
          </a:xfrm>
        </p:spPr>
        <p:txBody>
          <a:bodyPr>
            <a:normAutofit/>
          </a:bodyPr>
          <a:lstStyle/>
          <a:p>
            <a:r>
              <a:rPr lang="en-GB" dirty="0"/>
              <a:t>SUB DIVISION OF LIABILITIES</a:t>
            </a:r>
          </a:p>
        </p:txBody>
      </p:sp>
      <p:pic>
        <p:nvPicPr>
          <p:cNvPr id="5" name="Picture 4" descr="A hand holding a pen and shading circles on a sheet">
            <a:extLst>
              <a:ext uri="{FF2B5EF4-FFF2-40B4-BE49-F238E27FC236}">
                <a16:creationId xmlns:a16="http://schemas.microsoft.com/office/drawing/2014/main" id="{66D860BA-9361-0F72-70D0-F66A7B6E0042}"/>
              </a:ext>
            </a:extLst>
          </p:cNvPr>
          <p:cNvPicPr>
            <a:picLocks noChangeAspect="1"/>
          </p:cNvPicPr>
          <p:nvPr/>
        </p:nvPicPr>
        <p:blipFill rotWithShape="1">
          <a:blip r:embed="rId2"/>
          <a:srcRect l="41395" r="16924" b="-1"/>
          <a:stretch/>
        </p:blipFill>
        <p:spPr>
          <a:xfrm>
            <a:off x="20" y="10"/>
            <a:ext cx="4580077" cy="6400784"/>
          </a:xfrm>
          <a:prstGeom prst="rect">
            <a:avLst/>
          </a:prstGeom>
        </p:spPr>
      </p:pic>
      <p:sp>
        <p:nvSpPr>
          <p:cNvPr id="3" name="Content Placeholder 2"/>
          <p:cNvSpPr>
            <a:spLocks noGrp="1"/>
          </p:cNvSpPr>
          <p:nvPr>
            <p:ph idx="1"/>
          </p:nvPr>
        </p:nvSpPr>
        <p:spPr>
          <a:xfrm>
            <a:off x="5172074" y="2108201"/>
            <a:ext cx="5983606" cy="3760891"/>
          </a:xfrm>
        </p:spPr>
        <p:txBody>
          <a:bodyPr>
            <a:normAutofit/>
          </a:bodyPr>
          <a:lstStyle/>
          <a:p>
            <a:pPr lvl="2">
              <a:buNone/>
            </a:pPr>
            <a:r>
              <a:rPr lang="en-GB" sz="2800" dirty="0">
                <a:latin typeface="Arial" panose="020B0604020202020204" pitchFamily="34" charset="0"/>
                <a:cs typeface="Arial" panose="020B0604020202020204" pitchFamily="34" charset="0"/>
              </a:rPr>
              <a:t>(2) LONG TERM LIABILITIES</a:t>
            </a:r>
          </a:p>
          <a:p>
            <a:pPr marL="1362456" lvl="2" indent="-457200">
              <a:buNone/>
            </a:pPr>
            <a:endParaRPr lang="en-GB" sz="2800" dirty="0">
              <a:latin typeface="Arial" panose="020B0604020202020204" pitchFamily="34" charset="0"/>
              <a:cs typeface="Arial" panose="020B0604020202020204" pitchFamily="34" charset="0"/>
            </a:endParaRPr>
          </a:p>
          <a:p>
            <a:pPr marL="1362456" lvl="2" indent="-457200">
              <a:buNone/>
            </a:pPr>
            <a:r>
              <a:rPr lang="en-GB" sz="2800" dirty="0">
                <a:latin typeface="Arial" panose="020B0604020202020204" pitchFamily="34" charset="0"/>
                <a:cs typeface="Arial" panose="020B0604020202020204" pitchFamily="34" charset="0"/>
              </a:rPr>
              <a:t>	Amounts due after more than 1 year</a:t>
            </a:r>
          </a:p>
          <a:p>
            <a:pPr marL="1362456" lvl="2" indent="-457200">
              <a:buNone/>
            </a:pPr>
            <a:endParaRPr lang="en-GB" sz="2800" dirty="0">
              <a:latin typeface="Arial" panose="020B0604020202020204" pitchFamily="34" charset="0"/>
              <a:cs typeface="Arial" panose="020B0604020202020204" pitchFamily="34" charset="0"/>
            </a:endParaRPr>
          </a:p>
          <a:p>
            <a:pPr marL="1362456" lvl="2" indent="-457200">
              <a:buNone/>
            </a:pPr>
            <a:r>
              <a:rPr lang="en-GB" sz="2800" dirty="0">
                <a:latin typeface="Arial" panose="020B0604020202020204" pitchFamily="34" charset="0"/>
                <a:cs typeface="Arial" panose="020B0604020202020204" pitchFamily="34" charset="0"/>
              </a:rPr>
              <a:t>	e.g.  Bank loans</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THE CONCEPT OF CAPITAL</a:t>
            </a:r>
          </a:p>
        </p:txBody>
      </p:sp>
      <p:graphicFrame>
        <p:nvGraphicFramePr>
          <p:cNvPr id="5" name="Content Placeholder 2">
            <a:extLst>
              <a:ext uri="{FF2B5EF4-FFF2-40B4-BE49-F238E27FC236}">
                <a16:creationId xmlns:a16="http://schemas.microsoft.com/office/drawing/2014/main" id="{64C8C835-AE0A-D999-CD3E-EE5A9DBCD961}"/>
              </a:ext>
            </a:extLst>
          </p:cNvPr>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1685" y="634946"/>
            <a:ext cx="5127171" cy="1450757"/>
          </a:xfrm>
        </p:spPr>
        <p:txBody>
          <a:bodyPr>
            <a:normAutofit/>
          </a:bodyPr>
          <a:lstStyle/>
          <a:p>
            <a:r>
              <a:rPr lang="en-GB" b="1"/>
              <a:t>DRAWINGS</a:t>
            </a:r>
            <a:endParaRPr lang="en-GB" dirty="0"/>
          </a:p>
        </p:txBody>
      </p:sp>
      <p:pic>
        <p:nvPicPr>
          <p:cNvPr id="7" name="Graphic 6" descr="Money">
            <a:extLst>
              <a:ext uri="{FF2B5EF4-FFF2-40B4-BE49-F238E27FC236}">
                <a16:creationId xmlns:a16="http://schemas.microsoft.com/office/drawing/2014/main" id="{E44223CD-97F7-4609-3531-B3B6FB22B6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sp>
        <p:nvSpPr>
          <p:cNvPr id="3" name="Content Placeholder 2"/>
          <p:cNvSpPr>
            <a:spLocks noGrp="1"/>
          </p:cNvSpPr>
          <p:nvPr>
            <p:ph idx="1"/>
          </p:nvPr>
        </p:nvSpPr>
        <p:spPr>
          <a:xfrm>
            <a:off x="6411684" y="2407436"/>
            <a:ext cx="5127172" cy="3461658"/>
          </a:xfrm>
        </p:spPr>
        <p:txBody>
          <a:bodyPr>
            <a:normAutofit/>
          </a:bodyPr>
          <a:lstStyle/>
          <a:p>
            <a:r>
              <a:rPr lang="en-GB" b="1" dirty="0"/>
              <a:t> </a:t>
            </a:r>
          </a:p>
          <a:p>
            <a:pPr>
              <a:buNone/>
            </a:pPr>
            <a:r>
              <a:rPr lang="en-GB" dirty="0"/>
              <a:t>	</a:t>
            </a:r>
            <a:r>
              <a:rPr lang="en-GB" dirty="0">
                <a:latin typeface="Arial" panose="020B0604020202020204" pitchFamily="34" charset="0"/>
                <a:cs typeface="Arial" panose="020B0604020202020204" pitchFamily="34" charset="0"/>
              </a:rPr>
              <a:t>The withdrawal of cash / goods from the business by the owner for his own personal use are classed as drawings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7" name="Rectangle 7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8015861-CE1A-432B-8A4B-684AD0B6DECD}"/>
              </a:ext>
            </a:extLst>
          </p:cNvPr>
          <p:cNvSpPr>
            <a:spLocks noGrp="1"/>
          </p:cNvSpPr>
          <p:nvPr>
            <p:ph type="title"/>
          </p:nvPr>
        </p:nvSpPr>
        <p:spPr>
          <a:xfrm>
            <a:off x="5172074" y="286603"/>
            <a:ext cx="5983605" cy="1450757"/>
          </a:xfrm>
        </p:spPr>
        <p:txBody>
          <a:bodyPr>
            <a:normAutofit/>
          </a:bodyPr>
          <a:lstStyle/>
          <a:p>
            <a:pPr>
              <a:defRPr/>
            </a:pPr>
            <a:r>
              <a:rPr lang="en-US" dirty="0"/>
              <a:t>Decision Making</a:t>
            </a:r>
          </a:p>
        </p:txBody>
      </p:sp>
      <p:pic>
        <p:nvPicPr>
          <p:cNvPr id="4" name="Picture 4" descr="Infographic of globe with lifestyle icons surrounding it">
            <a:extLst>
              <a:ext uri="{FF2B5EF4-FFF2-40B4-BE49-F238E27FC236}">
                <a16:creationId xmlns:a16="http://schemas.microsoft.com/office/drawing/2014/main" id="{9976C327-0832-4147-818D-D07D2AC536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843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435" name="Content Placeholder 1">
            <a:extLst>
              <a:ext uri="{FF2B5EF4-FFF2-40B4-BE49-F238E27FC236}">
                <a16:creationId xmlns:a16="http://schemas.microsoft.com/office/drawing/2014/main" id="{8109E700-F259-4A9A-BBAC-9CD672E9AD0F}"/>
              </a:ext>
            </a:extLst>
          </p:cNvPr>
          <p:cNvSpPr>
            <a:spLocks noGrp="1" noChangeArrowheads="1"/>
          </p:cNvSpPr>
          <p:nvPr>
            <p:ph idx="1"/>
          </p:nvPr>
        </p:nvSpPr>
        <p:spPr>
          <a:xfrm>
            <a:off x="5172074" y="2108201"/>
            <a:ext cx="5983606" cy="3760891"/>
          </a:xfrm>
        </p:spPr>
        <p:txBody>
          <a:bodyPr>
            <a:normAutofit/>
          </a:bodyPr>
          <a:lstStyle/>
          <a:p>
            <a:pPr>
              <a:lnSpc>
                <a:spcPct val="100000"/>
              </a:lnSpc>
            </a:pPr>
            <a:r>
              <a:rPr lang="en-US" altLang="en-US" dirty="0">
                <a:latin typeface="Arial" panose="020B0604020202020204" pitchFamily="34" charset="0"/>
                <a:cs typeface="Arial" panose="020B0604020202020204" pitchFamily="34" charset="0"/>
              </a:rPr>
              <a:t>As individuals, we make decisions every day – without exception</a:t>
            </a:r>
          </a:p>
          <a:p>
            <a:pPr>
              <a:lnSpc>
                <a:spcPct val="100000"/>
              </a:lnSpc>
            </a:pPr>
            <a:r>
              <a:rPr lang="en-US" altLang="en-US" dirty="0" err="1">
                <a:latin typeface="Arial" panose="020B0604020202020204" pitchFamily="34" charset="0"/>
                <a:cs typeface="Arial" panose="020B0604020202020204" pitchFamily="34" charset="0"/>
              </a:rPr>
              <a:t>Organisations</a:t>
            </a:r>
            <a:r>
              <a:rPr lang="en-US" altLang="en-US" dirty="0">
                <a:latin typeface="Arial" panose="020B0604020202020204" pitchFamily="34" charset="0"/>
                <a:cs typeface="Arial" panose="020B0604020202020204" pitchFamily="34" charset="0"/>
              </a:rPr>
              <a:t> are exactly the same</a:t>
            </a:r>
          </a:p>
          <a:p>
            <a:pPr>
              <a:lnSpc>
                <a:spcPct val="100000"/>
              </a:lnSpc>
            </a:pPr>
            <a:r>
              <a:rPr lang="en-US" altLang="en-US" dirty="0">
                <a:latin typeface="Arial" panose="020B0604020202020204" pitchFamily="34" charset="0"/>
                <a:cs typeface="Arial" panose="020B0604020202020204" pitchFamily="34" charset="0"/>
              </a:rPr>
              <a:t>When making a decision, we take several alternatives into consideration – we will use several tools, techniques and positions</a:t>
            </a:r>
          </a:p>
          <a:p>
            <a:pPr>
              <a:lnSpc>
                <a:spcPct val="100000"/>
              </a:lnSpc>
            </a:pPr>
            <a:r>
              <a:rPr lang="en-US" altLang="en-US" dirty="0">
                <a:latin typeface="Arial" panose="020B0604020202020204" pitchFamily="34" charset="0"/>
                <a:cs typeface="Arial" panose="020B0604020202020204" pitchFamily="34" charset="0"/>
              </a:rPr>
              <a:t>Usually, decision making is hard.</a:t>
            </a:r>
          </a:p>
          <a:p>
            <a:pPr>
              <a:lnSpc>
                <a:spcPct val="100000"/>
              </a:lnSpc>
            </a:pPr>
            <a:r>
              <a:rPr lang="en-US" altLang="en-US" dirty="0">
                <a:latin typeface="Arial" panose="020B0604020202020204" pitchFamily="34" charset="0"/>
                <a:cs typeface="Arial" panose="020B0604020202020204" pitchFamily="34" charset="0"/>
              </a:rPr>
              <a:t>The majority of corporate decisions involve some level of dissatisfaction or conflict with another party</a:t>
            </a:r>
          </a:p>
          <a:p>
            <a:pPr>
              <a:lnSpc>
                <a:spcPct val="100000"/>
              </a:lnSpc>
            </a:pPr>
            <a:endParaRPr lang="en-US" altLang="en-US" dirty="0"/>
          </a:p>
        </p:txBody>
      </p:sp>
      <p:sp>
        <p:nvSpPr>
          <p:cNvPr id="18439" name="Rectangle 75">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1E79B-62FF-46DB-A057-3A2F1D3A6645}"/>
              </a:ext>
            </a:extLst>
          </p:cNvPr>
          <p:cNvSpPr>
            <a:spLocks noGrp="1"/>
          </p:cNvSpPr>
          <p:nvPr>
            <p:ph type="title"/>
          </p:nvPr>
        </p:nvSpPr>
        <p:spPr>
          <a:xfrm>
            <a:off x="643467" y="634946"/>
            <a:ext cx="3689094" cy="5055904"/>
          </a:xfrm>
        </p:spPr>
        <p:txBody>
          <a:bodyPr anchor="ctr">
            <a:normAutofit/>
          </a:bodyPr>
          <a:lstStyle/>
          <a:p>
            <a:pPr algn="r">
              <a:defRPr/>
            </a:pPr>
            <a:r>
              <a:rPr lang="en-GB" dirty="0"/>
              <a:t>How does Accounting aid the Decision Making Process?</a:t>
            </a:r>
          </a:p>
        </p:txBody>
      </p:sp>
      <p:cxnSp>
        <p:nvCxnSpPr>
          <p:cNvPr id="76" name="Straight Connector 75">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8" name="Rectangle 77">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461" name="Content Placeholder 2">
            <a:extLst>
              <a:ext uri="{FF2B5EF4-FFF2-40B4-BE49-F238E27FC236}">
                <a16:creationId xmlns:a16="http://schemas.microsoft.com/office/drawing/2014/main" id="{2C99F815-B45E-40AA-86A3-9A0118FEE01C}"/>
              </a:ext>
            </a:extLst>
          </p:cNvPr>
          <p:cNvGraphicFramePr>
            <a:graphicFrameLocks noGrp="1"/>
          </p:cNvGraphicFramePr>
          <p:nvPr>
            <p:ph idx="1"/>
            <p:extLst>
              <p:ext uri="{D42A27DB-BD31-4B8C-83A1-F6EECF244321}">
                <p14:modId xmlns:p14="http://schemas.microsoft.com/office/powerpoint/2010/main" val="2714680894"/>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5E59186F-52B8-4111-856E-0310DA822FF0}"/>
              </a:ext>
            </a:extLst>
          </p:cNvPr>
          <p:cNvSpPr>
            <a:spLocks noGrp="1" noChangeArrowheads="1"/>
          </p:cNvSpPr>
          <p:nvPr>
            <p:ph type="title"/>
          </p:nvPr>
        </p:nvSpPr>
        <p:spPr>
          <a:xfrm>
            <a:off x="6411685" y="634946"/>
            <a:ext cx="5127171" cy="1450757"/>
          </a:xfrm>
        </p:spPr>
        <p:txBody>
          <a:bodyPr>
            <a:normAutofit/>
          </a:bodyPr>
          <a:lstStyle/>
          <a:p>
            <a:pPr>
              <a:defRPr/>
            </a:pPr>
            <a:r>
              <a:rPr lang="en-GB" altLang="en-US" sz="4300" dirty="0">
                <a:latin typeface="Arial" panose="020B0604020202020204" pitchFamily="34" charset="0"/>
              </a:rPr>
              <a:t>Financial Accounting involves</a:t>
            </a:r>
          </a:p>
        </p:txBody>
      </p:sp>
      <p:pic>
        <p:nvPicPr>
          <p:cNvPr id="72" name="Graphic 71" descr="Calculator">
            <a:extLst>
              <a:ext uri="{FF2B5EF4-FFF2-40B4-BE49-F238E27FC236}">
                <a16:creationId xmlns:a16="http://schemas.microsoft.com/office/drawing/2014/main" id="{D9889911-75CF-4575-90C2-BB323783B6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192" y="711306"/>
            <a:ext cx="5115347" cy="5115347"/>
          </a:xfrm>
          <a:prstGeom prst="rect">
            <a:avLst/>
          </a:prstGeom>
        </p:spPr>
      </p:pic>
      <p:cxnSp>
        <p:nvCxnSpPr>
          <p:cNvPr id="139" name="Straight Connector 138">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14DBB1E7-9C22-4BD3-97A5-E07FC7BB6737}"/>
              </a:ext>
            </a:extLst>
          </p:cNvPr>
          <p:cNvSpPr>
            <a:spLocks noGrp="1" noChangeArrowheads="1"/>
          </p:cNvSpPr>
          <p:nvPr>
            <p:ph idx="1"/>
          </p:nvPr>
        </p:nvSpPr>
        <p:spPr>
          <a:xfrm>
            <a:off x="6411684" y="2407436"/>
            <a:ext cx="5127172" cy="3461658"/>
          </a:xfrm>
        </p:spPr>
        <p:txBody>
          <a:bodyPr>
            <a:normAutofit/>
          </a:bodyPr>
          <a:lstStyle/>
          <a:p>
            <a:r>
              <a:rPr lang="en-US" altLang="en-US">
                <a:latin typeface="Arial" panose="020B0604020202020204" pitchFamily="34" charset="0"/>
              </a:rPr>
              <a:t>The preparation of financial statements for external use.</a:t>
            </a:r>
          </a:p>
          <a:p>
            <a:r>
              <a:rPr lang="en-US" altLang="en-US">
                <a:latin typeface="Arial" panose="020B0604020202020204" pitchFamily="34" charset="0"/>
              </a:rPr>
              <a:t>Summarises historical data</a:t>
            </a:r>
          </a:p>
          <a:p>
            <a:r>
              <a:rPr lang="en-US" altLang="en-US">
                <a:latin typeface="Arial" panose="020B0604020202020204" pitchFamily="34" charset="0"/>
              </a:rPr>
              <a:t>Reports the results and position of the business</a:t>
            </a:r>
          </a:p>
        </p:txBody>
      </p:sp>
      <p:sp>
        <p:nvSpPr>
          <p:cNvPr id="141" name="Rectangle 140">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A45D8-9A29-4EC9-8124-53E4C63F5E1C}"/>
              </a:ext>
            </a:extLst>
          </p:cNvPr>
          <p:cNvSpPr>
            <a:spLocks noGrp="1"/>
          </p:cNvSpPr>
          <p:nvPr>
            <p:ph type="title"/>
          </p:nvPr>
        </p:nvSpPr>
        <p:spPr>
          <a:xfrm>
            <a:off x="1097280" y="286603"/>
            <a:ext cx="10058400" cy="1450757"/>
          </a:xfrm>
        </p:spPr>
        <p:txBody>
          <a:bodyPr>
            <a:normAutofit/>
          </a:bodyPr>
          <a:lstStyle/>
          <a:p>
            <a:r>
              <a:rPr lang="en-GB" dirty="0"/>
              <a:t>The Principle Financial Statements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E0B4EEA-79BA-56F0-F25B-39705D169E45}"/>
              </a:ext>
            </a:extLst>
          </p:cNvPr>
          <p:cNvGraphicFramePr>
            <a:graphicFrameLocks noGrp="1"/>
          </p:cNvGraphicFramePr>
          <p:nvPr>
            <p:ph idx="1"/>
            <p:extLst>
              <p:ext uri="{D42A27DB-BD31-4B8C-83A1-F6EECF244321}">
                <p14:modId xmlns:p14="http://schemas.microsoft.com/office/powerpoint/2010/main" val="163751651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08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dirty="0"/>
              <a:t>THE </a:t>
            </a:r>
            <a:r>
              <a:rPr lang="en-GB"/>
              <a:t>PROFIT</a:t>
            </a:r>
            <a:r>
              <a:rPr lang="en-GB" dirty="0"/>
              <a:t> AND LOSS ACCOUNT</a:t>
            </a:r>
            <a:endParaRPr lang="en-GB"/>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D8E04BC-1019-2252-C35B-30BB53F18B3B}"/>
              </a:ext>
            </a:extLst>
          </p:cNvPr>
          <p:cNvGraphicFramePr>
            <a:graphicFrameLocks noGrp="1"/>
          </p:cNvGraphicFramePr>
          <p:nvPr>
            <p:ph idx="1"/>
            <p:extLst>
              <p:ext uri="{D42A27DB-BD31-4B8C-83A1-F6EECF244321}">
                <p14:modId xmlns:p14="http://schemas.microsoft.com/office/powerpoint/2010/main" val="190727786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BALANCE SHEET	</a:t>
            </a:r>
          </a:p>
        </p:txBody>
      </p:sp>
      <p:graphicFrame>
        <p:nvGraphicFramePr>
          <p:cNvPr id="5" name="Content Placeholder 2">
            <a:extLst>
              <a:ext uri="{FF2B5EF4-FFF2-40B4-BE49-F238E27FC236}">
                <a16:creationId xmlns:a16="http://schemas.microsoft.com/office/drawing/2014/main" id="{1856A9D7-21B9-CB93-AFAA-4AE6976C87F3}"/>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4E67699-F1DA-418D-921C-4CA4A8A75A4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Cash Flow Statement</a:t>
            </a:r>
          </a:p>
        </p:txBody>
      </p:sp>
      <p:sp>
        <p:nvSpPr>
          <p:cNvPr id="3" name="Content Placeholder 2">
            <a:extLst>
              <a:ext uri="{FF2B5EF4-FFF2-40B4-BE49-F238E27FC236}">
                <a16:creationId xmlns:a16="http://schemas.microsoft.com/office/drawing/2014/main" id="{B8C8ADBF-CC71-4353-B241-E0828BBA7004}"/>
              </a:ext>
            </a:extLst>
          </p:cNvPr>
          <p:cNvSpPr>
            <a:spLocks noGrp="1"/>
          </p:cNvSpPr>
          <p:nvPr>
            <p:ph idx="1"/>
          </p:nvPr>
        </p:nvSpPr>
        <p:spPr>
          <a:xfrm>
            <a:off x="5231958" y="605896"/>
            <a:ext cx="5923721" cy="5646208"/>
          </a:xfrm>
        </p:spPr>
        <p:txBody>
          <a:bodyPr anchor="ctr">
            <a:normAutofit/>
          </a:bodyPr>
          <a:lstStyle/>
          <a:p>
            <a:r>
              <a:rPr lang="en-GB" sz="2400" dirty="0">
                <a:latin typeface="Arial" panose="020B0604020202020204" pitchFamily="34" charset="0"/>
                <a:cs typeface="Arial" panose="020B0604020202020204" pitchFamily="34" charset="0"/>
              </a:rPr>
              <a:t>Measures how well a business generates cash </a:t>
            </a:r>
          </a:p>
          <a:p>
            <a:r>
              <a:rPr lang="en-GB" sz="2400" dirty="0">
                <a:latin typeface="Arial" panose="020B0604020202020204" pitchFamily="34" charset="0"/>
                <a:cs typeface="Arial" panose="020B0604020202020204" pitchFamily="34" charset="0"/>
              </a:rPr>
              <a:t>Enables investors to understand how an organisations operations are running</a:t>
            </a:r>
          </a:p>
          <a:p>
            <a:r>
              <a:rPr lang="en-GB" sz="2400" dirty="0">
                <a:latin typeface="Arial" panose="020B0604020202020204" pitchFamily="34" charset="0"/>
                <a:cs typeface="Arial" panose="020B0604020202020204" pitchFamily="34" charset="0"/>
              </a:rPr>
              <a:t>Unlike the P&amp;L and balance Sheet there is no standard layout, tends to include information related to:</a:t>
            </a:r>
          </a:p>
          <a:p>
            <a:r>
              <a:rPr lang="en-GB" sz="2400" dirty="0">
                <a:latin typeface="Arial" panose="020B0604020202020204" pitchFamily="34" charset="0"/>
                <a:cs typeface="Arial" panose="020B0604020202020204" pitchFamily="34" charset="0"/>
              </a:rPr>
              <a:t>1. Operating Activities</a:t>
            </a:r>
          </a:p>
          <a:p>
            <a:r>
              <a:rPr lang="en-GB" sz="2400" dirty="0">
                <a:latin typeface="Arial" panose="020B0604020202020204" pitchFamily="34" charset="0"/>
                <a:cs typeface="Arial" panose="020B0604020202020204" pitchFamily="34" charset="0"/>
              </a:rPr>
              <a:t>2. Investing Activities</a:t>
            </a:r>
          </a:p>
          <a:p>
            <a:r>
              <a:rPr lang="en-GB" sz="2400" dirty="0">
                <a:latin typeface="Arial" panose="020B0604020202020204" pitchFamily="34" charset="0"/>
                <a:cs typeface="Arial" panose="020B0604020202020204" pitchFamily="34" charset="0"/>
              </a:rPr>
              <a:t>3. Financing Activities</a:t>
            </a:r>
          </a:p>
        </p:txBody>
      </p:sp>
    </p:spTree>
    <p:extLst>
      <p:ext uri="{BB962C8B-B14F-4D97-AF65-F5344CB8AC3E}">
        <p14:creationId xmlns:p14="http://schemas.microsoft.com/office/powerpoint/2010/main" val="3773388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7A64A-2A09-4598-A1CA-4B94B00499F6}"/>
              </a:ext>
            </a:extLst>
          </p:cNvPr>
          <p:cNvSpPr>
            <a:spLocks noGrp="1"/>
          </p:cNvSpPr>
          <p:nvPr>
            <p:ph type="title"/>
          </p:nvPr>
        </p:nvSpPr>
        <p:spPr>
          <a:xfrm>
            <a:off x="965201" y="772731"/>
            <a:ext cx="6255026" cy="5054008"/>
          </a:xfrm>
        </p:spPr>
        <p:txBody>
          <a:bodyPr vert="horz" lIns="91440" tIns="45720" rIns="91440" bIns="45720" rtlCol="0" anchor="ctr">
            <a:normAutofit/>
          </a:bodyPr>
          <a:lstStyle/>
          <a:p>
            <a:pPr algn="r"/>
            <a:r>
              <a:rPr lang="en-US" sz="8000" dirty="0">
                <a:solidFill>
                  <a:schemeClr val="tx1">
                    <a:lumMod val="85000"/>
                    <a:lumOff val="15000"/>
                  </a:schemeClr>
                </a:solidFill>
              </a:rPr>
              <a:t>Question</a:t>
            </a:r>
          </a:p>
        </p:txBody>
      </p:sp>
      <p:sp>
        <p:nvSpPr>
          <p:cNvPr id="3" name="Content Placeholder 2">
            <a:extLst>
              <a:ext uri="{FF2B5EF4-FFF2-40B4-BE49-F238E27FC236}">
                <a16:creationId xmlns:a16="http://schemas.microsoft.com/office/drawing/2014/main" id="{AC0A8331-8D62-499C-96B0-278246482848}"/>
              </a:ext>
            </a:extLst>
          </p:cNvPr>
          <p:cNvSpPr>
            <a:spLocks noGrp="1"/>
          </p:cNvSpPr>
          <p:nvPr>
            <p:ph idx="1"/>
          </p:nvPr>
        </p:nvSpPr>
        <p:spPr>
          <a:xfrm>
            <a:off x="7870995" y="772731"/>
            <a:ext cx="3341488" cy="5054008"/>
          </a:xfrm>
        </p:spPr>
        <p:txBody>
          <a:bodyPr vert="horz" lIns="91440" tIns="45720" rIns="91440" bIns="45720" rtlCol="0" anchor="ctr">
            <a:normAutofit/>
          </a:bodyPr>
          <a:lstStyle/>
          <a:p>
            <a:pPr marL="0" indent="0">
              <a:lnSpc>
                <a:spcPct val="100000"/>
              </a:lnSpc>
              <a:buNone/>
            </a:pPr>
            <a:r>
              <a:rPr lang="en-US" sz="2400" cap="all" spc="200" dirty="0">
                <a:solidFill>
                  <a:schemeClr val="tx1"/>
                </a:solidFill>
                <a:latin typeface="Arial" panose="020B0604020202020204" pitchFamily="34" charset="0"/>
                <a:cs typeface="Arial" panose="020B0604020202020204" pitchFamily="34" charset="0"/>
              </a:rPr>
              <a:t>Which stakeholders would be interested in the data contained within the financial statements?  </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4054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74" y="286603"/>
            <a:ext cx="5983605" cy="1450757"/>
          </a:xfrm>
        </p:spPr>
        <p:txBody>
          <a:bodyPr>
            <a:normAutofit/>
          </a:bodyPr>
          <a:lstStyle/>
          <a:p>
            <a:r>
              <a:rPr lang="en-GB" sz="4300"/>
              <a:t>BASIS OF PREPARATION OF ACCOUNTS</a:t>
            </a:r>
          </a:p>
        </p:txBody>
      </p:sp>
      <p:pic>
        <p:nvPicPr>
          <p:cNvPr id="5" name="Picture 4" descr="Pen placed on top of a signature line">
            <a:extLst>
              <a:ext uri="{FF2B5EF4-FFF2-40B4-BE49-F238E27FC236}">
                <a16:creationId xmlns:a16="http://schemas.microsoft.com/office/drawing/2014/main" id="{EE519B01-9A2C-AB21-9FE4-5C3152A38DEB}"/>
              </a:ext>
            </a:extLst>
          </p:cNvPr>
          <p:cNvPicPr>
            <a:picLocks noChangeAspect="1"/>
          </p:cNvPicPr>
          <p:nvPr/>
        </p:nvPicPr>
        <p:blipFill rotWithShape="1">
          <a:blip r:embed="rId2"/>
          <a:srcRect l="52658" r="2763" b="-1"/>
          <a:stretch/>
        </p:blipFill>
        <p:spPr>
          <a:xfrm>
            <a:off x="20" y="10"/>
            <a:ext cx="4580077" cy="6857990"/>
          </a:xfrm>
          <a:prstGeom prst="rect">
            <a:avLst/>
          </a:prstGeom>
        </p:spPr>
      </p:pic>
      <p:sp>
        <p:nvSpPr>
          <p:cNvPr id="3" name="Content Placeholder 2"/>
          <p:cNvSpPr>
            <a:spLocks noGrp="1"/>
          </p:cNvSpPr>
          <p:nvPr>
            <p:ph idx="1"/>
          </p:nvPr>
        </p:nvSpPr>
        <p:spPr>
          <a:xfrm>
            <a:off x="5172074" y="2108201"/>
            <a:ext cx="5983606" cy="3760891"/>
          </a:xfrm>
        </p:spPr>
        <p:txBody>
          <a:bodyPr>
            <a:normAutofit/>
          </a:bodyPr>
          <a:lstStyle/>
          <a:p>
            <a:r>
              <a:rPr lang="en-GB" sz="2400" dirty="0">
                <a:latin typeface="Arial" panose="020B0604020202020204" pitchFamily="34" charset="0"/>
                <a:cs typeface="Arial" panose="020B0604020202020204" pitchFamily="34" charset="0"/>
              </a:rPr>
              <a:t>Accounts are NOT prepared on a cash received / cash paid basis</a:t>
            </a:r>
          </a:p>
          <a:p>
            <a:pPr>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Sales and Purchases are recognised on the transfer of goods NOT when they are paid for.</a:t>
            </a:r>
          </a:p>
          <a:p>
            <a:pPr>
              <a:buNone/>
            </a:pPr>
            <a:r>
              <a:rPr lang="en-GB" sz="2400" dirty="0">
                <a:latin typeface="Arial" panose="020B0604020202020204" pitchFamily="34" charset="0"/>
                <a:cs typeface="Arial" panose="020B0604020202020204" pitchFamily="34" charset="0"/>
              </a:rPr>
              <a:t>	i.e.  recognised on the invoice date</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099" descr="Calculator, pen, compass, money and a paper with graphs printed on it">
            <a:extLst>
              <a:ext uri="{FF2B5EF4-FFF2-40B4-BE49-F238E27FC236}">
                <a16:creationId xmlns:a16="http://schemas.microsoft.com/office/drawing/2014/main" id="{73AE3BA9-07C4-45A8-B7C6-FBBEDD9B41AB}"/>
              </a:ext>
            </a:extLst>
          </p:cNvPr>
          <p:cNvPicPr>
            <a:picLocks noChangeAspect="1"/>
          </p:cNvPicPr>
          <p:nvPr/>
        </p:nvPicPr>
        <p:blipFill rotWithShape="1">
          <a:blip r:embed="rId3">
            <a:alphaModFix amt="35000"/>
          </a:blip>
          <a:srcRect b="6639"/>
          <a:stretch/>
        </p:blipFill>
        <p:spPr>
          <a:xfrm>
            <a:off x="20" y="10"/>
            <a:ext cx="12191980" cy="6857990"/>
          </a:xfrm>
          <a:prstGeom prst="rect">
            <a:avLst/>
          </a:prstGeom>
        </p:spPr>
      </p:pic>
      <p:sp>
        <p:nvSpPr>
          <p:cNvPr id="4098" name="Rectangle 2">
            <a:extLst>
              <a:ext uri="{FF2B5EF4-FFF2-40B4-BE49-F238E27FC236}">
                <a16:creationId xmlns:a16="http://schemas.microsoft.com/office/drawing/2014/main" id="{965F5508-F368-4312-BB29-06ACF1A00671}"/>
              </a:ext>
            </a:extLst>
          </p:cNvPr>
          <p:cNvSpPr>
            <a:spLocks noGrp="1" noChangeArrowheads="1"/>
          </p:cNvSpPr>
          <p:nvPr>
            <p:ph type="title"/>
          </p:nvPr>
        </p:nvSpPr>
        <p:spPr>
          <a:xfrm>
            <a:off x="1097280" y="286603"/>
            <a:ext cx="10058400" cy="1450757"/>
          </a:xfrm>
        </p:spPr>
        <p:txBody>
          <a:bodyPr>
            <a:normAutofit/>
          </a:bodyPr>
          <a:lstStyle/>
          <a:p>
            <a:pPr>
              <a:defRPr/>
            </a:pPr>
            <a:r>
              <a:rPr lang="en-GB" altLang="en-US">
                <a:latin typeface="Arial" panose="020B0604020202020204" pitchFamily="34" charset="0"/>
              </a:rPr>
              <a:t>Management Accounting</a:t>
            </a:r>
          </a:p>
        </p:txBody>
      </p:sp>
      <p:sp>
        <p:nvSpPr>
          <p:cNvPr id="4097" name="Rectangle 3">
            <a:extLst>
              <a:ext uri="{FF2B5EF4-FFF2-40B4-BE49-F238E27FC236}">
                <a16:creationId xmlns:a16="http://schemas.microsoft.com/office/drawing/2014/main" id="{FF084906-7511-46B9-9E40-AEAE684471DE}"/>
              </a:ext>
            </a:extLst>
          </p:cNvPr>
          <p:cNvSpPr>
            <a:spLocks noGrp="1" noChangeArrowheads="1"/>
          </p:cNvSpPr>
          <p:nvPr>
            <p:ph idx="1"/>
          </p:nvPr>
        </p:nvSpPr>
        <p:spPr>
          <a:xfrm>
            <a:off x="1097280" y="2108201"/>
            <a:ext cx="10058400" cy="3760891"/>
          </a:xfrm>
        </p:spPr>
        <p:txBody>
          <a:bodyPr rtlCol="0">
            <a:normAutofit/>
          </a:bodyPr>
          <a:lstStyle/>
          <a:p>
            <a:pPr>
              <a:spcAft>
                <a:spcPts val="0"/>
              </a:spcAft>
              <a:defRPr/>
            </a:pPr>
            <a:r>
              <a:rPr lang="en-US" altLang="en-US" dirty="0">
                <a:latin typeface="Arial" panose="020B0604020202020204" pitchFamily="34" charset="0"/>
              </a:rPr>
              <a:t>Produces information about the costs and profitability of products and different parts of the business using internally produced reports</a:t>
            </a:r>
          </a:p>
          <a:p>
            <a:pPr>
              <a:spcAft>
                <a:spcPts val="0"/>
              </a:spcAft>
              <a:defRPr/>
            </a:pPr>
            <a:r>
              <a:rPr lang="en-US" altLang="en-US" dirty="0">
                <a:latin typeface="Arial" panose="020B0604020202020204" pitchFamily="34" charset="0"/>
              </a:rPr>
              <a:t>Enables managers to take planning and control decisions</a:t>
            </a:r>
          </a:p>
          <a:p>
            <a:pPr>
              <a:spcAft>
                <a:spcPts val="0"/>
              </a:spcAft>
              <a:defRPr/>
            </a:pPr>
            <a:r>
              <a:rPr lang="en-US" altLang="en-US" dirty="0">
                <a:latin typeface="Arial" panose="020B0604020202020204" pitchFamily="34" charset="0"/>
              </a:rPr>
              <a:t>Produces detailed information about sales, production, finance etc. </a:t>
            </a:r>
          </a:p>
          <a:p>
            <a:pPr>
              <a:spcAft>
                <a:spcPts val="0"/>
              </a:spcAft>
              <a:defRPr/>
            </a:pPr>
            <a:r>
              <a:rPr lang="en-GB" altLang="en-US" dirty="0">
                <a:latin typeface="Arial" panose="020B0604020202020204" pitchFamily="34" charset="0"/>
              </a:rPr>
              <a:t>Preparation of budgets, setting price levels and advising on future activities</a:t>
            </a:r>
          </a:p>
          <a:p>
            <a:pPr>
              <a:spcAft>
                <a:spcPts val="0"/>
              </a:spcAft>
              <a:defRPr/>
            </a:pPr>
            <a:endParaRPr lang="en-US" altLang="en-US" dirty="0">
              <a:latin typeface="Arial" panose="020B0604020202020204" pitchFamily="34" charset="0"/>
            </a:endParaRPr>
          </a:p>
          <a:p>
            <a:pPr>
              <a:spcAft>
                <a:spcPts val="0"/>
              </a:spcAft>
              <a:defRPr/>
            </a:pPr>
            <a:endParaRPr lang="en-US" altLang="en-US" dirty="0">
              <a:latin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9" name="Picture 41988" descr="White calculator">
            <a:extLst>
              <a:ext uri="{FF2B5EF4-FFF2-40B4-BE49-F238E27FC236}">
                <a16:creationId xmlns:a16="http://schemas.microsoft.com/office/drawing/2014/main" id="{79F20D4C-0232-4541-AA04-36EB32339EC5}"/>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10242" name="Rectangle 2">
            <a:extLst>
              <a:ext uri="{FF2B5EF4-FFF2-40B4-BE49-F238E27FC236}">
                <a16:creationId xmlns:a16="http://schemas.microsoft.com/office/drawing/2014/main" id="{8676812C-5F4E-425F-8196-23FAB3E625EF}"/>
              </a:ext>
            </a:extLst>
          </p:cNvPr>
          <p:cNvSpPr>
            <a:spLocks noGrp="1" noChangeArrowheads="1"/>
          </p:cNvSpPr>
          <p:nvPr>
            <p:ph type="title"/>
          </p:nvPr>
        </p:nvSpPr>
        <p:spPr>
          <a:xfrm>
            <a:off x="1097280" y="286603"/>
            <a:ext cx="10058400" cy="1450757"/>
          </a:xfrm>
        </p:spPr>
        <p:txBody>
          <a:bodyPr>
            <a:normAutofit/>
          </a:bodyPr>
          <a:lstStyle/>
          <a:p>
            <a:pPr>
              <a:defRPr/>
            </a:pPr>
            <a:r>
              <a:rPr lang="en-GB" altLang="en-US" b="1" dirty="0">
                <a:latin typeface="Arial" panose="020B0604020202020204" pitchFamily="34" charset="0"/>
              </a:rPr>
              <a:t>Cost accounting is:</a:t>
            </a:r>
            <a:endParaRPr lang="en-US" altLang="en-US" dirty="0">
              <a:latin typeface="Arial" panose="020B0604020202020204" pitchFamily="34" charset="0"/>
            </a:endParaRPr>
          </a:p>
        </p:txBody>
      </p:sp>
      <p:sp>
        <p:nvSpPr>
          <p:cNvPr id="41987" name="Rectangle 3">
            <a:extLst>
              <a:ext uri="{FF2B5EF4-FFF2-40B4-BE49-F238E27FC236}">
                <a16:creationId xmlns:a16="http://schemas.microsoft.com/office/drawing/2014/main" id="{E58EFEC6-0975-4E4C-839A-0E0695506F18}"/>
              </a:ext>
            </a:extLst>
          </p:cNvPr>
          <p:cNvSpPr>
            <a:spLocks noGrp="1" noChangeArrowheads="1"/>
          </p:cNvSpPr>
          <p:nvPr>
            <p:ph idx="1"/>
          </p:nvPr>
        </p:nvSpPr>
        <p:spPr>
          <a:xfrm>
            <a:off x="1097280" y="2108201"/>
            <a:ext cx="10058400" cy="3760891"/>
          </a:xfrm>
        </p:spPr>
        <p:txBody>
          <a:bodyPr rtlCol="0">
            <a:normAutofit/>
          </a:bodyPr>
          <a:lstStyle/>
          <a:p>
            <a:pPr marL="0" indent="0" defTabSz="762000">
              <a:spcAft>
                <a:spcPts val="0"/>
              </a:spcAft>
              <a:buNone/>
              <a:defRPr/>
            </a:pPr>
            <a:r>
              <a:rPr lang="en-US" b="1" dirty="0">
                <a:latin typeface="Arial" charset="0"/>
              </a:rPr>
              <a:t>The cost accountant provides answers to the following questions:</a:t>
            </a:r>
          </a:p>
          <a:p>
            <a:pPr marL="577850" indent="-577850" defTabSz="762000">
              <a:spcAft>
                <a:spcPts val="0"/>
              </a:spcAft>
              <a:defRPr/>
            </a:pPr>
            <a:r>
              <a:rPr lang="en-US" dirty="0">
                <a:latin typeface="Arial" charset="0"/>
              </a:rPr>
              <a:t>What has been the costs of goods and services provided to the consumer?</a:t>
            </a:r>
          </a:p>
          <a:p>
            <a:pPr marL="577850" indent="-577850" defTabSz="762000">
              <a:spcAft>
                <a:spcPts val="0"/>
              </a:spcAft>
              <a:defRPr/>
            </a:pPr>
            <a:r>
              <a:rPr lang="en-US" dirty="0">
                <a:latin typeface="Arial" charset="0"/>
              </a:rPr>
              <a:t>What are the revenues related to the costs to assess profits?</a:t>
            </a:r>
          </a:p>
          <a:p>
            <a:pPr marL="577850" indent="-577850" defTabSz="762000">
              <a:spcAft>
                <a:spcPts val="0"/>
              </a:spcAft>
              <a:defRPr/>
            </a:pPr>
            <a:r>
              <a:rPr lang="en-US" dirty="0">
                <a:latin typeface="Arial" charset="0"/>
              </a:rPr>
              <a:t>What is the value of stocks of goods for balance sheet purposes?</a:t>
            </a:r>
          </a:p>
          <a:p>
            <a:pPr marL="577850" indent="-577850" defTabSz="762000">
              <a:spcAft>
                <a:spcPts val="0"/>
              </a:spcAft>
              <a:defRPr/>
            </a:pPr>
            <a:r>
              <a:rPr lang="en-US" dirty="0">
                <a:latin typeface="Arial" charset="0"/>
              </a:rPr>
              <a:t>What are future costs of goods and services?</a:t>
            </a:r>
          </a:p>
          <a:p>
            <a:pPr marL="577850" indent="-577850" defTabSz="762000">
              <a:spcAft>
                <a:spcPts val="0"/>
              </a:spcAft>
              <a:defRPr/>
            </a:pPr>
            <a:r>
              <a:rPr lang="en-US" dirty="0">
                <a:latin typeface="Arial" charset="0"/>
              </a:rPr>
              <a:t>How do actual costs compare to budgeted costs?</a:t>
            </a:r>
          </a:p>
          <a:p>
            <a:pPr marL="577850" indent="-577850" defTabSz="762000">
              <a:spcAft>
                <a:spcPts val="0"/>
              </a:spcAft>
              <a:defRPr/>
            </a:pPr>
            <a:r>
              <a:rPr lang="en-US" dirty="0">
                <a:latin typeface="Arial" charset="0"/>
              </a:rPr>
              <a:t>What information does management need to make informed decisions about profits and costs?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1987">
                                            <p:txEl>
                                              <p:charRg st="0" end="36"/>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charRg st="36" end="65"/>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charRg st="65" end="129"/>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1987">
                                            <p:txEl>
                                              <p:charRg st="129" end="18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charRg st="186" end="23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AE5D6A95-04E1-412D-8031-890C9ACBCE71}"/>
              </a:ext>
            </a:extLst>
          </p:cNvPr>
          <p:cNvSpPr>
            <a:spLocks noGrp="1" noChangeArrowheads="1"/>
          </p:cNvSpPr>
          <p:nvPr>
            <p:ph type="title"/>
          </p:nvPr>
        </p:nvSpPr>
        <p:spPr>
          <a:xfrm>
            <a:off x="5172074" y="286603"/>
            <a:ext cx="5983605" cy="1450757"/>
          </a:xfrm>
        </p:spPr>
        <p:txBody>
          <a:bodyPr>
            <a:normAutofit/>
          </a:bodyPr>
          <a:lstStyle/>
          <a:p>
            <a:pPr>
              <a:defRPr/>
            </a:pPr>
            <a:r>
              <a:rPr lang="en-US" altLang="en-US">
                <a:latin typeface="Arial" panose="020B0604020202020204" pitchFamily="34" charset="0"/>
              </a:rPr>
              <a:t>Key Definitions</a:t>
            </a:r>
          </a:p>
        </p:txBody>
      </p:sp>
      <p:pic>
        <p:nvPicPr>
          <p:cNvPr id="11268" name="Picture 11267" descr="White percentage symbol on red background">
            <a:extLst>
              <a:ext uri="{FF2B5EF4-FFF2-40B4-BE49-F238E27FC236}">
                <a16:creationId xmlns:a16="http://schemas.microsoft.com/office/drawing/2014/main" id="{7785699C-2ADA-9394-5054-18D66DD34DB3}"/>
              </a:ext>
            </a:extLst>
          </p:cNvPr>
          <p:cNvPicPr>
            <a:picLocks noChangeAspect="1"/>
          </p:cNvPicPr>
          <p:nvPr/>
        </p:nvPicPr>
        <p:blipFill rotWithShape="1">
          <a:blip r:embed="rId2"/>
          <a:srcRect l="45632" r="9788" b="-1"/>
          <a:stretch/>
        </p:blipFill>
        <p:spPr>
          <a:xfrm>
            <a:off x="20" y="10"/>
            <a:ext cx="4580077" cy="6857990"/>
          </a:xfrm>
          <a:prstGeom prst="rect">
            <a:avLst/>
          </a:prstGeom>
        </p:spPr>
      </p:pic>
      <p:cxnSp>
        <p:nvCxnSpPr>
          <p:cNvPr id="74" name="Straight Connector 73">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265" name="Rectangle 3">
            <a:extLst>
              <a:ext uri="{FF2B5EF4-FFF2-40B4-BE49-F238E27FC236}">
                <a16:creationId xmlns:a16="http://schemas.microsoft.com/office/drawing/2014/main" id="{D760133E-2B54-4572-99C4-5FE45644117C}"/>
              </a:ext>
            </a:extLst>
          </p:cNvPr>
          <p:cNvSpPr>
            <a:spLocks noGrp="1" noChangeArrowheads="1"/>
          </p:cNvSpPr>
          <p:nvPr>
            <p:ph idx="1"/>
          </p:nvPr>
        </p:nvSpPr>
        <p:spPr>
          <a:xfrm>
            <a:off x="5172074" y="2108201"/>
            <a:ext cx="5983606" cy="3760891"/>
          </a:xfrm>
        </p:spPr>
        <p:txBody>
          <a:bodyPr rtlCol="0">
            <a:normAutofit/>
          </a:bodyPr>
          <a:lstStyle/>
          <a:p>
            <a:pPr>
              <a:lnSpc>
                <a:spcPct val="100000"/>
              </a:lnSpc>
              <a:spcAft>
                <a:spcPts val="0"/>
              </a:spcAft>
              <a:buNone/>
              <a:defRPr/>
            </a:pPr>
            <a:r>
              <a:rPr lang="en-US" altLang="en-US" sz="1700" b="1" dirty="0">
                <a:latin typeface="Arial" panose="020B0604020202020204" pitchFamily="34" charset="0"/>
              </a:rPr>
              <a:t>Cost Unit</a:t>
            </a:r>
          </a:p>
          <a:p>
            <a:pPr>
              <a:lnSpc>
                <a:spcPct val="100000"/>
              </a:lnSpc>
              <a:spcAft>
                <a:spcPts val="0"/>
              </a:spcAft>
              <a:buNone/>
              <a:defRPr/>
            </a:pPr>
            <a:r>
              <a:rPr lang="en-US" altLang="en-US" sz="1700" dirty="0">
                <a:latin typeface="Arial" panose="020B0604020202020204" pitchFamily="34" charset="0"/>
              </a:rPr>
              <a:t>  A cost unit is a unit of product or service for which costs can be ascertained.</a:t>
            </a:r>
          </a:p>
          <a:p>
            <a:pPr>
              <a:lnSpc>
                <a:spcPct val="100000"/>
              </a:lnSpc>
              <a:spcAft>
                <a:spcPts val="0"/>
              </a:spcAft>
              <a:buNone/>
              <a:defRPr/>
            </a:pPr>
            <a:r>
              <a:rPr lang="en-US" altLang="en-US" sz="1700" b="1" dirty="0">
                <a:latin typeface="Arial" panose="020B0604020202020204" pitchFamily="34" charset="0"/>
              </a:rPr>
              <a:t>Direct Cost</a:t>
            </a:r>
          </a:p>
          <a:p>
            <a:pPr>
              <a:lnSpc>
                <a:spcPct val="100000"/>
              </a:lnSpc>
              <a:spcAft>
                <a:spcPts val="0"/>
              </a:spcAft>
              <a:buNone/>
              <a:defRPr/>
            </a:pPr>
            <a:r>
              <a:rPr lang="en-US" altLang="en-US" sz="1700" dirty="0">
                <a:latin typeface="Arial" panose="020B0604020202020204" pitchFamily="34" charset="0"/>
              </a:rPr>
              <a:t>Costs which can be directly attributed to  a cost unit.</a:t>
            </a:r>
          </a:p>
          <a:p>
            <a:pPr>
              <a:lnSpc>
                <a:spcPct val="100000"/>
              </a:lnSpc>
              <a:spcAft>
                <a:spcPts val="0"/>
              </a:spcAft>
              <a:buNone/>
              <a:defRPr/>
            </a:pPr>
            <a:r>
              <a:rPr lang="en-US" altLang="en-US" sz="1700" b="1" dirty="0">
                <a:latin typeface="Arial" panose="020B0604020202020204" pitchFamily="34" charset="0"/>
              </a:rPr>
              <a:t>Indirect Cost</a:t>
            </a:r>
          </a:p>
          <a:p>
            <a:pPr>
              <a:lnSpc>
                <a:spcPct val="100000"/>
              </a:lnSpc>
              <a:spcAft>
                <a:spcPts val="0"/>
              </a:spcAft>
              <a:buNone/>
              <a:defRPr/>
            </a:pPr>
            <a:r>
              <a:rPr lang="en-US" altLang="en-US" sz="1700" dirty="0">
                <a:latin typeface="Arial" panose="020B0604020202020204" pitchFamily="34" charset="0"/>
              </a:rPr>
              <a:t>	Costs which cannot economically be identified with a specific cost unit.</a:t>
            </a:r>
          </a:p>
          <a:p>
            <a:pPr>
              <a:lnSpc>
                <a:spcPct val="100000"/>
              </a:lnSpc>
              <a:spcAft>
                <a:spcPts val="0"/>
              </a:spcAft>
              <a:buNone/>
              <a:defRPr/>
            </a:pPr>
            <a:r>
              <a:rPr lang="en-US" altLang="en-US" sz="1700" b="1" dirty="0">
                <a:latin typeface="Arial" panose="020B0604020202020204" pitchFamily="34" charset="0"/>
              </a:rPr>
              <a:t>Prime Cost </a:t>
            </a:r>
          </a:p>
          <a:p>
            <a:pPr>
              <a:lnSpc>
                <a:spcPct val="100000"/>
              </a:lnSpc>
              <a:spcAft>
                <a:spcPts val="0"/>
              </a:spcAft>
              <a:buNone/>
              <a:defRPr/>
            </a:pPr>
            <a:r>
              <a:rPr lang="en-US" altLang="en-US" sz="1700" dirty="0">
                <a:latin typeface="Arial" panose="020B0604020202020204" pitchFamily="34" charset="0"/>
              </a:rPr>
              <a:t> The sum of direct costs for a product.</a:t>
            </a:r>
          </a:p>
          <a:p>
            <a:pPr>
              <a:lnSpc>
                <a:spcPct val="100000"/>
              </a:lnSpc>
              <a:spcAft>
                <a:spcPts val="0"/>
              </a:spcAft>
              <a:buNone/>
              <a:defRPr/>
            </a:pPr>
            <a:endParaRPr lang="en-US" altLang="en-US" sz="1700" dirty="0">
              <a:latin typeface="Arial" panose="020B0604020202020204" pitchFamily="34" charset="0"/>
            </a:endParaRPr>
          </a:p>
          <a:p>
            <a:pPr>
              <a:lnSpc>
                <a:spcPct val="100000"/>
              </a:lnSpc>
              <a:spcAft>
                <a:spcPts val="0"/>
              </a:spcAft>
              <a:buNone/>
              <a:defRPr/>
            </a:pPr>
            <a:endParaRPr lang="en-US" altLang="en-US" sz="1700" dirty="0">
              <a:latin typeface="Arial" panose="020B0604020202020204" pitchFamily="34" charset="0"/>
            </a:endParaRPr>
          </a:p>
          <a:p>
            <a:pPr>
              <a:lnSpc>
                <a:spcPct val="100000"/>
              </a:lnSpc>
              <a:spcAft>
                <a:spcPts val="0"/>
              </a:spcAft>
              <a:defRPr/>
            </a:pPr>
            <a:endParaRPr lang="en-GB" altLang="en-US" sz="1700" dirty="0">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883C473-FAAF-4AF0-963C-D0749FD12A70}"/>
              </a:ext>
            </a:extLst>
          </p:cNvPr>
          <p:cNvPicPr>
            <a:picLocks noChangeAspect="1"/>
          </p:cNvPicPr>
          <p:nvPr/>
        </p:nvPicPr>
        <p:blipFill>
          <a:blip r:embed="rId3"/>
          <a:stretch>
            <a:fillRect/>
          </a:stretch>
        </p:blipFill>
        <p:spPr>
          <a:xfrm>
            <a:off x="643192" y="698453"/>
            <a:ext cx="5115347" cy="5141052"/>
          </a:xfrm>
          <a:prstGeom prst="rect">
            <a:avLst/>
          </a:prstGeom>
        </p:spPr>
      </p:pic>
      <p:sp>
        <p:nvSpPr>
          <p:cNvPr id="40963" name="Content Placeholder 1">
            <a:extLst>
              <a:ext uri="{FF2B5EF4-FFF2-40B4-BE49-F238E27FC236}">
                <a16:creationId xmlns:a16="http://schemas.microsoft.com/office/drawing/2014/main" id="{DFBB89E1-1EDE-4083-A3F6-532377E27002}"/>
              </a:ext>
            </a:extLst>
          </p:cNvPr>
          <p:cNvSpPr>
            <a:spLocks noGrp="1" noChangeArrowheads="1"/>
          </p:cNvSpPr>
          <p:nvPr>
            <p:ph idx="1"/>
          </p:nvPr>
        </p:nvSpPr>
        <p:spPr>
          <a:xfrm>
            <a:off x="6411684" y="2407436"/>
            <a:ext cx="5127172" cy="3461658"/>
          </a:xfrm>
        </p:spPr>
        <p:txBody>
          <a:bodyPr>
            <a:normAutofit lnSpcReduction="10000"/>
          </a:bodyPr>
          <a:lstStyle/>
          <a:p>
            <a:pPr>
              <a:lnSpc>
                <a:spcPct val="100000"/>
              </a:lnSpc>
            </a:pPr>
            <a:r>
              <a:rPr lang="en-US" altLang="en-US" sz="1800" dirty="0">
                <a:latin typeface="Arial" panose="020B0604020202020204" pitchFamily="34" charset="0"/>
                <a:cs typeface="Arial" panose="020B0604020202020204" pitchFamily="34" charset="0"/>
              </a:rPr>
              <a:t>Imagine that a manufacturing company makes steel frames used in the building industry. A typical small size frame costs £2,400 to manufacture.</a:t>
            </a:r>
          </a:p>
          <a:p>
            <a:pPr>
              <a:lnSpc>
                <a:spcPct val="100000"/>
              </a:lnSpc>
            </a:pPr>
            <a:r>
              <a:rPr lang="en-US" altLang="en-US" sz="1800" dirty="0">
                <a:latin typeface="Arial" panose="020B0604020202020204" pitchFamily="34" charset="0"/>
                <a:cs typeface="Arial" panose="020B0604020202020204" pitchFamily="34" charset="0"/>
              </a:rPr>
              <a:t>How useful is this information?</a:t>
            </a:r>
          </a:p>
          <a:p>
            <a:pPr>
              <a:lnSpc>
                <a:spcPct val="100000"/>
              </a:lnSpc>
            </a:pPr>
            <a:r>
              <a:rPr lang="en-US" altLang="en-US" sz="1800" dirty="0">
                <a:latin typeface="Arial" panose="020B0604020202020204" pitchFamily="34" charset="0"/>
                <a:cs typeface="Arial" panose="020B0604020202020204" pitchFamily="34" charset="0"/>
              </a:rPr>
              <a:t>From a pricing point of view, knowledge of total cost is vital, particularly if the company uses cost plus pricing (which is widely adopted).</a:t>
            </a:r>
          </a:p>
          <a:p>
            <a:pPr>
              <a:lnSpc>
                <a:spcPct val="100000"/>
              </a:lnSpc>
            </a:pPr>
            <a:r>
              <a:rPr lang="en-US" altLang="en-US" sz="1800" dirty="0">
                <a:latin typeface="Arial" panose="020B0604020202020204" pitchFamily="34" charset="0"/>
                <a:cs typeface="Arial" panose="020B0604020202020204" pitchFamily="34" charset="0"/>
              </a:rPr>
              <a:t>However, from a cost control and management perspective, dividing this total up into its constituent parts may be far more useful.</a:t>
            </a:r>
          </a:p>
          <a:p>
            <a:pPr>
              <a:lnSpc>
                <a:spcPct val="100000"/>
              </a:lnSpc>
            </a:pPr>
            <a:endParaRPr lang="en-US" altLang="en-US" sz="17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2">
            <a:extLst>
              <a:ext uri="{FF2B5EF4-FFF2-40B4-BE49-F238E27FC236}">
                <a16:creationId xmlns:a16="http://schemas.microsoft.com/office/drawing/2014/main" id="{5D554142-F33D-4193-AB83-BD802C874946}"/>
              </a:ext>
            </a:extLst>
          </p:cNvPr>
          <p:cNvSpPr>
            <a:spLocks noGrp="1"/>
          </p:cNvSpPr>
          <p:nvPr>
            <p:ph type="title"/>
          </p:nvPr>
        </p:nvSpPr>
        <p:spPr/>
        <p:txBody>
          <a:bodyPr>
            <a:normAutofit/>
          </a:bodyPr>
          <a:lstStyle/>
          <a:p>
            <a:pPr>
              <a:defRPr/>
            </a:pPr>
            <a:r>
              <a:rPr lang="en-US" altLang="en-US" sz="2800"/>
              <a:t>The cost card for the product could look as follows:</a:t>
            </a:r>
            <a:br>
              <a:rPr lang="en-US" altLang="en-US" sz="2800"/>
            </a:br>
            <a:endParaRPr lang="en-US" altLang="en-US" sz="2800"/>
          </a:p>
        </p:txBody>
      </p:sp>
      <p:sp>
        <p:nvSpPr>
          <p:cNvPr id="2" name="Content Placeholder 1">
            <a:extLst>
              <a:ext uri="{FF2B5EF4-FFF2-40B4-BE49-F238E27FC236}">
                <a16:creationId xmlns:a16="http://schemas.microsoft.com/office/drawing/2014/main" id="{F7012C04-F30D-45C8-B72E-84D84C49AF17}"/>
              </a:ext>
            </a:extLst>
          </p:cNvPr>
          <p:cNvSpPr>
            <a:spLocks noGrp="1"/>
          </p:cNvSpPr>
          <p:nvPr>
            <p:ph idx="1"/>
          </p:nvPr>
        </p:nvSpPr>
        <p:spPr/>
        <p:txBody>
          <a:bodyPr rtlCol="0">
            <a:normAutofit fontScale="92500" lnSpcReduction="10000"/>
          </a:bodyPr>
          <a:lstStyle/>
          <a:p>
            <a:pPr>
              <a:lnSpc>
                <a:spcPct val="90000"/>
              </a:lnSpc>
              <a:spcAft>
                <a:spcPts val="0"/>
              </a:spcAft>
              <a:defRPr/>
            </a:pPr>
            <a:r>
              <a:rPr lang="en-US" altLang="en-US" sz="2200" dirty="0">
                <a:latin typeface="Arial" panose="020B0604020202020204" pitchFamily="34" charset="0"/>
                <a:cs typeface="Arial" panose="020B0604020202020204" pitchFamily="34" charset="0"/>
              </a:rPr>
              <a:t>Direct Materials £600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Labour £800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Expenses £100</a:t>
            </a:r>
          </a:p>
          <a:p>
            <a:pPr>
              <a:lnSpc>
                <a:spcPct val="90000"/>
              </a:lnSpc>
              <a:spcAft>
                <a:spcPts val="0"/>
              </a:spcAft>
              <a:defRPr/>
            </a:pPr>
            <a:r>
              <a:rPr lang="en-US" altLang="en-US" sz="2200" b="1" dirty="0">
                <a:latin typeface="Arial" panose="020B0604020202020204" pitchFamily="34" charset="0"/>
                <a:cs typeface="Arial" panose="020B0604020202020204" pitchFamily="34" charset="0"/>
              </a:rPr>
              <a:t>Prime Cost £1,500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Production Overhead £400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Factory Cost £1,900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Non-production overhead £500</a:t>
            </a:r>
          </a:p>
          <a:p>
            <a:pPr>
              <a:lnSpc>
                <a:spcPct val="90000"/>
              </a:lnSpc>
              <a:spcAft>
                <a:spcPts val="0"/>
              </a:spcAft>
              <a:defRPr/>
            </a:pPr>
            <a:r>
              <a:rPr lang="en-US" altLang="en-US" sz="2200" b="1" dirty="0">
                <a:latin typeface="Arial" panose="020B0604020202020204" pitchFamily="34" charset="0"/>
                <a:cs typeface="Arial" panose="020B0604020202020204" pitchFamily="34" charset="0"/>
              </a:rPr>
              <a:t>Total cost £2,400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The cost card has </a:t>
            </a:r>
            <a:r>
              <a:rPr lang="en-US" altLang="en-US" sz="2200" dirty="0" err="1">
                <a:latin typeface="Arial" panose="020B0604020202020204" pitchFamily="34" charset="0"/>
                <a:cs typeface="Arial" panose="020B0604020202020204" pitchFamily="34" charset="0"/>
              </a:rPr>
              <a:t>categorised</a:t>
            </a:r>
            <a:r>
              <a:rPr lang="en-US" altLang="en-US" sz="2200" dirty="0">
                <a:latin typeface="Arial" panose="020B0604020202020204" pitchFamily="34" charset="0"/>
                <a:cs typeface="Arial" panose="020B0604020202020204" pitchFamily="34" charset="0"/>
              </a:rPr>
              <a:t> costs by type, i.e. direct and indirect costs.</a:t>
            </a:r>
          </a:p>
          <a:p>
            <a:pPr>
              <a:lnSpc>
                <a:spcPct val="90000"/>
              </a:lnSpc>
              <a:spcAft>
                <a:spcPts val="0"/>
              </a:spcAft>
              <a:defRPr/>
            </a:pPr>
            <a:endParaRPr lang="en-US" altLang="en-US" sz="2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98FFB87B-0E59-44A0-9EED-5118608BA5F6}"/>
              </a:ext>
            </a:extLst>
          </p:cNvPr>
          <p:cNvSpPr>
            <a:spLocks noGrp="1"/>
          </p:cNvSpPr>
          <p:nvPr>
            <p:ph type="title"/>
          </p:nvPr>
        </p:nvSpPr>
        <p:spPr>
          <a:xfrm>
            <a:off x="643468" y="643467"/>
            <a:ext cx="3073550" cy="5126203"/>
          </a:xfrm>
        </p:spPr>
        <p:txBody>
          <a:bodyPr anchor="ctr">
            <a:normAutofit/>
          </a:bodyPr>
          <a:lstStyle/>
          <a:p>
            <a:pPr algn="r">
              <a:defRPr/>
            </a:pPr>
            <a:r>
              <a:rPr lang="en-GB" altLang="en-US">
                <a:latin typeface="Arial" panose="020B0604020202020204" pitchFamily="34" charset="0"/>
              </a:rPr>
              <a:t>Cost Behaviour</a:t>
            </a:r>
          </a:p>
        </p:txBody>
      </p:sp>
      <p:cxnSp>
        <p:nvCxnSpPr>
          <p:cNvPr id="75" name="Straight Connector 74">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4035" name="Content Placeholder 2">
            <a:extLst>
              <a:ext uri="{FF2B5EF4-FFF2-40B4-BE49-F238E27FC236}">
                <a16:creationId xmlns:a16="http://schemas.microsoft.com/office/drawing/2014/main" id="{1A2365DF-E365-495C-9F18-08F3DCC9B548}"/>
              </a:ext>
            </a:extLst>
          </p:cNvPr>
          <p:cNvSpPr>
            <a:spLocks noGrp="1" noChangeArrowheads="1"/>
          </p:cNvSpPr>
          <p:nvPr>
            <p:ph idx="1"/>
          </p:nvPr>
        </p:nvSpPr>
        <p:spPr>
          <a:xfrm>
            <a:off x="4363786" y="621697"/>
            <a:ext cx="6791894" cy="5147973"/>
          </a:xfrm>
        </p:spPr>
        <p:txBody>
          <a:bodyPr anchor="ctr">
            <a:normAutofit/>
          </a:bodyPr>
          <a:lstStyle/>
          <a:p>
            <a:pPr marL="577850" indent="-577850" defTabSz="762000">
              <a:buNone/>
            </a:pPr>
            <a:r>
              <a:rPr lang="en-US" altLang="en-US">
                <a:latin typeface="Arial" panose="020B0604020202020204" pitchFamily="34" charset="0"/>
              </a:rPr>
              <a:t>	If a business cost £750,000 to run last year, how much will it cost to run this year if business activity is forecast to increase by 25%?</a:t>
            </a:r>
          </a:p>
          <a:p>
            <a:pPr marL="577850" indent="-577850" defTabSz="762000">
              <a:buNone/>
            </a:pPr>
            <a:endParaRPr lang="en-US" altLang="en-US">
              <a:latin typeface="Arial" panose="020B0604020202020204" pitchFamily="34" charset="0"/>
            </a:endParaRPr>
          </a:p>
          <a:p>
            <a:pPr marL="577850" indent="-577850" defTabSz="762000">
              <a:buNone/>
            </a:pPr>
            <a:r>
              <a:rPr lang="en-US" altLang="en-US">
                <a:latin typeface="Arial" panose="020B0604020202020204" pitchFamily="34" charset="0"/>
              </a:rPr>
              <a:t>	To answer the is question we need to understand how costs behave i.e. how do costs change as business activity changes?</a:t>
            </a:r>
          </a:p>
          <a:p>
            <a:pPr marL="577850" indent="-577850" defTabSz="762000"/>
            <a:endParaRPr lang="en-GB" altLang="en-US">
              <a:latin typeface="Arial" panose="020B0604020202020204" pitchFamily="34" charset="0"/>
            </a:endParaRPr>
          </a:p>
        </p:txBody>
      </p:sp>
      <p:sp>
        <p:nvSpPr>
          <p:cNvPr id="77" name="Rectangle 76">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8" name="Rectangle 2">
            <a:extLst>
              <a:ext uri="{FF2B5EF4-FFF2-40B4-BE49-F238E27FC236}">
                <a16:creationId xmlns:a16="http://schemas.microsoft.com/office/drawing/2014/main" id="{F8CD7839-A052-42D9-91C3-D6A862D9335C}"/>
              </a:ext>
            </a:extLst>
          </p:cNvPr>
          <p:cNvSpPr>
            <a:spLocks noGrp="1" noChangeArrowheads="1"/>
          </p:cNvSpPr>
          <p:nvPr>
            <p:ph type="title"/>
          </p:nvPr>
        </p:nvSpPr>
        <p:spPr>
          <a:xfrm>
            <a:off x="643467" y="516835"/>
            <a:ext cx="3448259" cy="1666501"/>
          </a:xfrm>
        </p:spPr>
        <p:txBody>
          <a:bodyPr>
            <a:normAutofit/>
          </a:bodyPr>
          <a:lstStyle/>
          <a:p>
            <a:pPr eaLnBrk="1" hangingPunct="1"/>
            <a:r>
              <a:rPr lang="en-GB" altLang="en-US" sz="4000">
                <a:solidFill>
                  <a:srgbClr val="FFFFFF"/>
                </a:solidFill>
              </a:rPr>
              <a:t>Types of costs</a:t>
            </a:r>
          </a:p>
        </p:txBody>
      </p:sp>
      <p:cxnSp>
        <p:nvCxnSpPr>
          <p:cNvPr id="75" name="Straight Connector 7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99" name="Rectangle 3">
            <a:extLst>
              <a:ext uri="{FF2B5EF4-FFF2-40B4-BE49-F238E27FC236}">
                <a16:creationId xmlns:a16="http://schemas.microsoft.com/office/drawing/2014/main" id="{82A1C220-D1B0-4E8F-A49B-155273C3C582}"/>
              </a:ext>
            </a:extLst>
          </p:cNvPr>
          <p:cNvSpPr>
            <a:spLocks noGrp="1" noChangeArrowheads="1"/>
          </p:cNvSpPr>
          <p:nvPr>
            <p:ph type="body" idx="1"/>
          </p:nvPr>
        </p:nvSpPr>
        <p:spPr>
          <a:xfrm>
            <a:off x="643467" y="2546224"/>
            <a:ext cx="3448259" cy="3342747"/>
          </a:xfrm>
        </p:spPr>
        <p:txBody>
          <a:bodyPr>
            <a:normAutofit lnSpcReduction="10000"/>
          </a:bodyPr>
          <a:lstStyle/>
          <a:p>
            <a:pPr eaLnBrk="1" hangingPunct="1"/>
            <a:r>
              <a:rPr lang="en-GB" altLang="en-US" sz="1800" dirty="0">
                <a:solidFill>
                  <a:srgbClr val="FFFFFF"/>
                </a:solidFill>
                <a:latin typeface="Arial" panose="020B0604020202020204" pitchFamily="34" charset="0"/>
                <a:cs typeface="Arial" panose="020B0604020202020204" pitchFamily="34" charset="0"/>
              </a:rPr>
              <a:t>Costs represent the resources that have to be sacrificed to achieve a business objective.  Costs may be broadly classified as:</a:t>
            </a:r>
          </a:p>
          <a:p>
            <a:pPr eaLnBrk="1" hangingPunct="1"/>
            <a:r>
              <a:rPr lang="en-GB" altLang="en-US" sz="1800" dirty="0">
                <a:solidFill>
                  <a:srgbClr val="FFFFFF"/>
                </a:solidFill>
                <a:latin typeface="Arial" panose="020B0604020202020204" pitchFamily="34" charset="0"/>
                <a:cs typeface="Arial" panose="020B0604020202020204" pitchFamily="34" charset="0"/>
              </a:rPr>
              <a:t>Those that stay fixed when changes occur to the volume of activity</a:t>
            </a:r>
          </a:p>
          <a:p>
            <a:pPr eaLnBrk="1" hangingPunct="1"/>
            <a:r>
              <a:rPr lang="en-GB" altLang="en-US" sz="1800" dirty="0">
                <a:solidFill>
                  <a:srgbClr val="FFFFFF"/>
                </a:solidFill>
                <a:latin typeface="Arial" panose="020B0604020202020204" pitchFamily="34" charset="0"/>
                <a:cs typeface="Arial" panose="020B0604020202020204" pitchFamily="34" charset="0"/>
              </a:rPr>
              <a:t>Those that vary according to the volume of activity</a:t>
            </a:r>
          </a:p>
          <a:p>
            <a:pPr eaLnBrk="1" hangingPunct="1">
              <a:buFont typeface="Symbol" panose="05050102010706020507" pitchFamily="18" charset="2"/>
              <a:buChar char=""/>
            </a:pPr>
            <a:endParaRPr lang="en-GB" altLang="en-US" sz="1800" dirty="0">
              <a:solidFill>
                <a:srgbClr val="FFFFFF"/>
              </a:solidFill>
            </a:endParaRPr>
          </a:p>
        </p:txBody>
      </p:sp>
      <p:pic>
        <p:nvPicPr>
          <p:cNvPr id="4101" name="Picture 4100" descr="Desk with productivity items">
            <a:extLst>
              <a:ext uri="{FF2B5EF4-FFF2-40B4-BE49-F238E27FC236}">
                <a16:creationId xmlns:a16="http://schemas.microsoft.com/office/drawing/2014/main" id="{FB3C4357-081C-7CFF-269A-89F5B2846202}"/>
              </a:ext>
            </a:extLst>
          </p:cNvPr>
          <p:cNvPicPr>
            <a:picLocks noChangeAspect="1"/>
          </p:cNvPicPr>
          <p:nvPr/>
        </p:nvPicPr>
        <p:blipFill rotWithShape="1">
          <a:blip r:embed="rId2"/>
          <a:srcRect l="20941" r="5692" b="-1"/>
          <a:stretch/>
        </p:blipFill>
        <p:spPr>
          <a:xfrm>
            <a:off x="4654296" y="10"/>
            <a:ext cx="7537703"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BB580E8-246E-4623-B25A-283E69BD0CC3}"/>
              </a:ext>
            </a:extLst>
          </p:cNvPr>
          <p:cNvSpPr>
            <a:spLocks noGrp="1" noChangeArrowheads="1"/>
          </p:cNvSpPr>
          <p:nvPr>
            <p:ph type="title"/>
          </p:nvPr>
        </p:nvSpPr>
        <p:spPr>
          <a:xfrm>
            <a:off x="2292096" y="211138"/>
            <a:ext cx="7247192" cy="1643062"/>
          </a:xfrm>
        </p:spPr>
        <p:txBody>
          <a:bodyPr/>
          <a:lstStyle/>
          <a:p>
            <a:pPr marL="577850" indent="-577850" defTabSz="762000">
              <a:defRPr/>
            </a:pPr>
            <a:r>
              <a:rPr lang="en-US" altLang="en-US" sz="2800" dirty="0">
                <a:latin typeface="Arial" panose="020B0604020202020204" pitchFamily="34" charset="0"/>
              </a:rPr>
              <a:t>Fixed Cost</a:t>
            </a:r>
            <a:endParaRPr lang="en-GB" altLang="en-US" sz="2400" dirty="0">
              <a:solidFill>
                <a:srgbClr val="000000"/>
              </a:solidFill>
              <a:latin typeface="Arial" panose="020B0604020202020204" pitchFamily="34" charset="0"/>
            </a:endParaRPr>
          </a:p>
        </p:txBody>
      </p:sp>
      <p:sp>
        <p:nvSpPr>
          <p:cNvPr id="47107" name="Rectangle 3">
            <a:extLst>
              <a:ext uri="{FF2B5EF4-FFF2-40B4-BE49-F238E27FC236}">
                <a16:creationId xmlns:a16="http://schemas.microsoft.com/office/drawing/2014/main" id="{18B5A962-B837-405F-933A-E77DF46A9DF4}"/>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     </a:t>
            </a:r>
          </a:p>
        </p:txBody>
      </p:sp>
      <p:sp>
        <p:nvSpPr>
          <p:cNvPr id="47108" name="Line 4">
            <a:extLst>
              <a:ext uri="{FF2B5EF4-FFF2-40B4-BE49-F238E27FC236}">
                <a16:creationId xmlns:a16="http://schemas.microsoft.com/office/drawing/2014/main" id="{DCE1F0FF-6CE3-40BD-AEBA-5FC99202AAD1}"/>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09" name="Line 5">
            <a:extLst>
              <a:ext uri="{FF2B5EF4-FFF2-40B4-BE49-F238E27FC236}">
                <a16:creationId xmlns:a16="http://schemas.microsoft.com/office/drawing/2014/main" id="{E52A6CB9-9034-4AF3-8F3E-5A6FA96F61FC}"/>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0" name="Line 6">
            <a:extLst>
              <a:ext uri="{FF2B5EF4-FFF2-40B4-BE49-F238E27FC236}">
                <a16:creationId xmlns:a16="http://schemas.microsoft.com/office/drawing/2014/main" id="{36D443E0-1778-449E-87AE-2C80AB23D442}"/>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1" name="Line 7">
            <a:extLst>
              <a:ext uri="{FF2B5EF4-FFF2-40B4-BE49-F238E27FC236}">
                <a16:creationId xmlns:a16="http://schemas.microsoft.com/office/drawing/2014/main" id="{3CEB6FBD-97A3-4E53-AA37-F55BB3E8DA2B}"/>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2" name="Line 8">
            <a:extLst>
              <a:ext uri="{FF2B5EF4-FFF2-40B4-BE49-F238E27FC236}">
                <a16:creationId xmlns:a16="http://schemas.microsoft.com/office/drawing/2014/main" id="{710657FE-4991-4CB6-862A-51D4A7CFB21D}"/>
              </a:ext>
            </a:extLst>
          </p:cNvPr>
          <p:cNvSpPr>
            <a:spLocks noChangeShapeType="1"/>
          </p:cNvSpPr>
          <p:nvPr/>
        </p:nvSpPr>
        <p:spPr bwMode="auto">
          <a:xfrm flipV="1">
            <a:off x="2971800" y="5486400"/>
            <a:ext cx="2895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3" name="Text Box 9">
            <a:extLst>
              <a:ext uri="{FF2B5EF4-FFF2-40B4-BE49-F238E27FC236}">
                <a16:creationId xmlns:a16="http://schemas.microsoft.com/office/drawing/2014/main" id="{55051414-C67E-4CCB-911C-AD963D50D70B}"/>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4" name="Text Box 10">
            <a:extLst>
              <a:ext uri="{FF2B5EF4-FFF2-40B4-BE49-F238E27FC236}">
                <a16:creationId xmlns:a16="http://schemas.microsoft.com/office/drawing/2014/main" id="{E142F2C3-7D7C-44AF-8472-A7E72D15A099}"/>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5" name="Text Box 11">
            <a:extLst>
              <a:ext uri="{FF2B5EF4-FFF2-40B4-BE49-F238E27FC236}">
                <a16:creationId xmlns:a16="http://schemas.microsoft.com/office/drawing/2014/main" id="{4056CAB2-EBAC-4CD7-92D7-27DDB30AB92A}"/>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7116" name="Text Box 12">
            <a:extLst>
              <a:ext uri="{FF2B5EF4-FFF2-40B4-BE49-F238E27FC236}">
                <a16:creationId xmlns:a16="http://schemas.microsoft.com/office/drawing/2014/main" id="{3685A5EF-B799-44DE-A62A-814375121190}"/>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7117" name="Line 13">
            <a:extLst>
              <a:ext uri="{FF2B5EF4-FFF2-40B4-BE49-F238E27FC236}">
                <a16:creationId xmlns:a16="http://schemas.microsoft.com/office/drawing/2014/main" id="{B7988E6D-465A-4D21-9C2F-BAB1A0815EFE}"/>
              </a:ext>
            </a:extLst>
          </p:cNvPr>
          <p:cNvSpPr>
            <a:spLocks noChangeShapeType="1"/>
          </p:cNvSpPr>
          <p:nvPr/>
        </p:nvSpPr>
        <p:spPr bwMode="auto">
          <a:xfrm>
            <a:off x="29718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8" name="Freeform 14">
            <a:extLst>
              <a:ext uri="{FF2B5EF4-FFF2-40B4-BE49-F238E27FC236}">
                <a16:creationId xmlns:a16="http://schemas.microsoft.com/office/drawing/2014/main" id="{D4014F65-EF79-4095-9DEB-F0FB4C302EDD}"/>
              </a:ext>
            </a:extLst>
          </p:cNvPr>
          <p:cNvSpPr>
            <a:spLocks/>
          </p:cNvSpPr>
          <p:nvPr/>
        </p:nvSpPr>
        <p:spPr bwMode="auto">
          <a:xfrm>
            <a:off x="7086600" y="2971800"/>
            <a:ext cx="2781300" cy="2006600"/>
          </a:xfrm>
          <a:custGeom>
            <a:avLst/>
            <a:gdLst>
              <a:gd name="T0" fmla="*/ 0 w 1752"/>
              <a:gd name="T1" fmla="*/ 0 h 1264"/>
              <a:gd name="T2" fmla="*/ 2147483646 w 1752"/>
              <a:gd name="T3" fmla="*/ 2147483646 h 1264"/>
              <a:gd name="T4" fmla="*/ 2147483646 w 1752"/>
              <a:gd name="T5" fmla="*/ 2147483646 h 1264"/>
              <a:gd name="T6" fmla="*/ 2147483646 w 1752"/>
              <a:gd name="T7" fmla="*/ 2147483646 h 1264"/>
              <a:gd name="T8" fmla="*/ 2147483646 w 1752"/>
              <a:gd name="T9" fmla="*/ 2147483646 h 1264"/>
              <a:gd name="T10" fmla="*/ 2147483646 w 1752"/>
              <a:gd name="T11" fmla="*/ 2147483646 h 1264"/>
              <a:gd name="T12" fmla="*/ 0 60000 65536"/>
              <a:gd name="T13" fmla="*/ 0 60000 65536"/>
              <a:gd name="T14" fmla="*/ 0 60000 65536"/>
              <a:gd name="T15" fmla="*/ 0 60000 65536"/>
              <a:gd name="T16" fmla="*/ 0 60000 65536"/>
              <a:gd name="T17" fmla="*/ 0 60000 65536"/>
              <a:gd name="T18" fmla="*/ 0 w 1752"/>
              <a:gd name="T19" fmla="*/ 0 h 1264"/>
              <a:gd name="T20" fmla="*/ 1752 w 1752"/>
              <a:gd name="T21" fmla="*/ 1264 h 1264"/>
            </a:gdLst>
            <a:ahLst/>
            <a:cxnLst>
              <a:cxn ang="T12">
                <a:pos x="T0" y="T1"/>
              </a:cxn>
              <a:cxn ang="T13">
                <a:pos x="T2" y="T3"/>
              </a:cxn>
              <a:cxn ang="T14">
                <a:pos x="T4" y="T5"/>
              </a:cxn>
              <a:cxn ang="T15">
                <a:pos x="T6" y="T7"/>
              </a:cxn>
              <a:cxn ang="T16">
                <a:pos x="T8" y="T9"/>
              </a:cxn>
              <a:cxn ang="T17">
                <a:pos x="T10" y="T11"/>
              </a:cxn>
            </a:cxnLst>
            <a:rect l="T18" t="T19" r="T20" b="T21"/>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0488" tIns="44450" rIns="90488" bIns="44450"/>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9" name="Rectangle 71">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D9FC5F6A-7B7A-4E01-8AFF-00CCFB00F7F1}"/>
              </a:ext>
            </a:extLst>
          </p:cNvPr>
          <p:cNvSpPr>
            <a:spLocks noGrp="1" noChangeArrowheads="1"/>
          </p:cNvSpPr>
          <p:nvPr>
            <p:ph type="title"/>
          </p:nvPr>
        </p:nvSpPr>
        <p:spPr>
          <a:xfrm>
            <a:off x="643468" y="643467"/>
            <a:ext cx="3073550" cy="5126203"/>
          </a:xfrm>
        </p:spPr>
        <p:txBody>
          <a:bodyPr anchor="ctr">
            <a:normAutofit/>
          </a:bodyPr>
          <a:lstStyle/>
          <a:p>
            <a:pPr algn="r" eaLnBrk="1" hangingPunct="1"/>
            <a:r>
              <a:rPr lang="en-GB" altLang="en-US"/>
              <a:t>Question</a:t>
            </a:r>
          </a:p>
        </p:txBody>
      </p:sp>
      <p:cxnSp>
        <p:nvCxnSpPr>
          <p:cNvPr id="6150" name="Straight Connector 73">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147" name="Rectangle 3">
            <a:extLst>
              <a:ext uri="{FF2B5EF4-FFF2-40B4-BE49-F238E27FC236}">
                <a16:creationId xmlns:a16="http://schemas.microsoft.com/office/drawing/2014/main" id="{F603E6B8-8E58-4FE7-9B3D-B00EB9E194D4}"/>
              </a:ext>
            </a:extLst>
          </p:cNvPr>
          <p:cNvSpPr>
            <a:spLocks noGrp="1" noChangeArrowheads="1"/>
          </p:cNvSpPr>
          <p:nvPr>
            <p:ph type="body" idx="1"/>
          </p:nvPr>
        </p:nvSpPr>
        <p:spPr>
          <a:xfrm>
            <a:off x="4363786" y="621697"/>
            <a:ext cx="6791894" cy="5147973"/>
          </a:xfrm>
        </p:spPr>
        <p:txBody>
          <a:bodyPr anchor="ctr">
            <a:normAutofit/>
          </a:bodyPr>
          <a:lstStyle/>
          <a:p>
            <a:pPr eaLnBrk="1" hangingPunct="1"/>
            <a:r>
              <a:rPr lang="en-GB" altLang="en-US" dirty="0">
                <a:latin typeface="Arial" panose="020B0604020202020204" pitchFamily="34" charset="0"/>
                <a:cs typeface="Arial" panose="020B0604020202020204" pitchFamily="34" charset="0"/>
              </a:rPr>
              <a:t>Think of an Engineering workshop.  What are the fixed costs?</a:t>
            </a:r>
          </a:p>
        </p:txBody>
      </p:sp>
      <p:sp>
        <p:nvSpPr>
          <p:cNvPr id="6151" name="Rectangle 75">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1446F4-818C-4350-AE2D-6970342304EB}"/>
              </a:ext>
            </a:extLst>
          </p:cNvPr>
          <p:cNvSpPr>
            <a:spLocks noGrp="1" noChangeArrowheads="1"/>
          </p:cNvSpPr>
          <p:nvPr>
            <p:ph type="title"/>
          </p:nvPr>
        </p:nvSpPr>
        <p:spPr>
          <a:xfrm>
            <a:off x="2495600" y="569913"/>
            <a:ext cx="8172400" cy="1487487"/>
          </a:xfrm>
        </p:spPr>
        <p:txBody>
          <a:bodyPr/>
          <a:lstStyle/>
          <a:p>
            <a:pPr marL="577850" indent="-577850" defTabSz="762000">
              <a:defRPr/>
            </a:pPr>
            <a:r>
              <a:rPr lang="en-US" altLang="en-US" sz="2800" dirty="0">
                <a:latin typeface="Arial" panose="020B0604020202020204" pitchFamily="34" charset="0"/>
              </a:rPr>
              <a:t>Stepped Cost</a:t>
            </a:r>
            <a:br>
              <a:rPr lang="en-US" altLang="en-US" sz="2800" dirty="0">
                <a:latin typeface="Arial" panose="020B0604020202020204" pitchFamily="34" charset="0"/>
              </a:rPr>
            </a:br>
            <a:r>
              <a:rPr lang="en-US" altLang="en-US" dirty="0">
                <a:solidFill>
                  <a:srgbClr val="000000"/>
                </a:solidFill>
                <a:latin typeface="Arial" panose="020B0604020202020204" pitchFamily="34" charset="0"/>
              </a:rPr>
              <a:t>	</a:t>
            </a:r>
            <a:endParaRPr lang="en-GB" altLang="en-US" sz="2800" dirty="0">
              <a:solidFill>
                <a:srgbClr val="000000"/>
              </a:solidFill>
              <a:latin typeface="Arial" panose="020B0604020202020204" pitchFamily="34" charset="0"/>
            </a:endParaRPr>
          </a:p>
        </p:txBody>
      </p:sp>
      <p:sp>
        <p:nvSpPr>
          <p:cNvPr id="49155" name="Rectangle 3">
            <a:extLst>
              <a:ext uri="{FF2B5EF4-FFF2-40B4-BE49-F238E27FC236}">
                <a16:creationId xmlns:a16="http://schemas.microsoft.com/office/drawing/2014/main" id="{23873967-504B-4C21-B8D5-5731A5AE541A}"/>
              </a:ext>
            </a:extLst>
          </p:cNvPr>
          <p:cNvSpPr>
            <a:spLocks noGrp="1" noChangeArrowheads="1"/>
          </p:cNvSpPr>
          <p:nvPr>
            <p:ph idx="1"/>
          </p:nvPr>
        </p:nvSpPr>
        <p:spPr>
          <a:xfrm>
            <a:off x="1066800" y="1344509"/>
            <a:ext cx="10058400" cy="3760891"/>
          </a:xfrm>
        </p:spPr>
        <p:txBody>
          <a:bodyPr/>
          <a:lstStyle/>
          <a:p>
            <a:pPr marL="577850" indent="-577850" defTabSz="762000">
              <a:buNone/>
            </a:pPr>
            <a:r>
              <a:rPr lang="en-US" altLang="en-US" dirty="0">
                <a:latin typeface="Arial" panose="020B0604020202020204" pitchFamily="34" charset="0"/>
              </a:rPr>
              <a:t>     </a:t>
            </a:r>
          </a:p>
        </p:txBody>
      </p:sp>
      <p:sp>
        <p:nvSpPr>
          <p:cNvPr id="49156" name="Line 4">
            <a:extLst>
              <a:ext uri="{FF2B5EF4-FFF2-40B4-BE49-F238E27FC236}">
                <a16:creationId xmlns:a16="http://schemas.microsoft.com/office/drawing/2014/main" id="{C955A656-1646-4B18-85DF-66B0DBB380F9}"/>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7" name="Line 5">
            <a:extLst>
              <a:ext uri="{FF2B5EF4-FFF2-40B4-BE49-F238E27FC236}">
                <a16:creationId xmlns:a16="http://schemas.microsoft.com/office/drawing/2014/main" id="{46E951BC-54C2-4612-88A0-4989734ACE36}"/>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8" name="Text Box 6">
            <a:extLst>
              <a:ext uri="{FF2B5EF4-FFF2-40B4-BE49-F238E27FC236}">
                <a16:creationId xmlns:a16="http://schemas.microsoft.com/office/drawing/2014/main" id="{1A0DEDE0-F7E5-4C58-8DDB-770235EA9627}"/>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9159" name="Text Box 7">
            <a:extLst>
              <a:ext uri="{FF2B5EF4-FFF2-40B4-BE49-F238E27FC236}">
                <a16:creationId xmlns:a16="http://schemas.microsoft.com/office/drawing/2014/main" id="{57402DFB-C506-472E-BBBE-C30C3168C9F0}"/>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9160" name="Line 8">
            <a:extLst>
              <a:ext uri="{FF2B5EF4-FFF2-40B4-BE49-F238E27FC236}">
                <a16:creationId xmlns:a16="http://schemas.microsoft.com/office/drawing/2014/main" id="{27706E18-1E6A-48DB-BEB3-E5A8B42CE93C}"/>
              </a:ext>
            </a:extLst>
          </p:cNvPr>
          <p:cNvSpPr>
            <a:spLocks noChangeShapeType="1"/>
          </p:cNvSpPr>
          <p:nvPr/>
        </p:nvSpPr>
        <p:spPr bwMode="auto">
          <a:xfrm>
            <a:off x="4648200" y="51054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1" name="Line 9">
            <a:extLst>
              <a:ext uri="{FF2B5EF4-FFF2-40B4-BE49-F238E27FC236}">
                <a16:creationId xmlns:a16="http://schemas.microsoft.com/office/drawing/2014/main" id="{FE12D6F5-0A95-43A8-AFB0-5BF6AF71E22E}"/>
              </a:ext>
            </a:extLst>
          </p:cNvPr>
          <p:cNvSpPr>
            <a:spLocks noChangeShapeType="1"/>
          </p:cNvSpPr>
          <p:nvPr/>
        </p:nvSpPr>
        <p:spPr bwMode="auto">
          <a:xfrm>
            <a:off x="5181600" y="46482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2" name="Line 10">
            <a:extLst>
              <a:ext uri="{FF2B5EF4-FFF2-40B4-BE49-F238E27FC236}">
                <a16:creationId xmlns:a16="http://schemas.microsoft.com/office/drawing/2014/main" id="{6DC93276-74D4-4ACC-A797-18DE8E4207AA}"/>
              </a:ext>
            </a:extLst>
          </p:cNvPr>
          <p:cNvSpPr>
            <a:spLocks noChangeShapeType="1"/>
          </p:cNvSpPr>
          <p:nvPr/>
        </p:nvSpPr>
        <p:spPr bwMode="auto">
          <a:xfrm>
            <a:off x="5715000" y="41910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3" name="Line 11">
            <a:extLst>
              <a:ext uri="{FF2B5EF4-FFF2-40B4-BE49-F238E27FC236}">
                <a16:creationId xmlns:a16="http://schemas.microsoft.com/office/drawing/2014/main" id="{CA456EC7-1530-4583-BE80-0604AB97530C}"/>
              </a:ext>
            </a:extLst>
          </p:cNvPr>
          <p:cNvSpPr>
            <a:spLocks noChangeShapeType="1"/>
          </p:cNvSpPr>
          <p:nvPr/>
        </p:nvSpPr>
        <p:spPr bwMode="auto">
          <a:xfrm>
            <a:off x="6248400" y="37338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4" name="Line 12">
            <a:extLst>
              <a:ext uri="{FF2B5EF4-FFF2-40B4-BE49-F238E27FC236}">
                <a16:creationId xmlns:a16="http://schemas.microsoft.com/office/drawing/2014/main" id="{DAE6CA1D-1252-4526-8B92-E39C6EF57420}"/>
              </a:ext>
            </a:extLst>
          </p:cNvPr>
          <p:cNvSpPr>
            <a:spLocks noChangeShapeType="1"/>
          </p:cNvSpPr>
          <p:nvPr/>
        </p:nvSpPr>
        <p:spPr bwMode="auto">
          <a:xfrm flipV="1">
            <a:off x="5181600" y="46482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5" name="Line 13">
            <a:extLst>
              <a:ext uri="{FF2B5EF4-FFF2-40B4-BE49-F238E27FC236}">
                <a16:creationId xmlns:a16="http://schemas.microsoft.com/office/drawing/2014/main" id="{3423299C-A684-4FCA-A009-1B4E2981385C}"/>
              </a:ext>
            </a:extLst>
          </p:cNvPr>
          <p:cNvSpPr>
            <a:spLocks noChangeShapeType="1"/>
          </p:cNvSpPr>
          <p:nvPr/>
        </p:nvSpPr>
        <p:spPr bwMode="auto">
          <a:xfrm flipV="1">
            <a:off x="5715000" y="41910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6" name="Line 14">
            <a:extLst>
              <a:ext uri="{FF2B5EF4-FFF2-40B4-BE49-F238E27FC236}">
                <a16:creationId xmlns:a16="http://schemas.microsoft.com/office/drawing/2014/main" id="{621E5A81-0349-47E1-A753-214E3B87BEC2}"/>
              </a:ext>
            </a:extLst>
          </p:cNvPr>
          <p:cNvSpPr>
            <a:spLocks noChangeShapeType="1"/>
          </p:cNvSpPr>
          <p:nvPr/>
        </p:nvSpPr>
        <p:spPr bwMode="auto">
          <a:xfrm flipV="1">
            <a:off x="6248400" y="37338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7" name="TextBox 14">
            <a:extLst>
              <a:ext uri="{FF2B5EF4-FFF2-40B4-BE49-F238E27FC236}">
                <a16:creationId xmlns:a16="http://schemas.microsoft.com/office/drawing/2014/main" id="{3C2BEDAD-B987-47B9-B975-A1DBB1B93846}"/>
              </a:ext>
            </a:extLst>
          </p:cNvPr>
          <p:cNvSpPr txBox="1">
            <a:spLocks noChangeArrowheads="1"/>
          </p:cNvSpPr>
          <p:nvPr/>
        </p:nvSpPr>
        <p:spPr bwMode="auto">
          <a:xfrm>
            <a:off x="4737100" y="2063028"/>
            <a:ext cx="73019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One machine if production below 1000 units but two machines above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517DF2C-D28C-4426-8ED4-3DE36BEECE74}"/>
              </a:ext>
            </a:extLst>
          </p:cNvPr>
          <p:cNvSpPr>
            <a:spLocks noGrp="1" noChangeArrowheads="1"/>
          </p:cNvSpPr>
          <p:nvPr>
            <p:ph type="title"/>
          </p:nvPr>
        </p:nvSpPr>
        <p:spPr>
          <a:xfrm>
            <a:off x="2401888" y="569913"/>
            <a:ext cx="8266112" cy="1054100"/>
          </a:xfrm>
        </p:spPr>
        <p:txBody>
          <a:bodyPr/>
          <a:lstStyle/>
          <a:p>
            <a:pPr marL="577850" indent="-577850" defTabSz="762000">
              <a:defRPr/>
            </a:pPr>
            <a:r>
              <a:rPr lang="en-US" altLang="en-US" sz="2800" dirty="0">
                <a:latin typeface="Arial" panose="020B0604020202020204" pitchFamily="34" charset="0"/>
              </a:rPr>
              <a:t>Variable Cost</a:t>
            </a:r>
            <a:br>
              <a:rPr lang="en-US" altLang="en-US" sz="2800" dirty="0">
                <a:latin typeface="Arial" panose="020B0604020202020204" pitchFamily="34" charset="0"/>
              </a:rPr>
            </a:br>
            <a:r>
              <a:rPr lang="en-US" altLang="en-US" sz="2800" dirty="0">
                <a:latin typeface="Arial" panose="020B0604020202020204" pitchFamily="34" charset="0"/>
              </a:rPr>
              <a:t>	</a:t>
            </a:r>
            <a:endParaRPr lang="en-GB" altLang="en-US" sz="2800" dirty="0">
              <a:latin typeface="Arial" panose="020B0604020202020204" pitchFamily="34" charset="0"/>
            </a:endParaRPr>
          </a:p>
        </p:txBody>
      </p:sp>
      <p:sp>
        <p:nvSpPr>
          <p:cNvPr id="45059" name="Rectangle 3">
            <a:extLst>
              <a:ext uri="{FF2B5EF4-FFF2-40B4-BE49-F238E27FC236}">
                <a16:creationId xmlns:a16="http://schemas.microsoft.com/office/drawing/2014/main" id="{CC43BC8A-3B01-4E03-9E87-8BAFD40B2520}"/>
              </a:ext>
            </a:extLst>
          </p:cNvPr>
          <p:cNvSpPr>
            <a:spLocks noGrp="1" noChangeArrowheads="1"/>
          </p:cNvSpPr>
          <p:nvPr>
            <p:ph idx="1"/>
          </p:nvPr>
        </p:nvSpPr>
        <p:spPr>
          <a:xfrm>
            <a:off x="1703388" y="2247900"/>
            <a:ext cx="8266112" cy="4421188"/>
          </a:xfrm>
        </p:spPr>
        <p:txBody>
          <a:bodyPr/>
          <a:lstStyle/>
          <a:p>
            <a:pPr marL="577850" indent="-577850" defTabSz="762000">
              <a:buNone/>
            </a:pPr>
            <a:r>
              <a:rPr lang="en-US" altLang="en-US">
                <a:latin typeface="Arial" panose="020B0604020202020204" pitchFamily="34" charset="0"/>
              </a:rPr>
              <a:t>     </a:t>
            </a:r>
          </a:p>
          <a:p>
            <a:pPr marL="577850" indent="-577850" defTabSz="762000">
              <a:buNone/>
            </a:pPr>
            <a:endParaRPr lang="en-US" altLang="en-US">
              <a:latin typeface="Arial" panose="020B0604020202020204" pitchFamily="34" charset="0"/>
            </a:endParaRPr>
          </a:p>
        </p:txBody>
      </p:sp>
      <p:sp>
        <p:nvSpPr>
          <p:cNvPr id="45060" name="Line 4">
            <a:extLst>
              <a:ext uri="{FF2B5EF4-FFF2-40B4-BE49-F238E27FC236}">
                <a16:creationId xmlns:a16="http://schemas.microsoft.com/office/drawing/2014/main" id="{8C0B2FA4-0070-4CDC-9D84-81FFB52BCC65}"/>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1" name="Line 5">
            <a:extLst>
              <a:ext uri="{FF2B5EF4-FFF2-40B4-BE49-F238E27FC236}">
                <a16:creationId xmlns:a16="http://schemas.microsoft.com/office/drawing/2014/main" id="{B200E310-64FD-4628-ABBE-8822D98B9AE8}"/>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2" name="Line 6">
            <a:extLst>
              <a:ext uri="{FF2B5EF4-FFF2-40B4-BE49-F238E27FC236}">
                <a16:creationId xmlns:a16="http://schemas.microsoft.com/office/drawing/2014/main" id="{619BA3AF-BBEE-48CD-818E-2AF9C50B8599}"/>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3" name="Line 7">
            <a:extLst>
              <a:ext uri="{FF2B5EF4-FFF2-40B4-BE49-F238E27FC236}">
                <a16:creationId xmlns:a16="http://schemas.microsoft.com/office/drawing/2014/main" id="{AE4474B2-CBEC-404A-917F-3B45398006D4}"/>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4" name="Line 8">
            <a:extLst>
              <a:ext uri="{FF2B5EF4-FFF2-40B4-BE49-F238E27FC236}">
                <a16:creationId xmlns:a16="http://schemas.microsoft.com/office/drawing/2014/main" id="{2D27D9BA-109A-4D1D-BA2B-C7F19DCA083B}"/>
              </a:ext>
            </a:extLst>
          </p:cNvPr>
          <p:cNvSpPr>
            <a:spLocks noChangeShapeType="1"/>
          </p:cNvSpPr>
          <p:nvPr/>
        </p:nvSpPr>
        <p:spPr bwMode="auto">
          <a:xfrm flipV="1">
            <a:off x="2971800" y="3276600"/>
            <a:ext cx="2362200" cy="2209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5" name="Line 9">
            <a:extLst>
              <a:ext uri="{FF2B5EF4-FFF2-40B4-BE49-F238E27FC236}">
                <a16:creationId xmlns:a16="http://schemas.microsoft.com/office/drawing/2014/main" id="{8C59B2D1-DDB2-411E-B3E8-6A0C7B1D664D}"/>
              </a:ext>
            </a:extLst>
          </p:cNvPr>
          <p:cNvSpPr>
            <a:spLocks noChangeShapeType="1"/>
          </p:cNvSpPr>
          <p:nvPr/>
        </p:nvSpPr>
        <p:spPr bwMode="auto">
          <a:xfrm>
            <a:off x="68580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6" name="Text Box 10">
            <a:extLst>
              <a:ext uri="{FF2B5EF4-FFF2-40B4-BE49-F238E27FC236}">
                <a16:creationId xmlns:a16="http://schemas.microsoft.com/office/drawing/2014/main" id="{60CC87A1-4CFE-4F7A-90B8-321DDA74362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7" name="Text Box 11">
            <a:extLst>
              <a:ext uri="{FF2B5EF4-FFF2-40B4-BE49-F238E27FC236}">
                <a16:creationId xmlns:a16="http://schemas.microsoft.com/office/drawing/2014/main" id="{BE334CC3-8641-4C0E-A314-406C3D7B8F51}"/>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8" name="Text Box 12">
            <a:extLst>
              <a:ext uri="{FF2B5EF4-FFF2-40B4-BE49-F238E27FC236}">
                <a16:creationId xmlns:a16="http://schemas.microsoft.com/office/drawing/2014/main" id="{B25AB2A5-2F34-401D-959B-B93171026B06}"/>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5069" name="Text Box 13">
            <a:extLst>
              <a:ext uri="{FF2B5EF4-FFF2-40B4-BE49-F238E27FC236}">
                <a16:creationId xmlns:a16="http://schemas.microsoft.com/office/drawing/2014/main" id="{85CED57F-E134-4DBC-8651-94318F328F83}"/>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845D42E-282F-4BE6-B88F-821F2127284D}"/>
              </a:ext>
            </a:extLst>
          </p:cNvPr>
          <p:cNvSpPr>
            <a:spLocks noGrp="1" noChangeArrowheads="1"/>
          </p:cNvSpPr>
          <p:nvPr>
            <p:ph type="title"/>
          </p:nvPr>
        </p:nvSpPr>
        <p:spPr/>
        <p:txBody>
          <a:bodyPr/>
          <a:lstStyle/>
          <a:p>
            <a:pPr eaLnBrk="1" hangingPunct="1"/>
            <a:r>
              <a:rPr lang="en-GB" altLang="en-US"/>
              <a:t>Question</a:t>
            </a:r>
          </a:p>
        </p:txBody>
      </p:sp>
      <p:sp>
        <p:nvSpPr>
          <p:cNvPr id="7171" name="Rectangle 3">
            <a:extLst>
              <a:ext uri="{FF2B5EF4-FFF2-40B4-BE49-F238E27FC236}">
                <a16:creationId xmlns:a16="http://schemas.microsoft.com/office/drawing/2014/main" id="{5B55B1C7-29D9-48F0-B4B8-4D10A789D37F}"/>
              </a:ext>
            </a:extLst>
          </p:cNvPr>
          <p:cNvSpPr>
            <a:spLocks noGrp="1" noChangeArrowheads="1"/>
          </p:cNvSpPr>
          <p:nvPr>
            <p:ph type="body" idx="1"/>
          </p:nvPr>
        </p:nvSpPr>
        <p:spPr/>
        <p:txBody>
          <a:bodyPr/>
          <a:lstStyle/>
          <a:p>
            <a:pPr eaLnBrk="1" hangingPunct="1"/>
            <a:r>
              <a:rPr lang="en-GB" altLang="en-US" b="1"/>
              <a:t>Can you think of some examples of variable costs in an engineering workshop?</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B72A76E-566B-40CC-B40E-A7496078DD2E}"/>
              </a:ext>
            </a:extLst>
          </p:cNvPr>
          <p:cNvSpPr>
            <a:spLocks noGrp="1" noChangeArrowheads="1"/>
          </p:cNvSpPr>
          <p:nvPr>
            <p:ph type="title"/>
          </p:nvPr>
        </p:nvSpPr>
        <p:spPr>
          <a:xfrm>
            <a:off x="2292096" y="569913"/>
            <a:ext cx="8375904" cy="1054100"/>
          </a:xfrm>
        </p:spPr>
        <p:txBody>
          <a:bodyPr/>
          <a:lstStyle/>
          <a:p>
            <a:pPr marL="577850" indent="-577850" defTabSz="762000">
              <a:defRPr/>
            </a:pPr>
            <a:r>
              <a:rPr lang="en-US" altLang="en-US" sz="2800" dirty="0">
                <a:latin typeface="Arial" panose="020B0604020202020204" pitchFamily="34" charset="0"/>
              </a:rPr>
              <a:t>Semi Variable	</a:t>
            </a:r>
            <a:endParaRPr lang="en-GB" altLang="en-US" sz="1800" dirty="0">
              <a:solidFill>
                <a:srgbClr val="000000"/>
              </a:solidFill>
              <a:latin typeface="Arial" panose="020B0604020202020204" pitchFamily="34" charset="0"/>
            </a:endParaRPr>
          </a:p>
        </p:txBody>
      </p:sp>
      <p:sp>
        <p:nvSpPr>
          <p:cNvPr id="51203" name="Rectangle 3">
            <a:extLst>
              <a:ext uri="{FF2B5EF4-FFF2-40B4-BE49-F238E27FC236}">
                <a16:creationId xmlns:a16="http://schemas.microsoft.com/office/drawing/2014/main" id="{815F78AE-309B-4C00-A140-381818A567BB}"/>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a:t>
            </a:r>
          </a:p>
        </p:txBody>
      </p:sp>
      <p:sp>
        <p:nvSpPr>
          <p:cNvPr id="51204" name="Line 4">
            <a:extLst>
              <a:ext uri="{FF2B5EF4-FFF2-40B4-BE49-F238E27FC236}">
                <a16:creationId xmlns:a16="http://schemas.microsoft.com/office/drawing/2014/main" id="{9BA7BF49-54EF-402E-933C-5408B01D93D1}"/>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5" name="Line 5">
            <a:extLst>
              <a:ext uri="{FF2B5EF4-FFF2-40B4-BE49-F238E27FC236}">
                <a16:creationId xmlns:a16="http://schemas.microsoft.com/office/drawing/2014/main" id="{472B231D-88F4-4820-BEE8-2E58D2E853EA}"/>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6" name="Text Box 6">
            <a:extLst>
              <a:ext uri="{FF2B5EF4-FFF2-40B4-BE49-F238E27FC236}">
                <a16:creationId xmlns:a16="http://schemas.microsoft.com/office/drawing/2014/main" id="{157A7C96-EF51-4EAA-B4EF-FFDB6751F029}"/>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51207" name="Text Box 7">
            <a:extLst>
              <a:ext uri="{FF2B5EF4-FFF2-40B4-BE49-F238E27FC236}">
                <a16:creationId xmlns:a16="http://schemas.microsoft.com/office/drawing/2014/main" id="{BB138106-D4A8-47C1-BB1B-68DCBEBD4773}"/>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51208" name="Line 8">
            <a:extLst>
              <a:ext uri="{FF2B5EF4-FFF2-40B4-BE49-F238E27FC236}">
                <a16:creationId xmlns:a16="http://schemas.microsoft.com/office/drawing/2014/main" id="{BDCC4E87-6B54-4C5F-8C86-E1A67C7D91F5}"/>
              </a:ext>
            </a:extLst>
          </p:cNvPr>
          <p:cNvSpPr>
            <a:spLocks noChangeShapeType="1"/>
          </p:cNvSpPr>
          <p:nvPr/>
        </p:nvSpPr>
        <p:spPr bwMode="auto">
          <a:xfrm flipV="1">
            <a:off x="4648200" y="3810000"/>
            <a:ext cx="281940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9" name="Line 9">
            <a:extLst>
              <a:ext uri="{FF2B5EF4-FFF2-40B4-BE49-F238E27FC236}">
                <a16:creationId xmlns:a16="http://schemas.microsoft.com/office/drawing/2014/main" id="{4BC36E36-C0D6-4C7C-83C2-9CAE57EF6CA2}"/>
              </a:ext>
            </a:extLst>
          </p:cNvPr>
          <p:cNvSpPr>
            <a:spLocks noChangeShapeType="1"/>
          </p:cNvSpPr>
          <p:nvPr/>
        </p:nvSpPr>
        <p:spPr bwMode="auto">
          <a:xfrm flipV="1">
            <a:off x="4648200" y="4800600"/>
            <a:ext cx="2819400" cy="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10" name="Text Box 10">
            <a:extLst>
              <a:ext uri="{FF2B5EF4-FFF2-40B4-BE49-F238E27FC236}">
                <a16:creationId xmlns:a16="http://schemas.microsoft.com/office/drawing/2014/main" id="{51913C69-5812-4137-9979-2F2F054591B3}"/>
              </a:ext>
            </a:extLst>
          </p:cNvPr>
          <p:cNvSpPr txBox="1">
            <a:spLocks noChangeArrowheads="1"/>
          </p:cNvSpPr>
          <p:nvPr/>
        </p:nvSpPr>
        <p:spPr bwMode="auto">
          <a:xfrm>
            <a:off x="7162800" y="4114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Variable Cost</a:t>
            </a:r>
          </a:p>
        </p:txBody>
      </p:sp>
      <p:sp>
        <p:nvSpPr>
          <p:cNvPr id="51211" name="Text Box 11">
            <a:extLst>
              <a:ext uri="{FF2B5EF4-FFF2-40B4-BE49-F238E27FC236}">
                <a16:creationId xmlns:a16="http://schemas.microsoft.com/office/drawing/2014/main" id="{57D7A928-34AA-4810-9672-058B72174F6E}"/>
              </a:ext>
            </a:extLst>
          </p:cNvPr>
          <p:cNvSpPr txBox="1">
            <a:spLocks noChangeArrowheads="1"/>
          </p:cNvSpPr>
          <p:nvPr/>
        </p:nvSpPr>
        <p:spPr bwMode="auto">
          <a:xfrm>
            <a:off x="6553200" y="4876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Fixed Cost</a:t>
            </a:r>
          </a:p>
        </p:txBody>
      </p:sp>
      <p:sp>
        <p:nvSpPr>
          <p:cNvPr id="51212" name="TextBox 11">
            <a:extLst>
              <a:ext uri="{FF2B5EF4-FFF2-40B4-BE49-F238E27FC236}">
                <a16:creationId xmlns:a16="http://schemas.microsoft.com/office/drawing/2014/main" id="{64B82039-9274-472B-B148-E8BE962DBA2F}"/>
              </a:ext>
            </a:extLst>
          </p:cNvPr>
          <p:cNvSpPr txBox="1">
            <a:spLocks noChangeArrowheads="1"/>
          </p:cNvSpPr>
          <p:nvPr/>
        </p:nvSpPr>
        <p:spPr bwMode="auto">
          <a:xfrm>
            <a:off x="5693605" y="2277269"/>
            <a:ext cx="526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None/>
            </a:pPr>
            <a:r>
              <a:rPr lang="en-GB" altLang="en-US" sz="1800" dirty="0">
                <a:latin typeface="Arial" panose="020B0604020202020204" pitchFamily="34" charset="0"/>
                <a:ea typeface="ＭＳ Ｐゴシック" panose="020B0600070205080204" pitchFamily="34" charset="-128"/>
              </a:rPr>
              <a:t>- Electricity (standing charge plus charge per unit)</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8" name="Title 2">
            <a:extLst>
              <a:ext uri="{FF2B5EF4-FFF2-40B4-BE49-F238E27FC236}">
                <a16:creationId xmlns:a16="http://schemas.microsoft.com/office/drawing/2014/main" id="{B71B7748-EEB0-4E62-9E41-E1163C33C2D7}"/>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69C2DB7F-5B7E-4F33-8891-C149F3E7160C}"/>
              </a:ext>
            </a:extLst>
          </p:cNvPr>
          <p:cNvSpPr>
            <a:spLocks noGrp="1"/>
          </p:cNvSpPr>
          <p:nvPr>
            <p:ph idx="1"/>
          </p:nvPr>
        </p:nvSpPr>
        <p:spPr>
          <a:xfrm>
            <a:off x="1097279" y="2546224"/>
            <a:ext cx="5977938" cy="3342747"/>
          </a:xfrm>
        </p:spPr>
        <p:txBody>
          <a:bodyPr rtlCol="0">
            <a:normAutofit/>
          </a:bodyPr>
          <a:lstStyle/>
          <a:p>
            <a:pPr marL="365760" indent="-365760">
              <a:spcAft>
                <a:spcPts val="0"/>
              </a:spcAft>
              <a:defRPr/>
            </a:pPr>
            <a:r>
              <a:rPr lang="en-US" sz="1800" b="1" dirty="0">
                <a:solidFill>
                  <a:srgbClr val="FFFFFF"/>
                </a:solidFill>
                <a:latin typeface="Arial" panose="020B0604020202020204" pitchFamily="34" charset="0"/>
                <a:cs typeface="Arial" panose="020B0604020202020204" pitchFamily="34" charset="0"/>
              </a:rPr>
              <a:t>Direct costs</a:t>
            </a:r>
          </a:p>
          <a:p>
            <a:pPr marL="0" indent="0">
              <a:spcAft>
                <a:spcPts val="0"/>
              </a:spcAft>
              <a:buNone/>
              <a:defRPr/>
            </a:pPr>
            <a:endParaRPr lang="en-US" sz="1800" dirty="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dirty="0">
                <a:solidFill>
                  <a:srgbClr val="FFFFFF"/>
                </a:solidFill>
                <a:latin typeface="Arial" panose="020B0604020202020204" pitchFamily="34" charset="0"/>
                <a:cs typeface="Arial" panose="020B0604020202020204" pitchFamily="34" charset="0"/>
              </a:rPr>
              <a:t>These are costs that can be economically traced, identified and matched to the product being produced or service provided</a:t>
            </a:r>
          </a:p>
          <a:p>
            <a:pPr marL="365760" indent="-365760">
              <a:spcAft>
                <a:spcPts val="0"/>
              </a:spcAft>
              <a:defRPr/>
            </a:pPr>
            <a:endParaRPr lang="en-US" sz="1800" dirty="0">
              <a:solidFill>
                <a:srgbClr val="FFFFFF"/>
              </a:solidFill>
              <a:latin typeface="Arial" panose="020B0604020202020204" pitchFamily="34" charset="0"/>
              <a:cs typeface="Arial" panose="020B0604020202020204" pitchFamily="34" charset="0"/>
            </a:endParaRPr>
          </a:p>
          <a:p>
            <a:pPr marL="365760" indent="-365760">
              <a:spcAft>
                <a:spcPts val="0"/>
              </a:spcAft>
              <a:defRPr/>
            </a:pPr>
            <a:endParaRPr lang="en-US" sz="1800" dirty="0">
              <a:solidFill>
                <a:srgbClr val="FFFFFF"/>
              </a:solidFill>
            </a:endParaRPr>
          </a:p>
        </p:txBody>
      </p:sp>
      <p:pic>
        <p:nvPicPr>
          <p:cNvPr id="34820" name="Picture 34819" descr="Cardboard boxes on conveyor belt">
            <a:extLst>
              <a:ext uri="{FF2B5EF4-FFF2-40B4-BE49-F238E27FC236}">
                <a16:creationId xmlns:a16="http://schemas.microsoft.com/office/drawing/2014/main" id="{C9BCAE63-A67B-410E-85A8-3B92127F36C4}"/>
              </a:ext>
            </a:extLst>
          </p:cNvPr>
          <p:cNvPicPr>
            <a:picLocks noChangeAspect="1"/>
          </p:cNvPicPr>
          <p:nvPr/>
        </p:nvPicPr>
        <p:blipFill rotWithShape="1">
          <a:blip r:embed="rId3"/>
          <a:srcRect l="32784" r="22636"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2" name="Title 2">
            <a:extLst>
              <a:ext uri="{FF2B5EF4-FFF2-40B4-BE49-F238E27FC236}">
                <a16:creationId xmlns:a16="http://schemas.microsoft.com/office/drawing/2014/main" id="{A4917064-E049-4A3B-9B0D-6EB068144F9C}"/>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0CE1BF80-F6B4-4025-B0A6-8E61A4B054DB}"/>
              </a:ext>
            </a:extLst>
          </p:cNvPr>
          <p:cNvSpPr>
            <a:spLocks noGrp="1"/>
          </p:cNvSpPr>
          <p:nvPr>
            <p:ph idx="1"/>
          </p:nvPr>
        </p:nvSpPr>
        <p:spPr>
          <a:xfrm>
            <a:off x="1097279" y="2546224"/>
            <a:ext cx="5977938" cy="3342747"/>
          </a:xfrm>
        </p:spPr>
        <p:txBody>
          <a:bodyPr rtlCol="0">
            <a:normAutofit/>
          </a:bodyPr>
          <a:lstStyle/>
          <a:p>
            <a:pPr marL="365760" indent="-365760">
              <a:lnSpc>
                <a:spcPct val="100000"/>
              </a:lnSpc>
              <a:spcAft>
                <a:spcPts val="0"/>
              </a:spcAft>
              <a:defRPr/>
            </a:pPr>
            <a:r>
              <a:rPr lang="en-US" sz="1700" b="1" dirty="0">
                <a:solidFill>
                  <a:srgbClr val="FFFFFF"/>
                </a:solidFill>
              </a:rPr>
              <a:t>Indirect Costs</a:t>
            </a:r>
          </a:p>
          <a:p>
            <a:pPr marL="365760" indent="-365760">
              <a:lnSpc>
                <a:spcPct val="100000"/>
              </a:lnSpc>
              <a:spcAft>
                <a:spcPts val="0"/>
              </a:spcAft>
              <a:defRPr/>
            </a:pPr>
            <a:endParaRPr lang="en-US" sz="1700" dirty="0">
              <a:solidFill>
                <a:srgbClr val="FFFFFF"/>
              </a:solidFill>
            </a:endParaRPr>
          </a:p>
          <a:p>
            <a:pPr marL="365760" indent="-365760">
              <a:lnSpc>
                <a:spcPct val="100000"/>
              </a:lnSpc>
              <a:spcAft>
                <a:spcPts val="0"/>
              </a:spcAft>
              <a:defRPr/>
            </a:pPr>
            <a:r>
              <a:rPr lang="en-US" sz="1700" dirty="0">
                <a:solidFill>
                  <a:srgbClr val="FFFFFF"/>
                </a:solidFill>
              </a:rPr>
              <a:t>These are also referred to as overheads; the term overhead itself has assumed a negative connotation in some circles. </a:t>
            </a:r>
          </a:p>
          <a:p>
            <a:pPr marL="365760" indent="-365760">
              <a:lnSpc>
                <a:spcPct val="100000"/>
              </a:lnSpc>
              <a:spcAft>
                <a:spcPts val="0"/>
              </a:spcAft>
              <a:defRPr/>
            </a:pPr>
            <a:r>
              <a:rPr lang="en-US" sz="1700" dirty="0">
                <a:solidFill>
                  <a:srgbClr val="FFFFFF"/>
                </a:solidFill>
              </a:rPr>
              <a:t>Indirect costs can be thought of those costs which are incurred to support to an </a:t>
            </a:r>
            <a:r>
              <a:rPr lang="en-US" sz="1700" dirty="0" err="1">
                <a:solidFill>
                  <a:srgbClr val="FFFFFF"/>
                </a:solidFill>
              </a:rPr>
              <a:t>organisations</a:t>
            </a:r>
            <a:r>
              <a:rPr lang="en-US" sz="1700" dirty="0">
                <a:solidFill>
                  <a:srgbClr val="FFFFFF"/>
                </a:solidFill>
              </a:rPr>
              <a:t> main activities</a:t>
            </a:r>
          </a:p>
          <a:p>
            <a:pPr marL="365760" indent="-365760">
              <a:lnSpc>
                <a:spcPct val="100000"/>
              </a:lnSpc>
              <a:spcAft>
                <a:spcPts val="0"/>
              </a:spcAft>
              <a:defRPr/>
            </a:pPr>
            <a:r>
              <a:rPr lang="en-US" sz="1700" dirty="0">
                <a:solidFill>
                  <a:srgbClr val="FFFFFF"/>
                </a:solidFill>
              </a:rPr>
              <a:t>By breaking down costs in this way, it becomes possible to identify the cause of costs within an </a:t>
            </a:r>
            <a:r>
              <a:rPr lang="en-US" sz="1700" dirty="0" err="1">
                <a:solidFill>
                  <a:srgbClr val="FFFFFF"/>
                </a:solidFill>
              </a:rPr>
              <a:t>organisation</a:t>
            </a:r>
            <a:r>
              <a:rPr lang="en-US" sz="1700" dirty="0">
                <a:solidFill>
                  <a:srgbClr val="FFFFFF"/>
                </a:solidFill>
              </a:rPr>
              <a:t>. From this it becomes possible to develop cost control and cost reduction strategies.</a:t>
            </a:r>
          </a:p>
          <a:p>
            <a:pPr marL="365760" indent="-365760">
              <a:lnSpc>
                <a:spcPct val="100000"/>
              </a:lnSpc>
              <a:spcAft>
                <a:spcPts val="0"/>
              </a:spcAft>
              <a:defRPr/>
            </a:pPr>
            <a:endParaRPr lang="en-US" sz="1700" dirty="0">
              <a:solidFill>
                <a:srgbClr val="FFFFFF"/>
              </a:solidFill>
            </a:endParaRPr>
          </a:p>
        </p:txBody>
      </p:sp>
      <p:pic>
        <p:nvPicPr>
          <p:cNvPr id="35844" name="Picture 35843" descr="3D spheres connected with a red line">
            <a:extLst>
              <a:ext uri="{FF2B5EF4-FFF2-40B4-BE49-F238E27FC236}">
                <a16:creationId xmlns:a16="http://schemas.microsoft.com/office/drawing/2014/main" id="{9FACCC40-2702-4F8A-9F67-44FB46468F67}"/>
              </a:ext>
            </a:extLst>
          </p:cNvPr>
          <p:cNvPicPr>
            <a:picLocks noChangeAspect="1"/>
          </p:cNvPicPr>
          <p:nvPr/>
        </p:nvPicPr>
        <p:blipFill rotWithShape="1">
          <a:blip r:embed="rId3"/>
          <a:srcRect l="27898" r="22013"/>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7"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891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866" name="Title 2">
            <a:extLst>
              <a:ext uri="{FF2B5EF4-FFF2-40B4-BE49-F238E27FC236}">
                <a16:creationId xmlns:a16="http://schemas.microsoft.com/office/drawing/2014/main" id="{6A709756-B472-4730-844D-C015C0845A0D}"/>
              </a:ext>
            </a:extLst>
          </p:cNvPr>
          <p:cNvSpPr>
            <a:spLocks noGrp="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Indirect Costs</a:t>
            </a:r>
            <a:endParaRPr lang="en-US" altLang="en-US" sz="4400">
              <a:solidFill>
                <a:srgbClr val="FFFFFF"/>
              </a:solidFill>
            </a:endParaRPr>
          </a:p>
        </p:txBody>
      </p:sp>
      <p:sp>
        <p:nvSpPr>
          <p:cNvPr id="38915" name="Content Placeholder 1">
            <a:extLst>
              <a:ext uri="{FF2B5EF4-FFF2-40B4-BE49-F238E27FC236}">
                <a16:creationId xmlns:a16="http://schemas.microsoft.com/office/drawing/2014/main" id="{F5839215-D9CB-4597-8343-5745DF844AE9}"/>
              </a:ext>
            </a:extLst>
          </p:cNvPr>
          <p:cNvSpPr>
            <a:spLocks noGrp="1" noChangeArrowheads="1"/>
          </p:cNvSpPr>
          <p:nvPr>
            <p:ph idx="1"/>
          </p:nvPr>
        </p:nvSpPr>
        <p:spPr>
          <a:xfrm>
            <a:off x="5231958" y="605896"/>
            <a:ext cx="5923721" cy="5646208"/>
          </a:xfrm>
        </p:spPr>
        <p:txBody>
          <a:bodyPr anchor="ctr">
            <a:normAutofit/>
          </a:bodyPr>
          <a:lstStyle/>
          <a:p>
            <a:pPr>
              <a:buFont typeface="Wingdings" panose="05000000000000000000" pitchFamily="2" charset="2"/>
              <a:buNone/>
            </a:pPr>
            <a:r>
              <a:rPr lang="en-US" altLang="en-US" sz="2400" dirty="0">
                <a:latin typeface="Arial" panose="020B0604020202020204" pitchFamily="34" charset="0"/>
              </a:rPr>
              <a:t>	Three types of indirect cost:</a:t>
            </a:r>
          </a:p>
          <a:p>
            <a:pPr>
              <a:buFont typeface="Wingdings" panose="05000000000000000000" pitchFamily="2" charset="2"/>
              <a:buNone/>
            </a:pPr>
            <a:r>
              <a:rPr lang="en-US" altLang="en-US" sz="2400" dirty="0">
                <a:latin typeface="Arial" panose="020B0604020202020204" pitchFamily="34" charset="0"/>
              </a:rPr>
              <a:t>			</a:t>
            </a:r>
          </a:p>
          <a:p>
            <a:pPr>
              <a:buFont typeface="Wingdings" panose="05000000000000000000" pitchFamily="2" charset="2"/>
              <a:buNone/>
            </a:pPr>
            <a:r>
              <a:rPr lang="en-US" altLang="en-US" sz="2400" dirty="0">
                <a:latin typeface="Arial" panose="020B0604020202020204" pitchFamily="34" charset="0"/>
              </a:rPr>
              <a:t>			Indirect Materials</a:t>
            </a:r>
          </a:p>
          <a:p>
            <a:pPr>
              <a:buFont typeface="Wingdings" panose="05000000000000000000" pitchFamily="2" charset="2"/>
              <a:buNone/>
            </a:pPr>
            <a:r>
              <a:rPr lang="en-US" altLang="en-US" sz="2400" dirty="0">
                <a:latin typeface="Arial" panose="020B0604020202020204" pitchFamily="34" charset="0"/>
              </a:rPr>
              <a:t>			</a:t>
            </a:r>
          </a:p>
          <a:p>
            <a:pPr>
              <a:buFont typeface="Wingdings" panose="05000000000000000000" pitchFamily="2" charset="2"/>
              <a:buNone/>
            </a:pPr>
            <a:r>
              <a:rPr lang="en-US" altLang="en-US" sz="2400" dirty="0">
                <a:latin typeface="Arial" panose="020B0604020202020204" pitchFamily="34" charset="0"/>
              </a:rPr>
              <a:t>			Indirect </a:t>
            </a:r>
            <a:r>
              <a:rPr lang="en-US" altLang="en-US" sz="2400" dirty="0" err="1">
                <a:latin typeface="Arial" panose="020B0604020202020204" pitchFamily="34" charset="0"/>
              </a:rPr>
              <a:t>Labour</a:t>
            </a:r>
            <a:endParaRPr lang="en-US" altLang="en-US" sz="2400" dirty="0">
              <a:latin typeface="Arial" panose="020B0604020202020204" pitchFamily="34" charset="0"/>
            </a:endParaRPr>
          </a:p>
          <a:p>
            <a:pPr>
              <a:buFont typeface="Wingdings" panose="05000000000000000000" pitchFamily="2" charset="2"/>
              <a:buNone/>
            </a:pPr>
            <a:r>
              <a:rPr lang="en-US" altLang="en-US" sz="2400" dirty="0">
                <a:latin typeface="Arial" panose="020B0604020202020204" pitchFamily="34" charset="0"/>
              </a:rPr>
              <a:t>			</a:t>
            </a:r>
          </a:p>
          <a:p>
            <a:pPr>
              <a:buFont typeface="Wingdings" panose="05000000000000000000" pitchFamily="2" charset="2"/>
              <a:buNone/>
            </a:pPr>
            <a:r>
              <a:rPr lang="en-US" altLang="en-US" sz="2400" dirty="0">
                <a:latin typeface="Arial" panose="020B0604020202020204" pitchFamily="34" charset="0"/>
              </a:rPr>
              <a:t>			Indirect Expenses</a:t>
            </a:r>
          </a:p>
          <a:p>
            <a:endParaRPr lang="en-US" altLang="en-US"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69AE6F-2CD9-4418-898D-11B172D22872}"/>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What is labour?</a:t>
            </a:r>
          </a:p>
        </p:txBody>
      </p:sp>
      <p:cxnSp>
        <p:nvCxnSpPr>
          <p:cNvPr id="73" name="Straight Connector 7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E1193C-755B-4568-B605-C241BC9197A5}"/>
              </a:ext>
            </a:extLst>
          </p:cNvPr>
          <p:cNvSpPr>
            <a:spLocks noGrp="1"/>
          </p:cNvSpPr>
          <p:nvPr>
            <p:ph idx="1"/>
          </p:nvPr>
        </p:nvSpPr>
        <p:spPr>
          <a:xfrm>
            <a:off x="276045" y="2546224"/>
            <a:ext cx="3985404" cy="4044356"/>
          </a:xfrm>
        </p:spPr>
        <p:txBody>
          <a:bodyPr>
            <a:normAutofit fontScale="85000" lnSpcReduction="10000"/>
          </a:bodyPr>
          <a:lstStyle/>
          <a:p>
            <a:r>
              <a:rPr lang="en-GB" sz="1800" dirty="0">
                <a:solidFill>
                  <a:srgbClr val="FFFFFF"/>
                </a:solidFill>
                <a:latin typeface="Arial" panose="020B0604020202020204" pitchFamily="34" charset="0"/>
                <a:cs typeface="Arial" panose="020B0604020202020204" pitchFamily="34" charset="0"/>
              </a:rPr>
              <a:t>Different roles in an organisation:</a:t>
            </a:r>
          </a:p>
          <a:p>
            <a:r>
              <a:rPr lang="en-GB" sz="1800" dirty="0">
                <a:solidFill>
                  <a:srgbClr val="FFFFFF"/>
                </a:solidFill>
                <a:latin typeface="Arial" panose="020B0604020202020204" pitchFamily="34" charset="0"/>
                <a:cs typeface="Arial" panose="020B0604020202020204" pitchFamily="34" charset="0"/>
              </a:rPr>
              <a:t>ADMIN</a:t>
            </a:r>
          </a:p>
          <a:p>
            <a:r>
              <a:rPr lang="en-GB" sz="1800" dirty="0">
                <a:solidFill>
                  <a:srgbClr val="FFFFFF"/>
                </a:solidFill>
                <a:latin typeface="Arial" panose="020B0604020202020204" pitchFamily="34" charset="0"/>
                <a:cs typeface="Arial" panose="020B0604020202020204" pitchFamily="34" charset="0"/>
              </a:rPr>
              <a:t>SALES</a:t>
            </a:r>
          </a:p>
          <a:p>
            <a:r>
              <a:rPr lang="en-GB" sz="1800" dirty="0">
                <a:solidFill>
                  <a:srgbClr val="FFFFFF"/>
                </a:solidFill>
                <a:latin typeface="Arial" panose="020B0604020202020204" pitchFamily="34" charset="0"/>
                <a:cs typeface="Arial" panose="020B0604020202020204" pitchFamily="34" charset="0"/>
              </a:rPr>
              <a:t>MARKETING</a:t>
            </a:r>
          </a:p>
          <a:p>
            <a:r>
              <a:rPr lang="en-GB" sz="1800" dirty="0">
                <a:solidFill>
                  <a:srgbClr val="FFFFFF"/>
                </a:solidFill>
                <a:latin typeface="Arial" panose="020B0604020202020204" pitchFamily="34" charset="0"/>
                <a:cs typeface="Arial" panose="020B0604020202020204" pitchFamily="34" charset="0"/>
              </a:rPr>
              <a:t>MANAGEMENT</a:t>
            </a:r>
          </a:p>
          <a:p>
            <a:r>
              <a:rPr lang="en-GB" sz="1800" dirty="0">
                <a:solidFill>
                  <a:srgbClr val="FFFFFF"/>
                </a:solidFill>
                <a:latin typeface="Arial" panose="020B0604020202020204" pitchFamily="34" charset="0"/>
                <a:cs typeface="Arial" panose="020B0604020202020204" pitchFamily="34" charset="0"/>
              </a:rPr>
              <a:t>ENGINEERS</a:t>
            </a:r>
          </a:p>
          <a:p>
            <a:r>
              <a:rPr lang="en-GB" sz="1800" dirty="0">
                <a:solidFill>
                  <a:srgbClr val="FFFFFF"/>
                </a:solidFill>
                <a:latin typeface="Arial" panose="020B0604020202020204" pitchFamily="34" charset="0"/>
                <a:cs typeface="Arial" panose="020B0604020202020204" pitchFamily="34" charset="0"/>
              </a:rPr>
              <a:t>SUPERVISOR</a:t>
            </a:r>
          </a:p>
          <a:p>
            <a:r>
              <a:rPr lang="en-GB" sz="1800" dirty="0">
                <a:solidFill>
                  <a:srgbClr val="FFFFFF"/>
                </a:solidFill>
                <a:latin typeface="Arial" panose="020B0604020202020204" pitchFamily="34" charset="0"/>
                <a:cs typeface="Arial" panose="020B0604020202020204" pitchFamily="34" charset="0"/>
              </a:rPr>
              <a:t>ACCOUNTANT</a:t>
            </a:r>
          </a:p>
          <a:p>
            <a:r>
              <a:rPr lang="en-GB" sz="1800" dirty="0">
                <a:solidFill>
                  <a:srgbClr val="FFFFFF"/>
                </a:solidFill>
                <a:latin typeface="Arial" panose="020B0604020202020204" pitchFamily="34" charset="0"/>
                <a:cs typeface="Arial" panose="020B0604020202020204" pitchFamily="34" charset="0"/>
              </a:rPr>
              <a:t>CARPENTERS</a:t>
            </a:r>
          </a:p>
          <a:p>
            <a:r>
              <a:rPr lang="en-GB" sz="1800" dirty="0">
                <a:solidFill>
                  <a:srgbClr val="FFFFFF"/>
                </a:solidFill>
                <a:latin typeface="Arial" panose="020B0604020202020204" pitchFamily="34" charset="0"/>
                <a:cs typeface="Arial" panose="020B0604020202020204" pitchFamily="34" charset="0"/>
              </a:rPr>
              <a:t>BRICKLAYERS/MASONS</a:t>
            </a:r>
          </a:p>
          <a:p>
            <a:endParaRPr lang="en-GB" sz="1800" dirty="0">
              <a:solidFill>
                <a:srgbClr val="FFFFFF"/>
              </a:solidFill>
            </a:endParaRPr>
          </a:p>
          <a:p>
            <a:endParaRPr lang="en-GB" sz="1800" dirty="0">
              <a:solidFill>
                <a:srgbClr val="FFFFFF"/>
              </a:solidFill>
            </a:endParaRPr>
          </a:p>
        </p:txBody>
      </p:sp>
      <p:pic>
        <p:nvPicPr>
          <p:cNvPr id="1026" name="Picture 2" descr="What types of jobs and employers are there in business? ">
            <a:extLst>
              <a:ext uri="{FF2B5EF4-FFF2-40B4-BE49-F238E27FC236}">
                <a16:creationId xmlns:a16="http://schemas.microsoft.com/office/drawing/2014/main" id="{AF0FF105-D283-43B7-9209-237BE4EFE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80" r="28928"/>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958453"/>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US" sz="4000" b="1" u="sng">
                <a:solidFill>
                  <a:srgbClr val="FFFFFF"/>
                </a:solidFill>
              </a:rPr>
              <a:t>Classification of Labour</a:t>
            </a:r>
            <a:endParaRPr lang="en-GB" sz="4000">
              <a:solidFill>
                <a:srgbClr val="FFFFFF"/>
              </a:solidFill>
            </a:endParaRPr>
          </a:p>
        </p:txBody>
      </p:sp>
      <p:cxnSp>
        <p:nvCxnSpPr>
          <p:cNvPr id="26" name="Straight Connector 2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81158" y="2498490"/>
            <a:ext cx="4049302" cy="4044355"/>
          </a:xfrm>
        </p:spPr>
        <p:txBody>
          <a:bodyPr>
            <a:normAutofit lnSpcReduction="10000"/>
          </a:bodyPr>
          <a:lstStyle/>
          <a:p>
            <a:pPr marL="577850" indent="-577850" defTabSz="762000">
              <a:lnSpc>
                <a:spcPct val="100000"/>
              </a:lnSpc>
              <a:buNone/>
            </a:pPr>
            <a:r>
              <a:rPr lang="en-US" sz="1600" dirty="0">
                <a:solidFill>
                  <a:srgbClr val="FFFFFF"/>
                </a:solidFill>
              </a:rPr>
              <a:t>        </a:t>
            </a:r>
            <a:r>
              <a:rPr lang="en-US" sz="1600" dirty="0">
                <a:solidFill>
                  <a:srgbClr val="FFFFFF"/>
                </a:solidFill>
                <a:latin typeface="Arial" panose="020B0604020202020204" pitchFamily="34" charset="0"/>
                <a:cs typeface="Arial" panose="020B0604020202020204" pitchFamily="34" charset="0"/>
              </a:rPr>
              <a:t>The main concern for the cost accountant is whether to classify </a:t>
            </a:r>
            <a:r>
              <a:rPr lang="en-US" sz="1600" dirty="0" err="1">
                <a:solidFill>
                  <a:srgbClr val="FFFFFF"/>
                </a:solidFill>
                <a:latin typeface="Arial" panose="020B0604020202020204" pitchFamily="34" charset="0"/>
                <a:cs typeface="Arial" panose="020B0604020202020204" pitchFamily="34" charset="0"/>
              </a:rPr>
              <a:t>labour</a:t>
            </a:r>
            <a:r>
              <a:rPr lang="en-US" sz="1600" dirty="0">
                <a:solidFill>
                  <a:srgbClr val="FFFFFF"/>
                </a:solidFill>
                <a:latin typeface="Arial" panose="020B0604020202020204" pitchFamily="34" charset="0"/>
                <a:cs typeface="Arial" panose="020B0604020202020204" pitchFamily="34" charset="0"/>
              </a:rPr>
              <a:t> costs as direct or indirect.</a:t>
            </a: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a:t>
            </a:r>
          </a:p>
          <a:p>
            <a:pPr marL="577850" indent="-577850" defTabSz="762000">
              <a:lnSpc>
                <a:spcPct val="100000"/>
              </a:lnSpc>
              <a:buNone/>
            </a:pPr>
            <a:r>
              <a:rPr lang="en-US" sz="1600" b="1" dirty="0">
                <a:solidFill>
                  <a:srgbClr val="FFFFFF"/>
                </a:solidFill>
                <a:latin typeface="Arial" panose="020B0604020202020204" pitchFamily="34" charset="0"/>
                <a:cs typeface="Arial" panose="020B0604020202020204" pitchFamily="34" charset="0"/>
              </a:rPr>
              <a:t>Direct </a:t>
            </a:r>
            <a:r>
              <a:rPr lang="en-US" sz="1600" b="1" dirty="0" err="1">
                <a:solidFill>
                  <a:srgbClr val="FFFFFF"/>
                </a:solidFill>
                <a:latin typeface="Arial" panose="020B0604020202020204" pitchFamily="34" charset="0"/>
                <a:cs typeface="Arial" panose="020B0604020202020204" pitchFamily="34" charset="0"/>
              </a:rPr>
              <a:t>Labour</a:t>
            </a:r>
            <a:endParaRPr lang="en-US" sz="1600" b="1" dirty="0">
              <a:solidFill>
                <a:srgbClr val="FFFFFF"/>
              </a:solidFill>
              <a:latin typeface="Arial" panose="020B0604020202020204" pitchFamily="34" charset="0"/>
              <a:cs typeface="Arial" panose="020B0604020202020204" pitchFamily="34" charset="0"/>
            </a:endParaRP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Hours spent directly on making a product are charged directly to that product.</a:t>
            </a:r>
          </a:p>
          <a:p>
            <a:pPr marL="577850" indent="-577850" defTabSz="762000">
              <a:lnSpc>
                <a:spcPct val="100000"/>
              </a:lnSpc>
              <a:buNone/>
            </a:pPr>
            <a:r>
              <a:rPr lang="en-US" sz="1600" b="1" dirty="0">
                <a:solidFill>
                  <a:srgbClr val="FFFFFF"/>
                </a:solidFill>
                <a:latin typeface="Arial" panose="020B0604020202020204" pitchFamily="34" charset="0"/>
                <a:cs typeface="Arial" panose="020B0604020202020204" pitchFamily="34" charset="0"/>
              </a:rPr>
              <a:t>Indirect </a:t>
            </a:r>
            <a:r>
              <a:rPr lang="en-US" sz="1600" b="1" dirty="0" err="1">
                <a:solidFill>
                  <a:srgbClr val="FFFFFF"/>
                </a:solidFill>
                <a:latin typeface="Arial" panose="020B0604020202020204" pitchFamily="34" charset="0"/>
                <a:cs typeface="Arial" panose="020B0604020202020204" pitchFamily="34" charset="0"/>
              </a:rPr>
              <a:t>Labour</a:t>
            </a:r>
            <a:endParaRPr lang="en-US" sz="1600" b="1" dirty="0">
              <a:solidFill>
                <a:srgbClr val="FFFFFF"/>
              </a:solidFill>
              <a:latin typeface="Arial" panose="020B0604020202020204" pitchFamily="34" charset="0"/>
              <a:cs typeface="Arial" panose="020B0604020202020204" pitchFamily="34" charset="0"/>
            </a:endParaRP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Hours spent on activities not directly making a product – </a:t>
            </a:r>
            <a:r>
              <a:rPr lang="en-US" sz="1600" dirty="0" err="1">
                <a:solidFill>
                  <a:srgbClr val="FFFFFF"/>
                </a:solidFill>
                <a:latin typeface="Arial" panose="020B0604020202020204" pitchFamily="34" charset="0"/>
                <a:cs typeface="Arial" panose="020B0604020202020204" pitchFamily="34" charset="0"/>
              </a:rPr>
              <a:t>e,g</a:t>
            </a:r>
            <a:r>
              <a:rPr lang="en-US" sz="1600" dirty="0">
                <a:solidFill>
                  <a:srgbClr val="FFFFFF"/>
                </a:solidFill>
                <a:latin typeface="Arial" panose="020B0604020202020204" pitchFamily="34" charset="0"/>
                <a:cs typeface="Arial" panose="020B0604020202020204" pitchFamily="34" charset="0"/>
              </a:rPr>
              <a:t> production supervisors, administrative and sales salaries. </a:t>
            </a:r>
          </a:p>
          <a:p>
            <a:pPr marL="577850" indent="-577850" defTabSz="762000">
              <a:lnSpc>
                <a:spcPct val="100000"/>
              </a:lnSpc>
              <a:buNone/>
            </a:pPr>
            <a:endParaRPr lang="en-US" sz="1100" dirty="0">
              <a:solidFill>
                <a:srgbClr val="FFFFFF"/>
              </a:solidFill>
            </a:endParaRPr>
          </a:p>
        </p:txBody>
      </p:sp>
      <p:pic>
        <p:nvPicPr>
          <p:cNvPr id="4" name="Picture 3">
            <a:extLst>
              <a:ext uri="{FF2B5EF4-FFF2-40B4-BE49-F238E27FC236}">
                <a16:creationId xmlns:a16="http://schemas.microsoft.com/office/drawing/2014/main" id="{8A363F91-C5F5-4AD3-99C9-BD1E746DBC49}"/>
              </a:ext>
            </a:extLst>
          </p:cNvPr>
          <p:cNvPicPr>
            <a:picLocks noChangeAspect="1"/>
          </p:cNvPicPr>
          <p:nvPr/>
        </p:nvPicPr>
        <p:blipFill rotWithShape="1">
          <a:blip r:embed="rId3"/>
          <a:srcRect l="15761" r="23238"/>
          <a:stretch/>
        </p:blipFill>
        <p:spPr>
          <a:xfrm>
            <a:off x="4654296" y="10"/>
            <a:ext cx="7537703" cy="6857990"/>
          </a:xfrm>
          <a:prstGeom prst="rect">
            <a:avLst/>
          </a:prstGeom>
        </p:spPr>
      </p:pic>
    </p:spTree>
    <p:extLst>
      <p:ext uri="{BB962C8B-B14F-4D97-AF65-F5344CB8AC3E}">
        <p14:creationId xmlns:p14="http://schemas.microsoft.com/office/powerpoint/2010/main" val="3655832095"/>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E3CAF1C9-72DF-4DCB-94B6-F277E25B2E70}"/>
              </a:ext>
            </a:extLst>
          </p:cNvPr>
          <p:cNvSpPr>
            <a:spLocks noGrp="1" noChangeArrowheads="1"/>
          </p:cNvSpPr>
          <p:nvPr>
            <p:ph type="title"/>
          </p:nvPr>
        </p:nvSpPr>
        <p:spPr>
          <a:xfrm>
            <a:off x="643468" y="643467"/>
            <a:ext cx="3073550" cy="5126203"/>
          </a:xfrm>
        </p:spPr>
        <p:txBody>
          <a:bodyPr anchor="ctr">
            <a:normAutofit/>
          </a:bodyPr>
          <a:lstStyle/>
          <a:p>
            <a:pPr algn="r" eaLnBrk="1" hangingPunct="1"/>
            <a:r>
              <a:rPr lang="en-GB" altLang="en-US" dirty="0"/>
              <a:t>Break-Even Analysis</a:t>
            </a:r>
          </a:p>
        </p:txBody>
      </p:sp>
      <p:cxnSp>
        <p:nvCxnSpPr>
          <p:cNvPr id="138" name="Straight Connector 137">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9219" name="Rectangle 3">
            <a:extLst>
              <a:ext uri="{FF2B5EF4-FFF2-40B4-BE49-F238E27FC236}">
                <a16:creationId xmlns:a16="http://schemas.microsoft.com/office/drawing/2014/main" id="{9C91E7D6-D689-41EA-B267-AD9715C1599D}"/>
              </a:ext>
            </a:extLst>
          </p:cNvPr>
          <p:cNvSpPr>
            <a:spLocks noGrp="1" noChangeArrowheads="1"/>
          </p:cNvSpPr>
          <p:nvPr>
            <p:ph type="body" idx="1"/>
          </p:nvPr>
        </p:nvSpPr>
        <p:spPr>
          <a:xfrm>
            <a:off x="4363786" y="621697"/>
            <a:ext cx="6791894" cy="5147973"/>
          </a:xfrm>
        </p:spPr>
        <p:txBody>
          <a:bodyPr anchor="ctr">
            <a:normAutofit/>
          </a:bodyPr>
          <a:lstStyle/>
          <a:p>
            <a:pPr eaLnBrk="1" hangingPunct="1">
              <a:buFontTx/>
              <a:buNone/>
            </a:pPr>
            <a:r>
              <a:rPr lang="en-GB" altLang="en-US" dirty="0"/>
              <a:t>	</a:t>
            </a:r>
            <a:r>
              <a:rPr lang="en-GB" altLang="en-US" dirty="0">
                <a:latin typeface="Arial" panose="020B0604020202020204" pitchFamily="34" charset="0"/>
                <a:cs typeface="Arial" panose="020B0604020202020204" pitchFamily="34" charset="0"/>
              </a:rPr>
              <a:t>Businesses like to know how much they need to produce or sell to </a:t>
            </a:r>
            <a:r>
              <a:rPr lang="en-GB" altLang="en-US" b="1" dirty="0">
                <a:latin typeface="Arial" panose="020B0604020202020204" pitchFamily="34" charset="0"/>
                <a:cs typeface="Arial" panose="020B0604020202020204" pitchFamily="34" charset="0"/>
              </a:rPr>
              <a:t>Break Even</a:t>
            </a:r>
            <a:r>
              <a:rPr lang="en-GB" altLang="en-US" dirty="0">
                <a:latin typeface="Arial" panose="020B0604020202020204" pitchFamily="34" charset="0"/>
                <a:cs typeface="Arial" panose="020B0604020202020204" pitchFamily="34" charset="0"/>
              </a:rPr>
              <a:t>.  </a:t>
            </a:r>
          </a:p>
          <a:p>
            <a:pPr eaLnBrk="1" hangingPunct="1">
              <a:buFontTx/>
              <a:buNone/>
            </a:pPr>
            <a:r>
              <a:rPr lang="en-GB" altLang="en-US" dirty="0">
                <a:latin typeface="Arial" panose="020B0604020202020204" pitchFamily="34" charset="0"/>
                <a:cs typeface="Arial" panose="020B0604020202020204" pitchFamily="34" charset="0"/>
              </a:rPr>
              <a:t> If a business has information about </a:t>
            </a:r>
            <a:r>
              <a:rPr lang="en-GB" altLang="en-US" u="sng" dirty="0">
                <a:latin typeface="Arial" panose="020B0604020202020204" pitchFamily="34" charset="0"/>
                <a:cs typeface="Arial" panose="020B0604020202020204" pitchFamily="34" charset="0"/>
              </a:rPr>
              <a:t>fixed costs</a:t>
            </a:r>
            <a:r>
              <a:rPr lang="en-GB" altLang="en-US" dirty="0">
                <a:latin typeface="Arial" panose="020B0604020202020204" pitchFamily="34" charset="0"/>
                <a:cs typeface="Arial" panose="020B0604020202020204" pitchFamily="34" charset="0"/>
              </a:rPr>
              <a:t> and </a:t>
            </a:r>
            <a:r>
              <a:rPr lang="en-GB" altLang="en-US" u="sng" dirty="0">
                <a:latin typeface="Arial" panose="020B0604020202020204" pitchFamily="34" charset="0"/>
                <a:cs typeface="Arial" panose="020B0604020202020204" pitchFamily="34" charset="0"/>
              </a:rPr>
              <a:t>variable costs</a:t>
            </a:r>
            <a:r>
              <a:rPr lang="en-GB" altLang="en-US" dirty="0">
                <a:latin typeface="Arial" panose="020B0604020202020204" pitchFamily="34" charset="0"/>
                <a:cs typeface="Arial" panose="020B0604020202020204" pitchFamily="34" charset="0"/>
              </a:rPr>
              <a:t> and knows what price it is going to charge, it can calculate how many units it needs to sell to cover all of its costs.  </a:t>
            </a:r>
          </a:p>
          <a:p>
            <a:pPr eaLnBrk="1" hangingPunct="1">
              <a:buFontTx/>
              <a:buNone/>
            </a:pPr>
            <a:r>
              <a:rPr lang="en-GB" altLang="en-US" dirty="0">
                <a:latin typeface="Arial" panose="020B0604020202020204" pitchFamily="34" charset="0"/>
                <a:cs typeface="Arial" panose="020B0604020202020204" pitchFamily="34" charset="0"/>
              </a:rPr>
              <a:t> The level of sales where </a:t>
            </a:r>
            <a:r>
              <a:rPr lang="en-GB" altLang="en-US" u="sng" dirty="0">
                <a:latin typeface="Arial" panose="020B0604020202020204" pitchFamily="34" charset="0"/>
                <a:cs typeface="Arial" panose="020B0604020202020204" pitchFamily="34" charset="0"/>
              </a:rPr>
              <a:t>total costs</a:t>
            </a:r>
            <a:r>
              <a:rPr lang="en-GB" altLang="en-US" dirty="0">
                <a:latin typeface="Arial" panose="020B0604020202020204" pitchFamily="34" charset="0"/>
                <a:cs typeface="Arial" panose="020B0604020202020204" pitchFamily="34" charset="0"/>
              </a:rPr>
              <a:t> are exactly the same as </a:t>
            </a:r>
            <a:r>
              <a:rPr lang="en-GB" altLang="en-US" u="sng" dirty="0">
                <a:latin typeface="Arial" panose="020B0604020202020204" pitchFamily="34" charset="0"/>
                <a:cs typeface="Arial" panose="020B0604020202020204" pitchFamily="34" charset="0"/>
              </a:rPr>
              <a:t>total revenue</a:t>
            </a:r>
            <a:r>
              <a:rPr lang="en-GB" altLang="en-US" dirty="0">
                <a:latin typeface="Arial" panose="020B0604020202020204" pitchFamily="34" charset="0"/>
                <a:cs typeface="Arial" panose="020B0604020202020204" pitchFamily="34" charset="0"/>
              </a:rPr>
              <a:t> is called </a:t>
            </a:r>
            <a:r>
              <a:rPr lang="en-GB" altLang="en-US" b="1" dirty="0">
                <a:latin typeface="Arial" panose="020B0604020202020204" pitchFamily="34" charset="0"/>
                <a:cs typeface="Arial" panose="020B0604020202020204" pitchFamily="34" charset="0"/>
              </a:rPr>
              <a:t>BREAK-EVEN POINT.</a:t>
            </a:r>
            <a:endParaRPr lang="en-GB" altLang="en-US" dirty="0">
              <a:latin typeface="Arial" panose="020B0604020202020204" pitchFamily="34" charset="0"/>
              <a:cs typeface="Arial" panose="020B0604020202020204" pitchFamily="34" charset="0"/>
            </a:endParaRPr>
          </a:p>
        </p:txBody>
      </p:sp>
      <p:sp>
        <p:nvSpPr>
          <p:cNvPr id="140" name="Rectangle 139">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F3A15-8977-4C3B-AAF8-56EF0617C582}"/>
              </a:ext>
            </a:extLst>
          </p:cNvPr>
          <p:cNvSpPr>
            <a:spLocks noGrp="1"/>
          </p:cNvSpPr>
          <p:nvPr>
            <p:ph type="title"/>
          </p:nvPr>
        </p:nvSpPr>
        <p:spPr>
          <a:xfrm>
            <a:off x="1036320" y="286603"/>
            <a:ext cx="10058400" cy="1450757"/>
          </a:xfrm>
        </p:spPr>
        <p:txBody>
          <a:bodyPr rtlCol="0">
            <a:normAutofit/>
          </a:bodyPr>
          <a:lstStyle/>
          <a:p>
            <a:pPr>
              <a:defRPr/>
            </a:pPr>
            <a:r>
              <a:rPr lang="en-GB" altLang="en-US" dirty="0">
                <a:effectLst>
                  <a:outerShdw blurRad="38100" dist="38100" dir="2700000" algn="tl">
                    <a:srgbClr val="C0C0C0"/>
                  </a:outerShdw>
                </a:effectLst>
              </a:rPr>
              <a:t>Limitations of Break-Even</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Store">
            <a:extLst>
              <a:ext uri="{FF2B5EF4-FFF2-40B4-BE49-F238E27FC236}">
                <a16:creationId xmlns:a16="http://schemas.microsoft.com/office/drawing/2014/main" id="{A409E28E-2553-81EA-271B-FEA65E7E27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9074758D-535E-4D05-ADF2-E8479F253FA6}"/>
              </a:ext>
            </a:extLst>
          </p:cNvPr>
          <p:cNvSpPr>
            <a:spLocks noGrp="1"/>
          </p:cNvSpPr>
          <p:nvPr>
            <p:ph idx="1"/>
          </p:nvPr>
        </p:nvSpPr>
        <p:spPr>
          <a:xfrm>
            <a:off x="4706460" y="2108201"/>
            <a:ext cx="6388260" cy="3760891"/>
          </a:xfrm>
        </p:spPr>
        <p:txBody>
          <a:bodyPr rtlCol="0">
            <a:normAutofit/>
          </a:bodyPr>
          <a:lstStyle/>
          <a:p>
            <a:pPr marL="82296" indent="0">
              <a:lnSpc>
                <a:spcPct val="100000"/>
              </a:lnSpc>
              <a:spcAft>
                <a:spcPts val="0"/>
              </a:spcAft>
              <a:buClr>
                <a:schemeClr val="tx1">
                  <a:lumMod val="85000"/>
                  <a:lumOff val="15000"/>
                </a:schemeClr>
              </a:buClr>
              <a:buNone/>
              <a:defRPr/>
            </a:pPr>
            <a:r>
              <a:rPr lang="en-GB" sz="1600" dirty="0">
                <a:latin typeface="Arial" panose="020B0604020202020204" pitchFamily="34" charset="0"/>
                <a:cs typeface="Arial" panose="020B0604020202020204" pitchFamily="34" charset="0"/>
              </a:rPr>
              <a:t>Most businesses sell more than one product</a:t>
            </a:r>
          </a:p>
          <a:p>
            <a:pPr marL="82296" indent="0">
              <a:lnSpc>
                <a:spcPct val="100000"/>
              </a:lnSpc>
              <a:spcAft>
                <a:spcPts val="0"/>
              </a:spcAft>
              <a:buClr>
                <a:schemeClr val="tx1">
                  <a:lumMod val="85000"/>
                  <a:lumOff val="15000"/>
                </a:schemeClr>
              </a:buClr>
              <a:buNone/>
              <a:defRPr/>
            </a:pPr>
            <a:endParaRPr lang="en-GB" sz="1600" dirty="0">
              <a:latin typeface="Arial" panose="020B0604020202020204" pitchFamily="34" charset="0"/>
              <a:cs typeface="Arial" panose="020B0604020202020204" pitchFamily="34" charset="0"/>
            </a:endParaRPr>
          </a:p>
          <a:p>
            <a:pPr marL="82296" indent="0">
              <a:lnSpc>
                <a:spcPct val="100000"/>
              </a:lnSpc>
              <a:spcAft>
                <a:spcPts val="0"/>
              </a:spcAft>
              <a:buClr>
                <a:schemeClr val="tx1">
                  <a:lumMod val="85000"/>
                  <a:lumOff val="15000"/>
                </a:schemeClr>
              </a:buClr>
              <a:buNone/>
              <a:defRPr/>
            </a:pPr>
            <a:r>
              <a:rPr lang="en-GB" sz="1600" dirty="0">
                <a:latin typeface="Arial" panose="020B0604020202020204" pitchFamily="34" charset="0"/>
                <a:cs typeface="Arial" panose="020B0604020202020204" pitchFamily="34" charset="0"/>
              </a:rPr>
              <a:t>Sales are unlikely to be the same as output e.g. stock, waste</a:t>
            </a:r>
          </a:p>
          <a:p>
            <a:pPr marL="82296" indent="0">
              <a:lnSpc>
                <a:spcPct val="100000"/>
              </a:lnSpc>
              <a:spcAft>
                <a:spcPts val="0"/>
              </a:spcAft>
              <a:buClr>
                <a:schemeClr val="tx1">
                  <a:lumMod val="85000"/>
                  <a:lumOff val="15000"/>
                </a:schemeClr>
              </a:buClr>
              <a:buNone/>
              <a:defRPr/>
            </a:pPr>
            <a:endParaRPr lang="en-GB" sz="1600" dirty="0">
              <a:latin typeface="Arial" panose="020B0604020202020204" pitchFamily="34" charset="0"/>
              <a:cs typeface="Arial" panose="020B0604020202020204" pitchFamily="34" charset="0"/>
            </a:endParaRPr>
          </a:p>
          <a:p>
            <a:pPr marL="82296" indent="0">
              <a:lnSpc>
                <a:spcPct val="100000"/>
              </a:lnSpc>
              <a:spcAft>
                <a:spcPts val="0"/>
              </a:spcAft>
              <a:buClr>
                <a:schemeClr val="tx1">
                  <a:lumMod val="85000"/>
                  <a:lumOff val="15000"/>
                </a:schemeClr>
              </a:buClr>
              <a:buNone/>
              <a:defRPr/>
            </a:pPr>
            <a:r>
              <a:rPr lang="en-GB" sz="1600" dirty="0">
                <a:latin typeface="Arial" panose="020B0604020202020204" pitchFamily="34" charset="0"/>
                <a:cs typeface="Arial" panose="020B0604020202020204" pitchFamily="34" charset="0"/>
              </a:rPr>
              <a:t>Products are not sold at the same price at different levels of output e.g. discounts</a:t>
            </a:r>
          </a:p>
          <a:p>
            <a:pPr marL="82296" indent="0" eaLnBrk="1" fontAlgn="auto" hangingPunct="1">
              <a:lnSpc>
                <a:spcPct val="100000"/>
              </a:lnSpc>
              <a:spcAft>
                <a:spcPts val="0"/>
              </a:spcAft>
              <a:buClr>
                <a:schemeClr val="tx1">
                  <a:lumMod val="85000"/>
                  <a:lumOff val="15000"/>
                </a:schemeClr>
              </a:buClr>
              <a:buFont typeface="Garamond" panose="02020404030301010803" pitchFamily="18" charset="0"/>
              <a:buNone/>
              <a:defRPr/>
            </a:pPr>
            <a:endParaRPr lang="en-GB" sz="1600" dirty="0">
              <a:latin typeface="Arial" panose="020B0604020202020204" pitchFamily="34" charset="0"/>
              <a:cs typeface="Arial" panose="020B0604020202020204" pitchFamily="34" charset="0"/>
            </a:endParaRPr>
          </a:p>
          <a:p>
            <a:pPr marL="82296" indent="0" eaLnBrk="1" fontAlgn="auto" hangingPunct="1">
              <a:lnSpc>
                <a:spcPct val="100000"/>
              </a:lnSpc>
              <a:spcAft>
                <a:spcPts val="0"/>
              </a:spcAft>
              <a:buClr>
                <a:schemeClr val="tx1">
                  <a:lumMod val="85000"/>
                  <a:lumOff val="15000"/>
                </a:schemeClr>
              </a:buClr>
              <a:buFont typeface="Garamond" panose="02020404030301010803" pitchFamily="18" charset="0"/>
              <a:buNone/>
              <a:defRPr/>
            </a:pPr>
            <a:r>
              <a:rPr lang="en-GB" sz="1600" dirty="0">
                <a:latin typeface="Arial" panose="020B0604020202020204" pitchFamily="34" charset="0"/>
                <a:cs typeface="Arial" panose="020B0604020202020204" pitchFamily="34" charset="0"/>
              </a:rPr>
              <a:t>Variable costs do not always stay the same</a:t>
            </a:r>
          </a:p>
          <a:p>
            <a:pPr marL="365760" indent="-283464" eaLnBrk="1" fontAlgn="auto" hangingPunct="1">
              <a:lnSpc>
                <a:spcPct val="100000"/>
              </a:lnSpc>
              <a:spcAft>
                <a:spcPts val="0"/>
              </a:spcAft>
              <a:buClr>
                <a:schemeClr val="tx1">
                  <a:lumMod val="85000"/>
                  <a:lumOff val="15000"/>
                </a:schemeClr>
              </a:buClr>
              <a:buFont typeface="Wingdings 2"/>
              <a:buChar char=""/>
              <a:defRPr/>
            </a:pPr>
            <a:endParaRPr lang="en-GB" sz="1600" dirty="0">
              <a:latin typeface="Arial" panose="020B0604020202020204" pitchFamily="34" charset="0"/>
              <a:cs typeface="Arial" panose="020B0604020202020204" pitchFamily="34" charset="0"/>
            </a:endParaRPr>
          </a:p>
          <a:p>
            <a:pPr marL="82296" indent="0" eaLnBrk="1" fontAlgn="auto" hangingPunct="1">
              <a:lnSpc>
                <a:spcPct val="100000"/>
              </a:lnSpc>
              <a:spcAft>
                <a:spcPts val="0"/>
              </a:spcAft>
              <a:buClr>
                <a:schemeClr val="tx1">
                  <a:lumMod val="85000"/>
                  <a:lumOff val="15000"/>
                </a:schemeClr>
              </a:buClr>
              <a:buFont typeface="Garamond" panose="02020404030301010803" pitchFamily="18" charset="0"/>
              <a:buNone/>
              <a:defRPr/>
            </a:pPr>
            <a:r>
              <a:rPr lang="en-GB" sz="1600" dirty="0">
                <a:latin typeface="Arial" panose="020B0604020202020204" pitchFamily="34" charset="0"/>
                <a:cs typeface="Arial" panose="020B0604020202020204" pitchFamily="34" charset="0"/>
              </a:rPr>
              <a:t>It is a planning aid rather than a decision making tool</a:t>
            </a:r>
          </a:p>
          <a:p>
            <a:pPr marL="82296" indent="0">
              <a:lnSpc>
                <a:spcPct val="100000"/>
              </a:lnSpc>
              <a:spcAft>
                <a:spcPts val="0"/>
              </a:spcAft>
              <a:buClr>
                <a:schemeClr val="tx1">
                  <a:lumMod val="85000"/>
                  <a:lumOff val="15000"/>
                </a:schemeClr>
              </a:buClr>
              <a:buNone/>
              <a:defRPr/>
            </a:pPr>
            <a:endParaRPr lang="en-GB" sz="16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B8D927FB-822F-4BB9-98C0-A87C0FBA68C7}"/>
              </a:ext>
            </a:extLst>
          </p:cNvPr>
          <p:cNvSpPr>
            <a:spLocks noGrp="1" noChangeArrowheads="1"/>
          </p:cNvSpPr>
          <p:nvPr>
            <p:ph type="title"/>
          </p:nvPr>
        </p:nvSpPr>
        <p:spPr>
          <a:xfrm>
            <a:off x="858749" y="963997"/>
            <a:ext cx="3787457" cy="4938361"/>
          </a:xfrm>
        </p:spPr>
        <p:txBody>
          <a:bodyPr anchor="ctr">
            <a:normAutofit/>
          </a:bodyPr>
          <a:lstStyle/>
          <a:p>
            <a:pPr algn="r" eaLnBrk="1" hangingPunct="1"/>
            <a:r>
              <a:rPr lang="en-GB" altLang="en-US"/>
              <a:t>Limitations of Break-Even Analysis</a:t>
            </a:r>
          </a:p>
        </p:txBody>
      </p:sp>
      <p:cxnSp>
        <p:nvCxnSpPr>
          <p:cNvPr id="76" name="Straight Connector 75">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267" name="Rectangle 3">
            <a:extLst>
              <a:ext uri="{FF2B5EF4-FFF2-40B4-BE49-F238E27FC236}">
                <a16:creationId xmlns:a16="http://schemas.microsoft.com/office/drawing/2014/main" id="{2C97D65C-AB24-4C27-86A3-55710ADFA4C5}"/>
              </a:ext>
            </a:extLst>
          </p:cNvPr>
          <p:cNvSpPr>
            <a:spLocks noGrp="1" noChangeArrowheads="1"/>
          </p:cNvSpPr>
          <p:nvPr>
            <p:ph type="body" idx="1"/>
          </p:nvPr>
        </p:nvSpPr>
        <p:spPr>
          <a:xfrm>
            <a:off x="5301798" y="963507"/>
            <a:ext cx="5968181" cy="4938851"/>
          </a:xfrm>
        </p:spPr>
        <p:txBody>
          <a:bodyPr anchor="ctr">
            <a:normAutofit/>
          </a:bodyPr>
          <a:lstStyle/>
          <a:p>
            <a:pPr eaLnBrk="1" hangingPunct="1"/>
            <a:r>
              <a:rPr lang="en-GB" altLang="en-US" dirty="0">
                <a:latin typeface="Arial" panose="020B0604020202020204" pitchFamily="34" charset="0"/>
                <a:cs typeface="Arial" panose="020B0604020202020204" pitchFamily="34" charset="0"/>
              </a:rPr>
              <a:t>It assumes that all output is sold and no stocks are held.  Many businesses hold stocks of finished goods to cope with changes in demand.  There are also times when firms cannot sell what they produce and choose to stockpile their output to avoid laying staff off.</a:t>
            </a:r>
          </a:p>
          <a:p>
            <a:pPr eaLnBrk="1" hangingPunct="1"/>
            <a:r>
              <a:rPr lang="en-GB" altLang="en-US" dirty="0">
                <a:latin typeface="Arial" panose="020B0604020202020204" pitchFamily="34" charset="0"/>
                <a:cs typeface="Arial" panose="020B0604020202020204" pitchFamily="34" charset="0"/>
              </a:rPr>
              <a:t>The break-even chart is drawn for a given set of conditions.  It cannot cope with a sudden increase in wages and prices or changes in technology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D636978-D85A-476B-B6DE-F7CC9EA0056C}"/>
              </a:ext>
            </a:extLst>
          </p:cNvPr>
          <p:cNvSpPr>
            <a:spLocks noGrp="1" noChangeArrowheads="1"/>
          </p:cNvSpPr>
          <p:nvPr>
            <p:ph type="title"/>
          </p:nvPr>
        </p:nvSpPr>
        <p:spPr/>
        <p:txBody>
          <a:bodyPr/>
          <a:lstStyle/>
          <a:p>
            <a:pPr eaLnBrk="1" hangingPunct="1"/>
            <a:r>
              <a:rPr lang="en-GB" altLang="en-US"/>
              <a:t>Break-Even Chart</a:t>
            </a:r>
          </a:p>
        </p:txBody>
      </p:sp>
      <p:sp>
        <p:nvSpPr>
          <p:cNvPr id="14339" name="Rectangle 3">
            <a:extLst>
              <a:ext uri="{FF2B5EF4-FFF2-40B4-BE49-F238E27FC236}">
                <a16:creationId xmlns:a16="http://schemas.microsoft.com/office/drawing/2014/main" id="{FFA210C2-0518-4D5B-BCD9-AEF58B7BE308}"/>
              </a:ext>
            </a:extLst>
          </p:cNvPr>
          <p:cNvSpPr>
            <a:spLocks noGrp="1" noChangeArrowheads="1"/>
          </p:cNvSpPr>
          <p:nvPr>
            <p:ph type="body" idx="1"/>
          </p:nvPr>
        </p:nvSpPr>
        <p:spPr>
          <a:xfrm>
            <a:off x="1981200" y="1600201"/>
            <a:ext cx="8229600" cy="4924425"/>
          </a:xfrm>
        </p:spPr>
        <p:txBody>
          <a:bodyPr/>
          <a:lstStyle/>
          <a:p>
            <a:pPr eaLnBrk="1" hangingPunct="1">
              <a:buFontTx/>
              <a:buNone/>
            </a:pPr>
            <a:r>
              <a:rPr lang="en-US" altLang="en-US" dirty="0"/>
              <a:t> </a:t>
            </a:r>
          </a:p>
        </p:txBody>
      </p:sp>
      <p:sp>
        <p:nvSpPr>
          <p:cNvPr id="14340" name="Line 4">
            <a:extLst>
              <a:ext uri="{FF2B5EF4-FFF2-40B4-BE49-F238E27FC236}">
                <a16:creationId xmlns:a16="http://schemas.microsoft.com/office/drawing/2014/main" id="{7D4AB86E-5A75-4DE0-8F6E-E57EB8CC5660}"/>
              </a:ext>
            </a:extLst>
          </p:cNvPr>
          <p:cNvSpPr>
            <a:spLocks noChangeShapeType="1"/>
          </p:cNvSpPr>
          <p:nvPr/>
        </p:nvSpPr>
        <p:spPr bwMode="auto">
          <a:xfrm flipV="1">
            <a:off x="3432175" y="1916113"/>
            <a:ext cx="0" cy="39608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1" name="Line 5">
            <a:extLst>
              <a:ext uri="{FF2B5EF4-FFF2-40B4-BE49-F238E27FC236}">
                <a16:creationId xmlns:a16="http://schemas.microsoft.com/office/drawing/2014/main" id="{FA3F0587-0263-4080-B9BE-51DF26F3FA55}"/>
              </a:ext>
            </a:extLst>
          </p:cNvPr>
          <p:cNvSpPr>
            <a:spLocks noChangeShapeType="1"/>
          </p:cNvSpPr>
          <p:nvPr/>
        </p:nvSpPr>
        <p:spPr bwMode="auto">
          <a:xfrm>
            <a:off x="3432176" y="5876925"/>
            <a:ext cx="518477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2" name="Line 6">
            <a:extLst>
              <a:ext uri="{FF2B5EF4-FFF2-40B4-BE49-F238E27FC236}">
                <a16:creationId xmlns:a16="http://schemas.microsoft.com/office/drawing/2014/main" id="{C730ED14-05E0-4C67-BCC6-B76FEF78D7A6}"/>
              </a:ext>
            </a:extLst>
          </p:cNvPr>
          <p:cNvSpPr>
            <a:spLocks noChangeShapeType="1"/>
          </p:cNvSpPr>
          <p:nvPr/>
        </p:nvSpPr>
        <p:spPr bwMode="auto">
          <a:xfrm>
            <a:off x="3432175" y="4868863"/>
            <a:ext cx="51117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3" name="Line 7">
            <a:extLst>
              <a:ext uri="{FF2B5EF4-FFF2-40B4-BE49-F238E27FC236}">
                <a16:creationId xmlns:a16="http://schemas.microsoft.com/office/drawing/2014/main" id="{AB6CFE82-C93A-4F1C-B1A2-AA9D9732FE8A}"/>
              </a:ext>
            </a:extLst>
          </p:cNvPr>
          <p:cNvSpPr>
            <a:spLocks noChangeShapeType="1"/>
          </p:cNvSpPr>
          <p:nvPr/>
        </p:nvSpPr>
        <p:spPr bwMode="auto">
          <a:xfrm flipV="1">
            <a:off x="3432176" y="2205039"/>
            <a:ext cx="5184775" cy="26638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4" name="Line 8">
            <a:extLst>
              <a:ext uri="{FF2B5EF4-FFF2-40B4-BE49-F238E27FC236}">
                <a16:creationId xmlns:a16="http://schemas.microsoft.com/office/drawing/2014/main" id="{98C9A17C-8BAC-43AF-9637-D6B3598D803C}"/>
              </a:ext>
            </a:extLst>
          </p:cNvPr>
          <p:cNvSpPr>
            <a:spLocks noChangeShapeType="1"/>
          </p:cNvSpPr>
          <p:nvPr/>
        </p:nvSpPr>
        <p:spPr bwMode="auto">
          <a:xfrm flipV="1">
            <a:off x="3432176" y="1916113"/>
            <a:ext cx="4392613" cy="39608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5" name="Line 9">
            <a:extLst>
              <a:ext uri="{FF2B5EF4-FFF2-40B4-BE49-F238E27FC236}">
                <a16:creationId xmlns:a16="http://schemas.microsoft.com/office/drawing/2014/main" id="{0D26AE49-05B8-4C47-A9F0-5CED1E82297C}"/>
              </a:ext>
            </a:extLst>
          </p:cNvPr>
          <p:cNvSpPr>
            <a:spLocks noChangeShapeType="1"/>
          </p:cNvSpPr>
          <p:nvPr/>
        </p:nvSpPr>
        <p:spPr bwMode="auto">
          <a:xfrm>
            <a:off x="6024563" y="3573463"/>
            <a:ext cx="0" cy="2303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Text Box 10">
            <a:extLst>
              <a:ext uri="{FF2B5EF4-FFF2-40B4-BE49-F238E27FC236}">
                <a16:creationId xmlns:a16="http://schemas.microsoft.com/office/drawing/2014/main" id="{BB25C5A8-C3B8-4C44-9518-8E6CE932D083}"/>
              </a:ext>
            </a:extLst>
          </p:cNvPr>
          <p:cNvSpPr txBox="1">
            <a:spLocks noChangeArrowheads="1"/>
          </p:cNvSpPr>
          <p:nvPr/>
        </p:nvSpPr>
        <p:spPr bwMode="auto">
          <a:xfrm>
            <a:off x="2116138" y="3592513"/>
            <a:ext cx="996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Cost (£)</a:t>
            </a:r>
          </a:p>
        </p:txBody>
      </p:sp>
      <p:sp>
        <p:nvSpPr>
          <p:cNvPr id="14347" name="Text Box 11">
            <a:extLst>
              <a:ext uri="{FF2B5EF4-FFF2-40B4-BE49-F238E27FC236}">
                <a16:creationId xmlns:a16="http://schemas.microsoft.com/office/drawing/2014/main" id="{E7C89E05-4EF1-4E46-A5E5-5C390DB35242}"/>
              </a:ext>
            </a:extLst>
          </p:cNvPr>
          <p:cNvSpPr txBox="1">
            <a:spLocks noChangeArrowheads="1"/>
          </p:cNvSpPr>
          <p:nvPr/>
        </p:nvSpPr>
        <p:spPr bwMode="auto">
          <a:xfrm>
            <a:off x="4924425" y="5969001"/>
            <a:ext cx="1657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Output in units</a:t>
            </a:r>
          </a:p>
        </p:txBody>
      </p:sp>
      <p:sp>
        <p:nvSpPr>
          <p:cNvPr id="14348" name="Text Box 12">
            <a:extLst>
              <a:ext uri="{FF2B5EF4-FFF2-40B4-BE49-F238E27FC236}">
                <a16:creationId xmlns:a16="http://schemas.microsoft.com/office/drawing/2014/main" id="{260299AF-BA84-48FC-901B-964FF144D00D}"/>
              </a:ext>
            </a:extLst>
          </p:cNvPr>
          <p:cNvSpPr txBox="1">
            <a:spLocks noChangeArrowheads="1"/>
          </p:cNvSpPr>
          <p:nvPr/>
        </p:nvSpPr>
        <p:spPr bwMode="auto">
          <a:xfrm>
            <a:off x="8740775" y="4600576"/>
            <a:ext cx="1339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Fixed costs</a:t>
            </a:r>
          </a:p>
        </p:txBody>
      </p:sp>
      <p:sp>
        <p:nvSpPr>
          <p:cNvPr id="14349" name="Text Box 13">
            <a:extLst>
              <a:ext uri="{FF2B5EF4-FFF2-40B4-BE49-F238E27FC236}">
                <a16:creationId xmlns:a16="http://schemas.microsoft.com/office/drawing/2014/main" id="{140ED8D0-C266-40EA-AE56-3639957E04B8}"/>
              </a:ext>
            </a:extLst>
          </p:cNvPr>
          <p:cNvSpPr txBox="1">
            <a:spLocks noChangeArrowheads="1"/>
          </p:cNvSpPr>
          <p:nvPr/>
        </p:nvSpPr>
        <p:spPr bwMode="auto">
          <a:xfrm>
            <a:off x="8740775" y="2008188"/>
            <a:ext cx="1619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Variable costs</a:t>
            </a:r>
          </a:p>
        </p:txBody>
      </p:sp>
      <p:sp>
        <p:nvSpPr>
          <p:cNvPr id="14350" name="Text Box 14">
            <a:extLst>
              <a:ext uri="{FF2B5EF4-FFF2-40B4-BE49-F238E27FC236}">
                <a16:creationId xmlns:a16="http://schemas.microsoft.com/office/drawing/2014/main" id="{69E1AF29-1B16-4B8B-A1B9-320A0E9FB9F1}"/>
              </a:ext>
            </a:extLst>
          </p:cNvPr>
          <p:cNvSpPr txBox="1">
            <a:spLocks noChangeArrowheads="1"/>
          </p:cNvSpPr>
          <p:nvPr/>
        </p:nvSpPr>
        <p:spPr bwMode="auto">
          <a:xfrm>
            <a:off x="7804150" y="1647826"/>
            <a:ext cx="1644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Sales revenue</a:t>
            </a:r>
          </a:p>
        </p:txBody>
      </p:sp>
      <p:sp>
        <p:nvSpPr>
          <p:cNvPr id="14351" name="Line 15">
            <a:extLst>
              <a:ext uri="{FF2B5EF4-FFF2-40B4-BE49-F238E27FC236}">
                <a16:creationId xmlns:a16="http://schemas.microsoft.com/office/drawing/2014/main" id="{E20A82CE-CEE9-43E5-8662-CAF1DD1000D1}"/>
              </a:ext>
            </a:extLst>
          </p:cNvPr>
          <p:cNvSpPr>
            <a:spLocks noChangeShapeType="1"/>
          </p:cNvSpPr>
          <p:nvPr/>
        </p:nvSpPr>
        <p:spPr bwMode="auto">
          <a:xfrm flipH="1">
            <a:off x="6096000" y="3573463"/>
            <a:ext cx="1295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52" name="Text Box 16">
            <a:extLst>
              <a:ext uri="{FF2B5EF4-FFF2-40B4-BE49-F238E27FC236}">
                <a16:creationId xmlns:a16="http://schemas.microsoft.com/office/drawing/2014/main" id="{7CB270B7-C9AA-400C-81F2-B77E8BFEB151}"/>
              </a:ext>
            </a:extLst>
          </p:cNvPr>
          <p:cNvSpPr txBox="1">
            <a:spLocks noChangeArrowheads="1"/>
          </p:cNvSpPr>
          <p:nvPr/>
        </p:nvSpPr>
        <p:spPr bwMode="auto">
          <a:xfrm>
            <a:off x="7516813" y="3376613"/>
            <a:ext cx="1962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Break-Even Point</a:t>
            </a:r>
          </a:p>
        </p:txBody>
      </p:sp>
      <p:sp>
        <p:nvSpPr>
          <p:cNvPr id="14353" name="Line 18">
            <a:extLst>
              <a:ext uri="{FF2B5EF4-FFF2-40B4-BE49-F238E27FC236}">
                <a16:creationId xmlns:a16="http://schemas.microsoft.com/office/drawing/2014/main" id="{3AD42E08-860B-48F4-A846-EE1AA8764BCA}"/>
              </a:ext>
            </a:extLst>
          </p:cNvPr>
          <p:cNvSpPr>
            <a:spLocks noChangeShapeType="1"/>
          </p:cNvSpPr>
          <p:nvPr/>
        </p:nvSpPr>
        <p:spPr bwMode="auto">
          <a:xfrm>
            <a:off x="6096001" y="2133600"/>
            <a:ext cx="1655763" cy="2159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54" name="Line 19">
            <a:extLst>
              <a:ext uri="{FF2B5EF4-FFF2-40B4-BE49-F238E27FC236}">
                <a16:creationId xmlns:a16="http://schemas.microsoft.com/office/drawing/2014/main" id="{09732E25-5770-4048-AF0C-4249215E2689}"/>
              </a:ext>
            </a:extLst>
          </p:cNvPr>
          <p:cNvSpPr>
            <a:spLocks noChangeShapeType="1"/>
          </p:cNvSpPr>
          <p:nvPr/>
        </p:nvSpPr>
        <p:spPr bwMode="auto">
          <a:xfrm>
            <a:off x="4367214" y="3644901"/>
            <a:ext cx="288925" cy="9366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55" name="Text Box 20">
            <a:extLst>
              <a:ext uri="{FF2B5EF4-FFF2-40B4-BE49-F238E27FC236}">
                <a16:creationId xmlns:a16="http://schemas.microsoft.com/office/drawing/2014/main" id="{30E04F17-6258-41AA-B380-FCBAB24EEA38}"/>
              </a:ext>
            </a:extLst>
          </p:cNvPr>
          <p:cNvSpPr txBox="1">
            <a:spLocks noChangeArrowheads="1"/>
          </p:cNvSpPr>
          <p:nvPr/>
        </p:nvSpPr>
        <p:spPr bwMode="auto">
          <a:xfrm>
            <a:off x="3843338" y="3160713"/>
            <a:ext cx="6667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Loss</a:t>
            </a:r>
          </a:p>
        </p:txBody>
      </p:sp>
      <p:sp>
        <p:nvSpPr>
          <p:cNvPr id="14356" name="Text Box 21">
            <a:extLst>
              <a:ext uri="{FF2B5EF4-FFF2-40B4-BE49-F238E27FC236}">
                <a16:creationId xmlns:a16="http://schemas.microsoft.com/office/drawing/2014/main" id="{31829384-44D9-4686-98FE-E396003E3385}"/>
              </a:ext>
            </a:extLst>
          </p:cNvPr>
          <p:cNvSpPr txBox="1">
            <a:spLocks noChangeArrowheads="1"/>
          </p:cNvSpPr>
          <p:nvPr/>
        </p:nvSpPr>
        <p:spPr bwMode="auto">
          <a:xfrm>
            <a:off x="5233988" y="1916113"/>
            <a:ext cx="717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Profit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1026">
            <a:extLst>
              <a:ext uri="{FF2B5EF4-FFF2-40B4-BE49-F238E27FC236}">
                <a16:creationId xmlns:a16="http://schemas.microsoft.com/office/drawing/2014/main" id="{20640625-E710-4044-AA46-A1DCCBA77AC6}"/>
              </a:ext>
            </a:extLst>
          </p:cNvPr>
          <p:cNvSpPr>
            <a:spLocks noGrp="1" noChangeArrowheads="1"/>
          </p:cNvSpPr>
          <p:nvPr>
            <p:ph type="title"/>
          </p:nvPr>
        </p:nvSpPr>
        <p:spPr>
          <a:xfrm>
            <a:off x="1036320" y="286603"/>
            <a:ext cx="10058400" cy="1450757"/>
          </a:xfrm>
        </p:spPr>
        <p:txBody>
          <a:bodyPr>
            <a:normAutofit/>
          </a:bodyPr>
          <a:lstStyle/>
          <a:p>
            <a:pPr eaLnBrk="1" hangingPunct="1"/>
            <a:r>
              <a:rPr lang="en-GB" altLang="en-US" dirty="0"/>
              <a:t>Margin of Safety</a:t>
            </a:r>
          </a:p>
        </p:txBody>
      </p:sp>
      <p:cxnSp>
        <p:nvCxnSpPr>
          <p:cNvPr id="76" name="Straight Connector 75">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1" name="Graphic 70" descr="Error">
            <a:extLst>
              <a:ext uri="{FF2B5EF4-FFF2-40B4-BE49-F238E27FC236}">
                <a16:creationId xmlns:a16="http://schemas.microsoft.com/office/drawing/2014/main" id="{913CC6E1-AAAA-7C94-AC37-6DD52FAA7A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17411" name="Rectangle 1027">
            <a:extLst>
              <a:ext uri="{FF2B5EF4-FFF2-40B4-BE49-F238E27FC236}">
                <a16:creationId xmlns:a16="http://schemas.microsoft.com/office/drawing/2014/main" id="{D6F8E8DC-3FB9-4AEF-8DED-59262887786B}"/>
              </a:ext>
            </a:extLst>
          </p:cNvPr>
          <p:cNvSpPr>
            <a:spLocks noGrp="1" noChangeArrowheads="1"/>
          </p:cNvSpPr>
          <p:nvPr>
            <p:ph type="body" idx="1"/>
          </p:nvPr>
        </p:nvSpPr>
        <p:spPr>
          <a:xfrm>
            <a:off x="4706460" y="2108201"/>
            <a:ext cx="6388260" cy="3760891"/>
          </a:xfrm>
        </p:spPr>
        <p:txBody>
          <a:bodyPr>
            <a:normAutofit/>
          </a:bodyPr>
          <a:lstStyle/>
          <a:p>
            <a:pPr eaLnBrk="1" hangingPunct="1">
              <a:lnSpc>
                <a:spcPct val="90000"/>
              </a:lnSpc>
            </a:pPr>
            <a:r>
              <a:rPr lang="en-GB" altLang="en-US" dirty="0">
                <a:latin typeface="Arial" panose="020B0604020202020204" pitchFamily="34" charset="0"/>
                <a:cs typeface="Arial" panose="020B0604020202020204" pitchFamily="34" charset="0"/>
              </a:rPr>
              <a:t>If a business is producing a level of output above the break-even point then it might be useful to know by how much sales could fall before a loss is made.  This is called the </a:t>
            </a:r>
            <a:r>
              <a:rPr lang="en-GB" altLang="en-US" b="1" dirty="0">
                <a:latin typeface="Arial" panose="020B0604020202020204" pitchFamily="34" charset="0"/>
                <a:cs typeface="Arial" panose="020B0604020202020204" pitchFamily="34" charset="0"/>
              </a:rPr>
              <a:t>Margin of Safety</a:t>
            </a:r>
            <a:r>
              <a:rPr lang="en-GB" altLang="en-US" dirty="0">
                <a:latin typeface="Arial" panose="020B0604020202020204" pitchFamily="34" charset="0"/>
                <a:cs typeface="Arial" panose="020B0604020202020204" pitchFamily="34" charset="0"/>
              </a:rPr>
              <a:t>.   Margin of safety can be calculated using the following equation.</a:t>
            </a:r>
          </a:p>
          <a:p>
            <a:pPr eaLnBrk="1" hangingPunct="1">
              <a:lnSpc>
                <a:spcPct val="90000"/>
              </a:lnSpc>
              <a:buFontTx/>
              <a:buNone/>
            </a:pP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Current output – Output to break- even</a:t>
            </a:r>
          </a:p>
          <a:p>
            <a:pPr marL="0" indent="0" eaLnBrk="1" fontAlgn="auto" hangingPunct="1">
              <a:lnSpc>
                <a:spcPct val="90000"/>
              </a:lnSpc>
              <a:spcAft>
                <a:spcPts val="0"/>
              </a:spcAft>
              <a:buClr>
                <a:schemeClr val="tx1">
                  <a:lumMod val="85000"/>
                  <a:lumOff val="15000"/>
                </a:schemeClr>
              </a:buClr>
              <a:buFont typeface="Garamond" panose="02020404030301010803" pitchFamily="18" charset="0"/>
              <a:buNone/>
              <a:defRPr/>
            </a:pPr>
            <a:r>
              <a:rPr lang="en-GB" altLang="en-US" dirty="0">
                <a:latin typeface="Arial" panose="020B0604020202020204" pitchFamily="34" charset="0"/>
                <a:cs typeface="Arial" panose="020B0604020202020204" pitchFamily="34" charset="0"/>
              </a:rPr>
              <a:t> Margin of safety can be expressed as:-</a:t>
            </a:r>
          </a:p>
          <a:p>
            <a:pPr marL="182880" indent="-182880" eaLnBrk="1" fontAlgn="auto" hangingPunct="1">
              <a:lnSpc>
                <a:spcPct val="90000"/>
              </a:lnSpc>
              <a:spcAft>
                <a:spcPts val="0"/>
              </a:spcAft>
              <a:buClr>
                <a:schemeClr val="tx1">
                  <a:lumMod val="85000"/>
                  <a:lumOff val="15000"/>
                </a:schemeClr>
              </a:buClr>
              <a:defRPr/>
            </a:pPr>
            <a:endParaRPr lang="en-GB" altLang="en-US" dirty="0">
              <a:latin typeface="Arial" panose="020B0604020202020204" pitchFamily="34" charset="0"/>
              <a:cs typeface="Arial" panose="020B0604020202020204" pitchFamily="34" charset="0"/>
            </a:endParaRPr>
          </a:p>
          <a:p>
            <a:pPr lvl="1" indent="-182880" eaLnBrk="1" fontAlgn="auto" hangingPunct="1">
              <a:lnSpc>
                <a:spcPct val="90000"/>
              </a:lnSpc>
              <a:spcAft>
                <a:spcPts val="0"/>
              </a:spcAft>
              <a:buClr>
                <a:schemeClr val="tx1">
                  <a:lumMod val="85000"/>
                  <a:lumOff val="15000"/>
                </a:schemeClr>
              </a:buClr>
              <a:defRPr/>
            </a:pPr>
            <a:r>
              <a:rPr lang="en-GB" altLang="en-US" sz="2000" dirty="0">
                <a:latin typeface="Arial" panose="020B0604020202020204" pitchFamily="34" charset="0"/>
                <a:cs typeface="Arial" panose="020B0604020202020204" pitchFamily="34" charset="0"/>
              </a:rPr>
              <a:t>A number of units</a:t>
            </a:r>
          </a:p>
          <a:p>
            <a:pPr lvl="1" indent="-182880" eaLnBrk="1" fontAlgn="auto" hangingPunct="1">
              <a:lnSpc>
                <a:spcPct val="90000"/>
              </a:lnSpc>
              <a:spcAft>
                <a:spcPts val="0"/>
              </a:spcAft>
              <a:buClr>
                <a:schemeClr val="tx1">
                  <a:lumMod val="85000"/>
                  <a:lumOff val="15000"/>
                </a:schemeClr>
              </a:buClr>
              <a:defRPr/>
            </a:pPr>
            <a:r>
              <a:rPr lang="en-GB" altLang="en-US" sz="2000" dirty="0">
                <a:latin typeface="Arial" panose="020B0604020202020204" pitchFamily="34" charset="0"/>
                <a:cs typeface="Arial" panose="020B0604020202020204" pitchFamily="34" charset="0"/>
              </a:rPr>
              <a:t>A sales revenue amount</a:t>
            </a:r>
          </a:p>
          <a:p>
            <a:pPr lvl="1" indent="-182880" eaLnBrk="1" fontAlgn="auto" hangingPunct="1">
              <a:lnSpc>
                <a:spcPct val="90000"/>
              </a:lnSpc>
              <a:spcAft>
                <a:spcPts val="0"/>
              </a:spcAft>
              <a:buClr>
                <a:schemeClr val="tx1">
                  <a:lumMod val="85000"/>
                  <a:lumOff val="15000"/>
                </a:schemeClr>
              </a:buClr>
              <a:defRPr/>
            </a:pPr>
            <a:r>
              <a:rPr lang="en-GB" altLang="en-US" sz="2000" dirty="0">
                <a:latin typeface="Arial" panose="020B0604020202020204" pitchFamily="34" charset="0"/>
                <a:cs typeface="Arial" panose="020B0604020202020204" pitchFamily="34" charset="0"/>
              </a:rPr>
              <a:t>A percentage </a:t>
            </a:r>
            <a:endParaRPr lang="en-GB" sz="2000" dirty="0">
              <a:latin typeface="Arial" panose="020B0604020202020204" pitchFamily="34" charset="0"/>
              <a:cs typeface="Arial" panose="020B0604020202020204" pitchFamily="34" charset="0"/>
            </a:endParaRPr>
          </a:p>
          <a:p>
            <a:pPr eaLnBrk="1" hangingPunct="1">
              <a:lnSpc>
                <a:spcPct val="90000"/>
              </a:lnSpc>
              <a:buFontTx/>
              <a:buNone/>
            </a:pPr>
            <a:endParaRPr lang="en-GB" altLang="en-US" sz="1700" dirty="0">
              <a:latin typeface="Arial" panose="020B0604020202020204" pitchFamily="34" charset="0"/>
              <a:cs typeface="Arial" panose="020B0604020202020204" pitchFamily="34" charset="0"/>
            </a:endParaRPr>
          </a:p>
        </p:txBody>
      </p:sp>
      <p:sp>
        <p:nvSpPr>
          <p:cNvPr id="78" name="Rectangle 77">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CE79F-B0DE-48ED-A922-52AA85670CD4}"/>
              </a:ext>
            </a:extLst>
          </p:cNvPr>
          <p:cNvSpPr>
            <a:spLocks noGrp="1"/>
          </p:cNvSpPr>
          <p:nvPr>
            <p:ph type="title"/>
          </p:nvPr>
        </p:nvSpPr>
        <p:spPr/>
        <p:txBody>
          <a:bodyPr rtlCol="0">
            <a:noAutofit/>
          </a:bodyPr>
          <a:lstStyle/>
          <a:p>
            <a:pPr>
              <a:defRPr/>
            </a:pPr>
            <a:r>
              <a:rPr lang="en-GB" altLang="en-US">
                <a:solidFill>
                  <a:schemeClr val="tx1">
                    <a:lumMod val="85000"/>
                    <a:lumOff val="15000"/>
                  </a:schemeClr>
                </a:solidFill>
                <a:effectLst>
                  <a:outerShdw blurRad="38100" dist="38100" dir="2700000" algn="tl">
                    <a:srgbClr val="C0C0C0"/>
                  </a:outerShdw>
                </a:effectLst>
              </a:rPr>
              <a:t>Margin of Safety </a:t>
            </a:r>
          </a:p>
        </p:txBody>
      </p:sp>
      <p:sp>
        <p:nvSpPr>
          <p:cNvPr id="23554" name="Content Placeholder 2">
            <a:extLst>
              <a:ext uri="{FF2B5EF4-FFF2-40B4-BE49-F238E27FC236}">
                <a16:creationId xmlns:a16="http://schemas.microsoft.com/office/drawing/2014/main" id="{133BFAE9-F00B-489D-9EB4-D24386FD8609}"/>
              </a:ext>
            </a:extLst>
          </p:cNvPr>
          <p:cNvSpPr>
            <a:spLocks noGrp="1"/>
          </p:cNvSpPr>
          <p:nvPr>
            <p:ph idx="1"/>
          </p:nvPr>
        </p:nvSpPr>
        <p:spPr/>
        <p:txBody>
          <a:bodyPr rtlCol="0">
            <a:normAutofit/>
          </a:bodyPr>
          <a:lstStyle/>
          <a:p>
            <a:pPr marL="0" indent="0">
              <a:spcAft>
                <a:spcPts val="0"/>
              </a:spcAft>
              <a:buClr>
                <a:schemeClr val="tx1">
                  <a:lumMod val="85000"/>
                  <a:lumOff val="15000"/>
                </a:schemeClr>
              </a:buClr>
              <a:buNone/>
              <a:defRPr/>
            </a:pPr>
            <a:r>
              <a:rPr lang="en-GB" altLang="en-US" dirty="0">
                <a:latin typeface="Arial" panose="020B0604020202020204" pitchFamily="34" charset="0"/>
                <a:cs typeface="Arial" panose="020B0604020202020204" pitchFamily="34" charset="0"/>
              </a:rPr>
              <a:t>This calculation is especially important in times of recession as it expresses to management the amount of the ‘cushion’ where current production/sales gives beyond the break-even point</a:t>
            </a:r>
          </a:p>
          <a:p>
            <a:pPr marL="0" indent="0">
              <a:spcAft>
                <a:spcPts val="0"/>
              </a:spcAft>
              <a:buClr>
                <a:schemeClr val="tx1">
                  <a:lumMod val="85000"/>
                  <a:lumOff val="15000"/>
                </a:schemeClr>
              </a:buClr>
              <a:buNone/>
              <a:defRPr/>
            </a:pPr>
            <a:endParaRPr lang="en-GB" altLang="en-US" dirty="0">
              <a:latin typeface="Arial" panose="020B0604020202020204" pitchFamily="34" charset="0"/>
              <a:cs typeface="Arial" panose="020B0604020202020204" pitchFamily="34" charset="0"/>
            </a:endParaRPr>
          </a:p>
          <a:p>
            <a:pPr marL="0" indent="0">
              <a:spcAft>
                <a:spcPts val="0"/>
              </a:spcAft>
              <a:buClr>
                <a:schemeClr val="tx1">
                  <a:lumMod val="85000"/>
                  <a:lumOff val="15000"/>
                </a:schemeClr>
              </a:buClr>
              <a:buNone/>
              <a:defRPr/>
            </a:pPr>
            <a:r>
              <a:rPr lang="en-GB" dirty="0">
                <a:solidFill>
                  <a:schemeClr val="tx1">
                    <a:lumMod val="85000"/>
                    <a:lumOff val="15000"/>
                  </a:schemeClr>
                </a:solidFill>
                <a:latin typeface="Arial" panose="020B0604020202020204" pitchFamily="34" charset="0"/>
                <a:cs typeface="Arial" panose="020B0604020202020204" pitchFamily="34" charset="0"/>
              </a:rPr>
              <a:t>Where there is a comparison to be made between two or more products, each with different margins of safety, the product with the highest margin of safety is looked on favourably</a:t>
            </a:r>
          </a:p>
          <a:p>
            <a:pPr marL="0" indent="0">
              <a:spcAft>
                <a:spcPts val="0"/>
              </a:spcAft>
              <a:buClr>
                <a:schemeClr val="tx1">
                  <a:lumMod val="85000"/>
                  <a:lumOff val="15000"/>
                </a:schemeClr>
              </a:buClr>
              <a:buNone/>
              <a:defRPr/>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906" name="Rectangle 2"/>
          <p:cNvSpPr>
            <a:spLocks noGrp="1" noChangeArrowheads="1"/>
          </p:cNvSpPr>
          <p:nvPr>
            <p:ph type="title"/>
          </p:nvPr>
        </p:nvSpPr>
        <p:spPr>
          <a:xfrm>
            <a:off x="5172074" y="286603"/>
            <a:ext cx="5983605" cy="1450757"/>
          </a:xfrm>
        </p:spPr>
        <p:txBody>
          <a:bodyPr>
            <a:normAutofit/>
          </a:bodyPr>
          <a:lstStyle/>
          <a:p>
            <a:r>
              <a:rPr lang="en-GB"/>
              <a:t>Contribution </a:t>
            </a:r>
          </a:p>
        </p:txBody>
      </p:sp>
      <p:pic>
        <p:nvPicPr>
          <p:cNvPr id="123909" name="Picture 123908" descr="White calculator">
            <a:extLst>
              <a:ext uri="{FF2B5EF4-FFF2-40B4-BE49-F238E27FC236}">
                <a16:creationId xmlns:a16="http://schemas.microsoft.com/office/drawing/2014/main" id="{77BAA15B-E85F-36BD-FE81-3F076EA57843}"/>
              </a:ext>
            </a:extLst>
          </p:cNvPr>
          <p:cNvPicPr>
            <a:picLocks noChangeAspect="1"/>
          </p:cNvPicPr>
          <p:nvPr/>
        </p:nvPicPr>
        <p:blipFill rotWithShape="1">
          <a:blip r:embed="rId3"/>
          <a:srcRect l="7402" r="44835"/>
          <a:stretch/>
        </p:blipFill>
        <p:spPr>
          <a:xfrm>
            <a:off x="20" y="10"/>
            <a:ext cx="4580077" cy="6400784"/>
          </a:xfrm>
          <a:prstGeom prst="rect">
            <a:avLst/>
          </a:prstGeom>
        </p:spPr>
      </p:pic>
      <p:cxnSp>
        <p:nvCxnSpPr>
          <p:cNvPr id="75"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3907" name="Rectangle 3"/>
          <p:cNvSpPr>
            <a:spLocks noGrp="1" noChangeArrowheads="1"/>
          </p:cNvSpPr>
          <p:nvPr>
            <p:ph idx="1"/>
          </p:nvPr>
        </p:nvSpPr>
        <p:spPr>
          <a:xfrm>
            <a:off x="5172074" y="2108201"/>
            <a:ext cx="5983606" cy="3760891"/>
          </a:xfrm>
        </p:spPr>
        <p:txBody>
          <a:bodyPr>
            <a:normAutofit fontScale="25000" lnSpcReduction="20000"/>
          </a:bodyPr>
          <a:lstStyle/>
          <a:p>
            <a:pPr marL="577850" indent="-577850" defTabSz="762000">
              <a:lnSpc>
                <a:spcPct val="100000"/>
              </a:lnSpc>
              <a:buNone/>
            </a:pPr>
            <a:r>
              <a:rPr lang="en-US" sz="1100" dirty="0"/>
              <a:t>      </a:t>
            </a:r>
            <a:endParaRPr lang="en-US" sz="8000" b="1" dirty="0">
              <a:latin typeface="Arial" panose="020B0604020202020204" pitchFamily="34" charset="0"/>
              <a:cs typeface="Arial" panose="020B0604020202020204" pitchFamily="34" charset="0"/>
            </a:endParaRPr>
          </a:p>
          <a:p>
            <a:pPr marL="577850" indent="-577850" defTabSz="762000">
              <a:lnSpc>
                <a:spcPct val="100000"/>
              </a:lnSpc>
            </a:pPr>
            <a:r>
              <a:rPr lang="en-US" sz="8000" dirty="0">
                <a:latin typeface="Arial" panose="020B0604020202020204" pitchFamily="34" charset="0"/>
                <a:cs typeface="Arial" panose="020B0604020202020204" pitchFamily="34" charset="0"/>
              </a:rPr>
              <a:t>The calculation of contribution is:-</a:t>
            </a:r>
          </a:p>
          <a:p>
            <a:pPr marL="577850" indent="-577850" defTabSz="762000">
              <a:lnSpc>
                <a:spcPct val="100000"/>
              </a:lnSpc>
              <a:buNone/>
            </a:pPr>
            <a:endParaRPr lang="en-US" sz="8000" b="1" u="sng" dirty="0">
              <a:latin typeface="Arial" panose="020B0604020202020204" pitchFamily="34" charset="0"/>
              <a:cs typeface="Arial" panose="020B0604020202020204" pitchFamily="34" charset="0"/>
            </a:endParaRPr>
          </a:p>
          <a:p>
            <a:pPr marL="577850" indent="-577850" defTabSz="762000">
              <a:lnSpc>
                <a:spcPct val="100000"/>
              </a:lnSpc>
              <a:buNone/>
            </a:pPr>
            <a:r>
              <a:rPr lang="en-US" sz="8000" b="1" dirty="0">
                <a:latin typeface="Arial" panose="020B0604020202020204" pitchFamily="34" charset="0"/>
                <a:cs typeface="Arial" panose="020B0604020202020204" pitchFamily="34" charset="0"/>
              </a:rPr>
              <a:t>Selling price – variable costs = contribution </a:t>
            </a:r>
          </a:p>
          <a:p>
            <a:pPr marL="577850" indent="-577850" defTabSz="762000">
              <a:lnSpc>
                <a:spcPct val="100000"/>
              </a:lnSpc>
              <a:buNone/>
            </a:pPr>
            <a:r>
              <a:rPr lang="en-US" sz="8000" b="1" u="sng" dirty="0">
                <a:latin typeface="Arial" panose="020B0604020202020204" pitchFamily="34" charset="0"/>
                <a:cs typeface="Arial" panose="020B0604020202020204" pitchFamily="34" charset="0"/>
              </a:rPr>
              <a:t> </a:t>
            </a:r>
          </a:p>
          <a:p>
            <a:pPr eaLnBrk="1" hangingPunct="1"/>
            <a:r>
              <a:rPr lang="en-GB" altLang="en-US" sz="8000" dirty="0">
                <a:latin typeface="Arial" panose="020B0604020202020204" pitchFamily="34" charset="0"/>
                <a:cs typeface="Arial" panose="020B0604020202020204" pitchFamily="34" charset="0"/>
              </a:rPr>
              <a:t>The bottom part of the break-even formula (sales revenue per unit – variable costs per unit) is known as the ‘contribution’ per unit</a:t>
            </a:r>
            <a:endParaRPr lang="en-GB" altLang="en-US" sz="8000" b="1" dirty="0">
              <a:latin typeface="Arial" panose="020B0604020202020204" pitchFamily="34" charset="0"/>
              <a:cs typeface="Arial" panose="020B0604020202020204" pitchFamily="34" charset="0"/>
            </a:endParaRPr>
          </a:p>
          <a:p>
            <a:pPr eaLnBrk="1" hangingPunct="1"/>
            <a:r>
              <a:rPr lang="en-GB" altLang="en-US" sz="8000" b="1" dirty="0">
                <a:latin typeface="Arial" panose="020B0604020202020204" pitchFamily="34" charset="0"/>
                <a:cs typeface="Arial" panose="020B0604020202020204" pitchFamily="34" charset="0"/>
              </a:rPr>
              <a:t>Sales – variable costs = Contribution</a:t>
            </a:r>
          </a:p>
          <a:p>
            <a:pPr eaLnBrk="1" hangingPunct="1"/>
            <a:r>
              <a:rPr lang="en-GB" altLang="en-US" sz="8000" b="1" dirty="0">
                <a:latin typeface="Arial" panose="020B0604020202020204" pitchFamily="34" charset="0"/>
                <a:cs typeface="Arial" panose="020B0604020202020204" pitchFamily="34" charset="0"/>
              </a:rPr>
              <a:t>Contribution – fixed costs = Profit</a:t>
            </a:r>
          </a:p>
          <a:p>
            <a:pPr marL="577850" indent="-577850" defTabSz="762000">
              <a:lnSpc>
                <a:spcPct val="100000"/>
              </a:lnSpc>
              <a:buNone/>
            </a:pPr>
            <a:endParaRPr lang="en-US" sz="8000" b="1" dirty="0">
              <a:latin typeface="Arial" panose="020B0604020202020204" pitchFamily="34" charset="0"/>
              <a:cs typeface="Arial" panose="020B0604020202020204" pitchFamily="34" charset="0"/>
            </a:endParaRPr>
          </a:p>
          <a:p>
            <a:pPr marL="0" indent="0" defTabSz="762000">
              <a:lnSpc>
                <a:spcPct val="100000"/>
              </a:lnSpc>
              <a:buNone/>
            </a:pPr>
            <a:endParaRPr lang="en-US" sz="1100" b="1" dirty="0"/>
          </a:p>
          <a:p>
            <a:pPr marL="0" indent="0" defTabSz="762000">
              <a:lnSpc>
                <a:spcPct val="100000"/>
              </a:lnSpc>
              <a:buNone/>
            </a:pPr>
            <a:r>
              <a:rPr lang="en-US" sz="1100" dirty="0"/>
              <a:t> </a:t>
            </a:r>
          </a:p>
          <a:p>
            <a:pPr marL="0" indent="0" defTabSz="762000">
              <a:lnSpc>
                <a:spcPct val="100000"/>
              </a:lnSpc>
              <a:buNone/>
            </a:pPr>
            <a:endParaRPr lang="en-US" sz="1100" dirty="0"/>
          </a:p>
          <a:p>
            <a:pPr marL="577850" indent="-577850" defTabSz="762000">
              <a:lnSpc>
                <a:spcPct val="100000"/>
              </a:lnSpc>
              <a:buNone/>
            </a:pPr>
            <a:r>
              <a:rPr lang="en-US" sz="1100" dirty="0"/>
              <a:t>		</a:t>
            </a:r>
          </a:p>
        </p:txBody>
      </p:sp>
      <p:sp>
        <p:nvSpPr>
          <p:cNvPr id="77" name="Rectangle 76">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7A9026-87C9-4F44-9EC3-75AA7E6FB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9D4A564-D451-4CDB-971B-95F3B044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7CB884E-F589-488F-ADF5-77FF20080A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9" name="Rectangle 28">
            <a:extLst>
              <a:ext uri="{FF2B5EF4-FFF2-40B4-BE49-F238E27FC236}">
                <a16:creationId xmlns:a16="http://schemas.microsoft.com/office/drawing/2014/main" id="{11603A8D-1B1C-4538-9FE9-374B8FD55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sp>
      <p:sp>
        <p:nvSpPr>
          <p:cNvPr id="31" name="Rectangle 30">
            <a:extLst>
              <a:ext uri="{FF2B5EF4-FFF2-40B4-BE49-F238E27FC236}">
                <a16:creationId xmlns:a16="http://schemas.microsoft.com/office/drawing/2014/main" id="{69BE86D1-7317-478F-819B-8779B075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876" y="0"/>
            <a:ext cx="4025029"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660189" y="643464"/>
            <a:ext cx="2888344" cy="5571071"/>
          </a:xfrm>
        </p:spPr>
        <p:txBody>
          <a:bodyPr rtlCol="0">
            <a:normAutofit/>
          </a:bodyPr>
          <a:lstStyle/>
          <a:p>
            <a:pPr>
              <a:defRPr/>
            </a:pPr>
            <a:r>
              <a:rPr lang="en-GB" altLang="en-US" sz="3400">
                <a:solidFill>
                  <a:schemeClr val="bg1"/>
                </a:solidFill>
                <a:effectLst>
                  <a:outerShdw blurRad="38100" dist="38100" dir="2700000" algn="tl">
                    <a:srgbClr val="C0C0C0"/>
                  </a:outerShdw>
                </a:effectLst>
              </a:rPr>
              <a:t>Contribution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5354617"/>
              </p:ext>
            </p:extLst>
          </p:nvPr>
        </p:nvGraphicFramePr>
        <p:xfrm>
          <a:off x="1286615" y="1711319"/>
          <a:ext cx="5668310" cy="3435363"/>
        </p:xfrm>
        <a:graphic>
          <a:graphicData uri="http://schemas.openxmlformats.org/drawingml/2006/table">
            <a:tbl>
              <a:tblPr firstRow="1" bandRow="1">
                <a:noFill/>
                <a:tableStyleId>{85BE263C-DBD7-4A20-BB59-AAB30ACAA65A}</a:tableStyleId>
              </a:tblPr>
              <a:tblGrid>
                <a:gridCol w="3866553">
                  <a:extLst>
                    <a:ext uri="{9D8B030D-6E8A-4147-A177-3AD203B41FA5}">
                      <a16:colId xmlns:a16="http://schemas.microsoft.com/office/drawing/2014/main" val="20000"/>
                    </a:ext>
                  </a:extLst>
                </a:gridCol>
                <a:gridCol w="1801757">
                  <a:extLst>
                    <a:ext uri="{9D8B030D-6E8A-4147-A177-3AD203B41FA5}">
                      <a16:colId xmlns:a16="http://schemas.microsoft.com/office/drawing/2014/main" val="20001"/>
                    </a:ext>
                  </a:extLst>
                </a:gridCol>
              </a:tblGrid>
              <a:tr h="710381">
                <a:tc>
                  <a:txBody>
                    <a:bodyPr/>
                    <a:lstStyle/>
                    <a:p>
                      <a:r>
                        <a:rPr lang="en-GB" sz="2800" b="0" cap="none" spc="0">
                          <a:solidFill>
                            <a:schemeClr val="tx1"/>
                          </a:solidFill>
                        </a:rPr>
                        <a:t>Sales Revenue</a:t>
                      </a:r>
                    </a:p>
                  </a:txBody>
                  <a:tcPr marL="197908" marR="197908" marT="126478" marB="126478">
                    <a:lnL w="12700" cmpd="sng">
                      <a:noFill/>
                    </a:lnL>
                    <a:lnR w="12700" cmpd="sng">
                      <a:noFill/>
                    </a:lnR>
                    <a:lnT w="28575" cap="flat" cmpd="sng" algn="ctr">
                      <a:solidFill>
                        <a:schemeClr val="tx1"/>
                      </a:solidFill>
                      <a:prstDash val="solid"/>
                    </a:lnT>
                    <a:lnB w="38100" cmpd="sng">
                      <a:noFill/>
                    </a:lnB>
                    <a:noFill/>
                  </a:tcPr>
                </a:tc>
                <a:tc>
                  <a:txBody>
                    <a:bodyPr/>
                    <a:lstStyle/>
                    <a:p>
                      <a:pPr algn="ctr"/>
                      <a:r>
                        <a:rPr lang="en-GB" sz="2800" b="0" cap="none" spc="0">
                          <a:solidFill>
                            <a:schemeClr val="tx1"/>
                          </a:solidFill>
                        </a:rPr>
                        <a:t>X</a:t>
                      </a:r>
                    </a:p>
                  </a:txBody>
                  <a:tcPr marL="197908" marR="197908" marT="126478" marB="126478">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0000"/>
                  </a:ext>
                </a:extLst>
              </a:tr>
              <a:tr h="710381">
                <a:tc>
                  <a:txBody>
                    <a:bodyPr/>
                    <a:lstStyle/>
                    <a:p>
                      <a:r>
                        <a:rPr lang="en-GB" sz="2800" cap="none" spc="0">
                          <a:solidFill>
                            <a:schemeClr val="tx1"/>
                          </a:solidFill>
                        </a:rPr>
                        <a:t>Less Variable Costs </a:t>
                      </a:r>
                    </a:p>
                  </a:txBody>
                  <a:tcPr marL="197908" marR="197908" marT="126478" marB="126478">
                    <a:lnL w="28575" cap="flat" cmpd="sng" algn="ctr">
                      <a:noFill/>
                      <a:prstDash val="solid"/>
                    </a:lnL>
                    <a:lnR w="12700" cmpd="sng">
                      <a:noFill/>
                      <a:prstDash val="solid"/>
                    </a:lnR>
                    <a:lnT w="38100" cmpd="sng">
                      <a:noFill/>
                    </a:lnT>
                    <a:lnB w="12700" cap="flat" cmpd="sng" algn="ctr">
                      <a:noFill/>
                      <a:prstDash val="solid"/>
                    </a:lnB>
                    <a:noFill/>
                  </a:tcPr>
                </a:tc>
                <a:tc>
                  <a:txBody>
                    <a:bodyPr/>
                    <a:lstStyle/>
                    <a:p>
                      <a:pPr algn="ctr"/>
                      <a:r>
                        <a:rPr lang="en-GB" sz="2800" cap="none" spc="0">
                          <a:solidFill>
                            <a:schemeClr val="tx1"/>
                          </a:solidFill>
                        </a:rPr>
                        <a:t>(XX)</a:t>
                      </a:r>
                    </a:p>
                  </a:txBody>
                  <a:tcPr marL="197908" marR="197908" marT="126478" marB="126478">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10001"/>
                  </a:ext>
                </a:extLst>
              </a:tr>
              <a:tr h="652110">
                <a:tc>
                  <a:txBody>
                    <a:bodyPr/>
                    <a:lstStyle/>
                    <a:p>
                      <a:r>
                        <a:rPr lang="en-GB" sz="2400" cap="none" spc="0">
                          <a:solidFill>
                            <a:schemeClr val="tx1"/>
                          </a:solidFill>
                        </a:rPr>
                        <a:t>Equals contribution </a:t>
                      </a:r>
                    </a:p>
                  </a:txBody>
                  <a:tcPr marL="197908" marR="197908" marT="126478" marB="12647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2400" cap="none" spc="0">
                          <a:solidFill>
                            <a:schemeClr val="tx1"/>
                          </a:solidFill>
                        </a:rPr>
                        <a:t>XXX</a:t>
                      </a:r>
                    </a:p>
                  </a:txBody>
                  <a:tcPr marL="197908" marR="197908" marT="126478" marB="12647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0002"/>
                  </a:ext>
                </a:extLst>
              </a:tr>
              <a:tr h="710381">
                <a:tc>
                  <a:txBody>
                    <a:bodyPr/>
                    <a:lstStyle/>
                    <a:p>
                      <a:r>
                        <a:rPr lang="en-GB" sz="2800" cap="none" spc="0">
                          <a:solidFill>
                            <a:schemeClr val="tx1"/>
                          </a:solidFill>
                        </a:rPr>
                        <a:t>Less Fixed Costs</a:t>
                      </a:r>
                    </a:p>
                  </a:txBody>
                  <a:tcPr marL="197908" marR="197908" marT="126478" marB="126478">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gn="ctr"/>
                      <a:r>
                        <a:rPr lang="en-GB" sz="2800" cap="none" spc="0">
                          <a:solidFill>
                            <a:schemeClr val="tx1"/>
                          </a:solidFill>
                        </a:rPr>
                        <a:t>(XXXX)</a:t>
                      </a:r>
                    </a:p>
                  </a:txBody>
                  <a:tcPr marL="197908" marR="197908" marT="126478" marB="126478">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0003"/>
                  </a:ext>
                </a:extLst>
              </a:tr>
              <a:tr h="652110">
                <a:tc>
                  <a:txBody>
                    <a:bodyPr/>
                    <a:lstStyle/>
                    <a:p>
                      <a:r>
                        <a:rPr lang="en-GB" sz="2400" cap="none" spc="0">
                          <a:solidFill>
                            <a:schemeClr val="tx1"/>
                          </a:solidFill>
                        </a:rPr>
                        <a:t>Equals Profit</a:t>
                      </a:r>
                    </a:p>
                  </a:txBody>
                  <a:tcPr marL="197908" marR="197908" marT="126478" marB="12647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2400" cap="none" spc="0">
                          <a:solidFill>
                            <a:schemeClr val="tx1"/>
                          </a:solidFill>
                        </a:rPr>
                        <a:t>XXXXX</a:t>
                      </a:r>
                    </a:p>
                  </a:txBody>
                  <a:tcPr marL="197908" marR="197908" marT="126478" marB="12647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865663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7" name="Rectangle 136">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9" name="Rectangle 138">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1" name="Rectangle 14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41F83AB7-7CAA-4E91-9104-808B443E3DEB}"/>
              </a:ext>
            </a:extLst>
          </p:cNvPr>
          <p:cNvSpPr>
            <a:spLocks noGrp="1"/>
          </p:cNvSpPr>
          <p:nvPr>
            <p:ph type="title"/>
          </p:nvPr>
        </p:nvSpPr>
        <p:spPr>
          <a:xfrm>
            <a:off x="3844616" y="881210"/>
            <a:ext cx="7417925" cy="1517035"/>
          </a:xfrm>
        </p:spPr>
        <p:txBody>
          <a:bodyPr rtlCol="0">
            <a:normAutofit/>
          </a:bodyPr>
          <a:lstStyle/>
          <a:p>
            <a:pPr>
              <a:defRPr/>
            </a:pPr>
            <a:r>
              <a:rPr lang="en-GB" altLang="en-US">
                <a:solidFill>
                  <a:schemeClr val="tx1">
                    <a:lumMod val="75000"/>
                    <a:lumOff val="25000"/>
                  </a:schemeClr>
                </a:solidFill>
                <a:effectLst>
                  <a:outerShdw blurRad="38100" dist="38100" dir="2700000" algn="tl">
                    <a:srgbClr val="C0C0C0"/>
                  </a:outerShdw>
                </a:effectLst>
              </a:rPr>
              <a:t>Break-Even: Target Profit</a:t>
            </a:r>
          </a:p>
        </p:txBody>
      </p:sp>
      <p:sp>
        <p:nvSpPr>
          <p:cNvPr id="25602" name="Content Placeholder 2">
            <a:extLst>
              <a:ext uri="{FF2B5EF4-FFF2-40B4-BE49-F238E27FC236}">
                <a16:creationId xmlns:a16="http://schemas.microsoft.com/office/drawing/2014/main" id="{F48D7BA7-005C-47E1-8CC7-BB94387BD3A3}"/>
              </a:ext>
            </a:extLst>
          </p:cNvPr>
          <p:cNvSpPr>
            <a:spLocks noGrp="1"/>
          </p:cNvSpPr>
          <p:nvPr>
            <p:ph idx="1"/>
          </p:nvPr>
        </p:nvSpPr>
        <p:spPr>
          <a:xfrm>
            <a:off x="3844616" y="2626840"/>
            <a:ext cx="7245103" cy="3131777"/>
          </a:xfrm>
        </p:spPr>
        <p:txBody>
          <a:bodyPr rtlCol="0">
            <a:normAutofit/>
          </a:bodyPr>
          <a:lstStyle/>
          <a:p>
            <a:pPr marL="0" indent="0">
              <a:buNone/>
              <a:defRPr/>
            </a:pPr>
            <a:r>
              <a:rPr lang="en-GB" altLang="en-US" dirty="0">
                <a:solidFill>
                  <a:schemeClr val="tx1">
                    <a:lumMod val="75000"/>
                    <a:lumOff val="25000"/>
                  </a:schemeClr>
                </a:solidFill>
              </a:rPr>
              <a:t>A further analysis of break-even is to calculate the output that needs to be sold in order to give a certain amount of profit – the target profit</a:t>
            </a:r>
          </a:p>
          <a:p>
            <a:pPr>
              <a:defRPr/>
            </a:pPr>
            <a:endParaRPr lang="en-GB" altLang="en-US" dirty="0">
              <a:solidFill>
                <a:schemeClr val="tx1">
                  <a:lumMod val="75000"/>
                  <a:lumOff val="25000"/>
                </a:schemeClr>
              </a:solidFill>
            </a:endParaRPr>
          </a:p>
          <a:p>
            <a:pPr marL="0" indent="0">
              <a:buNone/>
              <a:defRPr/>
            </a:pPr>
            <a:r>
              <a:rPr lang="en-GB" altLang="en-US" dirty="0">
                <a:solidFill>
                  <a:schemeClr val="tx1">
                    <a:lumMod val="75000"/>
                    <a:lumOff val="25000"/>
                  </a:schemeClr>
                </a:solidFill>
              </a:rPr>
              <a:t>This is calculated as follows:</a:t>
            </a:r>
          </a:p>
          <a:p>
            <a:pPr>
              <a:defRPr/>
            </a:pPr>
            <a:endParaRPr lang="en-GB" altLang="en-US" dirty="0">
              <a:solidFill>
                <a:schemeClr val="tx1">
                  <a:lumMod val="75000"/>
                  <a:lumOff val="25000"/>
                </a:schemeClr>
              </a:solidFill>
            </a:endParaRPr>
          </a:p>
          <a:p>
            <a:pPr marL="0" indent="0">
              <a:spcBef>
                <a:spcPts val="0"/>
              </a:spcBef>
              <a:defRPr/>
            </a:pPr>
            <a:r>
              <a:rPr lang="en-GB" b="1" u="sng"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Fixed Costs (£) + Target Profit (£)</a:t>
            </a:r>
            <a:endParaRPr lang="en-GB" u="sng" dirty="0">
              <a:solidFill>
                <a:schemeClr val="tx1">
                  <a:lumMod val="75000"/>
                  <a:lumOff val="25000"/>
                </a:schemeClr>
              </a:solidFill>
              <a:latin typeface="Arial" panose="020B0604020202020204" pitchFamily="34" charset="0"/>
            </a:endParaRPr>
          </a:p>
          <a:p>
            <a:pPr marL="0" indent="0">
              <a:spcBef>
                <a:spcPts val="0"/>
              </a:spcBef>
              <a:defRPr/>
            </a:pPr>
            <a:r>
              <a:rPr lang="en-GB"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Contribution per unit (£)</a:t>
            </a:r>
            <a:endParaRPr lang="en-GB" dirty="0">
              <a:solidFill>
                <a:schemeClr val="tx1">
                  <a:lumMod val="75000"/>
                  <a:lumOff val="25000"/>
                </a:schemeClr>
              </a:solidFill>
              <a:latin typeface="Arial" panose="020B0604020202020204" pitchFamily="34" charset="0"/>
            </a:endParaRPr>
          </a:p>
          <a:p>
            <a:pPr marL="0" indent="0">
              <a:spcBef>
                <a:spcPts val="0"/>
              </a:spcBef>
              <a:defRPr/>
            </a:pPr>
            <a:r>
              <a:rPr lang="en-GB"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 Number of units of output </a:t>
            </a:r>
            <a:endParaRPr lang="en-GB" dirty="0">
              <a:solidFill>
                <a:schemeClr val="tx1">
                  <a:lumMod val="75000"/>
                  <a:lumOff val="25000"/>
                </a:schemeClr>
              </a:solidFill>
              <a:latin typeface="Arial" panose="020B0604020202020204" pitchFamily="34" charset="0"/>
            </a:endParaRPr>
          </a:p>
          <a:p>
            <a:pPr>
              <a:defRPr/>
            </a:pPr>
            <a:endParaRPr lang="en-GB" altLang="en-US" dirty="0">
              <a:solidFill>
                <a:schemeClr val="tx1">
                  <a:lumMod val="75000"/>
                  <a:lumOff val="25000"/>
                </a:schemeClr>
              </a:solidFil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Rectangle 72">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77" name="Rectangle 76">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F42A44D-BC27-40CF-8DD2-591A5BD9409D}"/>
              </a:ext>
            </a:extLst>
          </p:cNvPr>
          <p:cNvSpPr>
            <a:spLocks noGrp="1"/>
          </p:cNvSpPr>
          <p:nvPr>
            <p:ph type="title"/>
          </p:nvPr>
        </p:nvSpPr>
        <p:spPr>
          <a:xfrm>
            <a:off x="7532835" y="1420706"/>
            <a:ext cx="3466540" cy="4016587"/>
          </a:xfrm>
        </p:spPr>
        <p:txBody>
          <a:bodyPr rtlCol="0">
            <a:normAutofit/>
          </a:bodyPr>
          <a:lstStyle/>
          <a:p>
            <a:pPr>
              <a:defRPr/>
            </a:pPr>
            <a:r>
              <a:rPr lang="en-GB" altLang="en-US" sz="3600">
                <a:effectLst>
                  <a:outerShdw blurRad="38100" dist="38100" dir="2700000" algn="tl">
                    <a:srgbClr val="C0C0C0"/>
                  </a:outerShdw>
                </a:effectLst>
              </a:rPr>
              <a:t>Contribution to Sales Ratio</a:t>
            </a:r>
          </a:p>
        </p:txBody>
      </p:sp>
      <p:sp>
        <p:nvSpPr>
          <p:cNvPr id="27650" name="Content Placeholder 2">
            <a:extLst>
              <a:ext uri="{FF2B5EF4-FFF2-40B4-BE49-F238E27FC236}">
                <a16:creationId xmlns:a16="http://schemas.microsoft.com/office/drawing/2014/main" id="{B9C3FE8E-020E-488F-B6FC-603B08A7FC85}"/>
              </a:ext>
            </a:extLst>
          </p:cNvPr>
          <p:cNvSpPr>
            <a:spLocks noGrp="1"/>
          </p:cNvSpPr>
          <p:nvPr>
            <p:ph idx="1"/>
          </p:nvPr>
        </p:nvSpPr>
        <p:spPr>
          <a:xfrm>
            <a:off x="1440519" y="1420706"/>
            <a:ext cx="5514758" cy="4016587"/>
          </a:xfrm>
        </p:spPr>
        <p:txBody>
          <a:bodyPr rtlCol="0" anchor="ctr">
            <a:normAutofit/>
          </a:bodyPr>
          <a:lstStyle/>
          <a:p>
            <a:pPr marL="0" indent="0">
              <a:buNone/>
              <a:defRPr/>
            </a:pPr>
            <a:r>
              <a:rPr lang="en-GB" altLang="en-US" dirty="0">
                <a:solidFill>
                  <a:schemeClr val="tx1">
                    <a:lumMod val="75000"/>
                    <a:lumOff val="25000"/>
                  </a:schemeClr>
                </a:solidFill>
              </a:rPr>
              <a:t>This ratio expresses the amount of contribution in relation to the amount of the selling price:</a:t>
            </a:r>
          </a:p>
          <a:p>
            <a:pPr>
              <a:defRPr/>
            </a:pPr>
            <a:endParaRPr lang="en-GB" altLang="en-US" dirty="0">
              <a:solidFill>
                <a:schemeClr val="tx1">
                  <a:lumMod val="75000"/>
                  <a:lumOff val="25000"/>
                </a:schemeClr>
              </a:solidFill>
            </a:endParaRPr>
          </a:p>
          <a:p>
            <a:pPr marL="0" indent="0">
              <a:spcBef>
                <a:spcPts val="0"/>
              </a:spcBef>
              <a:buNone/>
              <a:defRPr/>
            </a:pPr>
            <a:r>
              <a:rPr lang="en-GB" u="sng"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Contribution (£)</a:t>
            </a:r>
            <a:endParaRPr lang="en-GB" u="sng" dirty="0">
              <a:solidFill>
                <a:schemeClr val="tx1">
                  <a:lumMod val="75000"/>
                  <a:lumOff val="25000"/>
                </a:schemeClr>
              </a:solidFill>
              <a:latin typeface="Arial" panose="020B0604020202020204" pitchFamily="34" charset="0"/>
            </a:endParaRPr>
          </a:p>
          <a:p>
            <a:pPr marL="0" indent="0">
              <a:spcBef>
                <a:spcPts val="0"/>
              </a:spcBef>
              <a:buNone/>
              <a:defRPr/>
            </a:pPr>
            <a:r>
              <a:rPr lang="en-GB"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Selling Price (£)</a:t>
            </a:r>
            <a:endParaRPr lang="en-GB" dirty="0">
              <a:solidFill>
                <a:schemeClr val="tx1">
                  <a:lumMod val="75000"/>
                  <a:lumOff val="25000"/>
                </a:schemeClr>
              </a:solidFill>
              <a:latin typeface="Arial" panose="020B0604020202020204" pitchFamily="34" charset="0"/>
            </a:endParaRPr>
          </a:p>
          <a:p>
            <a:pPr marL="0" indent="0">
              <a:spcBef>
                <a:spcPts val="0"/>
              </a:spcBef>
              <a:buNone/>
              <a:defRPr/>
            </a:pPr>
            <a:r>
              <a:rPr lang="en-GB" dirty="0">
                <a:solidFill>
                  <a:schemeClr val="tx1">
                    <a:lumMod val="75000"/>
                    <a:lumOff val="25000"/>
                  </a:schemeClr>
                </a:solidFill>
                <a:latin typeface="Gill Sans MT" panose="020B0502020104020203" pitchFamily="34" charset="0"/>
                <a:ea typeface="MS PGothic" panose="020B0600070205080204" pitchFamily="34" charset="-128"/>
                <a:cs typeface="Arial" panose="020B0604020202020204" pitchFamily="34" charset="0"/>
              </a:rPr>
              <a:t>= Contribution to sales ratio</a:t>
            </a:r>
            <a:endParaRPr lang="en-GB" dirty="0">
              <a:solidFill>
                <a:schemeClr val="tx1">
                  <a:lumMod val="75000"/>
                  <a:lumOff val="25000"/>
                </a:schemeClr>
              </a:solidFill>
              <a:latin typeface="Arial" panose="020B0604020202020204" pitchFamily="34" charset="0"/>
            </a:endParaRPr>
          </a:p>
          <a:p>
            <a:pPr>
              <a:defRPr/>
            </a:pPr>
            <a:endParaRPr lang="en-GB" altLang="en-US" dirty="0">
              <a:solidFill>
                <a:schemeClr val="tx1">
                  <a:lumMod val="75000"/>
                  <a:lumOff val="25000"/>
                </a:schemeClr>
              </a:solidFill>
            </a:endParaRPr>
          </a:p>
        </p:txBody>
      </p:sp>
      <p:cxnSp>
        <p:nvCxnSpPr>
          <p:cNvPr id="79" name="Straight Connector 7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CD06972-23BD-4D2E-AE85-9943995B69C4}"/>
              </a:ext>
            </a:extLst>
          </p:cNvPr>
          <p:cNvSpPr>
            <a:spLocks noGrp="1" noChangeArrowheads="1"/>
          </p:cNvSpPr>
          <p:nvPr>
            <p:ph type="title"/>
          </p:nvPr>
        </p:nvSpPr>
        <p:spPr>
          <a:xfrm>
            <a:off x="1981200" y="274639"/>
            <a:ext cx="8229600" cy="777875"/>
          </a:xfrm>
        </p:spPr>
        <p:txBody>
          <a:bodyPr/>
          <a:lstStyle/>
          <a:p>
            <a:pPr eaLnBrk="1" hangingPunct="1"/>
            <a:r>
              <a:rPr lang="en-GB" altLang="en-US" dirty="0"/>
              <a:t>Contribution</a:t>
            </a:r>
          </a:p>
        </p:txBody>
      </p:sp>
      <p:sp>
        <p:nvSpPr>
          <p:cNvPr id="24579" name="Rectangle 3">
            <a:extLst>
              <a:ext uri="{FF2B5EF4-FFF2-40B4-BE49-F238E27FC236}">
                <a16:creationId xmlns:a16="http://schemas.microsoft.com/office/drawing/2014/main" id="{910D3FFA-2BAE-4029-937B-D466EB421B5D}"/>
              </a:ext>
            </a:extLst>
          </p:cNvPr>
          <p:cNvSpPr>
            <a:spLocks noGrp="1" noChangeArrowheads="1"/>
          </p:cNvSpPr>
          <p:nvPr>
            <p:ph type="body" idx="1"/>
          </p:nvPr>
        </p:nvSpPr>
        <p:spPr>
          <a:xfrm>
            <a:off x="823528" y="1931031"/>
            <a:ext cx="10745620" cy="4195132"/>
          </a:xfrm>
        </p:spPr>
        <p:txBody>
          <a:bodyPr>
            <a:normAutofit/>
          </a:bodyPr>
          <a:lstStyle/>
          <a:p>
            <a:pPr eaLnBrk="1" hangingPunct="1">
              <a:lnSpc>
                <a:spcPct val="90000"/>
              </a:lnSpc>
            </a:pPr>
            <a:r>
              <a:rPr lang="en-GB" altLang="en-US" dirty="0" err="1">
                <a:latin typeface="Arial" panose="020B0604020202020204" pitchFamily="34" charset="0"/>
                <a:cs typeface="Arial" panose="020B0604020202020204" pitchFamily="34" charset="0"/>
              </a:rPr>
              <a:t>Imet</a:t>
            </a:r>
            <a:r>
              <a:rPr lang="en-GB" altLang="en-US" dirty="0">
                <a:latin typeface="Arial" panose="020B0604020202020204" pitchFamily="34" charset="0"/>
                <a:cs typeface="Arial" panose="020B0604020202020204" pitchFamily="34" charset="0"/>
              </a:rPr>
              <a:t> ltd manufacturers three products, A, B and C, of which the first two have been making acceptable profits, but C has been losing money for some time and the directors are considering whether to drop it.  The most recent results for last month are as follows:</a:t>
            </a:r>
          </a:p>
          <a:p>
            <a:pPr eaLnBrk="1" hangingPunct="1">
              <a:lnSpc>
                <a:spcPct val="90000"/>
              </a:lnSpc>
            </a:pPr>
            <a:endParaRPr lang="en-GB" altLang="en-US" sz="2400" dirty="0">
              <a:latin typeface="Arial" panose="020B0604020202020204" pitchFamily="34" charset="0"/>
              <a:cs typeface="Arial" panose="020B0604020202020204" pitchFamily="34" charset="0"/>
            </a:endParaRPr>
          </a:p>
          <a:p>
            <a:pPr eaLnBrk="1" hangingPunct="1">
              <a:lnSpc>
                <a:spcPct val="90000"/>
              </a:lnSpc>
              <a:buFontTx/>
              <a:buNone/>
            </a:pPr>
            <a:r>
              <a:rPr lang="en-GB" altLang="en-US" sz="2400" dirty="0">
                <a:latin typeface="Arial" panose="020B0604020202020204" pitchFamily="34" charset="0"/>
                <a:cs typeface="Arial" panose="020B0604020202020204" pitchFamily="34" charset="0"/>
              </a:rPr>
              <a:t>Product		A		B		C		Total</a:t>
            </a:r>
          </a:p>
          <a:p>
            <a:pPr eaLnBrk="1" hangingPunct="1">
              <a:lnSpc>
                <a:spcPct val="90000"/>
              </a:lnSpc>
              <a:buFontTx/>
              <a:buNone/>
            </a:pPr>
            <a:r>
              <a:rPr lang="en-GB" altLang="en-US" sz="2400" dirty="0">
                <a:latin typeface="Arial" panose="020B0604020202020204" pitchFamily="34" charset="0"/>
                <a:cs typeface="Arial" panose="020B0604020202020204" pitchFamily="34" charset="0"/>
              </a:rPr>
              <a:t>		        		£000		£000		£000	           £000</a:t>
            </a:r>
          </a:p>
          <a:p>
            <a:pPr eaLnBrk="1" hangingPunct="1">
              <a:lnSpc>
                <a:spcPct val="90000"/>
              </a:lnSpc>
              <a:buFontTx/>
              <a:buNone/>
            </a:pPr>
            <a:r>
              <a:rPr lang="en-GB" altLang="en-US" sz="2400" dirty="0">
                <a:latin typeface="Arial" panose="020B0604020202020204" pitchFamily="34" charset="0"/>
                <a:cs typeface="Arial" panose="020B0604020202020204" pitchFamily="34" charset="0"/>
              </a:rPr>
              <a:t>Sales Income	60		  120		    90		    270</a:t>
            </a:r>
          </a:p>
          <a:p>
            <a:pPr eaLnBrk="1" hangingPunct="1">
              <a:lnSpc>
                <a:spcPct val="90000"/>
              </a:lnSpc>
              <a:buFontTx/>
              <a:buNone/>
            </a:pPr>
            <a:r>
              <a:rPr lang="en-GB" altLang="en-US" sz="2400" dirty="0">
                <a:latin typeface="Arial" panose="020B0604020202020204" pitchFamily="34" charset="0"/>
                <a:cs typeface="Arial" panose="020B0604020202020204" pitchFamily="34" charset="0"/>
              </a:rPr>
              <a:t>Total costs		42		    99		    93		    234</a:t>
            </a:r>
          </a:p>
          <a:p>
            <a:pPr eaLnBrk="1" hangingPunct="1">
              <a:lnSpc>
                <a:spcPct val="90000"/>
              </a:lnSpc>
              <a:buFontTx/>
              <a:buNone/>
            </a:pPr>
            <a:r>
              <a:rPr lang="en-GB" altLang="en-US" sz="2400" b="1" dirty="0">
                <a:latin typeface="Arial" panose="020B0604020202020204" pitchFamily="34" charset="0"/>
                <a:cs typeface="Arial" panose="020B0604020202020204" pitchFamily="34" charset="0"/>
              </a:rPr>
              <a:t>Profit or loss	18 		    21		     (3)	                 36</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A944BD2-A151-4244-8412-B48C6BA6ED3A}"/>
              </a:ext>
            </a:extLst>
          </p:cNvPr>
          <p:cNvSpPr>
            <a:spLocks noGrp="1" noChangeArrowheads="1"/>
          </p:cNvSpPr>
          <p:nvPr>
            <p:ph type="title"/>
          </p:nvPr>
        </p:nvSpPr>
        <p:spPr/>
        <p:txBody>
          <a:bodyPr/>
          <a:lstStyle/>
          <a:p>
            <a:pPr eaLnBrk="1" hangingPunct="1"/>
            <a:r>
              <a:rPr lang="en-GB" altLang="en-US"/>
              <a:t>Contribution</a:t>
            </a:r>
          </a:p>
        </p:txBody>
      </p:sp>
      <p:sp>
        <p:nvSpPr>
          <p:cNvPr id="25603" name="Rectangle 3">
            <a:extLst>
              <a:ext uri="{FF2B5EF4-FFF2-40B4-BE49-F238E27FC236}">
                <a16:creationId xmlns:a16="http://schemas.microsoft.com/office/drawing/2014/main" id="{61A488DF-34EB-498C-8E4A-06944419BFD9}"/>
              </a:ext>
            </a:extLst>
          </p:cNvPr>
          <p:cNvSpPr>
            <a:spLocks noGrp="1" noChangeArrowheads="1"/>
          </p:cNvSpPr>
          <p:nvPr>
            <p:ph type="body" idx="1"/>
          </p:nvPr>
        </p:nvSpPr>
        <p:spPr/>
        <p:txBody>
          <a:bodyPr/>
          <a:lstStyle/>
          <a:p>
            <a:pPr eaLnBrk="1" hangingPunct="1">
              <a:buFontTx/>
              <a:buNone/>
            </a:pPr>
            <a:r>
              <a:rPr lang="en-GB" altLang="en-US" dirty="0"/>
              <a:t>	</a:t>
            </a:r>
            <a:r>
              <a:rPr lang="en-GB" altLang="en-US" dirty="0">
                <a:latin typeface="Arial" panose="020B0604020202020204" pitchFamily="34" charset="0"/>
                <a:cs typeface="Arial" panose="020B0604020202020204" pitchFamily="34" charset="0"/>
              </a:rPr>
              <a:t>Question</a:t>
            </a:r>
          </a:p>
          <a:p>
            <a:pPr eaLnBrk="1" hangingPunct="1">
              <a:buFontTx/>
              <a:buNone/>
            </a:pPr>
            <a:endParaRPr lang="en-GB" altLang="en-US" dirty="0">
              <a:latin typeface="Arial" panose="020B0604020202020204" pitchFamily="34" charset="0"/>
              <a:cs typeface="Arial" panose="020B0604020202020204" pitchFamily="34" charset="0"/>
            </a:endParaRPr>
          </a:p>
          <a:p>
            <a:pPr eaLnBrk="1" hangingPunct="1">
              <a:buFontTx/>
              <a:buNone/>
            </a:pPr>
            <a:r>
              <a:rPr lang="en-GB" altLang="en-US" dirty="0">
                <a:latin typeface="Arial" panose="020B0604020202020204" pitchFamily="34" charset="0"/>
                <a:cs typeface="Arial" panose="020B0604020202020204" pitchFamily="34" charset="0"/>
              </a:rPr>
              <a:t>	Should the directors drop product C or not?</a:t>
            </a:r>
          </a:p>
          <a:p>
            <a:pPr eaLnBrk="1" hangingPunct="1">
              <a:buFontTx/>
              <a:buNone/>
            </a:pPr>
            <a:endParaRPr lang="en-GB" altLang="en-US" dirty="0">
              <a:latin typeface="Arial" panose="020B0604020202020204" pitchFamily="34" charset="0"/>
              <a:cs typeface="Arial" panose="020B0604020202020204" pitchFamily="34" charset="0"/>
            </a:endParaRPr>
          </a:p>
          <a:p>
            <a:pPr eaLnBrk="1" hangingPunct="1">
              <a:buFontTx/>
              <a:buNone/>
            </a:pPr>
            <a:r>
              <a:rPr lang="en-GB" altLang="en-US" dirty="0">
                <a:latin typeface="Arial" panose="020B0604020202020204" pitchFamily="34" charset="0"/>
                <a:cs typeface="Arial" panose="020B0604020202020204" pitchFamily="34" charset="0"/>
              </a:rPr>
              <a:t>	Further information to consider:  On investigation by the accountant it is determined that fixed costs for the company are £54,000</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FFF52-7ADB-4A39-A93A-F77FA7C259BC}"/>
              </a:ext>
            </a:extLst>
          </p:cNvPr>
          <p:cNvSpPr>
            <a:spLocks noGrp="1"/>
          </p:cNvSpPr>
          <p:nvPr>
            <p:ph type="title"/>
          </p:nvPr>
        </p:nvSpPr>
        <p:spPr>
          <a:xfrm>
            <a:off x="1097280" y="286603"/>
            <a:ext cx="10058400" cy="1450757"/>
          </a:xfrm>
        </p:spPr>
        <p:txBody>
          <a:bodyPr>
            <a:normAutofit/>
          </a:bodyPr>
          <a:lstStyle/>
          <a:p>
            <a:r>
              <a:rPr lang="en-GB" dirty="0"/>
              <a:t>Next week…..</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FA7827B-D18F-DF3D-8174-C32C63659CF5}"/>
              </a:ext>
            </a:extLst>
          </p:cNvPr>
          <p:cNvGraphicFramePr>
            <a:graphicFrameLocks noGrp="1"/>
          </p:cNvGraphicFramePr>
          <p:nvPr>
            <p:ph idx="1"/>
            <p:extLst>
              <p:ext uri="{D42A27DB-BD31-4B8C-83A1-F6EECF244321}">
                <p14:modId xmlns:p14="http://schemas.microsoft.com/office/powerpoint/2010/main" val="370159810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404237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2481</Words>
  <Application>Microsoft Office PowerPoint</Application>
  <PresentationFormat>Widescreen</PresentationFormat>
  <Paragraphs>360</Paragraphs>
  <Slides>54</Slides>
  <Notes>33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54</vt:i4>
      </vt:variant>
    </vt:vector>
  </HeadingPairs>
  <TitlesOfParts>
    <vt:vector size="67" baseType="lpstr">
      <vt:lpstr>-apple-system</vt:lpstr>
      <vt:lpstr>Arial</vt:lpstr>
      <vt:lpstr>Calibri</vt:lpstr>
      <vt:lpstr>Century Gothic</vt:lpstr>
      <vt:lpstr>Garamond</vt:lpstr>
      <vt:lpstr>Georgia Pro Cond Light</vt:lpstr>
      <vt:lpstr>Gill Sans MT</vt:lpstr>
      <vt:lpstr>Speak Pro</vt:lpstr>
      <vt:lpstr>Symbol</vt:lpstr>
      <vt:lpstr>Wingdings</vt:lpstr>
      <vt:lpstr>Wingdings 2</vt:lpstr>
      <vt:lpstr>RetrospectVTI</vt:lpstr>
      <vt:lpstr>Savon</vt:lpstr>
      <vt:lpstr>PowerPoint Presentation</vt:lpstr>
      <vt:lpstr>Today’s Lecture will…..</vt:lpstr>
      <vt:lpstr>The Exam</vt:lpstr>
      <vt:lpstr>Exam Questions</vt:lpstr>
      <vt:lpstr>Introduction</vt:lpstr>
      <vt:lpstr>COMMON ACCOUNTING TERMS</vt:lpstr>
      <vt:lpstr>PowerPoint Presentation</vt:lpstr>
      <vt:lpstr>PowerPoint Presentation</vt:lpstr>
      <vt:lpstr>SUBDIVISION OF ASSETS</vt:lpstr>
      <vt:lpstr>SUBDIVISION OF ASSETS</vt:lpstr>
      <vt:lpstr>SUB DIVISION OF LIABILITIES</vt:lpstr>
      <vt:lpstr>SUB DIVISION OF LIABILITIES</vt:lpstr>
      <vt:lpstr>THE CONCEPT OF CAPITAL</vt:lpstr>
      <vt:lpstr>DRAWINGS</vt:lpstr>
      <vt:lpstr>Decision Making</vt:lpstr>
      <vt:lpstr>How does Accounting aid the Decision Making Process?</vt:lpstr>
      <vt:lpstr>Financial Accounting involves</vt:lpstr>
      <vt:lpstr>The Principle Financial Statements </vt:lpstr>
      <vt:lpstr>THE PROFIT AND LOSS ACCOUNT</vt:lpstr>
      <vt:lpstr>THE BALANCE SHEET </vt:lpstr>
      <vt:lpstr>Cash Flow Statement</vt:lpstr>
      <vt:lpstr>Question</vt:lpstr>
      <vt:lpstr>BASIS OF PREPARATION OF ACCOUNTS</vt:lpstr>
      <vt:lpstr>Management Accounting</vt:lpstr>
      <vt:lpstr>Cost accounting is:</vt:lpstr>
      <vt:lpstr>Key Definitions</vt:lpstr>
      <vt:lpstr>PowerPoint Presentation</vt:lpstr>
      <vt:lpstr>The cost card for the product could look as follows: </vt:lpstr>
      <vt:lpstr>Cost Behaviour</vt:lpstr>
      <vt:lpstr>Types of costs</vt:lpstr>
      <vt:lpstr>Fixed Cost</vt:lpstr>
      <vt:lpstr>Question</vt:lpstr>
      <vt:lpstr>Stepped Cost  </vt:lpstr>
      <vt:lpstr>Variable Cost  </vt:lpstr>
      <vt:lpstr>Question</vt:lpstr>
      <vt:lpstr>Semi Variable </vt:lpstr>
      <vt:lpstr>Direct vs. Indirect</vt:lpstr>
      <vt:lpstr>Direct vs. Indirect</vt:lpstr>
      <vt:lpstr>Indirect Costs</vt:lpstr>
      <vt:lpstr>What is labour?</vt:lpstr>
      <vt:lpstr>Classification of Labour</vt:lpstr>
      <vt:lpstr>Break-Even Analysis</vt:lpstr>
      <vt:lpstr>Limitations of Break-Even</vt:lpstr>
      <vt:lpstr>Limitations of Break-Even Analysis</vt:lpstr>
      <vt:lpstr>Break-Even Chart</vt:lpstr>
      <vt:lpstr>Margin of Safety</vt:lpstr>
      <vt:lpstr>Margin of Safety </vt:lpstr>
      <vt:lpstr>Contribution </vt:lpstr>
      <vt:lpstr>Contribution</vt:lpstr>
      <vt:lpstr>Break-Even: Target Profit</vt:lpstr>
      <vt:lpstr>Contribution to Sales Ratio</vt:lpstr>
      <vt:lpstr>Contribution</vt:lpstr>
      <vt:lpstr>Contribution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dcterms:created xsi:type="dcterms:W3CDTF">2021-12-13T12:42:04Z</dcterms:created>
  <dcterms:modified xsi:type="dcterms:W3CDTF">2022-05-20T14:31:15Z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