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60" r:id="rId4"/>
    <p:sldId id="263" r:id="rId5"/>
    <p:sldId id="261" r:id="rId6"/>
    <p:sldId id="262" r:id="rId7"/>
    <p:sldId id="264" r:id="rId8"/>
    <p:sldId id="265" r:id="rId9"/>
    <p:sldId id="266" r:id="rId10"/>
    <p:sldId id="267" r:id="rId11"/>
    <p:sldId id="268" r:id="rId12"/>
    <p:sldId id="269" r:id="rId13"/>
    <p:sldId id="270" r:id="rId14"/>
    <p:sldId id="259"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181 participants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Column2</c:v>
                </c:pt>
              </c:strCache>
            </c:strRef>
          </c:tx>
          <c:dPt>
            <c:idx val="0"/>
            <c:bubble3D val="0"/>
            <c:spPr>
              <a:solidFill>
                <a:schemeClr val="accent6">
                  <a:shade val="58000"/>
                </a:schemeClr>
              </a:solidFill>
              <a:ln>
                <a:noFill/>
              </a:ln>
              <a:effectLst>
                <a:outerShdw blurRad="254000" sx="102000" sy="102000" algn="ctr" rotWithShape="0">
                  <a:prstClr val="black">
                    <a:alpha val="20000"/>
                  </a:prstClr>
                </a:outerShdw>
              </a:effectLst>
              <a:sp3d/>
            </c:spPr>
          </c:dPt>
          <c:dPt>
            <c:idx val="1"/>
            <c:bubble3D val="0"/>
            <c:spPr>
              <a:solidFill>
                <a:schemeClr val="accent6">
                  <a:shade val="86000"/>
                </a:schemeClr>
              </a:solidFill>
              <a:ln>
                <a:noFill/>
              </a:ln>
              <a:effectLst>
                <a:outerShdw blurRad="254000" sx="102000" sy="102000" algn="ctr" rotWithShape="0">
                  <a:prstClr val="black">
                    <a:alpha val="20000"/>
                  </a:prstClr>
                </a:outerShdw>
              </a:effectLst>
              <a:sp3d/>
            </c:spPr>
          </c:dPt>
          <c:dPt>
            <c:idx val="2"/>
            <c:bubble3D val="0"/>
            <c:spPr>
              <a:solidFill>
                <a:schemeClr val="accent6">
                  <a:tint val="86000"/>
                </a:schemeClr>
              </a:solidFill>
              <a:ln>
                <a:noFill/>
              </a:ln>
              <a:effectLst>
                <a:outerShdw blurRad="254000" sx="102000" sy="102000" algn="ctr" rotWithShape="0">
                  <a:prstClr val="black">
                    <a:alpha val="20000"/>
                  </a:prstClr>
                </a:outerShdw>
              </a:effectLst>
              <a:sp3d/>
            </c:spPr>
          </c:dPt>
          <c:dPt>
            <c:idx val="3"/>
            <c:bubble3D val="0"/>
            <c:spPr>
              <a:solidFill>
                <a:schemeClr val="accent6">
                  <a:tint val="58000"/>
                </a:schemeClr>
              </a:solidFill>
              <a:ln>
                <a:noFill/>
              </a:ln>
              <a:effectLst>
                <a:outerShdw blurRad="254000" sx="102000" sy="102000" algn="ctr" rotWithShape="0">
                  <a:prstClr val="black">
                    <a:alpha val="20000"/>
                  </a:prstClr>
                </a:outerShdw>
              </a:effectLst>
              <a:sp3d/>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Female</c:v>
                </c:pt>
                <c:pt idx="1">
                  <c:v>Male</c:v>
                </c:pt>
              </c:strCache>
            </c:strRef>
          </c:cat>
          <c:val>
            <c:numRef>
              <c:f>Sheet1!$B$2:$B$5</c:f>
              <c:numCache>
                <c:formatCode>General</c:formatCode>
                <c:ptCount val="4"/>
                <c:pt idx="0">
                  <c:v>99</c:v>
                </c:pt>
                <c:pt idx="1">
                  <c:v>82</c:v>
                </c:pt>
              </c:numCache>
            </c:numRef>
          </c:val>
          <c:extLst>
            <c:ext xmlns:c16="http://schemas.microsoft.com/office/drawing/2014/chart" uri="{C3380CC4-5D6E-409C-BE32-E72D297353CC}">
              <c16:uniqueId val="{00000000-2168-4ED2-A99F-2B21D67CF2BA}"/>
            </c:ext>
          </c:extLst>
        </c:ser>
        <c:dLbls>
          <c:dLblPos val="ctr"/>
          <c:showLegendKey val="0"/>
          <c:showVal val="0"/>
          <c:showCatName val="0"/>
          <c:showSerName val="0"/>
          <c:showPercent val="1"/>
          <c:showBubbleSize val="0"/>
          <c:showLeaderLines val="1"/>
        </c:dLbls>
      </c:pie3D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9">
  <a:schemeClr val="accent6"/>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8BB77-9145-4E78-89AB-D3FCE28B72B3}" type="doc">
      <dgm:prSet loTypeId="urn:microsoft.com/office/officeart/2005/8/layout/gear1" loCatId="process" qsTypeId="urn:microsoft.com/office/officeart/2005/8/quickstyle/simple5" qsCatId="simple" csTypeId="urn:microsoft.com/office/officeart/2005/8/colors/accent4_4" csCatId="accent4" phldr="1"/>
      <dgm:spPr/>
    </dgm:pt>
    <dgm:pt modelId="{6A5FFAE9-1CCE-46CB-91DD-1FE28953BF56}">
      <dgm:prSet phldrT="[Text]"/>
      <dgm:spPr/>
      <dgm:t>
        <a:bodyPr/>
        <a:lstStyle/>
        <a:p>
          <a:r>
            <a:rPr lang="en-GB" b="1" dirty="0">
              <a:solidFill>
                <a:schemeClr val="tx1"/>
              </a:solidFill>
            </a:rPr>
            <a:t>Two Standard Regression Analysis</a:t>
          </a:r>
        </a:p>
      </dgm:t>
    </dgm:pt>
    <dgm:pt modelId="{B3CB35C4-B512-4292-80B7-C68D740DD73E}" type="parTrans" cxnId="{579BD03E-4BD2-47B1-B7AF-0569324BC419}">
      <dgm:prSet/>
      <dgm:spPr/>
      <dgm:t>
        <a:bodyPr/>
        <a:lstStyle/>
        <a:p>
          <a:endParaRPr lang="en-GB"/>
        </a:p>
      </dgm:t>
    </dgm:pt>
    <dgm:pt modelId="{13682BE1-BB37-4A3F-941F-D4BD8337B6C1}" type="sibTrans" cxnId="{579BD03E-4BD2-47B1-B7AF-0569324BC419}">
      <dgm:prSet/>
      <dgm:spPr/>
      <dgm:t>
        <a:bodyPr/>
        <a:lstStyle/>
        <a:p>
          <a:endParaRPr lang="en-GB"/>
        </a:p>
      </dgm:t>
    </dgm:pt>
    <dgm:pt modelId="{8897C7E1-6DA5-4416-BF5D-0697AAFE4805}">
      <dgm:prSet phldrT="[Text]"/>
      <dgm:spPr/>
      <dgm:t>
        <a:bodyPr/>
        <a:lstStyle/>
        <a:p>
          <a:r>
            <a:rPr lang="en-GB" b="1" dirty="0">
              <a:solidFill>
                <a:schemeClr val="tx1"/>
              </a:solidFill>
            </a:rPr>
            <a:t>Related t test</a:t>
          </a:r>
        </a:p>
      </dgm:t>
    </dgm:pt>
    <dgm:pt modelId="{683620AE-20DA-40B1-8351-767A0969947C}" type="parTrans" cxnId="{60055BAF-F8D7-49BD-B4A3-D61E82F79379}">
      <dgm:prSet/>
      <dgm:spPr/>
      <dgm:t>
        <a:bodyPr/>
        <a:lstStyle/>
        <a:p>
          <a:endParaRPr lang="en-GB"/>
        </a:p>
      </dgm:t>
    </dgm:pt>
    <dgm:pt modelId="{C312AFD5-BAC0-4073-8B32-58588AEF6AFF}" type="sibTrans" cxnId="{60055BAF-F8D7-49BD-B4A3-D61E82F79379}">
      <dgm:prSet/>
      <dgm:spPr/>
      <dgm:t>
        <a:bodyPr/>
        <a:lstStyle/>
        <a:p>
          <a:endParaRPr lang="en-GB"/>
        </a:p>
      </dgm:t>
    </dgm:pt>
    <dgm:pt modelId="{FA30AB56-D12B-4506-928C-36AB2CE620AF}">
      <dgm:prSet phldrT="[Text]"/>
      <dgm:spPr/>
      <dgm:t>
        <a:bodyPr/>
        <a:lstStyle/>
        <a:p>
          <a:r>
            <a:rPr lang="en-GB" b="1" dirty="0">
              <a:solidFill>
                <a:schemeClr val="tx1"/>
              </a:solidFill>
            </a:rPr>
            <a:t>Pearson's Correlation</a:t>
          </a:r>
        </a:p>
      </dgm:t>
    </dgm:pt>
    <dgm:pt modelId="{26FDDD91-E867-49FD-B0B8-12944081A1FF}" type="parTrans" cxnId="{11E5A397-12DF-48AA-B861-F962F1A0BCB4}">
      <dgm:prSet/>
      <dgm:spPr/>
      <dgm:t>
        <a:bodyPr/>
        <a:lstStyle/>
        <a:p>
          <a:endParaRPr lang="en-GB"/>
        </a:p>
      </dgm:t>
    </dgm:pt>
    <dgm:pt modelId="{766B6463-480B-41D8-A4FF-BCEE6758D81E}" type="sibTrans" cxnId="{11E5A397-12DF-48AA-B861-F962F1A0BCB4}">
      <dgm:prSet/>
      <dgm:spPr/>
      <dgm:t>
        <a:bodyPr/>
        <a:lstStyle/>
        <a:p>
          <a:endParaRPr lang="en-GB"/>
        </a:p>
      </dgm:t>
    </dgm:pt>
    <dgm:pt modelId="{7734B341-ECDB-44C2-A577-99E2ED82847D}" type="pres">
      <dgm:prSet presAssocID="{26E8BB77-9145-4E78-89AB-D3FCE28B72B3}" presName="composite" presStyleCnt="0">
        <dgm:presLayoutVars>
          <dgm:chMax val="3"/>
          <dgm:animLvl val="lvl"/>
          <dgm:resizeHandles val="exact"/>
        </dgm:presLayoutVars>
      </dgm:prSet>
      <dgm:spPr/>
    </dgm:pt>
    <dgm:pt modelId="{D33A6859-396F-48B2-AE35-611BFAFE6742}" type="pres">
      <dgm:prSet presAssocID="{6A5FFAE9-1CCE-46CB-91DD-1FE28953BF56}" presName="gear1" presStyleLbl="node1" presStyleIdx="0" presStyleCnt="3">
        <dgm:presLayoutVars>
          <dgm:chMax val="1"/>
          <dgm:bulletEnabled val="1"/>
        </dgm:presLayoutVars>
      </dgm:prSet>
      <dgm:spPr/>
    </dgm:pt>
    <dgm:pt modelId="{AC776479-5B25-40CA-9DC7-357B0693B853}" type="pres">
      <dgm:prSet presAssocID="{6A5FFAE9-1CCE-46CB-91DD-1FE28953BF56}" presName="gear1srcNode" presStyleLbl="node1" presStyleIdx="0" presStyleCnt="3"/>
      <dgm:spPr/>
    </dgm:pt>
    <dgm:pt modelId="{5E404883-414A-4622-BBE8-A3D44399DC27}" type="pres">
      <dgm:prSet presAssocID="{6A5FFAE9-1CCE-46CB-91DD-1FE28953BF56}" presName="gear1dstNode" presStyleLbl="node1" presStyleIdx="0" presStyleCnt="3"/>
      <dgm:spPr/>
    </dgm:pt>
    <dgm:pt modelId="{D4BCF9DC-8143-4B5E-A466-B59FABDAE409}" type="pres">
      <dgm:prSet presAssocID="{8897C7E1-6DA5-4416-BF5D-0697AAFE4805}" presName="gear2" presStyleLbl="node1" presStyleIdx="1" presStyleCnt="3">
        <dgm:presLayoutVars>
          <dgm:chMax val="1"/>
          <dgm:bulletEnabled val="1"/>
        </dgm:presLayoutVars>
      </dgm:prSet>
      <dgm:spPr/>
    </dgm:pt>
    <dgm:pt modelId="{D2C90820-860A-42A5-A002-BD44FF9F8791}" type="pres">
      <dgm:prSet presAssocID="{8897C7E1-6DA5-4416-BF5D-0697AAFE4805}" presName="gear2srcNode" presStyleLbl="node1" presStyleIdx="1" presStyleCnt="3"/>
      <dgm:spPr/>
    </dgm:pt>
    <dgm:pt modelId="{D9E0DC17-54AF-4E4D-A87B-9400D1010EE7}" type="pres">
      <dgm:prSet presAssocID="{8897C7E1-6DA5-4416-BF5D-0697AAFE4805}" presName="gear2dstNode" presStyleLbl="node1" presStyleIdx="1" presStyleCnt="3"/>
      <dgm:spPr/>
    </dgm:pt>
    <dgm:pt modelId="{2E53B448-4823-4A06-9B55-DE54CB12EDF4}" type="pres">
      <dgm:prSet presAssocID="{FA30AB56-D12B-4506-928C-36AB2CE620AF}" presName="gear3" presStyleLbl="node1" presStyleIdx="2" presStyleCnt="3"/>
      <dgm:spPr/>
    </dgm:pt>
    <dgm:pt modelId="{DF2A2D4A-2850-45A4-89C4-AD10DC42FCC7}" type="pres">
      <dgm:prSet presAssocID="{FA30AB56-D12B-4506-928C-36AB2CE620AF}" presName="gear3tx" presStyleLbl="node1" presStyleIdx="2" presStyleCnt="3">
        <dgm:presLayoutVars>
          <dgm:chMax val="1"/>
          <dgm:bulletEnabled val="1"/>
        </dgm:presLayoutVars>
      </dgm:prSet>
      <dgm:spPr/>
    </dgm:pt>
    <dgm:pt modelId="{3AF1CF19-B928-427E-9D0A-0E4FFC79162E}" type="pres">
      <dgm:prSet presAssocID="{FA30AB56-D12B-4506-928C-36AB2CE620AF}" presName="gear3srcNode" presStyleLbl="node1" presStyleIdx="2" presStyleCnt="3"/>
      <dgm:spPr/>
    </dgm:pt>
    <dgm:pt modelId="{576C7356-E352-48CC-99C1-4468B6AF4F1B}" type="pres">
      <dgm:prSet presAssocID="{FA30AB56-D12B-4506-928C-36AB2CE620AF}" presName="gear3dstNode" presStyleLbl="node1" presStyleIdx="2" presStyleCnt="3"/>
      <dgm:spPr/>
    </dgm:pt>
    <dgm:pt modelId="{1148C01D-6B88-4019-8EBE-4A7D411E0F8C}" type="pres">
      <dgm:prSet presAssocID="{13682BE1-BB37-4A3F-941F-D4BD8337B6C1}" presName="connector1" presStyleLbl="sibTrans2D1" presStyleIdx="0" presStyleCnt="3"/>
      <dgm:spPr/>
    </dgm:pt>
    <dgm:pt modelId="{63646612-6749-4F59-A25F-3514E39EB4BE}" type="pres">
      <dgm:prSet presAssocID="{C312AFD5-BAC0-4073-8B32-58588AEF6AFF}" presName="connector2" presStyleLbl="sibTrans2D1" presStyleIdx="1" presStyleCnt="3"/>
      <dgm:spPr/>
    </dgm:pt>
    <dgm:pt modelId="{34AA006F-B95C-43FF-9B34-50EAC59F2C6C}" type="pres">
      <dgm:prSet presAssocID="{766B6463-480B-41D8-A4FF-BCEE6758D81E}" presName="connector3" presStyleLbl="sibTrans2D1" presStyleIdx="2" presStyleCnt="3"/>
      <dgm:spPr/>
    </dgm:pt>
  </dgm:ptLst>
  <dgm:cxnLst>
    <dgm:cxn modelId="{ACF03621-6ECF-423B-B544-34B526B2DEEA}" type="presOf" srcId="{FA30AB56-D12B-4506-928C-36AB2CE620AF}" destId="{2E53B448-4823-4A06-9B55-DE54CB12EDF4}" srcOrd="0" destOrd="0" presId="urn:microsoft.com/office/officeart/2005/8/layout/gear1"/>
    <dgm:cxn modelId="{F767D632-10D4-414B-B169-D081E0E3BC67}" type="presOf" srcId="{6A5FFAE9-1CCE-46CB-91DD-1FE28953BF56}" destId="{5E404883-414A-4622-BBE8-A3D44399DC27}" srcOrd="2" destOrd="0" presId="urn:microsoft.com/office/officeart/2005/8/layout/gear1"/>
    <dgm:cxn modelId="{098FD33A-08F5-45D9-A935-37F59C3F1D46}" type="presOf" srcId="{766B6463-480B-41D8-A4FF-BCEE6758D81E}" destId="{34AA006F-B95C-43FF-9B34-50EAC59F2C6C}" srcOrd="0" destOrd="0" presId="urn:microsoft.com/office/officeart/2005/8/layout/gear1"/>
    <dgm:cxn modelId="{579BD03E-4BD2-47B1-B7AF-0569324BC419}" srcId="{26E8BB77-9145-4E78-89AB-D3FCE28B72B3}" destId="{6A5FFAE9-1CCE-46CB-91DD-1FE28953BF56}" srcOrd="0" destOrd="0" parTransId="{B3CB35C4-B512-4292-80B7-C68D740DD73E}" sibTransId="{13682BE1-BB37-4A3F-941F-D4BD8337B6C1}"/>
    <dgm:cxn modelId="{BE4E7262-B54B-4EA9-8314-83913146A782}" type="presOf" srcId="{8897C7E1-6DA5-4416-BF5D-0697AAFE4805}" destId="{D4BCF9DC-8143-4B5E-A466-B59FABDAE409}" srcOrd="0" destOrd="0" presId="urn:microsoft.com/office/officeart/2005/8/layout/gear1"/>
    <dgm:cxn modelId="{43923B66-6672-4755-AEEF-1610BD6FCDC5}" type="presOf" srcId="{FA30AB56-D12B-4506-928C-36AB2CE620AF}" destId="{3AF1CF19-B928-427E-9D0A-0E4FFC79162E}" srcOrd="2" destOrd="0" presId="urn:microsoft.com/office/officeart/2005/8/layout/gear1"/>
    <dgm:cxn modelId="{2296B96E-EBFF-4502-8727-8DD212CACE53}" type="presOf" srcId="{8897C7E1-6DA5-4416-BF5D-0697AAFE4805}" destId="{D9E0DC17-54AF-4E4D-A87B-9400D1010EE7}" srcOrd="2" destOrd="0" presId="urn:microsoft.com/office/officeart/2005/8/layout/gear1"/>
    <dgm:cxn modelId="{5EC97070-DF6F-4A2E-97BC-B3F6ADF2DCB1}" type="presOf" srcId="{C312AFD5-BAC0-4073-8B32-58588AEF6AFF}" destId="{63646612-6749-4F59-A25F-3514E39EB4BE}" srcOrd="0" destOrd="0" presId="urn:microsoft.com/office/officeart/2005/8/layout/gear1"/>
    <dgm:cxn modelId="{5930EB75-E848-46E1-ADA9-F0D30DA341DD}" type="presOf" srcId="{26E8BB77-9145-4E78-89AB-D3FCE28B72B3}" destId="{7734B341-ECDB-44C2-A577-99E2ED82847D}" srcOrd="0" destOrd="0" presId="urn:microsoft.com/office/officeart/2005/8/layout/gear1"/>
    <dgm:cxn modelId="{C4E3A37E-4501-456A-983F-7901FB23B9B2}" type="presOf" srcId="{FA30AB56-D12B-4506-928C-36AB2CE620AF}" destId="{576C7356-E352-48CC-99C1-4468B6AF4F1B}" srcOrd="3" destOrd="0" presId="urn:microsoft.com/office/officeart/2005/8/layout/gear1"/>
    <dgm:cxn modelId="{11E5A397-12DF-48AA-B861-F962F1A0BCB4}" srcId="{26E8BB77-9145-4E78-89AB-D3FCE28B72B3}" destId="{FA30AB56-D12B-4506-928C-36AB2CE620AF}" srcOrd="2" destOrd="0" parTransId="{26FDDD91-E867-49FD-B0B8-12944081A1FF}" sibTransId="{766B6463-480B-41D8-A4FF-BCEE6758D81E}"/>
    <dgm:cxn modelId="{57C9F89D-38A3-4F61-A4BC-3174B6266246}" type="presOf" srcId="{6A5FFAE9-1CCE-46CB-91DD-1FE28953BF56}" destId="{D33A6859-396F-48B2-AE35-611BFAFE6742}" srcOrd="0" destOrd="0" presId="urn:microsoft.com/office/officeart/2005/8/layout/gear1"/>
    <dgm:cxn modelId="{75ECEEA5-BC6A-44A1-9231-5D67F98005A7}" type="presOf" srcId="{FA30AB56-D12B-4506-928C-36AB2CE620AF}" destId="{DF2A2D4A-2850-45A4-89C4-AD10DC42FCC7}" srcOrd="1" destOrd="0" presId="urn:microsoft.com/office/officeart/2005/8/layout/gear1"/>
    <dgm:cxn modelId="{60055BAF-F8D7-49BD-B4A3-D61E82F79379}" srcId="{26E8BB77-9145-4E78-89AB-D3FCE28B72B3}" destId="{8897C7E1-6DA5-4416-BF5D-0697AAFE4805}" srcOrd="1" destOrd="0" parTransId="{683620AE-20DA-40B1-8351-767A0969947C}" sibTransId="{C312AFD5-BAC0-4073-8B32-58588AEF6AFF}"/>
    <dgm:cxn modelId="{41CBDEC1-5696-41AD-884F-698D7289FBE0}" type="presOf" srcId="{13682BE1-BB37-4A3F-941F-D4BD8337B6C1}" destId="{1148C01D-6B88-4019-8EBE-4A7D411E0F8C}" srcOrd="0" destOrd="0" presId="urn:microsoft.com/office/officeart/2005/8/layout/gear1"/>
    <dgm:cxn modelId="{3C1B4CD9-3A07-4778-A80D-794080B8E244}" type="presOf" srcId="{6A5FFAE9-1CCE-46CB-91DD-1FE28953BF56}" destId="{AC776479-5B25-40CA-9DC7-357B0693B853}" srcOrd="1" destOrd="0" presId="urn:microsoft.com/office/officeart/2005/8/layout/gear1"/>
    <dgm:cxn modelId="{8357ADF4-A413-4419-8896-0E5A95E88BD1}" type="presOf" srcId="{8897C7E1-6DA5-4416-BF5D-0697AAFE4805}" destId="{D2C90820-860A-42A5-A002-BD44FF9F8791}" srcOrd="1" destOrd="0" presId="urn:microsoft.com/office/officeart/2005/8/layout/gear1"/>
    <dgm:cxn modelId="{9D564A83-9102-4270-9975-93E32B4D3473}" type="presParOf" srcId="{7734B341-ECDB-44C2-A577-99E2ED82847D}" destId="{D33A6859-396F-48B2-AE35-611BFAFE6742}" srcOrd="0" destOrd="0" presId="urn:microsoft.com/office/officeart/2005/8/layout/gear1"/>
    <dgm:cxn modelId="{8D76B3AB-DCC8-416D-893A-BEDD387770BD}" type="presParOf" srcId="{7734B341-ECDB-44C2-A577-99E2ED82847D}" destId="{AC776479-5B25-40CA-9DC7-357B0693B853}" srcOrd="1" destOrd="0" presId="urn:microsoft.com/office/officeart/2005/8/layout/gear1"/>
    <dgm:cxn modelId="{D3E44A60-8BD4-47E9-92E5-CAB3370D7B95}" type="presParOf" srcId="{7734B341-ECDB-44C2-A577-99E2ED82847D}" destId="{5E404883-414A-4622-BBE8-A3D44399DC27}" srcOrd="2" destOrd="0" presId="urn:microsoft.com/office/officeart/2005/8/layout/gear1"/>
    <dgm:cxn modelId="{C3230C8D-D352-4110-ABAD-096709D6EC6C}" type="presParOf" srcId="{7734B341-ECDB-44C2-A577-99E2ED82847D}" destId="{D4BCF9DC-8143-4B5E-A466-B59FABDAE409}" srcOrd="3" destOrd="0" presId="urn:microsoft.com/office/officeart/2005/8/layout/gear1"/>
    <dgm:cxn modelId="{DD1DB513-FD24-4021-B129-D509722EC27F}" type="presParOf" srcId="{7734B341-ECDB-44C2-A577-99E2ED82847D}" destId="{D2C90820-860A-42A5-A002-BD44FF9F8791}" srcOrd="4" destOrd="0" presId="urn:microsoft.com/office/officeart/2005/8/layout/gear1"/>
    <dgm:cxn modelId="{862CBA5B-3A94-4A7B-BAA1-215D6822D88B}" type="presParOf" srcId="{7734B341-ECDB-44C2-A577-99E2ED82847D}" destId="{D9E0DC17-54AF-4E4D-A87B-9400D1010EE7}" srcOrd="5" destOrd="0" presId="urn:microsoft.com/office/officeart/2005/8/layout/gear1"/>
    <dgm:cxn modelId="{52F268BB-2D85-42DB-88E4-28E37E3D1FA7}" type="presParOf" srcId="{7734B341-ECDB-44C2-A577-99E2ED82847D}" destId="{2E53B448-4823-4A06-9B55-DE54CB12EDF4}" srcOrd="6" destOrd="0" presId="urn:microsoft.com/office/officeart/2005/8/layout/gear1"/>
    <dgm:cxn modelId="{14EBE216-0E3C-4F50-9920-AE98618B1E5C}" type="presParOf" srcId="{7734B341-ECDB-44C2-A577-99E2ED82847D}" destId="{DF2A2D4A-2850-45A4-89C4-AD10DC42FCC7}" srcOrd="7" destOrd="0" presId="urn:microsoft.com/office/officeart/2005/8/layout/gear1"/>
    <dgm:cxn modelId="{DEAEE594-6939-4AAE-A837-BF850A42BD9D}" type="presParOf" srcId="{7734B341-ECDB-44C2-A577-99E2ED82847D}" destId="{3AF1CF19-B928-427E-9D0A-0E4FFC79162E}" srcOrd="8" destOrd="0" presId="urn:microsoft.com/office/officeart/2005/8/layout/gear1"/>
    <dgm:cxn modelId="{5C405D3D-7A35-45AB-B1B4-82B91283B6CF}" type="presParOf" srcId="{7734B341-ECDB-44C2-A577-99E2ED82847D}" destId="{576C7356-E352-48CC-99C1-4468B6AF4F1B}" srcOrd="9" destOrd="0" presId="urn:microsoft.com/office/officeart/2005/8/layout/gear1"/>
    <dgm:cxn modelId="{DE5C83FD-4C9A-4E1D-91F0-3DE5E59E88E6}" type="presParOf" srcId="{7734B341-ECDB-44C2-A577-99E2ED82847D}" destId="{1148C01D-6B88-4019-8EBE-4A7D411E0F8C}" srcOrd="10" destOrd="0" presId="urn:microsoft.com/office/officeart/2005/8/layout/gear1"/>
    <dgm:cxn modelId="{5A315E8A-EB6A-4123-AA06-311AF2873E47}" type="presParOf" srcId="{7734B341-ECDB-44C2-A577-99E2ED82847D}" destId="{63646612-6749-4F59-A25F-3514E39EB4BE}" srcOrd="11" destOrd="0" presId="urn:microsoft.com/office/officeart/2005/8/layout/gear1"/>
    <dgm:cxn modelId="{33C95F39-8D16-49F6-9596-934886E897A0}" type="presParOf" srcId="{7734B341-ECDB-44C2-A577-99E2ED82847D}" destId="{34AA006F-B95C-43FF-9B34-50EAC59F2C6C}"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A6859-396F-48B2-AE35-611BFAFE6742}">
      <dsp:nvSpPr>
        <dsp:cNvPr id="0" name=""/>
        <dsp:cNvSpPr/>
      </dsp:nvSpPr>
      <dsp:spPr>
        <a:xfrm>
          <a:off x="4807888" y="1991801"/>
          <a:ext cx="2434424" cy="2434424"/>
        </a:xfrm>
        <a:prstGeom prst="gear9">
          <a:avLst/>
        </a:prstGeom>
        <a:gradFill rotWithShape="0">
          <a:gsLst>
            <a:gs pos="0">
              <a:schemeClr val="accent4">
                <a:shade val="50000"/>
                <a:hueOff val="0"/>
                <a:satOff val="0"/>
                <a:lumOff val="0"/>
                <a:alphaOff val="0"/>
                <a:shade val="85000"/>
                <a:satMod val="130000"/>
              </a:schemeClr>
            </a:gs>
            <a:gs pos="34000">
              <a:schemeClr val="accent4">
                <a:shade val="50000"/>
                <a:hueOff val="0"/>
                <a:satOff val="0"/>
                <a:lumOff val="0"/>
                <a:alphaOff val="0"/>
                <a:shade val="87000"/>
                <a:satMod val="125000"/>
              </a:schemeClr>
            </a:gs>
            <a:gs pos="70000">
              <a:schemeClr val="accent4">
                <a:shade val="50000"/>
                <a:hueOff val="0"/>
                <a:satOff val="0"/>
                <a:lumOff val="0"/>
                <a:alphaOff val="0"/>
                <a:tint val="100000"/>
                <a:shade val="90000"/>
                <a:satMod val="130000"/>
              </a:schemeClr>
            </a:gs>
            <a:gs pos="100000">
              <a:schemeClr val="accent4">
                <a:shade val="50000"/>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Two Standard Regression Analysis</a:t>
          </a:r>
        </a:p>
      </dsp:txBody>
      <dsp:txXfrm>
        <a:off x="5297316" y="2562053"/>
        <a:ext cx="1455568" cy="1251344"/>
      </dsp:txXfrm>
    </dsp:sp>
    <dsp:sp modelId="{D4BCF9DC-8143-4B5E-A466-B59FABDAE409}">
      <dsp:nvSpPr>
        <dsp:cNvPr id="0" name=""/>
        <dsp:cNvSpPr/>
      </dsp:nvSpPr>
      <dsp:spPr>
        <a:xfrm>
          <a:off x="3391495" y="1416392"/>
          <a:ext cx="1770490" cy="1770490"/>
        </a:xfrm>
        <a:prstGeom prst="gear6">
          <a:avLst/>
        </a:prstGeom>
        <a:gradFill rotWithShape="0">
          <a:gsLst>
            <a:gs pos="0">
              <a:schemeClr val="accent4">
                <a:shade val="50000"/>
                <a:hueOff val="40570"/>
                <a:satOff val="-1281"/>
                <a:lumOff val="26847"/>
                <a:alphaOff val="0"/>
                <a:shade val="85000"/>
                <a:satMod val="130000"/>
              </a:schemeClr>
            </a:gs>
            <a:gs pos="34000">
              <a:schemeClr val="accent4">
                <a:shade val="50000"/>
                <a:hueOff val="40570"/>
                <a:satOff val="-1281"/>
                <a:lumOff val="26847"/>
                <a:alphaOff val="0"/>
                <a:shade val="87000"/>
                <a:satMod val="125000"/>
              </a:schemeClr>
            </a:gs>
            <a:gs pos="70000">
              <a:schemeClr val="accent4">
                <a:shade val="50000"/>
                <a:hueOff val="40570"/>
                <a:satOff val="-1281"/>
                <a:lumOff val="26847"/>
                <a:alphaOff val="0"/>
                <a:tint val="100000"/>
                <a:shade val="90000"/>
                <a:satMod val="130000"/>
              </a:schemeClr>
            </a:gs>
            <a:gs pos="100000">
              <a:schemeClr val="accent4">
                <a:shade val="50000"/>
                <a:hueOff val="40570"/>
                <a:satOff val="-1281"/>
                <a:lumOff val="26847"/>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Related t test</a:t>
          </a:r>
        </a:p>
      </dsp:txBody>
      <dsp:txXfrm>
        <a:off x="3837221" y="1864812"/>
        <a:ext cx="879038" cy="873650"/>
      </dsp:txXfrm>
    </dsp:sp>
    <dsp:sp modelId="{2E53B448-4823-4A06-9B55-DE54CB12EDF4}">
      <dsp:nvSpPr>
        <dsp:cNvPr id="0" name=""/>
        <dsp:cNvSpPr/>
      </dsp:nvSpPr>
      <dsp:spPr>
        <a:xfrm rot="20700000">
          <a:off x="4383151" y="194934"/>
          <a:ext cx="1734719" cy="1734719"/>
        </a:xfrm>
        <a:prstGeom prst="gear6">
          <a:avLst/>
        </a:prstGeom>
        <a:gradFill rotWithShape="0">
          <a:gsLst>
            <a:gs pos="0">
              <a:schemeClr val="accent4">
                <a:shade val="50000"/>
                <a:hueOff val="40570"/>
                <a:satOff val="-1281"/>
                <a:lumOff val="26847"/>
                <a:alphaOff val="0"/>
                <a:shade val="85000"/>
                <a:satMod val="130000"/>
              </a:schemeClr>
            </a:gs>
            <a:gs pos="34000">
              <a:schemeClr val="accent4">
                <a:shade val="50000"/>
                <a:hueOff val="40570"/>
                <a:satOff val="-1281"/>
                <a:lumOff val="26847"/>
                <a:alphaOff val="0"/>
                <a:shade val="87000"/>
                <a:satMod val="125000"/>
              </a:schemeClr>
            </a:gs>
            <a:gs pos="70000">
              <a:schemeClr val="accent4">
                <a:shade val="50000"/>
                <a:hueOff val="40570"/>
                <a:satOff val="-1281"/>
                <a:lumOff val="26847"/>
                <a:alphaOff val="0"/>
                <a:tint val="100000"/>
                <a:shade val="90000"/>
                <a:satMod val="130000"/>
              </a:schemeClr>
            </a:gs>
            <a:gs pos="100000">
              <a:schemeClr val="accent4">
                <a:shade val="50000"/>
                <a:hueOff val="40570"/>
                <a:satOff val="-1281"/>
                <a:lumOff val="26847"/>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Pearson's Correlation</a:t>
          </a:r>
        </a:p>
      </dsp:txBody>
      <dsp:txXfrm rot="-20700000">
        <a:off x="4763625" y="575409"/>
        <a:ext cx="973769" cy="973769"/>
      </dsp:txXfrm>
    </dsp:sp>
    <dsp:sp modelId="{1148C01D-6B88-4019-8EBE-4A7D411E0F8C}">
      <dsp:nvSpPr>
        <dsp:cNvPr id="0" name=""/>
        <dsp:cNvSpPr/>
      </dsp:nvSpPr>
      <dsp:spPr>
        <a:xfrm>
          <a:off x="4623247" y="1623000"/>
          <a:ext cx="3116063" cy="3116063"/>
        </a:xfrm>
        <a:prstGeom prst="circularArrow">
          <a:avLst>
            <a:gd name="adj1" fmla="val 4687"/>
            <a:gd name="adj2" fmla="val 299029"/>
            <a:gd name="adj3" fmla="val 2521470"/>
            <a:gd name="adj4" fmla="val 15849896"/>
            <a:gd name="adj5" fmla="val 5469"/>
          </a:avLst>
        </a:prstGeom>
        <a:gradFill rotWithShape="0">
          <a:gsLst>
            <a:gs pos="0">
              <a:schemeClr val="accent4">
                <a:shade val="90000"/>
                <a:hueOff val="0"/>
                <a:satOff val="0"/>
                <a:lumOff val="0"/>
                <a:alphaOff val="0"/>
                <a:shade val="85000"/>
                <a:satMod val="130000"/>
              </a:schemeClr>
            </a:gs>
            <a:gs pos="34000">
              <a:schemeClr val="accent4">
                <a:shade val="90000"/>
                <a:hueOff val="0"/>
                <a:satOff val="0"/>
                <a:lumOff val="0"/>
                <a:alphaOff val="0"/>
                <a:shade val="87000"/>
                <a:satMod val="125000"/>
              </a:schemeClr>
            </a:gs>
            <a:gs pos="70000">
              <a:schemeClr val="accent4">
                <a:shade val="90000"/>
                <a:hueOff val="0"/>
                <a:satOff val="0"/>
                <a:lumOff val="0"/>
                <a:alphaOff val="0"/>
                <a:tint val="100000"/>
                <a:shade val="90000"/>
                <a:satMod val="130000"/>
              </a:schemeClr>
            </a:gs>
            <a:gs pos="100000">
              <a:schemeClr val="accent4">
                <a:shade val="90000"/>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sp>
    <dsp:sp modelId="{63646612-6749-4F59-A25F-3514E39EB4BE}">
      <dsp:nvSpPr>
        <dsp:cNvPr id="0" name=""/>
        <dsp:cNvSpPr/>
      </dsp:nvSpPr>
      <dsp:spPr>
        <a:xfrm>
          <a:off x="3077945" y="1023654"/>
          <a:ext cx="2264014" cy="2264014"/>
        </a:xfrm>
        <a:prstGeom prst="leftCircularArrow">
          <a:avLst>
            <a:gd name="adj1" fmla="val 6452"/>
            <a:gd name="adj2" fmla="val 429999"/>
            <a:gd name="adj3" fmla="val 10489124"/>
            <a:gd name="adj4" fmla="val 14837806"/>
            <a:gd name="adj5" fmla="val 7527"/>
          </a:avLst>
        </a:prstGeom>
        <a:gradFill rotWithShape="0">
          <a:gsLst>
            <a:gs pos="0">
              <a:schemeClr val="accent4">
                <a:shade val="90000"/>
                <a:hueOff val="42327"/>
                <a:satOff val="-1535"/>
                <a:lumOff val="20103"/>
                <a:alphaOff val="0"/>
                <a:shade val="85000"/>
                <a:satMod val="130000"/>
              </a:schemeClr>
            </a:gs>
            <a:gs pos="34000">
              <a:schemeClr val="accent4">
                <a:shade val="90000"/>
                <a:hueOff val="42327"/>
                <a:satOff val="-1535"/>
                <a:lumOff val="20103"/>
                <a:alphaOff val="0"/>
                <a:shade val="87000"/>
                <a:satMod val="125000"/>
              </a:schemeClr>
            </a:gs>
            <a:gs pos="70000">
              <a:schemeClr val="accent4">
                <a:shade val="90000"/>
                <a:hueOff val="42327"/>
                <a:satOff val="-1535"/>
                <a:lumOff val="20103"/>
                <a:alphaOff val="0"/>
                <a:tint val="100000"/>
                <a:shade val="90000"/>
                <a:satMod val="130000"/>
              </a:schemeClr>
            </a:gs>
            <a:gs pos="100000">
              <a:schemeClr val="accent4">
                <a:shade val="90000"/>
                <a:hueOff val="42327"/>
                <a:satOff val="-1535"/>
                <a:lumOff val="20103"/>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sp>
    <dsp:sp modelId="{34AA006F-B95C-43FF-9B34-50EAC59F2C6C}">
      <dsp:nvSpPr>
        <dsp:cNvPr id="0" name=""/>
        <dsp:cNvSpPr/>
      </dsp:nvSpPr>
      <dsp:spPr>
        <a:xfrm>
          <a:off x="3981892" y="-186029"/>
          <a:ext cx="2441063" cy="2441063"/>
        </a:xfrm>
        <a:prstGeom prst="circularArrow">
          <a:avLst>
            <a:gd name="adj1" fmla="val 5984"/>
            <a:gd name="adj2" fmla="val 394124"/>
            <a:gd name="adj3" fmla="val 13313824"/>
            <a:gd name="adj4" fmla="val 10508221"/>
            <a:gd name="adj5" fmla="val 6981"/>
          </a:avLst>
        </a:prstGeom>
        <a:gradFill rotWithShape="0">
          <a:gsLst>
            <a:gs pos="0">
              <a:schemeClr val="accent4">
                <a:shade val="90000"/>
                <a:hueOff val="42327"/>
                <a:satOff val="-1535"/>
                <a:lumOff val="20103"/>
                <a:alphaOff val="0"/>
                <a:shade val="85000"/>
                <a:satMod val="130000"/>
              </a:schemeClr>
            </a:gs>
            <a:gs pos="34000">
              <a:schemeClr val="accent4">
                <a:shade val="90000"/>
                <a:hueOff val="42327"/>
                <a:satOff val="-1535"/>
                <a:lumOff val="20103"/>
                <a:alphaOff val="0"/>
                <a:shade val="87000"/>
                <a:satMod val="125000"/>
              </a:schemeClr>
            </a:gs>
            <a:gs pos="70000">
              <a:schemeClr val="accent4">
                <a:shade val="90000"/>
                <a:hueOff val="42327"/>
                <a:satOff val="-1535"/>
                <a:lumOff val="20103"/>
                <a:alphaOff val="0"/>
                <a:tint val="100000"/>
                <a:shade val="90000"/>
                <a:satMod val="130000"/>
              </a:schemeClr>
            </a:gs>
            <a:gs pos="100000">
              <a:schemeClr val="accent4">
                <a:shade val="90000"/>
                <a:hueOff val="42327"/>
                <a:satOff val="-1535"/>
                <a:lumOff val="20103"/>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5/16/2020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5/16/2020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5/16/2020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5/16/2020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5/16/2020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5/16/2020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5/16/2020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5/16/2020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5/16/2020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5/16/2020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5/16/2020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5/16/2020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41290938@N03/26682751244/"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thepsychreport.com/the-psychlist/race-blind-prosecutors-the-myths-of-policing-plus-more-weekly-links/"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lawyersandsettlements.com/articles/mirena-iud/interview-mirena-birth-control-side-effects-18-20181.html"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ologyofwork.org/new-testament/luke/conclusion-to-luke" TargetMode="External"/><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hyperlink" Target="https://dictionary.cambridge.org/dictionary/english/empath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GB" sz="3100" dirty="0"/>
              <a:t>The Effect of Empathy Inducing Mitigating Factors on Criminal Sentencing Decisions: Do Mock Jurors Offer More Lenient Sentences if Empathy is Felt Towards the Defendant?</a:t>
            </a:r>
            <a:endParaRPr lang="en-US" sz="31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dirty="0">
                <a:solidFill>
                  <a:schemeClr val="tx1">
                    <a:lumMod val="85000"/>
                    <a:lumOff val="15000"/>
                  </a:schemeClr>
                </a:solidFill>
              </a:rPr>
              <a:t>By Kayleigh Jenkinson</a:t>
            </a:r>
            <a:endParaRPr lang="en-US" sz="2400" dirty="0">
              <a:solidFill>
                <a:schemeClr val="tx1">
                  <a:lumMod val="85000"/>
                  <a:lumOff val="15000"/>
                </a:schemeClr>
              </a:solidFill>
            </a:endParaRPr>
          </a:p>
        </p:txBody>
      </p:sp>
      <p:pic>
        <p:nvPicPr>
          <p:cNvPr id="5" name="Picture 4">
            <a:extLst>
              <a:ext uri="{FF2B5EF4-FFF2-40B4-BE49-F238E27FC236}">
                <a16:creationId xmlns:a16="http://schemas.microsoft.com/office/drawing/2014/main" id="{282CF6DD-7FE8-4063-9551-1B7BBCE92A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 y="0"/>
            <a:ext cx="5102088" cy="6858000"/>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1BC2D6-181C-405A-92A3-D4E905DF0BDC}"/>
              </a:ext>
            </a:extLst>
          </p:cNvPr>
          <p:cNvSpPr>
            <a:spLocks noGrp="1"/>
          </p:cNvSpPr>
          <p:nvPr>
            <p:ph type="title"/>
          </p:nvPr>
        </p:nvSpPr>
        <p:spPr>
          <a:xfrm>
            <a:off x="1097280" y="286603"/>
            <a:ext cx="10058400" cy="1450757"/>
          </a:xfrm>
        </p:spPr>
        <p:txBody>
          <a:bodyPr anchor="b">
            <a:normAutofit/>
          </a:bodyPr>
          <a:lstStyle/>
          <a:p>
            <a:r>
              <a:rPr lang="en-US" dirty="0"/>
              <a:t>Introduction</a:t>
            </a:r>
          </a:p>
        </p:txBody>
      </p:sp>
      <p:pic>
        <p:nvPicPr>
          <p:cNvPr id="7" name="Picture 6" descr="A picture containing outdoor, black, man, standing&#10;&#10;Description automatically generated">
            <a:extLst>
              <a:ext uri="{FF2B5EF4-FFF2-40B4-BE49-F238E27FC236}">
                <a16:creationId xmlns:a16="http://schemas.microsoft.com/office/drawing/2014/main" id="{DEE49F1C-D1F8-4744-B91D-7E87E1D74EC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7683"/>
          <a:stretch/>
        </p:blipFill>
        <p:spPr>
          <a:xfrm>
            <a:off x="1097280" y="2120900"/>
            <a:ext cx="4639736" cy="3748193"/>
          </a:xfrm>
          <a:prstGeom prst="rect">
            <a:avLst/>
          </a:prstGeom>
          <a:noFill/>
        </p:spPr>
      </p:pic>
      <p:sp>
        <p:nvSpPr>
          <p:cNvPr id="16" name="Content Placeholder 2">
            <a:extLst>
              <a:ext uri="{FF2B5EF4-FFF2-40B4-BE49-F238E27FC236}">
                <a16:creationId xmlns:a16="http://schemas.microsoft.com/office/drawing/2014/main" id="{8EB745FC-D5F3-4FBC-A812-120BF4AB65AF}"/>
              </a:ext>
            </a:extLst>
          </p:cNvPr>
          <p:cNvSpPr>
            <a:spLocks noGrp="1"/>
          </p:cNvSpPr>
          <p:nvPr>
            <p:ph sz="half" idx="2"/>
          </p:nvPr>
        </p:nvSpPr>
        <p:spPr>
          <a:xfrm>
            <a:off x="6515944" y="2120900"/>
            <a:ext cx="4639736" cy="3748194"/>
          </a:xfrm>
        </p:spPr>
        <p:txBody>
          <a:bodyPr>
            <a:normAutofit/>
          </a:bodyPr>
          <a:lstStyle/>
          <a:p>
            <a:pPr>
              <a:buFont typeface="Wingdings" panose="05000000000000000000" pitchFamily="2" charset="2"/>
              <a:buChar char="§"/>
            </a:pPr>
            <a:r>
              <a:rPr lang="en-GB"/>
              <a:t> A trial by a lay person jury is commonplace practice within the United Kingdom.</a:t>
            </a:r>
          </a:p>
          <a:p>
            <a:pPr>
              <a:buFont typeface="Wingdings" panose="05000000000000000000" pitchFamily="2" charset="2"/>
              <a:buChar char="§"/>
            </a:pPr>
            <a:r>
              <a:rPr lang="en-GB"/>
              <a:t> The presence of mitigating factors within criminal cases can induce emotions from jurors, affecting decision making (Morrison, DeVaul – Fetters, Gawronski, 2016)</a:t>
            </a:r>
          </a:p>
          <a:p>
            <a:pPr>
              <a:buFont typeface="Wingdings" panose="05000000000000000000" pitchFamily="2" charset="2"/>
              <a:buChar char="§"/>
            </a:pPr>
            <a:r>
              <a:rPr lang="en-GB"/>
              <a:t> Laypersons are often underqualified and ill-equipped to process evidence and legal terminology, which can result in an unfair trial (Bournstein &amp; Greene, 2011).</a:t>
            </a:r>
            <a:endParaRPr lang="en-US"/>
          </a:p>
        </p:txBody>
      </p:sp>
    </p:spTree>
    <p:extLst>
      <p:ext uri="{BB962C8B-B14F-4D97-AF65-F5344CB8AC3E}">
        <p14:creationId xmlns:p14="http://schemas.microsoft.com/office/powerpoint/2010/main" val="2408680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7061794-A9D8-440B-9D14-4F6680C2695C}"/>
              </a:ext>
            </a:extLst>
          </p:cNvPr>
          <p:cNvSpPr>
            <a:spLocks noGrp="1"/>
          </p:cNvSpPr>
          <p:nvPr>
            <p:ph type="title"/>
          </p:nvPr>
        </p:nvSpPr>
        <p:spPr>
          <a:xfrm>
            <a:off x="1097280" y="286603"/>
            <a:ext cx="10058400" cy="1450757"/>
          </a:xfrm>
        </p:spPr>
        <p:txBody>
          <a:bodyPr/>
          <a:lstStyle/>
          <a:p>
            <a:r>
              <a:rPr lang="en-US" dirty="0"/>
              <a:t>Mitigating Factors and </a:t>
            </a:r>
            <a:r>
              <a:rPr lang="en-US" dirty="0" err="1"/>
              <a:t>Emapthy</a:t>
            </a:r>
            <a:endParaRPr lang="en-US" dirty="0"/>
          </a:p>
        </p:txBody>
      </p:sp>
      <p:sp>
        <p:nvSpPr>
          <p:cNvPr id="10" name="Content Placeholder 2">
            <a:extLst>
              <a:ext uri="{FF2B5EF4-FFF2-40B4-BE49-F238E27FC236}">
                <a16:creationId xmlns:a16="http://schemas.microsoft.com/office/drawing/2014/main" id="{F7ADA074-9FE3-4780-9FEF-4A8BF97B0A7B}"/>
              </a:ext>
            </a:extLst>
          </p:cNvPr>
          <p:cNvSpPr>
            <a:spLocks noGrp="1"/>
          </p:cNvSpPr>
          <p:nvPr>
            <p:ph sz="half" idx="1"/>
          </p:nvPr>
        </p:nvSpPr>
        <p:spPr>
          <a:xfrm>
            <a:off x="1097280" y="2120900"/>
            <a:ext cx="4639736" cy="3748193"/>
          </a:xfrm>
        </p:spPr>
        <p:txBody>
          <a:bodyPr>
            <a:normAutofit/>
          </a:bodyPr>
          <a:lstStyle/>
          <a:p>
            <a:r>
              <a:rPr lang="en-US" b="1" dirty="0"/>
              <a:t>Mitigating Factors</a:t>
            </a:r>
          </a:p>
          <a:p>
            <a:pPr>
              <a:buFont typeface="Wingdings" panose="05000000000000000000" pitchFamily="2" charset="2"/>
              <a:buChar char="§"/>
            </a:pPr>
            <a:r>
              <a:rPr lang="en-GB" dirty="0"/>
              <a:t>Mitigating factors can be inclusive of rehabilitative potential, diminished intellectual responsibility and the probability of recidivism. (Bournstein &amp; Greene, 2017), </a:t>
            </a:r>
          </a:p>
          <a:p>
            <a:pPr>
              <a:buFont typeface="Wingdings" panose="05000000000000000000" pitchFamily="2" charset="2"/>
              <a:buChar char="§"/>
            </a:pPr>
            <a:r>
              <a:rPr lang="en-GB" dirty="0"/>
              <a:t> Mitigating factors can results in a more stringent or more lenient sentence (Berman &amp; Hessick, 2016). </a:t>
            </a:r>
            <a:endParaRPr lang="en-US" dirty="0"/>
          </a:p>
        </p:txBody>
      </p:sp>
      <p:sp>
        <p:nvSpPr>
          <p:cNvPr id="12" name="Content Placeholder 3">
            <a:extLst>
              <a:ext uri="{FF2B5EF4-FFF2-40B4-BE49-F238E27FC236}">
                <a16:creationId xmlns:a16="http://schemas.microsoft.com/office/drawing/2014/main" id="{3C336B22-51ED-4FA5-B223-906127E70D84}"/>
              </a:ext>
            </a:extLst>
          </p:cNvPr>
          <p:cNvSpPr>
            <a:spLocks noGrp="1"/>
          </p:cNvSpPr>
          <p:nvPr>
            <p:ph sz="half" idx="2"/>
          </p:nvPr>
        </p:nvSpPr>
        <p:spPr>
          <a:xfrm>
            <a:off x="6515944" y="2120900"/>
            <a:ext cx="4639736" cy="3748194"/>
          </a:xfrm>
        </p:spPr>
        <p:txBody>
          <a:bodyPr>
            <a:normAutofit/>
          </a:bodyPr>
          <a:lstStyle/>
          <a:p>
            <a:r>
              <a:rPr lang="en-US" b="1" dirty="0"/>
              <a:t>Empathy In Decision Making</a:t>
            </a:r>
          </a:p>
          <a:p>
            <a:pPr>
              <a:buFont typeface="Wingdings" panose="05000000000000000000" pitchFamily="2" charset="2"/>
              <a:buChar char="§"/>
            </a:pPr>
            <a:r>
              <a:rPr lang="en-GB" dirty="0"/>
              <a:t>Empathy is the capacity to share an individual’s feelings or experiences, ‘as if in their shoes’ (Cambridge University Press, 2020). </a:t>
            </a:r>
          </a:p>
          <a:p>
            <a:pPr>
              <a:buFont typeface="Wingdings" panose="05000000000000000000" pitchFamily="2" charset="2"/>
              <a:buChar char="§"/>
            </a:pPr>
            <a:r>
              <a:rPr lang="en-GB" dirty="0"/>
              <a:t>Jurors can be swayed by ‘moral’ evidence, that induce emotions, leading to a strong suspicion of innocence or guilt, as opposed to the required ‘beyond reasonable doubt’ (Roth, 2013).</a:t>
            </a:r>
            <a:endParaRPr lang="en-US" dirty="0"/>
          </a:p>
        </p:txBody>
      </p:sp>
    </p:spTree>
    <p:extLst>
      <p:ext uri="{BB962C8B-B14F-4D97-AF65-F5344CB8AC3E}">
        <p14:creationId xmlns:p14="http://schemas.microsoft.com/office/powerpoint/2010/main" val="2018295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47774-A0F4-4DDE-9A9D-308D4A1A633E}"/>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485AC7F9-B1D6-4B62-9EF1-5436047A8262}"/>
              </a:ext>
            </a:extLst>
          </p:cNvPr>
          <p:cNvSpPr>
            <a:spLocks noGrp="1"/>
          </p:cNvSpPr>
          <p:nvPr>
            <p:ph idx="1"/>
          </p:nvPr>
        </p:nvSpPr>
        <p:spPr>
          <a:xfrm>
            <a:off x="225083" y="1899139"/>
            <a:ext cx="11718388" cy="4473526"/>
          </a:xfrm>
        </p:spPr>
        <p:txBody>
          <a:bodyPr>
            <a:normAutofit fontScale="85000" lnSpcReduction="10000"/>
          </a:bodyPr>
          <a:lstStyle/>
          <a:p>
            <a:pPr>
              <a:buFont typeface="Wingdings" panose="05000000000000000000" pitchFamily="2" charset="2"/>
              <a:buChar char="§"/>
            </a:pPr>
            <a:r>
              <a:rPr lang="en-GB" dirty="0"/>
              <a:t> Wood, James and Ciardha (2014) explore relationships between state and trait empathy on legal judgements. </a:t>
            </a:r>
          </a:p>
          <a:p>
            <a:r>
              <a:rPr lang="en-GB" dirty="0"/>
              <a:t>(n = 160)</a:t>
            </a:r>
          </a:p>
          <a:p>
            <a:r>
              <a:rPr lang="en-GB" dirty="0"/>
              <a:t>trait empathy questionnaires, subsequently to a hearing a version of a trial; one inducing state empathy and a control group. </a:t>
            </a:r>
          </a:p>
          <a:p>
            <a:r>
              <a:rPr lang="en-GB" dirty="0"/>
              <a:t>Trait and state empathy predicted offender remorse. State empathy predicted offender responsibility, resulting a more lenient sentence. </a:t>
            </a:r>
          </a:p>
          <a:p>
            <a:pPr>
              <a:buFont typeface="Wingdings" panose="05000000000000000000" pitchFamily="2" charset="2"/>
              <a:buChar char="§"/>
            </a:pPr>
            <a:r>
              <a:rPr lang="en-GB" dirty="0"/>
              <a:t> Maras, Marshall and Sands (2018) explored perceptions of credibility and culpability of an individual after reading a vignette. </a:t>
            </a:r>
          </a:p>
          <a:p>
            <a:pPr marL="0" indent="0">
              <a:buNone/>
            </a:pPr>
            <a:r>
              <a:rPr lang="en-GB" dirty="0"/>
              <a:t> (n = 160) No label group (vignettes of man displaying atypical behaviour in court)</a:t>
            </a:r>
          </a:p>
          <a:p>
            <a:pPr marL="0" indent="0">
              <a:buNone/>
            </a:pPr>
            <a:r>
              <a:rPr lang="en-GB" dirty="0"/>
              <a:t>Label group (given additional information of an autism diagnosis)</a:t>
            </a:r>
          </a:p>
          <a:p>
            <a:pPr marL="0" indent="0">
              <a:buNone/>
            </a:pPr>
            <a:r>
              <a:rPr lang="en-GB" dirty="0"/>
              <a:t>The  label group showed more compassionate results, displaying decreased culpability</a:t>
            </a:r>
          </a:p>
          <a:p>
            <a:pPr marL="0" indent="0">
              <a:buNone/>
            </a:pPr>
            <a:r>
              <a:rPr lang="en-GB" dirty="0"/>
              <a:t> Significant relationship between that group and a not guilty verdict. </a:t>
            </a:r>
          </a:p>
          <a:p>
            <a:endParaRPr lang="en-GB" dirty="0"/>
          </a:p>
        </p:txBody>
      </p:sp>
    </p:spTree>
    <p:extLst>
      <p:ext uri="{BB962C8B-B14F-4D97-AF65-F5344CB8AC3E}">
        <p14:creationId xmlns:p14="http://schemas.microsoft.com/office/powerpoint/2010/main" val="205055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7061794-A9D8-440B-9D14-4F6680C2695C}"/>
              </a:ext>
            </a:extLst>
          </p:cNvPr>
          <p:cNvSpPr>
            <a:spLocks noGrp="1"/>
          </p:cNvSpPr>
          <p:nvPr>
            <p:ph type="title"/>
          </p:nvPr>
        </p:nvSpPr>
        <p:spPr>
          <a:xfrm>
            <a:off x="1097280" y="286603"/>
            <a:ext cx="10058400" cy="1450757"/>
          </a:xfrm>
        </p:spPr>
        <p:txBody>
          <a:bodyPr/>
          <a:lstStyle/>
          <a:p>
            <a:r>
              <a:rPr lang="en-US" dirty="0"/>
              <a:t>Aims and rationale</a:t>
            </a:r>
          </a:p>
        </p:txBody>
      </p:sp>
      <p:sp>
        <p:nvSpPr>
          <p:cNvPr id="10" name="Content Placeholder 2">
            <a:extLst>
              <a:ext uri="{FF2B5EF4-FFF2-40B4-BE49-F238E27FC236}">
                <a16:creationId xmlns:a16="http://schemas.microsoft.com/office/drawing/2014/main" id="{F7ADA074-9FE3-4780-9FEF-4A8BF97B0A7B}"/>
              </a:ext>
            </a:extLst>
          </p:cNvPr>
          <p:cNvSpPr>
            <a:spLocks noGrp="1"/>
          </p:cNvSpPr>
          <p:nvPr>
            <p:ph sz="half" idx="1"/>
          </p:nvPr>
        </p:nvSpPr>
        <p:spPr>
          <a:xfrm>
            <a:off x="1097280" y="2120900"/>
            <a:ext cx="4639736" cy="3748193"/>
          </a:xfrm>
        </p:spPr>
        <p:txBody>
          <a:bodyPr>
            <a:normAutofit lnSpcReduction="10000"/>
          </a:bodyPr>
          <a:lstStyle/>
          <a:p>
            <a:r>
              <a:rPr lang="en-US" dirty="0"/>
              <a:t>Aims</a:t>
            </a:r>
          </a:p>
          <a:p>
            <a:r>
              <a:rPr lang="en-GB" dirty="0"/>
              <a:t>(1) whether mitigating factors in fictitious vignettes will correlate with lowered potential sentence scores. </a:t>
            </a:r>
          </a:p>
          <a:p>
            <a:r>
              <a:rPr lang="en-GB" dirty="0"/>
              <a:t>(2) if females have higher empathy and lowered sentence scores, compared to males. </a:t>
            </a:r>
          </a:p>
          <a:p>
            <a:r>
              <a:rPr lang="en-GB" dirty="0"/>
              <a:t>(3) if a relationship is present between high empathy scores and low sentences scores.</a:t>
            </a:r>
            <a:endParaRPr lang="en-US" dirty="0"/>
          </a:p>
        </p:txBody>
      </p:sp>
      <p:sp>
        <p:nvSpPr>
          <p:cNvPr id="12" name="Content Placeholder 3">
            <a:extLst>
              <a:ext uri="{FF2B5EF4-FFF2-40B4-BE49-F238E27FC236}">
                <a16:creationId xmlns:a16="http://schemas.microsoft.com/office/drawing/2014/main" id="{3C336B22-51ED-4FA5-B223-906127E70D84}"/>
              </a:ext>
            </a:extLst>
          </p:cNvPr>
          <p:cNvSpPr>
            <a:spLocks noGrp="1"/>
          </p:cNvSpPr>
          <p:nvPr>
            <p:ph sz="half" idx="2"/>
          </p:nvPr>
        </p:nvSpPr>
        <p:spPr>
          <a:xfrm>
            <a:off x="6515944" y="2120900"/>
            <a:ext cx="4639736" cy="3748194"/>
          </a:xfrm>
        </p:spPr>
        <p:txBody>
          <a:bodyPr>
            <a:normAutofit lnSpcReduction="10000"/>
          </a:bodyPr>
          <a:lstStyle/>
          <a:p>
            <a:r>
              <a:rPr lang="en-US" dirty="0"/>
              <a:t>Rationale</a:t>
            </a:r>
          </a:p>
          <a:p>
            <a:r>
              <a:rPr lang="en-GB" dirty="0"/>
              <a:t>This present study aimed to examine the relationship between the presence of empathy inducing mitigating factors and potential criminal sentence length. This study proposed to add to literature to expand on knowledge of mitigating factors that could influence juror decision making. With the inclusion of gender as a variable, this study aimed to give a better understanding of the factors that influence judicial decision making</a:t>
            </a:r>
            <a:endParaRPr lang="en-US" dirty="0"/>
          </a:p>
        </p:txBody>
      </p:sp>
    </p:spTree>
    <p:extLst>
      <p:ext uri="{BB962C8B-B14F-4D97-AF65-F5344CB8AC3E}">
        <p14:creationId xmlns:p14="http://schemas.microsoft.com/office/powerpoint/2010/main" val="4118558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6D432-5CB7-4417-B625-47AD8BD172A6}"/>
              </a:ext>
            </a:extLst>
          </p:cNvPr>
          <p:cNvSpPr>
            <a:spLocks noGrp="1"/>
          </p:cNvSpPr>
          <p:nvPr>
            <p:ph type="title"/>
          </p:nvPr>
        </p:nvSpPr>
        <p:spPr/>
        <p:txBody>
          <a:bodyPr/>
          <a:lstStyle/>
          <a:p>
            <a:r>
              <a:rPr lang="en-GB" dirty="0"/>
              <a:t>Methodology : Design</a:t>
            </a:r>
          </a:p>
        </p:txBody>
      </p:sp>
      <p:sp>
        <p:nvSpPr>
          <p:cNvPr id="3" name="Content Placeholder 2">
            <a:extLst>
              <a:ext uri="{FF2B5EF4-FFF2-40B4-BE49-F238E27FC236}">
                <a16:creationId xmlns:a16="http://schemas.microsoft.com/office/drawing/2014/main" id="{D1ABE529-072B-456C-B6E4-28D8E3164247}"/>
              </a:ext>
            </a:extLst>
          </p:cNvPr>
          <p:cNvSpPr>
            <a:spLocks noGrp="1"/>
          </p:cNvSpPr>
          <p:nvPr>
            <p:ph idx="1"/>
          </p:nvPr>
        </p:nvSpPr>
        <p:spPr/>
        <p:txBody>
          <a:bodyPr/>
          <a:lstStyle/>
          <a:p>
            <a:endParaRPr lang="en-GB" b="1" dirty="0"/>
          </a:p>
          <a:p>
            <a:endParaRPr lang="en-GB" b="1" dirty="0"/>
          </a:p>
        </p:txBody>
      </p:sp>
      <p:graphicFrame>
        <p:nvGraphicFramePr>
          <p:cNvPr id="5" name="Diagram 4">
            <a:extLst>
              <a:ext uri="{FF2B5EF4-FFF2-40B4-BE49-F238E27FC236}">
                <a16:creationId xmlns:a16="http://schemas.microsoft.com/office/drawing/2014/main" id="{AC492F37-328A-40B1-AEC6-6A54CFD172CF}"/>
              </a:ext>
            </a:extLst>
          </p:cNvPr>
          <p:cNvGraphicFramePr/>
          <p:nvPr>
            <p:extLst>
              <p:ext uri="{D42A27DB-BD31-4B8C-83A1-F6EECF244321}">
                <p14:modId xmlns:p14="http://schemas.microsoft.com/office/powerpoint/2010/main" val="2552431955"/>
              </p:ext>
            </p:extLst>
          </p:nvPr>
        </p:nvGraphicFramePr>
        <p:xfrm>
          <a:off x="940903" y="1895060"/>
          <a:ext cx="10058399" cy="4426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0802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B1FCB-E32B-429F-9CF0-4006B988F4AD}"/>
              </a:ext>
            </a:extLst>
          </p:cNvPr>
          <p:cNvSpPr>
            <a:spLocks noGrp="1"/>
          </p:cNvSpPr>
          <p:nvPr>
            <p:ph type="title"/>
          </p:nvPr>
        </p:nvSpPr>
        <p:spPr/>
        <p:txBody>
          <a:bodyPr/>
          <a:lstStyle/>
          <a:p>
            <a:r>
              <a:rPr lang="en-GB" dirty="0"/>
              <a:t>Methodology: Participants</a:t>
            </a:r>
          </a:p>
        </p:txBody>
      </p:sp>
      <p:graphicFrame>
        <p:nvGraphicFramePr>
          <p:cNvPr id="6" name="Content Placeholder 5">
            <a:extLst>
              <a:ext uri="{FF2B5EF4-FFF2-40B4-BE49-F238E27FC236}">
                <a16:creationId xmlns:a16="http://schemas.microsoft.com/office/drawing/2014/main" id="{0C250821-A3E8-4245-8184-65B84989A2AD}"/>
              </a:ext>
            </a:extLst>
          </p:cNvPr>
          <p:cNvGraphicFramePr>
            <a:graphicFrameLocks noGrp="1"/>
          </p:cNvGraphicFramePr>
          <p:nvPr>
            <p:ph idx="1"/>
            <p:extLst>
              <p:ext uri="{D42A27DB-BD31-4B8C-83A1-F6EECF244321}">
                <p14:modId xmlns:p14="http://schemas.microsoft.com/office/powerpoint/2010/main" val="4237794678"/>
              </p:ext>
            </p:extLst>
          </p:nvPr>
        </p:nvGraphicFramePr>
        <p:xfrm>
          <a:off x="1096963" y="2108199"/>
          <a:ext cx="10058400" cy="409381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616574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F1AB5-3B75-4F55-A702-3204E921A4B5}"/>
              </a:ext>
            </a:extLst>
          </p:cNvPr>
          <p:cNvSpPr>
            <a:spLocks noGrp="1"/>
          </p:cNvSpPr>
          <p:nvPr>
            <p:ph type="title"/>
          </p:nvPr>
        </p:nvSpPr>
        <p:spPr/>
        <p:txBody>
          <a:bodyPr/>
          <a:lstStyle/>
          <a:p>
            <a:r>
              <a:rPr lang="en-GB" dirty="0"/>
              <a:t>Methodology: Materials</a:t>
            </a:r>
          </a:p>
        </p:txBody>
      </p:sp>
      <p:sp>
        <p:nvSpPr>
          <p:cNvPr id="3" name="Content Placeholder 2">
            <a:extLst>
              <a:ext uri="{FF2B5EF4-FFF2-40B4-BE49-F238E27FC236}">
                <a16:creationId xmlns:a16="http://schemas.microsoft.com/office/drawing/2014/main" id="{AAE121DC-8712-4877-AD61-B2A8C80660E4}"/>
              </a:ext>
            </a:extLst>
          </p:cNvPr>
          <p:cNvSpPr>
            <a:spLocks noGrp="1"/>
          </p:cNvSpPr>
          <p:nvPr>
            <p:ph idx="1"/>
          </p:nvPr>
        </p:nvSpPr>
        <p:spPr/>
        <p:txBody>
          <a:bodyPr/>
          <a:lstStyle/>
          <a:p>
            <a:pPr>
              <a:buFont typeface="Wingdings" panose="05000000000000000000" pitchFamily="2" charset="2"/>
              <a:buChar char="§"/>
            </a:pPr>
            <a:r>
              <a:rPr lang="en-GB" dirty="0"/>
              <a:t>A questionnaire was created via Qualtrics contained criminal vignettes. </a:t>
            </a:r>
          </a:p>
          <a:p>
            <a:pPr>
              <a:buFont typeface="Wingdings" panose="05000000000000000000" pitchFamily="2" charset="2"/>
              <a:buChar char="§"/>
            </a:pPr>
            <a:r>
              <a:rPr lang="en-GB" dirty="0"/>
              <a:t>An Empathy Quotients Scale </a:t>
            </a:r>
          </a:p>
          <a:p>
            <a:pPr>
              <a:buFont typeface="Wingdings" panose="05000000000000000000" pitchFamily="2" charset="2"/>
              <a:buChar char="§"/>
            </a:pPr>
            <a:r>
              <a:rPr lang="en-GB" dirty="0"/>
              <a:t> Distributed via Facebook, with instructions.</a:t>
            </a:r>
          </a:p>
          <a:p>
            <a:pPr>
              <a:buFont typeface="Wingdings" panose="05000000000000000000" pitchFamily="2" charset="2"/>
              <a:buChar char="§"/>
            </a:pPr>
            <a:r>
              <a:rPr lang="en-GB" dirty="0"/>
              <a:t> Ethical consideration was sought. </a:t>
            </a:r>
          </a:p>
          <a:p>
            <a:pPr>
              <a:buFont typeface="Wingdings" panose="05000000000000000000" pitchFamily="2" charset="2"/>
              <a:buChar char="§"/>
            </a:pPr>
            <a:r>
              <a:rPr lang="en-GB" dirty="0"/>
              <a:t> Online instruction sheet, a consent form and debrief form. </a:t>
            </a:r>
          </a:p>
          <a:p>
            <a:pPr>
              <a:buFont typeface="Wingdings" panose="05000000000000000000" pitchFamily="2" charset="2"/>
              <a:buChar char="§"/>
            </a:pPr>
            <a:r>
              <a:rPr lang="en-GB" dirty="0"/>
              <a:t>Raw data was collected and exported from Qualtrics to SPSS. </a:t>
            </a:r>
          </a:p>
        </p:txBody>
      </p:sp>
    </p:spTree>
    <p:extLst>
      <p:ext uri="{BB962C8B-B14F-4D97-AF65-F5344CB8AC3E}">
        <p14:creationId xmlns:p14="http://schemas.microsoft.com/office/powerpoint/2010/main" val="2304088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80B4A-9B27-4098-AE3E-7EB27C4130B0}"/>
              </a:ext>
            </a:extLst>
          </p:cNvPr>
          <p:cNvSpPr>
            <a:spLocks noGrp="1"/>
          </p:cNvSpPr>
          <p:nvPr>
            <p:ph type="title"/>
          </p:nvPr>
        </p:nvSpPr>
        <p:spPr/>
        <p:txBody>
          <a:bodyPr/>
          <a:lstStyle/>
          <a:p>
            <a:r>
              <a:rPr lang="en-GB" dirty="0"/>
              <a:t>Methodology: Procedure</a:t>
            </a:r>
          </a:p>
        </p:txBody>
      </p:sp>
      <p:sp>
        <p:nvSpPr>
          <p:cNvPr id="3" name="Content Placeholder 2">
            <a:extLst>
              <a:ext uri="{FF2B5EF4-FFF2-40B4-BE49-F238E27FC236}">
                <a16:creationId xmlns:a16="http://schemas.microsoft.com/office/drawing/2014/main" id="{1A519D4E-B6B5-4058-9046-1068F38AE54D}"/>
              </a:ext>
            </a:extLst>
          </p:cNvPr>
          <p:cNvSpPr>
            <a:spLocks noGrp="1"/>
          </p:cNvSpPr>
          <p:nvPr>
            <p:ph idx="1"/>
          </p:nvPr>
        </p:nvSpPr>
        <p:spPr/>
        <p:txBody>
          <a:bodyPr/>
          <a:lstStyle/>
          <a:p>
            <a:pPr>
              <a:buFont typeface="Wingdings" panose="05000000000000000000" pitchFamily="2" charset="2"/>
              <a:buChar char="§"/>
            </a:pPr>
            <a:r>
              <a:rPr lang="en-GB" dirty="0"/>
              <a:t> link to Facebook, the presented with a consent form and basic demographic information.</a:t>
            </a:r>
          </a:p>
          <a:p>
            <a:pPr>
              <a:buFont typeface="Wingdings" panose="05000000000000000000" pitchFamily="2" charset="2"/>
              <a:buChar char="§"/>
            </a:pPr>
            <a:r>
              <a:rPr lang="en-GB" dirty="0"/>
              <a:t> Participants were presented with six vignettes</a:t>
            </a:r>
          </a:p>
          <a:p>
            <a:pPr>
              <a:buFont typeface="Wingdings" panose="05000000000000000000" pitchFamily="2" charset="2"/>
              <a:buChar char="§"/>
            </a:pPr>
            <a:r>
              <a:rPr lang="en-GB" dirty="0"/>
              <a:t>This was followed by completing a sliding scale, indicating the sentence score each character should receive</a:t>
            </a:r>
          </a:p>
          <a:p>
            <a:pPr>
              <a:buFont typeface="Wingdings" panose="05000000000000000000" pitchFamily="2" charset="2"/>
              <a:buChar char="§"/>
            </a:pPr>
            <a:r>
              <a:rPr lang="en-GB" dirty="0"/>
              <a:t>The vignettes were followed by a 10 question, Empathy Quotient Scale. </a:t>
            </a:r>
          </a:p>
          <a:p>
            <a:pPr>
              <a:buFont typeface="Wingdings" panose="05000000000000000000" pitchFamily="2" charset="2"/>
              <a:buChar char="§"/>
            </a:pPr>
            <a:r>
              <a:rPr lang="en-GB" dirty="0"/>
              <a:t>The questionnaire took 10 minutes to complete. </a:t>
            </a:r>
          </a:p>
        </p:txBody>
      </p:sp>
    </p:spTree>
    <p:extLst>
      <p:ext uri="{BB962C8B-B14F-4D97-AF65-F5344CB8AC3E}">
        <p14:creationId xmlns:p14="http://schemas.microsoft.com/office/powerpoint/2010/main" val="2370466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BD24500-0F6D-4CF4-94D3-B1C1EE59EF3F}"/>
              </a:ext>
            </a:extLst>
          </p:cNvPr>
          <p:cNvSpPr>
            <a:spLocks noGrp="1"/>
          </p:cNvSpPr>
          <p:nvPr>
            <p:ph type="title"/>
          </p:nvPr>
        </p:nvSpPr>
        <p:spPr>
          <a:xfrm>
            <a:off x="643466" y="786383"/>
            <a:ext cx="3517567" cy="2093975"/>
          </a:xfrm>
        </p:spPr>
        <p:txBody>
          <a:bodyPr/>
          <a:lstStyle/>
          <a:p>
            <a:r>
              <a:rPr lang="en-US" dirty="0"/>
              <a:t>Results</a:t>
            </a:r>
          </a:p>
        </p:txBody>
      </p:sp>
      <p:graphicFrame>
        <p:nvGraphicFramePr>
          <p:cNvPr id="6" name="Content Placeholder 5">
            <a:extLst>
              <a:ext uri="{FF2B5EF4-FFF2-40B4-BE49-F238E27FC236}">
                <a16:creationId xmlns:a16="http://schemas.microsoft.com/office/drawing/2014/main" id="{090843EF-22F4-4847-9077-41DB246E05A6}"/>
              </a:ext>
            </a:extLst>
          </p:cNvPr>
          <p:cNvGraphicFramePr>
            <a:graphicFrameLocks noGrp="1"/>
          </p:cNvGraphicFramePr>
          <p:nvPr>
            <p:ph idx="1"/>
            <p:extLst>
              <p:ext uri="{D42A27DB-BD31-4B8C-83A1-F6EECF244321}">
                <p14:modId xmlns:p14="http://schemas.microsoft.com/office/powerpoint/2010/main" val="685874610"/>
              </p:ext>
            </p:extLst>
          </p:nvPr>
        </p:nvGraphicFramePr>
        <p:xfrm>
          <a:off x="4853355" y="2082018"/>
          <a:ext cx="7188590" cy="2644727"/>
        </p:xfrm>
        <a:graphic>
          <a:graphicData uri="http://schemas.openxmlformats.org/drawingml/2006/table">
            <a:tbl>
              <a:tblPr firstRow="1" firstCol="1" bandRow="1"/>
              <a:tblGrid>
                <a:gridCol w="2071584">
                  <a:extLst>
                    <a:ext uri="{9D8B030D-6E8A-4147-A177-3AD203B41FA5}">
                      <a16:colId xmlns:a16="http://schemas.microsoft.com/office/drawing/2014/main" val="1819616202"/>
                    </a:ext>
                  </a:extLst>
                </a:gridCol>
                <a:gridCol w="111385">
                  <a:extLst>
                    <a:ext uri="{9D8B030D-6E8A-4147-A177-3AD203B41FA5}">
                      <a16:colId xmlns:a16="http://schemas.microsoft.com/office/drawing/2014/main" val="3645501777"/>
                    </a:ext>
                  </a:extLst>
                </a:gridCol>
                <a:gridCol w="540186">
                  <a:extLst>
                    <a:ext uri="{9D8B030D-6E8A-4147-A177-3AD203B41FA5}">
                      <a16:colId xmlns:a16="http://schemas.microsoft.com/office/drawing/2014/main" val="1274115632"/>
                    </a:ext>
                  </a:extLst>
                </a:gridCol>
                <a:gridCol w="894616">
                  <a:extLst>
                    <a:ext uri="{9D8B030D-6E8A-4147-A177-3AD203B41FA5}">
                      <a16:colId xmlns:a16="http://schemas.microsoft.com/office/drawing/2014/main" val="3312025754"/>
                    </a:ext>
                  </a:extLst>
                </a:gridCol>
                <a:gridCol w="111385">
                  <a:extLst>
                    <a:ext uri="{9D8B030D-6E8A-4147-A177-3AD203B41FA5}">
                      <a16:colId xmlns:a16="http://schemas.microsoft.com/office/drawing/2014/main" val="4082466449"/>
                    </a:ext>
                  </a:extLst>
                </a:gridCol>
                <a:gridCol w="854491">
                  <a:extLst>
                    <a:ext uri="{9D8B030D-6E8A-4147-A177-3AD203B41FA5}">
                      <a16:colId xmlns:a16="http://schemas.microsoft.com/office/drawing/2014/main" val="4259009966"/>
                    </a:ext>
                  </a:extLst>
                </a:gridCol>
                <a:gridCol w="111385">
                  <a:extLst>
                    <a:ext uri="{9D8B030D-6E8A-4147-A177-3AD203B41FA5}">
                      <a16:colId xmlns:a16="http://schemas.microsoft.com/office/drawing/2014/main" val="2486451427"/>
                    </a:ext>
                  </a:extLst>
                </a:gridCol>
                <a:gridCol w="569166">
                  <a:extLst>
                    <a:ext uri="{9D8B030D-6E8A-4147-A177-3AD203B41FA5}">
                      <a16:colId xmlns:a16="http://schemas.microsoft.com/office/drawing/2014/main" val="3496694081"/>
                    </a:ext>
                  </a:extLst>
                </a:gridCol>
                <a:gridCol w="746751">
                  <a:extLst>
                    <a:ext uri="{9D8B030D-6E8A-4147-A177-3AD203B41FA5}">
                      <a16:colId xmlns:a16="http://schemas.microsoft.com/office/drawing/2014/main" val="241982488"/>
                    </a:ext>
                  </a:extLst>
                </a:gridCol>
                <a:gridCol w="111385">
                  <a:extLst>
                    <a:ext uri="{9D8B030D-6E8A-4147-A177-3AD203B41FA5}">
                      <a16:colId xmlns:a16="http://schemas.microsoft.com/office/drawing/2014/main" val="194387827"/>
                    </a:ext>
                  </a:extLst>
                </a:gridCol>
                <a:gridCol w="1066256">
                  <a:extLst>
                    <a:ext uri="{9D8B030D-6E8A-4147-A177-3AD203B41FA5}">
                      <a16:colId xmlns:a16="http://schemas.microsoft.com/office/drawing/2014/main" val="311159962"/>
                    </a:ext>
                  </a:extLst>
                </a:gridCol>
              </a:tblGrid>
              <a:tr h="700242">
                <a:tc>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gridSpan="2">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SD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gridSpan="3">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Std Error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df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gridSpan="2">
                  <a:txBody>
                    <a:bodyPr/>
                    <a:lstStyle/>
                    <a:p>
                      <a:pPr algn="l">
                        <a:lnSpc>
                          <a:spcPct val="20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Sig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760348190"/>
                  </a:ext>
                </a:extLst>
              </a:tr>
              <a:tr h="1944485">
                <a:tc gridSpan="2">
                  <a:txBody>
                    <a:bodyPr/>
                    <a:lstStyle/>
                    <a:p>
                      <a:pPr algn="l">
                        <a:lnSpc>
                          <a:spcPct val="200000"/>
                        </a:lnSpc>
                        <a:spcAft>
                          <a:spcPts val="0"/>
                        </a:spcAft>
                      </a:pPr>
                      <a:r>
                        <a:rPr lang="en-GB" sz="1000" b="1">
                          <a:effectLst/>
                          <a:latin typeface="Times New Roman" panose="02020603050405020304" pitchFamily="18" charset="0"/>
                          <a:ea typeface="Calibri" panose="020F0502020204030204" pitchFamily="34" charset="0"/>
                          <a:cs typeface="Times New Roman" panose="02020603050405020304" pitchFamily="18" charset="0"/>
                        </a:rPr>
                        <a:t>Absence of mitigating factor &amp;</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200000"/>
                        </a:lnSpc>
                        <a:spcAft>
                          <a:spcPts val="0"/>
                        </a:spcAft>
                      </a:pPr>
                      <a:r>
                        <a:rPr lang="en-GB" sz="1000" b="1">
                          <a:effectLst/>
                          <a:latin typeface="Times New Roman" panose="02020603050405020304" pitchFamily="18" charset="0"/>
                          <a:ea typeface="Calibri" panose="020F0502020204030204" pitchFamily="34" charset="0"/>
                          <a:cs typeface="Times New Roman" panose="02020603050405020304" pitchFamily="18" charset="0"/>
                        </a:rPr>
                        <a:t> mitigating factor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a:txBody>
                    <a:bodyPr/>
                    <a:lstStyle/>
                    <a:p>
                      <a:pPr algn="l">
                        <a:lnSpc>
                          <a:spcPct val="20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6.15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gridSpan="2">
                  <a:txBody>
                    <a:bodyPr/>
                    <a:lstStyle/>
                    <a:p>
                      <a:pPr algn="l">
                        <a:lnSpc>
                          <a:spcPct val="20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6.15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a:txBody>
                    <a:bodyPr/>
                    <a:lstStyle/>
                    <a:p>
                      <a:pPr algn="l">
                        <a:lnSpc>
                          <a:spcPct val="20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.457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gridSpan="2">
                  <a:txBody>
                    <a:bodyPr/>
                    <a:lstStyle/>
                    <a:p>
                      <a:pPr algn="l">
                        <a:lnSpc>
                          <a:spcPct val="20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15.12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gridSpan="2">
                  <a:txBody>
                    <a:bodyPr/>
                    <a:lstStyle/>
                    <a:p>
                      <a:pPr algn="l">
                        <a:lnSpc>
                          <a:spcPct val="20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180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hMerge="1">
                  <a:txBody>
                    <a:bodyPr/>
                    <a:lstStyle/>
                    <a:p>
                      <a:endParaRPr lang="en-GB"/>
                    </a:p>
                  </a:txBody>
                  <a:tcPr/>
                </a:tc>
                <a:tc>
                  <a:txBody>
                    <a:bodyPr/>
                    <a:lstStyle/>
                    <a:p>
                      <a:pPr algn="l">
                        <a:lnSpc>
                          <a:spcPct val="20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496" marR="66496"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2702852750"/>
                  </a:ext>
                </a:extLst>
              </a:tr>
            </a:tbl>
          </a:graphicData>
        </a:graphic>
      </p:graphicFrame>
      <p:sp>
        <p:nvSpPr>
          <p:cNvPr id="12" name="Text Placeholder 3">
            <a:extLst>
              <a:ext uri="{FF2B5EF4-FFF2-40B4-BE49-F238E27FC236}">
                <a16:creationId xmlns:a16="http://schemas.microsoft.com/office/drawing/2014/main" id="{259133DA-45AC-4DCF-BCF6-DC3CC87A5004}"/>
              </a:ext>
            </a:extLst>
          </p:cNvPr>
          <p:cNvSpPr>
            <a:spLocks noGrp="1"/>
          </p:cNvSpPr>
          <p:nvPr>
            <p:ph type="body" sz="half" idx="2"/>
          </p:nvPr>
        </p:nvSpPr>
        <p:spPr>
          <a:xfrm>
            <a:off x="643465" y="3043050"/>
            <a:ext cx="3517567" cy="3064505"/>
          </a:xfrm>
        </p:spPr>
        <p:txBody>
          <a:bodyPr/>
          <a:lstStyle/>
          <a:p>
            <a:r>
              <a:rPr lang="en-GB" dirty="0"/>
              <a:t>There was no significant contribution of predictor variables, empathy and gender, relative to sentence score, except for the presence of mitigating factor, compared to absence of mitigating factor as follow up t tests discovered, when the two groups were compared</a:t>
            </a:r>
            <a:endParaRPr lang="en-US" dirty="0"/>
          </a:p>
        </p:txBody>
      </p:sp>
      <p:sp>
        <p:nvSpPr>
          <p:cNvPr id="7" name="Rectangle 2">
            <a:extLst>
              <a:ext uri="{FF2B5EF4-FFF2-40B4-BE49-F238E27FC236}">
                <a16:creationId xmlns:a16="http://schemas.microsoft.com/office/drawing/2014/main" id="{8C1F9E87-70FB-4AFB-9201-ACBCC8D4F1C9}"/>
              </a:ext>
            </a:extLst>
          </p:cNvPr>
          <p:cNvSpPr>
            <a:spLocks noChangeArrowheads="1"/>
          </p:cNvSpPr>
          <p:nvPr/>
        </p:nvSpPr>
        <p:spPr bwMode="auto">
          <a:xfrm>
            <a:off x="-1242704" y="0"/>
            <a:ext cx="1477761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887360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6B154A1-4A4B-4909-A538-557F0BEF8FF7}"/>
              </a:ext>
            </a:extLst>
          </p:cNvPr>
          <p:cNvSpPr>
            <a:spLocks noGrp="1"/>
          </p:cNvSpPr>
          <p:nvPr>
            <p:ph type="title"/>
          </p:nvPr>
        </p:nvSpPr>
        <p:spPr>
          <a:xfrm>
            <a:off x="1097280" y="286603"/>
            <a:ext cx="10058400" cy="1450757"/>
          </a:xfrm>
        </p:spPr>
        <p:txBody>
          <a:bodyPr/>
          <a:lstStyle/>
          <a:p>
            <a:r>
              <a:rPr lang="en-US" dirty="0"/>
              <a:t>Discussion</a:t>
            </a:r>
          </a:p>
        </p:txBody>
      </p:sp>
      <p:sp>
        <p:nvSpPr>
          <p:cNvPr id="11" name="Content Placeholder 2">
            <a:extLst>
              <a:ext uri="{FF2B5EF4-FFF2-40B4-BE49-F238E27FC236}">
                <a16:creationId xmlns:a16="http://schemas.microsoft.com/office/drawing/2014/main" id="{D13EBEB9-54A3-4226-A9C4-9A6B430BA4BE}"/>
              </a:ext>
            </a:extLst>
          </p:cNvPr>
          <p:cNvSpPr>
            <a:spLocks noGrp="1"/>
          </p:cNvSpPr>
          <p:nvPr>
            <p:ph idx="1"/>
          </p:nvPr>
        </p:nvSpPr>
        <p:spPr>
          <a:xfrm>
            <a:off x="1097280" y="2108201"/>
            <a:ext cx="10058400" cy="3760891"/>
          </a:xfrm>
        </p:spPr>
        <p:txBody>
          <a:bodyPr>
            <a:normAutofit lnSpcReduction="10000"/>
          </a:bodyPr>
          <a:lstStyle/>
          <a:p>
            <a:pPr>
              <a:buFont typeface="Wingdings" panose="05000000000000000000" pitchFamily="2" charset="2"/>
              <a:buChar char="§"/>
            </a:pPr>
            <a:r>
              <a:rPr lang="en-GB" dirty="0"/>
              <a:t>The findings suggested that empathy may not have an effect on sentence score, however feelings of sympathy and compassion may (Bandes, 2017)</a:t>
            </a:r>
          </a:p>
          <a:p>
            <a:pPr>
              <a:buFont typeface="Wingdings" panose="05000000000000000000" pitchFamily="2" charset="2"/>
              <a:buChar char="§"/>
            </a:pPr>
            <a:r>
              <a:rPr lang="en-GB" dirty="0"/>
              <a:t>Neuroscience research investigating the role of emotion in decision making has often concluded that if emotion and reason are in conflict, emotion often triumphs over reason (Ciardha, James &amp; Wood, 2014). </a:t>
            </a:r>
          </a:p>
          <a:p>
            <a:pPr>
              <a:buFont typeface="Wingdings" panose="05000000000000000000" pitchFamily="2" charset="2"/>
              <a:buChar char="§"/>
            </a:pPr>
            <a:r>
              <a:rPr lang="en-GB" dirty="0"/>
              <a:t>Alternative suggestions of why empathy did not have a relationship with sentence score is the cognitive appraisal theory. (Nuñez, Schweizer, Chai &amp; Myers, 2015),(Wittman, 2003).</a:t>
            </a:r>
          </a:p>
          <a:p>
            <a:pPr>
              <a:buFont typeface="Wingdings" panose="05000000000000000000" pitchFamily="2" charset="2"/>
              <a:buChar char="§"/>
            </a:pPr>
            <a:r>
              <a:rPr lang="en-GB" dirty="0"/>
              <a:t>The dual-information processing model explains the affective, experiential and deliberative methods for decision making, relative to age. ( Huang, Wood, Berger and Hanoch, 2015),(Bruine De Bruine, Parker and Fischhoff, 2012).</a:t>
            </a:r>
          </a:p>
          <a:p>
            <a:endParaRPr lang="en-US" dirty="0"/>
          </a:p>
        </p:txBody>
      </p:sp>
    </p:spTree>
    <p:extLst>
      <p:ext uri="{BB962C8B-B14F-4D97-AF65-F5344CB8AC3E}">
        <p14:creationId xmlns:p14="http://schemas.microsoft.com/office/powerpoint/2010/main" val="478567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EB99BD-922E-4957-883F-7C728A6E8B8A}"/>
              </a:ext>
            </a:extLst>
          </p:cNvPr>
          <p:cNvSpPr>
            <a:spLocks noGrp="1"/>
          </p:cNvSpPr>
          <p:nvPr>
            <p:ph type="title"/>
          </p:nvPr>
        </p:nvSpPr>
        <p:spPr>
          <a:xfrm>
            <a:off x="643466" y="786383"/>
            <a:ext cx="3517567" cy="2093975"/>
          </a:xfrm>
        </p:spPr>
        <p:txBody>
          <a:bodyPr anchor="b">
            <a:normAutofit/>
          </a:bodyPr>
          <a:lstStyle/>
          <a:p>
            <a:r>
              <a:rPr lang="en-US" dirty="0"/>
              <a:t>Limitations</a:t>
            </a:r>
          </a:p>
        </p:txBody>
      </p:sp>
      <p:pic>
        <p:nvPicPr>
          <p:cNvPr id="5" name="Content Placeholder 4" descr="A picture containing indoor, table, sitting, small&#10;&#10;Description automatically generated">
            <a:extLst>
              <a:ext uri="{FF2B5EF4-FFF2-40B4-BE49-F238E27FC236}">
                <a16:creationId xmlns:a16="http://schemas.microsoft.com/office/drawing/2014/main" id="{9FD75042-A440-43B9-A78B-DAAA6AA40E8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356" r="-1" b="-1"/>
          <a:stretch/>
        </p:blipFill>
        <p:spPr>
          <a:xfrm>
            <a:off x="5458984" y="812799"/>
            <a:ext cx="5928344" cy="5294757"/>
          </a:xfrm>
          <a:noFill/>
        </p:spPr>
      </p:pic>
      <p:sp>
        <p:nvSpPr>
          <p:cNvPr id="12" name="Text Placeholder 3">
            <a:extLst>
              <a:ext uri="{FF2B5EF4-FFF2-40B4-BE49-F238E27FC236}">
                <a16:creationId xmlns:a16="http://schemas.microsoft.com/office/drawing/2014/main" id="{A341B31C-807D-4AF3-AEF3-C821638565E3}"/>
              </a:ext>
            </a:extLst>
          </p:cNvPr>
          <p:cNvSpPr>
            <a:spLocks noGrp="1"/>
          </p:cNvSpPr>
          <p:nvPr>
            <p:ph type="body" sz="half" idx="2"/>
          </p:nvPr>
        </p:nvSpPr>
        <p:spPr>
          <a:xfrm>
            <a:off x="643465" y="3043050"/>
            <a:ext cx="3517567" cy="3064505"/>
          </a:xfrm>
        </p:spPr>
        <p:txBody>
          <a:bodyPr>
            <a:normAutofit/>
          </a:bodyPr>
          <a:lstStyle/>
          <a:p>
            <a:pPr marL="285750" indent="-285750">
              <a:buFont typeface="Wingdings" panose="05000000000000000000" pitchFamily="2" charset="2"/>
              <a:buChar char="§"/>
            </a:pPr>
            <a:r>
              <a:rPr lang="en-US" dirty="0"/>
              <a:t>Vignettes are not comparable to experience in situ</a:t>
            </a:r>
          </a:p>
          <a:p>
            <a:pPr marL="285750" indent="-285750">
              <a:buFont typeface="Wingdings" panose="05000000000000000000" pitchFamily="2" charset="2"/>
              <a:buChar char="§"/>
            </a:pPr>
            <a:r>
              <a:rPr lang="en-US" dirty="0"/>
              <a:t>Low ecological validity</a:t>
            </a:r>
          </a:p>
          <a:p>
            <a:pPr marL="285750" indent="-285750">
              <a:buFont typeface="Wingdings" panose="05000000000000000000" pitchFamily="2" charset="2"/>
              <a:buChar char="§"/>
            </a:pPr>
            <a:r>
              <a:rPr lang="en-US" dirty="0"/>
              <a:t>More in-depth scale needed</a:t>
            </a:r>
          </a:p>
        </p:txBody>
      </p:sp>
    </p:spTree>
    <p:extLst>
      <p:ext uri="{BB962C8B-B14F-4D97-AF65-F5344CB8AC3E}">
        <p14:creationId xmlns:p14="http://schemas.microsoft.com/office/powerpoint/2010/main" val="252775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CC2D9B7-E9A7-4D10-AB4E-7F7F11316574}"/>
              </a:ext>
            </a:extLst>
          </p:cNvPr>
          <p:cNvSpPr>
            <a:spLocks noGrp="1"/>
          </p:cNvSpPr>
          <p:nvPr>
            <p:ph type="title"/>
          </p:nvPr>
        </p:nvSpPr>
        <p:spPr>
          <a:xfrm>
            <a:off x="643466" y="786384"/>
            <a:ext cx="3517567" cy="783110"/>
          </a:xfrm>
        </p:spPr>
        <p:txBody>
          <a:bodyPr anchor="b">
            <a:normAutofit/>
          </a:bodyPr>
          <a:lstStyle/>
          <a:p>
            <a:r>
              <a:rPr lang="en-US" dirty="0"/>
              <a:t>Conclusion </a:t>
            </a:r>
          </a:p>
        </p:txBody>
      </p:sp>
      <p:pic>
        <p:nvPicPr>
          <p:cNvPr id="6" name="Content Placeholder 5" descr="A picture containing indoor, table, sitting, black&#10;&#10;Description automatically generated">
            <a:extLst>
              <a:ext uri="{FF2B5EF4-FFF2-40B4-BE49-F238E27FC236}">
                <a16:creationId xmlns:a16="http://schemas.microsoft.com/office/drawing/2014/main" id="{6A0B53C5-A708-4920-AEFB-3676D97ABCB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405" b="2282"/>
          <a:stretch/>
        </p:blipFill>
        <p:spPr>
          <a:xfrm>
            <a:off x="5458984" y="812799"/>
            <a:ext cx="5928344" cy="5294757"/>
          </a:xfrm>
          <a:noFill/>
        </p:spPr>
      </p:pic>
      <p:sp>
        <p:nvSpPr>
          <p:cNvPr id="21" name="Text Placeholder 3">
            <a:extLst>
              <a:ext uri="{FF2B5EF4-FFF2-40B4-BE49-F238E27FC236}">
                <a16:creationId xmlns:a16="http://schemas.microsoft.com/office/drawing/2014/main" id="{20439CD9-46B9-4765-826E-819D4B398133}"/>
              </a:ext>
            </a:extLst>
          </p:cNvPr>
          <p:cNvSpPr>
            <a:spLocks noGrp="1"/>
          </p:cNvSpPr>
          <p:nvPr>
            <p:ph type="body" sz="half" idx="2"/>
          </p:nvPr>
        </p:nvSpPr>
        <p:spPr>
          <a:xfrm>
            <a:off x="341195" y="1569494"/>
            <a:ext cx="3819838" cy="4926840"/>
          </a:xfrm>
        </p:spPr>
        <p:txBody>
          <a:bodyPr>
            <a:normAutofit fontScale="85000" lnSpcReduction="20000"/>
          </a:bodyPr>
          <a:lstStyle/>
          <a:p>
            <a:r>
              <a:rPr lang="en-GB" dirty="0"/>
              <a:t>The study determined via a regression analysis that neither variable described a significant relationship between the variables and sentence score. However, a t test indicated there was a significant difference between sentence score for presence of mitigating factor, compared to absence of. Further literature determined that alternative factors may have influenced the results, including, sympathy, individual differences and age. Cited literature proposes that layperson juries can be influenced during the judicial process where emotion can triumph over rational thought. Where recidivism should be reduced and restorative justice increased, it is necessary that layperson juries and bias potential are re-examined. However, a combination system of layperson and professional juries,  and the use of arbitrators, fair trials are more probable for defendants, when factual evidence influences juror decision making, not the most emotive story.</a:t>
            </a:r>
            <a:endParaRPr lang="en-US" dirty="0"/>
          </a:p>
        </p:txBody>
      </p:sp>
    </p:spTree>
    <p:extLst>
      <p:ext uri="{BB962C8B-B14F-4D97-AF65-F5344CB8AC3E}">
        <p14:creationId xmlns:p14="http://schemas.microsoft.com/office/powerpoint/2010/main" val="3921459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1BC2D6-181C-405A-92A3-D4E905DF0BDC}"/>
              </a:ext>
            </a:extLst>
          </p:cNvPr>
          <p:cNvSpPr>
            <a:spLocks noGrp="1"/>
          </p:cNvSpPr>
          <p:nvPr>
            <p:ph type="title"/>
          </p:nvPr>
        </p:nvSpPr>
        <p:spPr>
          <a:xfrm>
            <a:off x="1097280" y="286603"/>
            <a:ext cx="9495692" cy="374579"/>
          </a:xfrm>
        </p:spPr>
        <p:txBody>
          <a:bodyPr anchor="b">
            <a:normAutofit/>
          </a:bodyPr>
          <a:lstStyle/>
          <a:p>
            <a:r>
              <a:rPr lang="en-US" sz="1600" dirty="0"/>
              <a:t>References</a:t>
            </a:r>
          </a:p>
        </p:txBody>
      </p:sp>
      <p:sp>
        <p:nvSpPr>
          <p:cNvPr id="17" name="Content Placeholder 2">
            <a:extLst>
              <a:ext uri="{FF2B5EF4-FFF2-40B4-BE49-F238E27FC236}">
                <a16:creationId xmlns:a16="http://schemas.microsoft.com/office/drawing/2014/main" id="{1A093D30-CA37-4992-976F-47A8EFB8EAFA}"/>
              </a:ext>
            </a:extLst>
          </p:cNvPr>
          <p:cNvSpPr>
            <a:spLocks noGrp="1"/>
          </p:cNvSpPr>
          <p:nvPr>
            <p:ph idx="1"/>
          </p:nvPr>
        </p:nvSpPr>
        <p:spPr>
          <a:xfrm>
            <a:off x="1097280" y="661182"/>
            <a:ext cx="10058400" cy="5673357"/>
          </a:xfrm>
        </p:spPr>
        <p:txBody>
          <a:bodyPr>
            <a:normAutofit/>
          </a:bodyPr>
          <a:lstStyle/>
          <a:p>
            <a:pPr>
              <a:lnSpc>
                <a:spcPct val="100000"/>
              </a:lnSpc>
            </a:pPr>
            <a:r>
              <a:rPr lang="en-GB" sz="900" dirty="0"/>
              <a:t>Mike Morrison, A. D.-F. (2016). Stacking the Jury: Legal Professionals’ Peremptory Challenges Reflect Jurors’ Levels of Implicit Race Bias. Personality and Social Psychology Bulletin, 42(8), 1129 - 1141.</a:t>
            </a:r>
          </a:p>
          <a:p>
            <a:pPr>
              <a:lnSpc>
                <a:spcPct val="100000"/>
              </a:lnSpc>
            </a:pPr>
            <a:r>
              <a:rPr lang="en-GB" sz="900" dirty="0"/>
              <a:t>J A Aimone, C. N. (2019). Priming the Jury by Asking for Donations: An Empirical and Experimental Study. Journal of Economic Behaviour &amp; Organization, 160, 158 – 167</a:t>
            </a:r>
          </a:p>
          <a:p>
            <a:pPr marL="0" indent="0">
              <a:lnSpc>
                <a:spcPct val="100000"/>
              </a:lnSpc>
              <a:buNone/>
            </a:pPr>
            <a:r>
              <a:rPr lang="en-GB" sz="900" dirty="0"/>
              <a:t>   Greene, B. H. (2011). Jury Decision Making: Implications for and from Psychology. Current Directions in Psychological Science, 20(1), 63 - 67.</a:t>
            </a:r>
          </a:p>
          <a:p>
            <a:pPr>
              <a:lnSpc>
                <a:spcPct val="100000"/>
              </a:lnSpc>
            </a:pPr>
            <a:r>
              <a:rPr lang="en-GB" sz="900" dirty="0"/>
              <a:t>Greene, B. B. (2017). The Jury Under Fire: Myth, Controversy, and Reform. Oxford Scholarship Online, Chapter 11.</a:t>
            </a:r>
          </a:p>
          <a:p>
            <a:pPr>
              <a:lnSpc>
                <a:spcPct val="100000"/>
              </a:lnSpc>
            </a:pPr>
            <a:r>
              <a:rPr lang="en-GB" sz="900" dirty="0"/>
              <a:t>Berman, C. B. (2016). Towards a Theory of Mitigation. Boston University Law Review, 96(1), 161 - 218.</a:t>
            </a:r>
          </a:p>
          <a:p>
            <a:pPr>
              <a:lnSpc>
                <a:spcPct val="100000"/>
              </a:lnSpc>
            </a:pPr>
            <a:r>
              <a:rPr lang="en-GB" sz="900" dirty="0"/>
              <a:t>Cambridge University Press. (2020, February 06). Cambridge Online Dictionary. Retrieved from Cambridge Dictionary: </a:t>
            </a:r>
            <a:r>
              <a:rPr lang="en-GB" sz="900" dirty="0">
                <a:hlinkClick r:id="rId2"/>
              </a:rPr>
              <a:t>https://dictionary.cambridge.org/dictionary/english/empathy</a:t>
            </a:r>
            <a:endParaRPr lang="en-GB" sz="900" dirty="0"/>
          </a:p>
          <a:p>
            <a:pPr>
              <a:lnSpc>
                <a:spcPct val="100000"/>
              </a:lnSpc>
            </a:pPr>
            <a:r>
              <a:rPr lang="en-GB" sz="900" dirty="0"/>
              <a:t>Roth, A. (2013). Defying DNA:: Rethinking the Role of the Jury in an Age of Scientific Proof of Innocence. Boston University Law Review, 93(5), 1643 - 1698.</a:t>
            </a:r>
          </a:p>
          <a:p>
            <a:pPr>
              <a:lnSpc>
                <a:spcPct val="100000"/>
              </a:lnSpc>
            </a:pPr>
            <a:r>
              <a:rPr lang="en-GB" sz="900" dirty="0"/>
              <a:t>J Wood, M. J. (2014). "I Know how They Must Feel" : Empathy and Judging Defendants. The European Journal of Psychology Applied to Legal Context, 6, 37 - 43.</a:t>
            </a:r>
          </a:p>
          <a:p>
            <a:pPr>
              <a:lnSpc>
                <a:spcPct val="100000"/>
              </a:lnSpc>
            </a:pPr>
            <a:r>
              <a:rPr lang="en-GB" sz="900" dirty="0"/>
              <a:t>K Maras, I. M. (2018). Mock Juror Perceptions of Credibility and Culpability in an Autistic Defendant. Journal of Autism and Developmental Disorders, 2019, 49 - 996.</a:t>
            </a:r>
          </a:p>
          <a:p>
            <a:pPr>
              <a:lnSpc>
                <a:spcPct val="100000"/>
              </a:lnSpc>
            </a:pPr>
            <a:r>
              <a:rPr lang="en-GB" sz="900" dirty="0"/>
              <a:t>Bandes, S. (2017). Compassion and the Rule of the Law. International Journal of Law in Context, 13(12), 184 - 196.</a:t>
            </a:r>
          </a:p>
          <a:p>
            <a:pPr>
              <a:lnSpc>
                <a:spcPct val="100000"/>
              </a:lnSpc>
            </a:pPr>
            <a:r>
              <a:rPr lang="en-GB" sz="900" dirty="0"/>
              <a:t>Walsh, A., &amp; Hatch, V. (2018). Capital punishment, Retribution, and Emotion: An Evolutionary Perspective. New Criminal Law Review, 21(2), 267.</a:t>
            </a:r>
          </a:p>
          <a:p>
            <a:pPr>
              <a:lnSpc>
                <a:spcPct val="100000"/>
              </a:lnSpc>
            </a:pPr>
            <a:r>
              <a:rPr lang="en-GB" sz="900" dirty="0"/>
              <a:t>N Nunez, K. S. (2015). Negative Emotions Felt During Trial: The Effect of Fear, Anger, and Sadness on Juror Decision Making. Applied Cognitive Psychology, 29(2), 200 - 209.</a:t>
            </a:r>
          </a:p>
          <a:p>
            <a:pPr>
              <a:lnSpc>
                <a:spcPct val="100000"/>
              </a:lnSpc>
            </a:pPr>
            <a:r>
              <a:rPr lang="en-GB" sz="900" dirty="0"/>
              <a:t>Wittman, D. (2003). Lay Juries, Professional Arbitrators, and the Arbitrator Selection Hypothesis. American Law and Economics Review, 5(1), 61 - 93.</a:t>
            </a:r>
          </a:p>
          <a:p>
            <a:pPr>
              <a:lnSpc>
                <a:spcPct val="100000"/>
              </a:lnSpc>
            </a:pPr>
            <a:r>
              <a:rPr lang="en-GB" sz="900" dirty="0"/>
              <a:t>Huang, Y., Wood, S., Berger, D., &amp; Hanoch, Y. (2015). Age Differences in Experiential and Deliberative Processes in Unambiguous and Ambiguous Decision Making. Psychology and Ageing, 30(3), 675.</a:t>
            </a:r>
          </a:p>
          <a:p>
            <a:pPr>
              <a:lnSpc>
                <a:spcPct val="100000"/>
              </a:lnSpc>
            </a:pPr>
            <a:r>
              <a:rPr lang="en-GB" sz="900" dirty="0"/>
              <a:t>W Bruine De Bruine, A. P. (2012). Explaining Adult Age Differences in Decision-making Competence. Journal of Behavioural Decision Making, 25, 352 - 360.</a:t>
            </a:r>
          </a:p>
          <a:p>
            <a:pPr>
              <a:lnSpc>
                <a:spcPct val="100000"/>
              </a:lnSpc>
            </a:pPr>
            <a:r>
              <a:rPr lang="en-GB" sz="900" dirty="0"/>
              <a:t>Breau, D., &amp; Brook, B. (2007). "Mock" Mock Juries: A Field Experiment on the Ecological Validity of Jury Simulations. Law &amp; Psychology Review, 31, 77 - 92.</a:t>
            </a:r>
          </a:p>
          <a:p>
            <a:pPr>
              <a:lnSpc>
                <a:spcPct val="100000"/>
              </a:lnSpc>
            </a:pPr>
            <a:r>
              <a:rPr lang="en-GB" sz="900" dirty="0"/>
              <a:t>Stern, J. E. (2003). Sympathy and Empathy: Emotional Responses to Advertising Dramas. Journal of Consumer Research, 29(4), 56 - 576.</a:t>
            </a:r>
            <a:endParaRPr lang="en-US" sz="900" dirty="0"/>
          </a:p>
        </p:txBody>
      </p:sp>
    </p:spTree>
    <p:extLst>
      <p:ext uri="{BB962C8B-B14F-4D97-AF65-F5344CB8AC3E}">
        <p14:creationId xmlns:p14="http://schemas.microsoft.com/office/powerpoint/2010/main" val="19579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7F9C5A-ED99-4F77-82AB-3BD17EA19139}"/>
              </a:ext>
            </a:extLst>
          </p:cNvPr>
          <p:cNvSpPr txBox="1"/>
          <p:nvPr/>
        </p:nvSpPr>
        <p:spPr>
          <a:xfrm>
            <a:off x="172278" y="212035"/>
            <a:ext cx="11834192" cy="5632311"/>
          </a:xfrm>
          <a:prstGeom prst="rect">
            <a:avLst/>
          </a:prstGeom>
          <a:noFill/>
        </p:spPr>
        <p:txBody>
          <a:bodyPr wrap="square" rtlCol="0">
            <a:spAutoFit/>
          </a:bodyPr>
          <a:lstStyle/>
          <a:p>
            <a:r>
              <a:rPr lang="en-GB"/>
              <a:t>The Effect of Empathy Inducing Mitigating Factors on Criminal Sentencing Decisions: Do Mock Jurors Offer More Lenient Sentences if Empathy is Felt Towards the Defendant?</a:t>
            </a:r>
          </a:p>
          <a:p>
            <a:r>
              <a:rPr lang="en-GB"/>
              <a:t>Introduction</a:t>
            </a:r>
          </a:p>
          <a:p>
            <a:r>
              <a:rPr lang="en-GB"/>
              <a:t>A trial by jury is often the preferable choice for many judicial systems, however, individual differences in decision making can influence the way in which information is processed. The presence of mitigating factors may well alter emotions from jurors, which can then affect decision making (Morrison, DeVaul – Fetters, Gawronski, 2016). Although an impartial jury is a prerequisite for a fair trial; historically, evidence has proposed that jury bias is often present, diminishing the possibility of a fair trial. Studies exploring mitigating factors, including, sympathy,  empathy and observable characteristics, for example, gender, have shown that individual differences can influence decision making (Aimone, North &amp; Rentschler, 2019). Empathy concerning a victim or defendant can play a critical role, when jurors are evaluating culpability, creditability, and veracity. A large proportion of individuals will serve on a jury, many without any prior knowledge or experience of the judicial system. Many countries including the United Kingdom, continue to use laypersons in their juries to determine criminal responsibility. Arguably, many others are less credulous when trusting laypersons to govern their judicial system objectively and predictably; considering that laypersons are often underqualified and ill-equipped to process evidence and legal terminology (Bournstein &amp; Greene, 2011).</a:t>
            </a:r>
          </a:p>
          <a:p>
            <a:r>
              <a:rPr lang="en-GB"/>
              <a:t>The judicial system often determines aggravating factors that could pose the threat of a more stringent criminal sentence; however, the presence of mitigating factors could present an opportunity for empathy and a more lenient sentence. Mitigating factors can be inclusive of rehabilitative potential, diminished intellectual responsibility and the probability of recidivism. Unpredictability of decision making can become negligible when legal factors become a significant part of a trial (Bournstein &amp; Greene, 2017), (Berman &amp; Hessick, 2016). </a:t>
            </a:r>
            <a:endParaRPr lang="en-GB" dirty="0"/>
          </a:p>
        </p:txBody>
      </p:sp>
    </p:spTree>
    <p:extLst>
      <p:ext uri="{BB962C8B-B14F-4D97-AF65-F5344CB8AC3E}">
        <p14:creationId xmlns:p14="http://schemas.microsoft.com/office/powerpoint/2010/main" val="2244136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EFD3A7-BDE9-4C3C-A8D9-A97B7E34A22E}"/>
              </a:ext>
            </a:extLst>
          </p:cNvPr>
          <p:cNvSpPr txBox="1"/>
          <p:nvPr/>
        </p:nvSpPr>
        <p:spPr>
          <a:xfrm>
            <a:off x="198783" y="0"/>
            <a:ext cx="11860695" cy="5632311"/>
          </a:xfrm>
          <a:prstGeom prst="rect">
            <a:avLst/>
          </a:prstGeom>
          <a:noFill/>
        </p:spPr>
        <p:txBody>
          <a:bodyPr wrap="square" rtlCol="0">
            <a:spAutoFit/>
          </a:bodyPr>
          <a:lstStyle/>
          <a:p>
            <a:r>
              <a:rPr lang="en-GB"/>
              <a:t>Empathy is the capacity to share an individual’s feelings or experiences by visualizing what it would be like to be in that individual’s situation (Cambridge University Press, 2020). When given contradictory evidence, jurors can be swayed by ‘moral’ evidence, that induce emotions. This can be data from fallible sources or ambiguous evidence, that can induce moral certainty leading to a strong suspicion of innocence or guilt, as opposed to the required ‘beyond reasonable doubt’ (Roth, 2013).</a:t>
            </a:r>
          </a:p>
          <a:p>
            <a:r>
              <a:rPr lang="en-GB"/>
              <a:t>Wood, James and Ciardha (2014) explore relationships between state and trait empathy on legal judgements. 160 participants completed a trait empathy questionnaires, subsequently to a hearing a version of a trial: one inducing state empathy and a control group. Followed by a questionnaire to gauge the participants’ criminal judgements. Findings showed that both trait and state empathy predicted offender remorse. State empathy predicted offender responsibility, resulting a more lenient sentence. </a:t>
            </a:r>
          </a:p>
          <a:p>
            <a:r>
              <a:rPr lang="en-GB"/>
              <a:t>A study by Maras, Marshall, and Sands (2018) explored perceptions of credibility and culpability of an individual after reading a vignette. 160 participants were divided between two groups; one reading a vignette of man displaying atypical behaviour in court, the other group were given additional information stating man was diagnosed with autism. Participants were given a scales to determine perceptions of credibility, sentence decision and asked to reach a verdict.  The group given additional information showed more compassionate results, displaying decreased culpability, compared to the other group, there was also a significant relationship between that group and a not guilty verdict. </a:t>
            </a:r>
          </a:p>
          <a:p>
            <a:r>
              <a:rPr lang="en-GB"/>
              <a:t>This present study aimed to examine the relationship between the presence of empathy inducing mitigating factors and potential criminal sentence length. This study proposed to add to literature to expand on knowledge of mitigating factors that could influence juror decision making. With the inclusion of gender as a variable, this study aimed to give a better understanding of the factors that influence judicial decision making. </a:t>
            </a:r>
            <a:endParaRPr lang="en-GB" dirty="0"/>
          </a:p>
        </p:txBody>
      </p:sp>
    </p:spTree>
    <p:extLst>
      <p:ext uri="{BB962C8B-B14F-4D97-AF65-F5344CB8AC3E}">
        <p14:creationId xmlns:p14="http://schemas.microsoft.com/office/powerpoint/2010/main" val="3056938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74FAC8-BCC6-4D2B-933F-E16ABF1587A3}"/>
              </a:ext>
            </a:extLst>
          </p:cNvPr>
          <p:cNvSpPr txBox="1"/>
          <p:nvPr/>
        </p:nvSpPr>
        <p:spPr>
          <a:xfrm>
            <a:off x="0" y="92765"/>
            <a:ext cx="12192000" cy="5632311"/>
          </a:xfrm>
          <a:prstGeom prst="rect">
            <a:avLst/>
          </a:prstGeom>
          <a:noFill/>
        </p:spPr>
        <p:txBody>
          <a:bodyPr wrap="square" rtlCol="0">
            <a:spAutoFit/>
          </a:bodyPr>
          <a:lstStyle/>
          <a:p>
            <a:r>
              <a:rPr lang="en-GB" dirty="0"/>
              <a:t>The present study seeks to explore whether (1) mitigating factors in fictitious vignettes will correlate with lowered potential sentence scores. (2) if females have higher empathy and lowered sentence scores, compared to males. (3) if a relationship is present between high empathy scores and low sentences scores.</a:t>
            </a:r>
          </a:p>
          <a:p>
            <a:r>
              <a:rPr lang="en-GB" dirty="0"/>
              <a:t>Methods</a:t>
            </a:r>
          </a:p>
          <a:p>
            <a:r>
              <a:rPr lang="en-GB" dirty="0"/>
              <a:t>Design</a:t>
            </a:r>
          </a:p>
          <a:p>
            <a:r>
              <a:rPr lang="en-GB" dirty="0"/>
              <a:t>Preliminary tests were carried in order to ensure the tests could be run. A regression analysis was conducted using two standard multiple regression tests to examine the relationship between the predictor variables; gender, male and female and vignette type, presence or absence of mitigating factors and the criterion variables; sentence length and empathy score. A Pearson’s correlation test examined to the relationship between a high empathy score and a low sentencing decision score. A related t test explored if a difference was present in sentence score when comparing presence of absence of mitigating factor.</a:t>
            </a:r>
          </a:p>
          <a:p>
            <a:r>
              <a:rPr lang="en-GB" dirty="0"/>
              <a:t>Participants</a:t>
            </a:r>
          </a:p>
          <a:p>
            <a:r>
              <a:rPr lang="en-GB" dirty="0"/>
              <a:t>181 participants were recruited, 82  were male and 99 of them were female. Participants of their right to withdraw. No names were attached to questionnaires to ensure the anonymity.</a:t>
            </a:r>
          </a:p>
          <a:p>
            <a:r>
              <a:rPr lang="en-GB" dirty="0"/>
              <a:t> Materials</a:t>
            </a:r>
          </a:p>
          <a:p>
            <a:r>
              <a:rPr lang="en-GB" dirty="0"/>
              <a:t>A questionnaire was created via Qualtrics contained criminal vignettes. An Empathy Quotients Scale was then given to participants the Qualtrics questionnaire. The questionnaire was distributed  Facebook, with instructions. Ethical consideration was sought from the universities’ ethical committee. Participants were given an online instruction sheet, a consent form and debrief form. Raw data was collected and exported from Qualtrics to SPSS to be examined on the researcher’s personal laptop. </a:t>
            </a:r>
          </a:p>
        </p:txBody>
      </p:sp>
    </p:spTree>
    <p:extLst>
      <p:ext uri="{BB962C8B-B14F-4D97-AF65-F5344CB8AC3E}">
        <p14:creationId xmlns:p14="http://schemas.microsoft.com/office/powerpoint/2010/main" val="3449672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CAA875-D88C-4FEB-9C9F-74572D97200B}"/>
              </a:ext>
            </a:extLst>
          </p:cNvPr>
          <p:cNvSpPr txBox="1"/>
          <p:nvPr/>
        </p:nvSpPr>
        <p:spPr>
          <a:xfrm>
            <a:off x="-1" y="132522"/>
            <a:ext cx="12099235" cy="6186309"/>
          </a:xfrm>
          <a:prstGeom prst="rect">
            <a:avLst/>
          </a:prstGeom>
          <a:noFill/>
        </p:spPr>
        <p:txBody>
          <a:bodyPr wrap="square" rtlCol="0">
            <a:spAutoFit/>
          </a:bodyPr>
          <a:lstStyle/>
          <a:p>
            <a:r>
              <a:rPr lang="en-GB" dirty="0"/>
              <a:t>Procedure</a:t>
            </a:r>
          </a:p>
          <a:p>
            <a:r>
              <a:rPr lang="en-GB" dirty="0"/>
              <a:t>Participants were given a link to Facebook, where participants were presented with a consent form and asked basic demographic information. Participants were presented with six vignettes, discussing three fictitious criminal cases. One half had a fictitious crime with an absence of mitigating factor and the others half repeated the story, this time adding mitigating factors, for example, suggested domestic abuse. This was followed by completing a sliding scale, indicating the sentence score each character should receive, ranging from  0 – 10 years. The vignettes were followed by a 10 question, Empathy Quotient Scale. The questionnaire took 10 minutes to complete. </a:t>
            </a:r>
          </a:p>
          <a:p>
            <a:r>
              <a:rPr lang="en-GB" dirty="0"/>
              <a:t>Results</a:t>
            </a:r>
          </a:p>
          <a:p>
            <a:r>
              <a:rPr lang="en-GB" dirty="0"/>
              <a:t>There was no significant contribution of predictor variables, empathy, and gender, relative to sentence score, except for the presence of mitigating factor, compared to absence of mitigating factor as follow up t tests discovered, when the two groups were compared. </a:t>
            </a:r>
          </a:p>
          <a:p>
            <a:r>
              <a:rPr lang="en-GB" dirty="0"/>
              <a:t>Discussion and conclusion</a:t>
            </a:r>
          </a:p>
          <a:p>
            <a:r>
              <a:rPr lang="en-GB" dirty="0"/>
              <a:t>The findings suggested that empathy may not have an effect on sentence score, however feelings of sympathy and compassion may. Emotion, can have a relationship with decision making where a mitigating factor that encourages sympathy, compared to empathy, compassionate can be considered, resulting in decision making, that is congruent an individual’s emotions (Bandes, 2017). Walsh and Hatch (2018) discuss that during a trial,  the prosecutor will engage the jury with emotionally inducing testimonies, to increase the probability of a conviction. Whereas the defence, plays to humanity and moral reasoning, causing questions over rational thinking increasing the probability of a not guilty verdict. Neuroscience research investigating the role of emotion in decision making has often concluded that if emotion and reason are in conflict, emotion often triumphs over reason. This finding infers that sympathy can be a predictor for low sentence score and can have implications where jury selection is often strategic. These implications support the theory that laypersons are inadequate as jurors, where emotion has an influence on decision making (Ciardha, James &amp; Wood, 2014). </a:t>
            </a:r>
          </a:p>
        </p:txBody>
      </p:sp>
    </p:spTree>
    <p:extLst>
      <p:ext uri="{BB962C8B-B14F-4D97-AF65-F5344CB8AC3E}">
        <p14:creationId xmlns:p14="http://schemas.microsoft.com/office/powerpoint/2010/main" val="2144677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EDB68F-313C-4065-B72A-CC2CBECD1432}"/>
              </a:ext>
            </a:extLst>
          </p:cNvPr>
          <p:cNvSpPr txBox="1"/>
          <p:nvPr/>
        </p:nvSpPr>
        <p:spPr>
          <a:xfrm>
            <a:off x="0" y="0"/>
            <a:ext cx="12192000" cy="4524315"/>
          </a:xfrm>
          <a:prstGeom prst="rect">
            <a:avLst/>
          </a:prstGeom>
          <a:noFill/>
        </p:spPr>
        <p:txBody>
          <a:bodyPr wrap="square" rtlCol="0">
            <a:spAutoFit/>
          </a:bodyPr>
          <a:lstStyle/>
          <a:p>
            <a:r>
              <a:rPr lang="en-GB"/>
              <a:t>Alternative suggestions of why empathy did not have a relationship with sentence score is the cognitive appraisal theory. The theory implores that emotions of anger, can narrow thinking patterns. This leads to implications where emotions can lead individuals to being easily influenced by a weaker argument, leading to detrimental effects for the defendant. However, mitigating factors inducing compassion, can elicit uncertainty,  leading to a systematic evaluation of evidence, providing a critical review of the defendant (Nuñez, Schweizer, Chai &amp; Myers, 2015). These implications of these findings suggest predictable verdicts from laypersons jury, resulting in an unfair trial (Wittman, 2003).</a:t>
            </a:r>
          </a:p>
          <a:p>
            <a:r>
              <a:rPr lang="en-GB"/>
              <a:t> Relative to whether a relationship exists between high empathy scores and low sentences scores, age category was not considered. The dual-information processing model explains the affective, experiential, and deliberative methods for decision making, relative to age. The affective and experiential components refer to a fast, automatic processing, based on intuition. This  allows individuals to make decisions with low cognitive effort, formed on prior experiences. The deliberative component of the model requires exhaustive, conscious, and analytical approach to processing information. This processing is more controlled and is formed around general intelligence. Deliberative cognitive processing declines with age and affects executive control, working memory and cognitive speed( Huang, Wood, Berger and Hanoch, 2015). An older age cohort can display limited understanding of another’s emotional states, displaying lower levels of empathy. However, show better emotional regulation and lower emotional reactivity when exposed to stressors (Bruine De Bruine, Parker and Fischhoff, 2012).</a:t>
            </a:r>
            <a:endParaRPr lang="en-GB" dirty="0"/>
          </a:p>
        </p:txBody>
      </p:sp>
    </p:spTree>
    <p:extLst>
      <p:ext uri="{BB962C8B-B14F-4D97-AF65-F5344CB8AC3E}">
        <p14:creationId xmlns:p14="http://schemas.microsoft.com/office/powerpoint/2010/main" val="1963205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20C2C3-F3DC-4F29-A75C-453555F7FDEC}"/>
              </a:ext>
            </a:extLst>
          </p:cNvPr>
          <p:cNvSpPr txBox="1"/>
          <p:nvPr/>
        </p:nvSpPr>
        <p:spPr>
          <a:xfrm>
            <a:off x="0" y="92765"/>
            <a:ext cx="12192000" cy="5632311"/>
          </a:xfrm>
          <a:prstGeom prst="rect">
            <a:avLst/>
          </a:prstGeom>
          <a:noFill/>
        </p:spPr>
        <p:txBody>
          <a:bodyPr wrap="square" rtlCol="0">
            <a:spAutoFit/>
          </a:bodyPr>
          <a:lstStyle/>
          <a:p>
            <a:r>
              <a:rPr lang="en-GB"/>
              <a:t>Limitations</a:t>
            </a:r>
          </a:p>
          <a:p>
            <a:r>
              <a:rPr lang="en-GB"/>
              <a:t>The study suffered certain limitations worth noting. Due to the inability to question actual jurors, it was elected to use vignettes, despite their lowered creditability. This resulted in the research not being comparable with a court, hearing testimonies or viewing the defendant. Without a trail or physical evidence, there are some concerns to the ecological validity of the results.  Although vignettes are practical for measuring variables and repetition, it is not comparable the actual experience. therefore, there is some uncertainty to how generalizable the results of the present study may be. (Breau &amp; Brook, 2007</a:t>
            </a:r>
          </a:p>
          <a:p>
            <a:r>
              <a:rPr lang="en-GB"/>
              <a:t>The study used an empathy quotient scale; however, levels of sympathy were not measured, indicating a distinction between the two dichotomies. If the study were replicated, it would benefit from utilising the Trait Sympathy Scale. Similarly, when vignettes are used, they often abbreviated, with participants not establishing a clear image of the characters. Furthermore, where no linear plot available, promoting an emotional response may be problematic (Escalas &amp; Stern, 2003</a:t>
            </a:r>
          </a:p>
          <a:p>
            <a:r>
              <a:rPr lang="en-GB"/>
              <a:t>Conclusion</a:t>
            </a:r>
          </a:p>
          <a:p>
            <a:r>
              <a:rPr lang="en-GB"/>
              <a:t>The study determined via a regression analysis that neither variable described a significant relationship between the variables and sentence score. However, a t test indicated there was a significant difference between sentence score for presence of mitigating factor, compared to absence of. Further literature determined that alternative factors may have influenced the results, including, sympathy, individual differences, and age. Cited literature proposes that layperson juries can be influenced during the judicial process where emotion can triumph over rational thought. Where recidivism should be reduced and restorative justice increased, it is necessary that layperson juries and bias potential are re-examined. However, a combination system of layperson and professional juries,  and the use of arbitrators, fair trials are more probable for defendants, when factual evidence influences juror decision making, not the most emotive story.</a:t>
            </a:r>
            <a:endParaRPr lang="en-GB" dirty="0"/>
          </a:p>
        </p:txBody>
      </p:sp>
    </p:spTree>
    <p:extLst>
      <p:ext uri="{BB962C8B-B14F-4D97-AF65-F5344CB8AC3E}">
        <p14:creationId xmlns:p14="http://schemas.microsoft.com/office/powerpoint/2010/main" val="2672585817"/>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otalTime>0</TotalTime>
  <Words>3577</Words>
  <Application>Microsoft Office PowerPoint</Application>
  <PresentationFormat>Widescreen</PresentationFormat>
  <Paragraphs>124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Bookman Old Style</vt:lpstr>
      <vt:lpstr>Calibri</vt:lpstr>
      <vt:lpstr>Franklin Gothic Book</vt:lpstr>
      <vt:lpstr>Times New Roman</vt:lpstr>
      <vt:lpstr>Wingdings</vt:lpstr>
      <vt:lpstr>1_RetrospectVTI</vt:lpstr>
      <vt:lpstr>The Effect of Empathy Inducing Mitigating Factors on Criminal Sentencing Decisions: Do Mock Jurors Offer More Lenient Sentences if Empathy is Felt Towards the Defendant?</vt:lpstr>
      <vt:lpstr>Introduction</vt:lpstr>
      <vt:lpstr>Mitigating Factors and Emapthy</vt:lpstr>
      <vt:lpstr>Literature Review</vt:lpstr>
      <vt:lpstr>Aims and rationale</vt:lpstr>
      <vt:lpstr>Methodology : Design</vt:lpstr>
      <vt:lpstr>Methodology: Participants</vt:lpstr>
      <vt:lpstr>Methodology: Materials</vt:lpstr>
      <vt:lpstr>Methodology: Procedure</vt:lpstr>
      <vt:lpstr>Results</vt:lpstr>
      <vt:lpstr>Discussion</vt:lpstr>
      <vt:lpstr>Limitations</vt:lpstr>
      <vt:lpstr>Conclusion </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2020-05-17T18:54:43Z</dcterms:created>
  <dcterms:modified xsi:type="dcterms:W3CDTF">2020-05-17T19:04:11Z</dcterms:modified>
</cp:coreProperties>
</file>