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1"/>
  </p:sldMasterIdLst>
  <p:notesMasterIdLst>
    <p:notesMasterId r:id="rId13"/>
  </p:notesMasterIdLst>
  <p:handoutMasterIdLst>
    <p:handoutMasterId r:id="rId14"/>
  </p:handoutMasterIdLst>
  <p:sldIdLst>
    <p:sldId id="256" r:id="rId2"/>
    <p:sldId id="258" r:id="rId3"/>
    <p:sldId id="259" r:id="rId4"/>
    <p:sldId id="260" r:id="rId5"/>
    <p:sldId id="262" r:id="rId6"/>
    <p:sldId id="264" r:id="rId7"/>
    <p:sldId id="265" r:id="rId8"/>
    <p:sldId id="266" r:id="rId9"/>
    <p:sldId id="267" r:id="rId10"/>
    <p:sldId id="269" r:id="rId11"/>
    <p:sldId id="268" r:id="rId12"/>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888" autoAdjust="0"/>
  </p:normalViewPr>
  <p:slideViewPr>
    <p:cSldViewPr snapToGrid="0" snapToObjects="1">
      <p:cViewPr>
        <p:scale>
          <a:sx n="100" d="100"/>
          <a:sy n="100" d="100"/>
        </p:scale>
        <p:origin x="-1320" y="-592"/>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handoutMaster" Target="handoutMasters/handoutMaster1.xml"/><Relationship Id="rId15" Type="http://schemas.openxmlformats.org/officeDocument/2006/relationships/printerSettings" Target="printerSettings/printerSettings1.bin"/><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4E94B2-25B3-2B43-8FB7-4370F9F842E4}" type="doc">
      <dgm:prSet loTypeId="urn:microsoft.com/office/officeart/2008/layout/RadialCluster" loCatId="" qsTypeId="urn:microsoft.com/office/officeart/2005/8/quickstyle/simple4" qsCatId="simple" csTypeId="urn:microsoft.com/office/officeart/2005/8/colors/accent1_2" csCatId="accent1" phldr="1"/>
      <dgm:spPr/>
      <dgm:t>
        <a:bodyPr/>
        <a:lstStyle/>
        <a:p>
          <a:endParaRPr lang="en-GB"/>
        </a:p>
      </dgm:t>
    </dgm:pt>
    <dgm:pt modelId="{012DA540-FB76-8B4C-AFF5-11111047AC5F}">
      <dgm:prSet phldrT="[Text]" custT="1"/>
      <dgm:spPr/>
      <dgm:t>
        <a:bodyPr/>
        <a:lstStyle/>
        <a:p>
          <a:r>
            <a:rPr lang="en-GB" sz="1200" dirty="0">
              <a:latin typeface="Times New Roman" panose="02020603050405020304" pitchFamily="18" charset="0"/>
              <a:cs typeface="Times New Roman" panose="02020603050405020304" pitchFamily="18" charset="0"/>
            </a:rPr>
            <a:t>Extrinsic attributions (strategic objectives</a:t>
          </a:r>
        </a:p>
      </dgm:t>
    </dgm:pt>
    <dgm:pt modelId="{8B903702-5B30-6343-A05D-273914808D94}" type="parTrans" cxnId="{61E955FE-F69F-C247-9033-D3E288FAADAA}">
      <dgm:prSet/>
      <dgm:spPr/>
      <dgm:t>
        <a:bodyPr/>
        <a:lstStyle/>
        <a:p>
          <a:endParaRPr lang="en-GB"/>
        </a:p>
      </dgm:t>
    </dgm:pt>
    <dgm:pt modelId="{C90E5986-8B35-E640-A557-7C0B702D4945}" type="sibTrans" cxnId="{61E955FE-F69F-C247-9033-D3E288FAADAA}">
      <dgm:prSet/>
      <dgm:spPr/>
      <dgm:t>
        <a:bodyPr/>
        <a:lstStyle/>
        <a:p>
          <a:endParaRPr lang="en-GB"/>
        </a:p>
      </dgm:t>
    </dgm:pt>
    <dgm:pt modelId="{769A0F15-C2B5-0C45-A3BD-AC9A86ECA54F}">
      <dgm:prSet phldrT="[Text]" custT="1"/>
      <dgm:spPr/>
      <dgm:t>
        <a:bodyPr/>
        <a:lstStyle/>
        <a:p>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Intrinsic CSR attributions (moral objectives)</a:t>
          </a:r>
        </a:p>
        <a:p>
          <a:r>
            <a:rPr lang="en-GB" sz="3500" dirty="0"/>
            <a:t> </a:t>
          </a:r>
        </a:p>
      </dgm:t>
    </dgm:pt>
    <dgm:pt modelId="{06B8BC45-4387-B94C-8323-E33014984784}" type="parTrans" cxnId="{5783F6EA-E8F4-6E4B-9296-E17ABA7EB057}">
      <dgm:prSet/>
      <dgm:spPr/>
      <dgm:t>
        <a:bodyPr/>
        <a:lstStyle/>
        <a:p>
          <a:endParaRPr lang="en-GB"/>
        </a:p>
      </dgm:t>
    </dgm:pt>
    <dgm:pt modelId="{C9BED63E-418C-8D42-9972-F94E2EF79B37}" type="sibTrans" cxnId="{5783F6EA-E8F4-6E4B-9296-E17ABA7EB057}">
      <dgm:prSet/>
      <dgm:spPr/>
      <dgm:t>
        <a:bodyPr/>
        <a:lstStyle/>
        <a:p>
          <a:endParaRPr lang="en-GB"/>
        </a:p>
      </dgm:t>
    </dgm:pt>
    <dgm:pt modelId="{B041D9AE-93F4-744C-981B-2E1B0E1BE9BC}">
      <dgm:prSet phldrT="[Text]" custT="1"/>
      <dgm:spPr/>
      <dgm:t>
        <a:bodyPr/>
        <a:lstStyle/>
        <a:p>
          <a:r>
            <a:rPr lang="en-GB" sz="1200" dirty="0"/>
            <a:t>extra-role performance (tasks out of goodwill of the employee)</a:t>
          </a:r>
        </a:p>
      </dgm:t>
    </dgm:pt>
    <dgm:pt modelId="{3FE44BCD-B69D-FE4D-BC0C-18F119EFCFF4}" type="parTrans" cxnId="{16840917-7301-B542-934A-18B114C2FD41}">
      <dgm:prSet/>
      <dgm:spPr/>
      <dgm:t>
        <a:bodyPr/>
        <a:lstStyle/>
        <a:p>
          <a:endParaRPr lang="en-GB"/>
        </a:p>
      </dgm:t>
    </dgm:pt>
    <dgm:pt modelId="{029D7253-388E-1B41-9D93-8D1E774D1E38}" type="sibTrans" cxnId="{16840917-7301-B542-934A-18B114C2FD41}">
      <dgm:prSet/>
      <dgm:spPr/>
      <dgm:t>
        <a:bodyPr/>
        <a:lstStyle/>
        <a:p>
          <a:endParaRPr lang="en-GB"/>
        </a:p>
      </dgm:t>
    </dgm:pt>
    <dgm:pt modelId="{3D822DB9-5237-9C42-87F9-370ECB0A370F}">
      <dgm:prSet custT="1"/>
      <dgm:spPr/>
      <dgm:t>
        <a:bodyPr/>
        <a:lstStyle/>
        <a:p>
          <a:r>
            <a:rPr lang="en-GB" sz="1200" dirty="0"/>
            <a:t>in-role performance (tasks </a:t>
          </a:r>
          <a:r>
            <a:rPr lang="en-GB" sz="1200" dirty="0" err="1"/>
            <a:t>performedas</a:t>
          </a:r>
          <a:r>
            <a:rPr lang="en-GB" sz="1200" dirty="0"/>
            <a:t> a formal requirement of the job description)</a:t>
          </a:r>
        </a:p>
      </dgm:t>
    </dgm:pt>
    <dgm:pt modelId="{F0388965-9B50-C54C-B96D-5409F7A8C955}" type="parTrans" cxnId="{383BD691-3AC7-CF45-803A-9D34692F906F}">
      <dgm:prSet/>
      <dgm:spPr/>
      <dgm:t>
        <a:bodyPr/>
        <a:lstStyle/>
        <a:p>
          <a:endParaRPr lang="en-GB"/>
        </a:p>
      </dgm:t>
    </dgm:pt>
    <dgm:pt modelId="{3354C028-B7D1-F749-A9D7-9586AB829393}" type="sibTrans" cxnId="{383BD691-3AC7-CF45-803A-9D34692F906F}">
      <dgm:prSet/>
      <dgm:spPr/>
      <dgm:t>
        <a:bodyPr/>
        <a:lstStyle/>
        <a:p>
          <a:endParaRPr lang="en-GB"/>
        </a:p>
      </dgm:t>
    </dgm:pt>
    <dgm:pt modelId="{0877E9CF-EC4E-334E-A631-8C9B07E2A717}" type="pres">
      <dgm:prSet presAssocID="{334E94B2-25B3-2B43-8FB7-4370F9F842E4}" presName="Name0" presStyleCnt="0">
        <dgm:presLayoutVars>
          <dgm:chMax val="1"/>
          <dgm:chPref val="1"/>
          <dgm:dir/>
          <dgm:animOne val="branch"/>
          <dgm:animLvl val="lvl"/>
        </dgm:presLayoutVars>
      </dgm:prSet>
      <dgm:spPr/>
      <dgm:t>
        <a:bodyPr/>
        <a:lstStyle/>
        <a:p>
          <a:endParaRPr lang="en-US"/>
        </a:p>
      </dgm:t>
    </dgm:pt>
    <dgm:pt modelId="{50BBEBDE-6F73-8D45-A86A-FBBFE4D20DDB}" type="pres">
      <dgm:prSet presAssocID="{012DA540-FB76-8B4C-AFF5-11111047AC5F}" presName="singleCycle" presStyleCnt="0"/>
      <dgm:spPr/>
    </dgm:pt>
    <dgm:pt modelId="{735897CB-AD45-FB46-80F0-F940E62C53A1}" type="pres">
      <dgm:prSet presAssocID="{012DA540-FB76-8B4C-AFF5-11111047AC5F}" presName="singleCenter" presStyleLbl="node1" presStyleIdx="0" presStyleCnt="4" custScaleX="187034" custScaleY="94755" custLinFactNeighborX="-1307" custLinFactNeighborY="-13443">
        <dgm:presLayoutVars>
          <dgm:chMax val="7"/>
          <dgm:chPref val="7"/>
        </dgm:presLayoutVars>
      </dgm:prSet>
      <dgm:spPr/>
      <dgm:t>
        <a:bodyPr/>
        <a:lstStyle/>
        <a:p>
          <a:endParaRPr lang="en-US"/>
        </a:p>
      </dgm:t>
    </dgm:pt>
    <dgm:pt modelId="{F0E48EB3-E2AE-B94C-9923-A65E4B995238}" type="pres">
      <dgm:prSet presAssocID="{06B8BC45-4387-B94C-8323-E33014984784}" presName="Name56" presStyleLbl="parChTrans1D2" presStyleIdx="0" presStyleCnt="3"/>
      <dgm:spPr/>
      <dgm:t>
        <a:bodyPr/>
        <a:lstStyle/>
        <a:p>
          <a:endParaRPr lang="en-US"/>
        </a:p>
      </dgm:t>
    </dgm:pt>
    <dgm:pt modelId="{DEDD931D-3E05-2344-B93C-D8BB1E8B39AD}" type="pres">
      <dgm:prSet presAssocID="{769A0F15-C2B5-0C45-A3BD-AC9A86ECA54F}" presName="text0" presStyleLbl="node1" presStyleIdx="1" presStyleCnt="4" custScaleX="304844" custScaleY="133675">
        <dgm:presLayoutVars>
          <dgm:bulletEnabled val="1"/>
        </dgm:presLayoutVars>
      </dgm:prSet>
      <dgm:spPr/>
      <dgm:t>
        <a:bodyPr/>
        <a:lstStyle/>
        <a:p>
          <a:endParaRPr lang="en-US"/>
        </a:p>
      </dgm:t>
    </dgm:pt>
    <dgm:pt modelId="{72621444-5C32-724D-9DE8-37836F14753F}" type="pres">
      <dgm:prSet presAssocID="{3FE44BCD-B69D-FE4D-BC0C-18F119EFCFF4}" presName="Name56" presStyleLbl="parChTrans1D2" presStyleIdx="1" presStyleCnt="3"/>
      <dgm:spPr/>
      <dgm:t>
        <a:bodyPr/>
        <a:lstStyle/>
        <a:p>
          <a:endParaRPr lang="en-US"/>
        </a:p>
      </dgm:t>
    </dgm:pt>
    <dgm:pt modelId="{DC0B1E77-DD49-5743-9814-12EE1D9E41E5}" type="pres">
      <dgm:prSet presAssocID="{B041D9AE-93F4-744C-981B-2E1B0E1BE9BC}" presName="text0" presStyleLbl="node1" presStyleIdx="2" presStyleCnt="4" custScaleX="297663">
        <dgm:presLayoutVars>
          <dgm:bulletEnabled val="1"/>
        </dgm:presLayoutVars>
      </dgm:prSet>
      <dgm:spPr/>
      <dgm:t>
        <a:bodyPr/>
        <a:lstStyle/>
        <a:p>
          <a:endParaRPr lang="en-US"/>
        </a:p>
      </dgm:t>
    </dgm:pt>
    <dgm:pt modelId="{773715CF-FD0A-9F43-A8EE-8ECC4EF1F68E}" type="pres">
      <dgm:prSet presAssocID="{F0388965-9B50-C54C-B96D-5409F7A8C955}" presName="Name56" presStyleLbl="parChTrans1D2" presStyleIdx="2" presStyleCnt="3"/>
      <dgm:spPr/>
      <dgm:t>
        <a:bodyPr/>
        <a:lstStyle/>
        <a:p>
          <a:endParaRPr lang="en-US"/>
        </a:p>
      </dgm:t>
    </dgm:pt>
    <dgm:pt modelId="{E1FA5D98-8716-0B49-BD67-2BF75E0AF484}" type="pres">
      <dgm:prSet presAssocID="{3D822DB9-5237-9C42-87F9-370ECB0A370F}" presName="text0" presStyleLbl="node1" presStyleIdx="3" presStyleCnt="4" custScaleX="285879">
        <dgm:presLayoutVars>
          <dgm:bulletEnabled val="1"/>
        </dgm:presLayoutVars>
      </dgm:prSet>
      <dgm:spPr/>
      <dgm:t>
        <a:bodyPr/>
        <a:lstStyle/>
        <a:p>
          <a:endParaRPr lang="en-US"/>
        </a:p>
      </dgm:t>
    </dgm:pt>
  </dgm:ptLst>
  <dgm:cxnLst>
    <dgm:cxn modelId="{5931D8FC-2CFF-C246-9FAD-048E857F8FCE}" type="presOf" srcId="{B041D9AE-93F4-744C-981B-2E1B0E1BE9BC}" destId="{DC0B1E77-DD49-5743-9814-12EE1D9E41E5}" srcOrd="0" destOrd="0" presId="urn:microsoft.com/office/officeart/2008/layout/RadialCluster"/>
    <dgm:cxn modelId="{D2369F5B-4255-C843-82F1-60872A4416C0}" type="presOf" srcId="{06B8BC45-4387-B94C-8323-E33014984784}" destId="{F0E48EB3-E2AE-B94C-9923-A65E4B995238}" srcOrd="0" destOrd="0" presId="urn:microsoft.com/office/officeart/2008/layout/RadialCluster"/>
    <dgm:cxn modelId="{F7A426AC-D4EC-5A49-BFAD-DCD8F8872A4C}" type="presOf" srcId="{F0388965-9B50-C54C-B96D-5409F7A8C955}" destId="{773715CF-FD0A-9F43-A8EE-8ECC4EF1F68E}" srcOrd="0" destOrd="0" presId="urn:microsoft.com/office/officeart/2008/layout/RadialCluster"/>
    <dgm:cxn modelId="{0584073E-47F2-5640-9882-2E48D8F5C34D}" type="presOf" srcId="{334E94B2-25B3-2B43-8FB7-4370F9F842E4}" destId="{0877E9CF-EC4E-334E-A631-8C9B07E2A717}" srcOrd="0" destOrd="0" presId="urn:microsoft.com/office/officeart/2008/layout/RadialCluster"/>
    <dgm:cxn modelId="{16840917-7301-B542-934A-18B114C2FD41}" srcId="{012DA540-FB76-8B4C-AFF5-11111047AC5F}" destId="{B041D9AE-93F4-744C-981B-2E1B0E1BE9BC}" srcOrd="1" destOrd="0" parTransId="{3FE44BCD-B69D-FE4D-BC0C-18F119EFCFF4}" sibTransId="{029D7253-388E-1B41-9D93-8D1E774D1E38}"/>
    <dgm:cxn modelId="{2A766A57-2BD7-AD4B-A8B5-01AE70578864}" type="presOf" srcId="{012DA540-FB76-8B4C-AFF5-11111047AC5F}" destId="{735897CB-AD45-FB46-80F0-F940E62C53A1}" srcOrd="0" destOrd="0" presId="urn:microsoft.com/office/officeart/2008/layout/RadialCluster"/>
    <dgm:cxn modelId="{EBF72094-7D75-B94B-82DD-3D905F89D875}" type="presOf" srcId="{3D822DB9-5237-9C42-87F9-370ECB0A370F}" destId="{E1FA5D98-8716-0B49-BD67-2BF75E0AF484}" srcOrd="0" destOrd="0" presId="urn:microsoft.com/office/officeart/2008/layout/RadialCluster"/>
    <dgm:cxn modelId="{5783F6EA-E8F4-6E4B-9296-E17ABA7EB057}" srcId="{012DA540-FB76-8B4C-AFF5-11111047AC5F}" destId="{769A0F15-C2B5-0C45-A3BD-AC9A86ECA54F}" srcOrd="0" destOrd="0" parTransId="{06B8BC45-4387-B94C-8323-E33014984784}" sibTransId="{C9BED63E-418C-8D42-9972-F94E2EF79B37}"/>
    <dgm:cxn modelId="{383BD691-3AC7-CF45-803A-9D34692F906F}" srcId="{012DA540-FB76-8B4C-AFF5-11111047AC5F}" destId="{3D822DB9-5237-9C42-87F9-370ECB0A370F}" srcOrd="2" destOrd="0" parTransId="{F0388965-9B50-C54C-B96D-5409F7A8C955}" sibTransId="{3354C028-B7D1-F749-A9D7-9586AB829393}"/>
    <dgm:cxn modelId="{436F59ED-30B4-624E-B67D-D6BFBDBE09C9}" type="presOf" srcId="{3FE44BCD-B69D-FE4D-BC0C-18F119EFCFF4}" destId="{72621444-5C32-724D-9DE8-37836F14753F}" srcOrd="0" destOrd="0" presId="urn:microsoft.com/office/officeart/2008/layout/RadialCluster"/>
    <dgm:cxn modelId="{F0303728-F5A1-064D-B78A-A056AE3B7558}" type="presOf" srcId="{769A0F15-C2B5-0C45-A3BD-AC9A86ECA54F}" destId="{DEDD931D-3E05-2344-B93C-D8BB1E8B39AD}" srcOrd="0" destOrd="0" presId="urn:microsoft.com/office/officeart/2008/layout/RadialCluster"/>
    <dgm:cxn modelId="{61E955FE-F69F-C247-9033-D3E288FAADAA}" srcId="{334E94B2-25B3-2B43-8FB7-4370F9F842E4}" destId="{012DA540-FB76-8B4C-AFF5-11111047AC5F}" srcOrd="0" destOrd="0" parTransId="{8B903702-5B30-6343-A05D-273914808D94}" sibTransId="{C90E5986-8B35-E640-A557-7C0B702D4945}"/>
    <dgm:cxn modelId="{1F8746C0-71FD-0A49-B1BC-F3D8FB0488B3}" type="presParOf" srcId="{0877E9CF-EC4E-334E-A631-8C9B07E2A717}" destId="{50BBEBDE-6F73-8D45-A86A-FBBFE4D20DDB}" srcOrd="0" destOrd="0" presId="urn:microsoft.com/office/officeart/2008/layout/RadialCluster"/>
    <dgm:cxn modelId="{FA33AAF5-90B9-6543-A48D-52CD8FDEE740}" type="presParOf" srcId="{50BBEBDE-6F73-8D45-A86A-FBBFE4D20DDB}" destId="{735897CB-AD45-FB46-80F0-F940E62C53A1}" srcOrd="0" destOrd="0" presId="urn:microsoft.com/office/officeart/2008/layout/RadialCluster"/>
    <dgm:cxn modelId="{F3A7A638-9E73-0C4B-9F20-274588A3476B}" type="presParOf" srcId="{50BBEBDE-6F73-8D45-A86A-FBBFE4D20DDB}" destId="{F0E48EB3-E2AE-B94C-9923-A65E4B995238}" srcOrd="1" destOrd="0" presId="urn:microsoft.com/office/officeart/2008/layout/RadialCluster"/>
    <dgm:cxn modelId="{65844069-5FE2-944A-A645-9ED653A1C800}" type="presParOf" srcId="{50BBEBDE-6F73-8D45-A86A-FBBFE4D20DDB}" destId="{DEDD931D-3E05-2344-B93C-D8BB1E8B39AD}" srcOrd="2" destOrd="0" presId="urn:microsoft.com/office/officeart/2008/layout/RadialCluster"/>
    <dgm:cxn modelId="{6EB335A5-659E-4B41-B1E3-8AEEA378CCEB}" type="presParOf" srcId="{50BBEBDE-6F73-8D45-A86A-FBBFE4D20DDB}" destId="{72621444-5C32-724D-9DE8-37836F14753F}" srcOrd="3" destOrd="0" presId="urn:microsoft.com/office/officeart/2008/layout/RadialCluster"/>
    <dgm:cxn modelId="{71BDF3E6-CBD7-8C47-A26B-1C8A482E571D}" type="presParOf" srcId="{50BBEBDE-6F73-8D45-A86A-FBBFE4D20DDB}" destId="{DC0B1E77-DD49-5743-9814-12EE1D9E41E5}" srcOrd="4" destOrd="0" presId="urn:microsoft.com/office/officeart/2008/layout/RadialCluster"/>
    <dgm:cxn modelId="{BC2C242D-052C-5143-991A-EDE5E077E909}" type="presParOf" srcId="{50BBEBDE-6F73-8D45-A86A-FBBFE4D20DDB}" destId="{773715CF-FD0A-9F43-A8EE-8ECC4EF1F68E}" srcOrd="5" destOrd="0" presId="urn:microsoft.com/office/officeart/2008/layout/RadialCluster"/>
    <dgm:cxn modelId="{037998C1-E2A6-054B-B389-F281FEA73C4B}" type="presParOf" srcId="{50BBEBDE-6F73-8D45-A86A-FBBFE4D20DDB}" destId="{E1FA5D98-8716-0B49-BD67-2BF75E0AF484}"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86FE68-6A0A-4C02-8879-98CE79C95F11}" type="doc">
      <dgm:prSet loTypeId="urn:microsoft.com/office/officeart/2008/layout/RadialCluster" loCatId="cycle" qsTypeId="urn:microsoft.com/office/officeart/2005/8/quickstyle/simple5" qsCatId="simple" csTypeId="urn:microsoft.com/office/officeart/2005/8/colors/accent1_3" csCatId="accent1" phldr="1"/>
      <dgm:spPr/>
      <dgm:t>
        <a:bodyPr/>
        <a:lstStyle/>
        <a:p>
          <a:endParaRPr lang="en-GB"/>
        </a:p>
      </dgm:t>
    </dgm:pt>
    <dgm:pt modelId="{020A3F82-9C18-4C3A-AB5B-15F03CBEF72F}">
      <dgm:prSet phldrT="[Text]" custT="1"/>
      <dgm:spPr/>
      <dgm:t>
        <a:bodyPr/>
        <a:lstStyle/>
        <a:p>
          <a:r>
            <a:rPr lang="en-GB" sz="1200" dirty="0"/>
            <a:t>CSR Strategy and Practices</a:t>
          </a:r>
        </a:p>
      </dgm:t>
    </dgm:pt>
    <dgm:pt modelId="{6B04AA80-C7BA-4296-83AD-8D5D76AA001B}" type="parTrans" cxnId="{7A920546-790E-4FEF-AF7F-96E459F0A02D}">
      <dgm:prSet/>
      <dgm:spPr/>
      <dgm:t>
        <a:bodyPr/>
        <a:lstStyle/>
        <a:p>
          <a:endParaRPr lang="en-GB"/>
        </a:p>
      </dgm:t>
    </dgm:pt>
    <dgm:pt modelId="{DFD9877F-D1A1-4045-9434-0B47C89FC4F7}" type="sibTrans" cxnId="{7A920546-790E-4FEF-AF7F-96E459F0A02D}">
      <dgm:prSet/>
      <dgm:spPr/>
      <dgm:t>
        <a:bodyPr/>
        <a:lstStyle/>
        <a:p>
          <a:endParaRPr lang="en-GB"/>
        </a:p>
      </dgm:t>
    </dgm:pt>
    <dgm:pt modelId="{9901FC09-753A-4DEC-A0BD-A12367FD50C9}">
      <dgm:prSet phldrT="[Text]"/>
      <dgm:spPr/>
      <dgm:t>
        <a:bodyPr/>
        <a:lstStyle/>
        <a:p>
          <a:r>
            <a:rPr lang="en-GB" dirty="0"/>
            <a:t>IT driven information systems</a:t>
          </a:r>
        </a:p>
      </dgm:t>
    </dgm:pt>
    <dgm:pt modelId="{08ED32B9-35B9-43E9-AB30-AAFD67C8D51E}" type="parTrans" cxnId="{40EBCC6E-4FFE-4969-AE29-54E61D2DD63D}">
      <dgm:prSet/>
      <dgm:spPr/>
      <dgm:t>
        <a:bodyPr/>
        <a:lstStyle/>
        <a:p>
          <a:endParaRPr lang="en-GB"/>
        </a:p>
      </dgm:t>
    </dgm:pt>
    <dgm:pt modelId="{F7F5DBDE-1B3E-4903-85BC-53428503D43E}" type="sibTrans" cxnId="{40EBCC6E-4FFE-4969-AE29-54E61D2DD63D}">
      <dgm:prSet/>
      <dgm:spPr/>
      <dgm:t>
        <a:bodyPr/>
        <a:lstStyle/>
        <a:p>
          <a:endParaRPr lang="en-GB"/>
        </a:p>
      </dgm:t>
    </dgm:pt>
    <dgm:pt modelId="{8F3DC3A3-D717-41BF-9788-8B40D923F816}">
      <dgm:prSet phldrT="[Text]"/>
      <dgm:spPr/>
      <dgm:t>
        <a:bodyPr/>
        <a:lstStyle/>
        <a:p>
          <a:r>
            <a:rPr lang="en-GB" dirty="0"/>
            <a:t>Leadership willingness</a:t>
          </a:r>
        </a:p>
      </dgm:t>
    </dgm:pt>
    <dgm:pt modelId="{8705D8A9-7045-47D5-8AB0-C20443609308}" type="parTrans" cxnId="{E554A9A7-23D9-4F16-AEC0-76E357EB399B}">
      <dgm:prSet/>
      <dgm:spPr/>
      <dgm:t>
        <a:bodyPr/>
        <a:lstStyle/>
        <a:p>
          <a:endParaRPr lang="en-GB"/>
        </a:p>
      </dgm:t>
    </dgm:pt>
    <dgm:pt modelId="{FB5DE49A-461E-41D8-B236-0A64B633BF81}" type="sibTrans" cxnId="{E554A9A7-23D9-4F16-AEC0-76E357EB399B}">
      <dgm:prSet/>
      <dgm:spPr/>
      <dgm:t>
        <a:bodyPr/>
        <a:lstStyle/>
        <a:p>
          <a:endParaRPr lang="en-GB"/>
        </a:p>
      </dgm:t>
    </dgm:pt>
    <dgm:pt modelId="{8350D59D-4208-452B-AB78-1E11864A8FDE}">
      <dgm:prSet phldrT="[Text]"/>
      <dgm:spPr/>
      <dgm:t>
        <a:bodyPr/>
        <a:lstStyle/>
        <a:p>
          <a:r>
            <a:rPr lang="en-GB" dirty="0"/>
            <a:t>In-house training of technology tools</a:t>
          </a:r>
        </a:p>
      </dgm:t>
    </dgm:pt>
    <dgm:pt modelId="{99C71C2D-DD73-443D-A0A0-B06C3264EE25}" type="parTrans" cxnId="{34660298-5817-4616-BBEB-4E71C9CE709E}">
      <dgm:prSet/>
      <dgm:spPr/>
      <dgm:t>
        <a:bodyPr/>
        <a:lstStyle/>
        <a:p>
          <a:endParaRPr lang="en-GB"/>
        </a:p>
      </dgm:t>
    </dgm:pt>
    <dgm:pt modelId="{EB7DEE1B-21B7-41F7-85FD-2C6310B15889}" type="sibTrans" cxnId="{34660298-5817-4616-BBEB-4E71C9CE709E}">
      <dgm:prSet/>
      <dgm:spPr/>
      <dgm:t>
        <a:bodyPr/>
        <a:lstStyle/>
        <a:p>
          <a:endParaRPr lang="en-GB"/>
        </a:p>
      </dgm:t>
    </dgm:pt>
    <dgm:pt modelId="{ADDF1F23-EB86-42A4-873F-2AB65D9A80C5}" type="pres">
      <dgm:prSet presAssocID="{1886FE68-6A0A-4C02-8879-98CE79C95F11}" presName="Name0" presStyleCnt="0">
        <dgm:presLayoutVars>
          <dgm:chMax val="1"/>
          <dgm:chPref val="1"/>
          <dgm:dir/>
          <dgm:animOne val="branch"/>
          <dgm:animLvl val="lvl"/>
        </dgm:presLayoutVars>
      </dgm:prSet>
      <dgm:spPr/>
      <dgm:t>
        <a:bodyPr/>
        <a:lstStyle/>
        <a:p>
          <a:endParaRPr lang="en-US"/>
        </a:p>
      </dgm:t>
    </dgm:pt>
    <dgm:pt modelId="{9C7C1258-C12D-4408-9D43-52B6BEA2FA8F}" type="pres">
      <dgm:prSet presAssocID="{020A3F82-9C18-4C3A-AB5B-15F03CBEF72F}" presName="singleCycle" presStyleCnt="0"/>
      <dgm:spPr/>
      <dgm:t>
        <a:bodyPr/>
        <a:lstStyle/>
        <a:p>
          <a:endParaRPr lang="en-US"/>
        </a:p>
      </dgm:t>
    </dgm:pt>
    <dgm:pt modelId="{B36C4A44-711A-48E8-8002-AAAB1E2E0229}" type="pres">
      <dgm:prSet presAssocID="{020A3F82-9C18-4C3A-AB5B-15F03CBEF72F}" presName="singleCenter" presStyleLbl="node1" presStyleIdx="0" presStyleCnt="4">
        <dgm:presLayoutVars>
          <dgm:chMax val="7"/>
          <dgm:chPref val="7"/>
        </dgm:presLayoutVars>
      </dgm:prSet>
      <dgm:spPr/>
      <dgm:t>
        <a:bodyPr/>
        <a:lstStyle/>
        <a:p>
          <a:endParaRPr lang="en-US"/>
        </a:p>
      </dgm:t>
    </dgm:pt>
    <dgm:pt modelId="{9DD66A5B-F3AE-447C-8BCB-363BB7074766}" type="pres">
      <dgm:prSet presAssocID="{08ED32B9-35B9-43E9-AB30-AAFD67C8D51E}" presName="Name56" presStyleLbl="parChTrans1D2" presStyleIdx="0" presStyleCnt="3"/>
      <dgm:spPr/>
      <dgm:t>
        <a:bodyPr/>
        <a:lstStyle/>
        <a:p>
          <a:endParaRPr lang="en-US"/>
        </a:p>
      </dgm:t>
    </dgm:pt>
    <dgm:pt modelId="{F442F987-E74E-4398-BAF6-16F2CF91CDA1}" type="pres">
      <dgm:prSet presAssocID="{9901FC09-753A-4DEC-A0BD-A12367FD50C9}" presName="text0" presStyleLbl="node1" presStyleIdx="1" presStyleCnt="4">
        <dgm:presLayoutVars>
          <dgm:bulletEnabled val="1"/>
        </dgm:presLayoutVars>
      </dgm:prSet>
      <dgm:spPr/>
      <dgm:t>
        <a:bodyPr/>
        <a:lstStyle/>
        <a:p>
          <a:endParaRPr lang="en-US"/>
        </a:p>
      </dgm:t>
    </dgm:pt>
    <dgm:pt modelId="{AFC707A9-C2BB-4525-BC6D-D9882CE536C5}" type="pres">
      <dgm:prSet presAssocID="{8705D8A9-7045-47D5-8AB0-C20443609308}" presName="Name56" presStyleLbl="parChTrans1D2" presStyleIdx="1" presStyleCnt="3"/>
      <dgm:spPr/>
      <dgm:t>
        <a:bodyPr/>
        <a:lstStyle/>
        <a:p>
          <a:endParaRPr lang="en-US"/>
        </a:p>
      </dgm:t>
    </dgm:pt>
    <dgm:pt modelId="{AF88BF92-347B-4E83-84A0-D0D5E6648531}" type="pres">
      <dgm:prSet presAssocID="{8F3DC3A3-D717-41BF-9788-8B40D923F816}" presName="text0" presStyleLbl="node1" presStyleIdx="2" presStyleCnt="4">
        <dgm:presLayoutVars>
          <dgm:bulletEnabled val="1"/>
        </dgm:presLayoutVars>
      </dgm:prSet>
      <dgm:spPr/>
      <dgm:t>
        <a:bodyPr/>
        <a:lstStyle/>
        <a:p>
          <a:endParaRPr lang="en-US"/>
        </a:p>
      </dgm:t>
    </dgm:pt>
    <dgm:pt modelId="{2396699C-B1E1-4943-A1B8-9D9364FA5D4D}" type="pres">
      <dgm:prSet presAssocID="{99C71C2D-DD73-443D-A0A0-B06C3264EE25}" presName="Name56" presStyleLbl="parChTrans1D2" presStyleIdx="2" presStyleCnt="3"/>
      <dgm:spPr/>
      <dgm:t>
        <a:bodyPr/>
        <a:lstStyle/>
        <a:p>
          <a:endParaRPr lang="en-US"/>
        </a:p>
      </dgm:t>
    </dgm:pt>
    <dgm:pt modelId="{30E581E6-88DD-4938-A6BC-F264F00FA484}" type="pres">
      <dgm:prSet presAssocID="{8350D59D-4208-452B-AB78-1E11864A8FDE}" presName="text0" presStyleLbl="node1" presStyleIdx="3" presStyleCnt="4">
        <dgm:presLayoutVars>
          <dgm:bulletEnabled val="1"/>
        </dgm:presLayoutVars>
      </dgm:prSet>
      <dgm:spPr/>
      <dgm:t>
        <a:bodyPr/>
        <a:lstStyle/>
        <a:p>
          <a:endParaRPr lang="en-US"/>
        </a:p>
      </dgm:t>
    </dgm:pt>
  </dgm:ptLst>
  <dgm:cxnLst>
    <dgm:cxn modelId="{40EBCC6E-4FFE-4969-AE29-54E61D2DD63D}" srcId="{020A3F82-9C18-4C3A-AB5B-15F03CBEF72F}" destId="{9901FC09-753A-4DEC-A0BD-A12367FD50C9}" srcOrd="0" destOrd="0" parTransId="{08ED32B9-35B9-43E9-AB30-AAFD67C8D51E}" sibTransId="{F7F5DBDE-1B3E-4903-85BC-53428503D43E}"/>
    <dgm:cxn modelId="{4A44E436-1CE9-D644-B395-44E9FDC78DB3}" type="presOf" srcId="{8350D59D-4208-452B-AB78-1E11864A8FDE}" destId="{30E581E6-88DD-4938-A6BC-F264F00FA484}" srcOrd="0" destOrd="0" presId="urn:microsoft.com/office/officeart/2008/layout/RadialCluster"/>
    <dgm:cxn modelId="{E554A9A7-23D9-4F16-AEC0-76E357EB399B}" srcId="{020A3F82-9C18-4C3A-AB5B-15F03CBEF72F}" destId="{8F3DC3A3-D717-41BF-9788-8B40D923F816}" srcOrd="1" destOrd="0" parTransId="{8705D8A9-7045-47D5-8AB0-C20443609308}" sibTransId="{FB5DE49A-461E-41D8-B236-0A64B633BF81}"/>
    <dgm:cxn modelId="{34660298-5817-4616-BBEB-4E71C9CE709E}" srcId="{020A3F82-9C18-4C3A-AB5B-15F03CBEF72F}" destId="{8350D59D-4208-452B-AB78-1E11864A8FDE}" srcOrd="2" destOrd="0" parTransId="{99C71C2D-DD73-443D-A0A0-B06C3264EE25}" sibTransId="{EB7DEE1B-21B7-41F7-85FD-2C6310B15889}"/>
    <dgm:cxn modelId="{7A920546-790E-4FEF-AF7F-96E459F0A02D}" srcId="{1886FE68-6A0A-4C02-8879-98CE79C95F11}" destId="{020A3F82-9C18-4C3A-AB5B-15F03CBEF72F}" srcOrd="0" destOrd="0" parTransId="{6B04AA80-C7BA-4296-83AD-8D5D76AA001B}" sibTransId="{DFD9877F-D1A1-4045-9434-0B47C89FC4F7}"/>
    <dgm:cxn modelId="{9764F91E-DF79-A242-8E31-087B2132BDE5}" type="presOf" srcId="{08ED32B9-35B9-43E9-AB30-AAFD67C8D51E}" destId="{9DD66A5B-F3AE-447C-8BCB-363BB7074766}" srcOrd="0" destOrd="0" presId="urn:microsoft.com/office/officeart/2008/layout/RadialCluster"/>
    <dgm:cxn modelId="{69EE5B54-1F8F-BC4C-8A7C-97794087E47E}" type="presOf" srcId="{8F3DC3A3-D717-41BF-9788-8B40D923F816}" destId="{AF88BF92-347B-4E83-84A0-D0D5E6648531}" srcOrd="0" destOrd="0" presId="urn:microsoft.com/office/officeart/2008/layout/RadialCluster"/>
    <dgm:cxn modelId="{0C4E0AFC-F8E4-1644-AD37-4AE8C9C3D469}" type="presOf" srcId="{9901FC09-753A-4DEC-A0BD-A12367FD50C9}" destId="{F442F987-E74E-4398-BAF6-16F2CF91CDA1}" srcOrd="0" destOrd="0" presId="urn:microsoft.com/office/officeart/2008/layout/RadialCluster"/>
    <dgm:cxn modelId="{E2BC7291-B214-F946-9338-E08AB3458D59}" type="presOf" srcId="{1886FE68-6A0A-4C02-8879-98CE79C95F11}" destId="{ADDF1F23-EB86-42A4-873F-2AB65D9A80C5}" srcOrd="0" destOrd="0" presId="urn:microsoft.com/office/officeart/2008/layout/RadialCluster"/>
    <dgm:cxn modelId="{09D016DA-DBFE-1A4D-966E-C205A1F25B7A}" type="presOf" srcId="{8705D8A9-7045-47D5-8AB0-C20443609308}" destId="{AFC707A9-C2BB-4525-BC6D-D9882CE536C5}" srcOrd="0" destOrd="0" presId="urn:microsoft.com/office/officeart/2008/layout/RadialCluster"/>
    <dgm:cxn modelId="{86BF7491-3BC6-AE46-A0A9-8A4D7F9F2F94}" type="presOf" srcId="{99C71C2D-DD73-443D-A0A0-B06C3264EE25}" destId="{2396699C-B1E1-4943-A1B8-9D9364FA5D4D}" srcOrd="0" destOrd="0" presId="urn:microsoft.com/office/officeart/2008/layout/RadialCluster"/>
    <dgm:cxn modelId="{BC125B3D-C6E1-DF46-81EF-C9ABC2A58C54}" type="presOf" srcId="{020A3F82-9C18-4C3A-AB5B-15F03CBEF72F}" destId="{B36C4A44-711A-48E8-8002-AAAB1E2E0229}" srcOrd="0" destOrd="0" presId="urn:microsoft.com/office/officeart/2008/layout/RadialCluster"/>
    <dgm:cxn modelId="{A5F65BDB-5FA3-984A-B22E-B74E1EAD273B}" type="presParOf" srcId="{ADDF1F23-EB86-42A4-873F-2AB65D9A80C5}" destId="{9C7C1258-C12D-4408-9D43-52B6BEA2FA8F}" srcOrd="0" destOrd="0" presId="urn:microsoft.com/office/officeart/2008/layout/RadialCluster"/>
    <dgm:cxn modelId="{F73BA515-B356-8F48-81C8-CD6C41E3F38C}" type="presParOf" srcId="{9C7C1258-C12D-4408-9D43-52B6BEA2FA8F}" destId="{B36C4A44-711A-48E8-8002-AAAB1E2E0229}" srcOrd="0" destOrd="0" presId="urn:microsoft.com/office/officeart/2008/layout/RadialCluster"/>
    <dgm:cxn modelId="{A9533FFA-B50A-ED40-AEE5-A4D7F9017AC6}" type="presParOf" srcId="{9C7C1258-C12D-4408-9D43-52B6BEA2FA8F}" destId="{9DD66A5B-F3AE-447C-8BCB-363BB7074766}" srcOrd="1" destOrd="0" presId="urn:microsoft.com/office/officeart/2008/layout/RadialCluster"/>
    <dgm:cxn modelId="{7CC1BC6F-3C75-BF47-A8E5-BFD0590F93A6}" type="presParOf" srcId="{9C7C1258-C12D-4408-9D43-52B6BEA2FA8F}" destId="{F442F987-E74E-4398-BAF6-16F2CF91CDA1}" srcOrd="2" destOrd="0" presId="urn:microsoft.com/office/officeart/2008/layout/RadialCluster"/>
    <dgm:cxn modelId="{26E42AD8-9450-0C48-9C7E-15DCBAB12C7C}" type="presParOf" srcId="{9C7C1258-C12D-4408-9D43-52B6BEA2FA8F}" destId="{AFC707A9-C2BB-4525-BC6D-D9882CE536C5}" srcOrd="3" destOrd="0" presId="urn:microsoft.com/office/officeart/2008/layout/RadialCluster"/>
    <dgm:cxn modelId="{7EF2D795-4F41-AE4C-ACB4-9F7B6A7DE95C}" type="presParOf" srcId="{9C7C1258-C12D-4408-9D43-52B6BEA2FA8F}" destId="{AF88BF92-347B-4E83-84A0-D0D5E6648531}" srcOrd="4" destOrd="0" presId="urn:microsoft.com/office/officeart/2008/layout/RadialCluster"/>
    <dgm:cxn modelId="{96FF7815-1176-BC47-8410-D2054C50E720}" type="presParOf" srcId="{9C7C1258-C12D-4408-9D43-52B6BEA2FA8F}" destId="{2396699C-B1E1-4943-A1B8-9D9364FA5D4D}" srcOrd="5" destOrd="0" presId="urn:microsoft.com/office/officeart/2008/layout/RadialCluster"/>
    <dgm:cxn modelId="{543C8087-E926-AC43-A527-A80B13A8C6E0}" type="presParOf" srcId="{9C7C1258-C12D-4408-9D43-52B6BEA2FA8F}" destId="{30E581E6-88DD-4938-A6BC-F264F00FA484}"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897CB-AD45-FB46-80F0-F940E62C53A1}">
      <dsp:nvSpPr>
        <dsp:cNvPr id="0" name=""/>
        <dsp:cNvSpPr/>
      </dsp:nvSpPr>
      <dsp:spPr>
        <a:xfrm>
          <a:off x="2093461" y="1090869"/>
          <a:ext cx="1671936" cy="847034"/>
        </a:xfrm>
        <a:prstGeom prst="roundRect">
          <a:avLst/>
        </a:prstGeom>
        <a:gradFill rotWithShape="0">
          <a:gsLst>
            <a:gs pos="0">
              <a:schemeClr val="accent1">
                <a:hueOff val="0"/>
                <a:satOff val="0"/>
                <a:lumOff val="0"/>
                <a:alphaOff val="0"/>
                <a:tint val="92000"/>
                <a:satMod val="170000"/>
              </a:schemeClr>
            </a:gs>
            <a:gs pos="15000">
              <a:schemeClr val="accent1">
                <a:hueOff val="0"/>
                <a:satOff val="0"/>
                <a:lumOff val="0"/>
                <a:alphaOff val="0"/>
                <a:tint val="92000"/>
                <a:shade val="99000"/>
                <a:satMod val="170000"/>
              </a:schemeClr>
            </a:gs>
            <a:gs pos="62000">
              <a:schemeClr val="accent1">
                <a:hueOff val="0"/>
                <a:satOff val="0"/>
                <a:lumOff val="0"/>
                <a:alphaOff val="0"/>
                <a:tint val="96000"/>
                <a:shade val="80000"/>
                <a:satMod val="170000"/>
              </a:schemeClr>
            </a:gs>
            <a:gs pos="97000">
              <a:schemeClr val="accent1">
                <a:hueOff val="0"/>
                <a:satOff val="0"/>
                <a:lumOff val="0"/>
                <a:alphaOff val="0"/>
                <a:tint val="98000"/>
                <a:shade val="63000"/>
                <a:satMod val="170000"/>
              </a:schemeClr>
            </a:gs>
            <a:gs pos="100000">
              <a:schemeClr val="accen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1">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533400">
            <a:lnSpc>
              <a:spcPct val="90000"/>
            </a:lnSpc>
            <a:spcBef>
              <a:spcPct val="0"/>
            </a:spcBef>
            <a:spcAft>
              <a:spcPct val="35000"/>
            </a:spcAft>
          </a:pPr>
          <a:r>
            <a:rPr lang="en-GB" sz="1200" kern="1200" dirty="0">
              <a:latin typeface="Times New Roman" panose="02020603050405020304" pitchFamily="18" charset="0"/>
              <a:cs typeface="Times New Roman" panose="02020603050405020304" pitchFamily="18" charset="0"/>
            </a:rPr>
            <a:t>Extrinsic attributions (strategic objectives</a:t>
          </a:r>
        </a:p>
      </dsp:txBody>
      <dsp:txXfrm>
        <a:off x="2134810" y="1132218"/>
        <a:ext cx="1589238" cy="764336"/>
      </dsp:txXfrm>
    </dsp:sp>
    <dsp:sp modelId="{F0E48EB3-E2AE-B94C-9923-A65E4B995238}">
      <dsp:nvSpPr>
        <dsp:cNvPr id="0" name=""/>
        <dsp:cNvSpPr/>
      </dsp:nvSpPr>
      <dsp:spPr>
        <a:xfrm rot="16322855">
          <a:off x="2857550" y="1000681"/>
          <a:ext cx="180490" cy="0"/>
        </a:xfrm>
        <a:custGeom>
          <a:avLst/>
          <a:gdLst/>
          <a:ahLst/>
          <a:cxnLst/>
          <a:rect l="0" t="0" r="0" b="0"/>
          <a:pathLst>
            <a:path>
              <a:moveTo>
                <a:pt x="0" y="0"/>
              </a:moveTo>
              <a:lnTo>
                <a:pt x="180490"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EDD931D-3E05-2344-B93C-D8BB1E8B39AD}">
      <dsp:nvSpPr>
        <dsp:cNvPr id="0" name=""/>
        <dsp:cNvSpPr/>
      </dsp:nvSpPr>
      <dsp:spPr>
        <a:xfrm>
          <a:off x="2052435" y="109878"/>
          <a:ext cx="1825793" cy="800615"/>
        </a:xfrm>
        <a:prstGeom prst="roundRect">
          <a:avLst/>
        </a:prstGeom>
        <a:gradFill rotWithShape="0">
          <a:gsLst>
            <a:gs pos="0">
              <a:schemeClr val="accent1">
                <a:hueOff val="0"/>
                <a:satOff val="0"/>
                <a:lumOff val="0"/>
                <a:alphaOff val="0"/>
                <a:tint val="92000"/>
                <a:satMod val="170000"/>
              </a:schemeClr>
            </a:gs>
            <a:gs pos="15000">
              <a:schemeClr val="accent1">
                <a:hueOff val="0"/>
                <a:satOff val="0"/>
                <a:lumOff val="0"/>
                <a:alphaOff val="0"/>
                <a:tint val="92000"/>
                <a:shade val="99000"/>
                <a:satMod val="170000"/>
              </a:schemeClr>
            </a:gs>
            <a:gs pos="62000">
              <a:schemeClr val="accent1">
                <a:hueOff val="0"/>
                <a:satOff val="0"/>
                <a:lumOff val="0"/>
                <a:alphaOff val="0"/>
                <a:tint val="96000"/>
                <a:shade val="80000"/>
                <a:satMod val="170000"/>
              </a:schemeClr>
            </a:gs>
            <a:gs pos="97000">
              <a:schemeClr val="accent1">
                <a:hueOff val="0"/>
                <a:satOff val="0"/>
                <a:lumOff val="0"/>
                <a:alphaOff val="0"/>
                <a:tint val="98000"/>
                <a:shade val="63000"/>
                <a:satMod val="170000"/>
              </a:schemeClr>
            </a:gs>
            <a:gs pos="100000">
              <a:schemeClr val="accen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1">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800100">
            <a:lnSpc>
              <a:spcPct val="90000"/>
            </a:lnSpc>
            <a:spcBef>
              <a:spcPct val="0"/>
            </a:spcBef>
            <a:spcAft>
              <a:spcPct val="35000"/>
            </a:spcAft>
          </a:pPr>
          <a:endParaRPr lang="en-GB" sz="1800" kern="1200" dirty="0">
            <a:latin typeface="Times New Roman" panose="02020603050405020304" pitchFamily="18" charset="0"/>
            <a:cs typeface="Times New Roman" panose="02020603050405020304" pitchFamily="18" charset="0"/>
          </a:endParaRPr>
        </a:p>
        <a:p>
          <a:pPr lvl="0" algn="ctr" defTabSz="800100">
            <a:lnSpc>
              <a:spcPct val="90000"/>
            </a:lnSpc>
            <a:spcBef>
              <a:spcPct val="0"/>
            </a:spcBef>
            <a:spcAft>
              <a:spcPct val="35000"/>
            </a:spcAft>
          </a:pPr>
          <a:endParaRPr lang="en-GB" sz="1800" kern="1200" dirty="0">
            <a:latin typeface="Times New Roman" panose="02020603050405020304" pitchFamily="18" charset="0"/>
            <a:cs typeface="Times New Roman" panose="02020603050405020304" pitchFamily="18" charset="0"/>
          </a:endParaRPr>
        </a:p>
        <a:p>
          <a:pPr lvl="0" algn="ctr" defTabSz="800100">
            <a:lnSpc>
              <a:spcPct val="90000"/>
            </a:lnSpc>
            <a:spcBef>
              <a:spcPct val="0"/>
            </a:spcBef>
            <a:spcAft>
              <a:spcPct val="35000"/>
            </a:spcAft>
          </a:pPr>
          <a:r>
            <a:rPr lang="en-GB" sz="1200" kern="1200" dirty="0">
              <a:latin typeface="Times New Roman" panose="02020603050405020304" pitchFamily="18" charset="0"/>
              <a:cs typeface="Times New Roman" panose="02020603050405020304" pitchFamily="18" charset="0"/>
            </a:rPr>
            <a:t>Intrinsic CSR attributions (moral objectives)</a:t>
          </a:r>
        </a:p>
        <a:p>
          <a:pPr lvl="0" algn="ctr" defTabSz="800100">
            <a:lnSpc>
              <a:spcPct val="90000"/>
            </a:lnSpc>
            <a:spcBef>
              <a:spcPct val="0"/>
            </a:spcBef>
            <a:spcAft>
              <a:spcPct val="35000"/>
            </a:spcAft>
          </a:pPr>
          <a:r>
            <a:rPr lang="en-GB" sz="3500" kern="1200" dirty="0"/>
            <a:t> </a:t>
          </a:r>
        </a:p>
      </dsp:txBody>
      <dsp:txXfrm>
        <a:off x="2091518" y="148961"/>
        <a:ext cx="1747627" cy="722449"/>
      </dsp:txXfrm>
    </dsp:sp>
    <dsp:sp modelId="{72621444-5C32-724D-9DE8-37836F14753F}">
      <dsp:nvSpPr>
        <dsp:cNvPr id="0" name=""/>
        <dsp:cNvSpPr/>
      </dsp:nvSpPr>
      <dsp:spPr>
        <a:xfrm rot="2445268">
          <a:off x="3359017" y="2104417"/>
          <a:ext cx="510137" cy="0"/>
        </a:xfrm>
        <a:custGeom>
          <a:avLst/>
          <a:gdLst/>
          <a:ahLst/>
          <a:cxnLst/>
          <a:rect l="0" t="0" r="0" b="0"/>
          <a:pathLst>
            <a:path>
              <a:moveTo>
                <a:pt x="0" y="0"/>
              </a:moveTo>
              <a:lnTo>
                <a:pt x="510137"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C0B1E77-DD49-5743-9814-12EE1D9E41E5}">
      <dsp:nvSpPr>
        <dsp:cNvPr id="0" name=""/>
        <dsp:cNvSpPr/>
      </dsp:nvSpPr>
      <dsp:spPr>
        <a:xfrm>
          <a:off x="3263401" y="2270931"/>
          <a:ext cx="1782784" cy="598927"/>
        </a:xfrm>
        <a:prstGeom prst="roundRect">
          <a:avLst/>
        </a:prstGeom>
        <a:gradFill rotWithShape="0">
          <a:gsLst>
            <a:gs pos="0">
              <a:schemeClr val="accent1">
                <a:hueOff val="0"/>
                <a:satOff val="0"/>
                <a:lumOff val="0"/>
                <a:alphaOff val="0"/>
                <a:tint val="92000"/>
                <a:satMod val="170000"/>
              </a:schemeClr>
            </a:gs>
            <a:gs pos="15000">
              <a:schemeClr val="accent1">
                <a:hueOff val="0"/>
                <a:satOff val="0"/>
                <a:lumOff val="0"/>
                <a:alphaOff val="0"/>
                <a:tint val="92000"/>
                <a:shade val="99000"/>
                <a:satMod val="170000"/>
              </a:schemeClr>
            </a:gs>
            <a:gs pos="62000">
              <a:schemeClr val="accent1">
                <a:hueOff val="0"/>
                <a:satOff val="0"/>
                <a:lumOff val="0"/>
                <a:alphaOff val="0"/>
                <a:tint val="96000"/>
                <a:shade val="80000"/>
                <a:satMod val="170000"/>
              </a:schemeClr>
            </a:gs>
            <a:gs pos="97000">
              <a:schemeClr val="accent1">
                <a:hueOff val="0"/>
                <a:satOff val="0"/>
                <a:lumOff val="0"/>
                <a:alphaOff val="0"/>
                <a:tint val="98000"/>
                <a:shade val="63000"/>
                <a:satMod val="170000"/>
              </a:schemeClr>
            </a:gs>
            <a:gs pos="100000">
              <a:schemeClr val="accen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1">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533400">
            <a:lnSpc>
              <a:spcPct val="90000"/>
            </a:lnSpc>
            <a:spcBef>
              <a:spcPct val="0"/>
            </a:spcBef>
            <a:spcAft>
              <a:spcPct val="35000"/>
            </a:spcAft>
          </a:pPr>
          <a:r>
            <a:rPr lang="en-GB" sz="1200" kern="1200" dirty="0"/>
            <a:t>extra-role performance (tasks out of goodwill of the employee)</a:t>
          </a:r>
        </a:p>
      </dsp:txBody>
      <dsp:txXfrm>
        <a:off x="3292638" y="2300168"/>
        <a:ext cx="1724310" cy="540453"/>
      </dsp:txXfrm>
    </dsp:sp>
    <dsp:sp modelId="{773715CF-FD0A-9F43-A8EE-8ECC4EF1F68E}">
      <dsp:nvSpPr>
        <dsp:cNvPr id="0" name=""/>
        <dsp:cNvSpPr/>
      </dsp:nvSpPr>
      <dsp:spPr>
        <a:xfrm rot="8251677">
          <a:off x="2038290" y="2104417"/>
          <a:ext cx="493204" cy="0"/>
        </a:xfrm>
        <a:custGeom>
          <a:avLst/>
          <a:gdLst/>
          <a:ahLst/>
          <a:cxnLst/>
          <a:rect l="0" t="0" r="0" b="0"/>
          <a:pathLst>
            <a:path>
              <a:moveTo>
                <a:pt x="0" y="0"/>
              </a:moveTo>
              <a:lnTo>
                <a:pt x="493204"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1FA5D98-8716-0B49-BD67-2BF75E0AF484}">
      <dsp:nvSpPr>
        <dsp:cNvPr id="0" name=""/>
        <dsp:cNvSpPr/>
      </dsp:nvSpPr>
      <dsp:spPr>
        <a:xfrm>
          <a:off x="919766" y="2270931"/>
          <a:ext cx="1712206" cy="598927"/>
        </a:xfrm>
        <a:prstGeom prst="roundRect">
          <a:avLst/>
        </a:prstGeom>
        <a:gradFill rotWithShape="0">
          <a:gsLst>
            <a:gs pos="0">
              <a:schemeClr val="accent1">
                <a:hueOff val="0"/>
                <a:satOff val="0"/>
                <a:lumOff val="0"/>
                <a:alphaOff val="0"/>
                <a:tint val="92000"/>
                <a:satMod val="170000"/>
              </a:schemeClr>
            </a:gs>
            <a:gs pos="15000">
              <a:schemeClr val="accent1">
                <a:hueOff val="0"/>
                <a:satOff val="0"/>
                <a:lumOff val="0"/>
                <a:alphaOff val="0"/>
                <a:tint val="92000"/>
                <a:shade val="99000"/>
                <a:satMod val="170000"/>
              </a:schemeClr>
            </a:gs>
            <a:gs pos="62000">
              <a:schemeClr val="accent1">
                <a:hueOff val="0"/>
                <a:satOff val="0"/>
                <a:lumOff val="0"/>
                <a:alphaOff val="0"/>
                <a:tint val="96000"/>
                <a:shade val="80000"/>
                <a:satMod val="170000"/>
              </a:schemeClr>
            </a:gs>
            <a:gs pos="97000">
              <a:schemeClr val="accent1">
                <a:hueOff val="0"/>
                <a:satOff val="0"/>
                <a:lumOff val="0"/>
                <a:alphaOff val="0"/>
                <a:tint val="98000"/>
                <a:shade val="63000"/>
                <a:satMod val="170000"/>
              </a:schemeClr>
            </a:gs>
            <a:gs pos="100000">
              <a:schemeClr val="accen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1">
              <a:hueOff val="0"/>
              <a:satOff val="0"/>
              <a:lumOff val="0"/>
              <a:alphaOff val="0"/>
              <a:shade val="8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533400">
            <a:lnSpc>
              <a:spcPct val="90000"/>
            </a:lnSpc>
            <a:spcBef>
              <a:spcPct val="0"/>
            </a:spcBef>
            <a:spcAft>
              <a:spcPct val="35000"/>
            </a:spcAft>
          </a:pPr>
          <a:r>
            <a:rPr lang="en-GB" sz="1200" kern="1200" dirty="0"/>
            <a:t>in-role performance (tasks </a:t>
          </a:r>
          <a:r>
            <a:rPr lang="en-GB" sz="1200" kern="1200" dirty="0" err="1"/>
            <a:t>performedas</a:t>
          </a:r>
          <a:r>
            <a:rPr lang="en-GB" sz="1200" kern="1200" dirty="0"/>
            <a:t> a formal requirement of the job description)</a:t>
          </a:r>
        </a:p>
      </dsp:txBody>
      <dsp:txXfrm>
        <a:off x="949003" y="2300168"/>
        <a:ext cx="1653732" cy="5404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C4A44-711A-48E8-8002-AAAB1E2E0229}">
      <dsp:nvSpPr>
        <dsp:cNvPr id="0" name=""/>
        <dsp:cNvSpPr/>
      </dsp:nvSpPr>
      <dsp:spPr>
        <a:xfrm>
          <a:off x="1235836" y="1627194"/>
          <a:ext cx="1049274" cy="1049274"/>
        </a:xfrm>
        <a:prstGeom prst="roundRect">
          <a:avLst/>
        </a:prstGeom>
        <a:gradFill rotWithShape="0">
          <a:gsLst>
            <a:gs pos="0">
              <a:schemeClr val="accent1">
                <a:shade val="80000"/>
                <a:hueOff val="0"/>
                <a:satOff val="0"/>
                <a:lumOff val="0"/>
                <a:alphaOff val="0"/>
                <a:tint val="92000"/>
                <a:satMod val="170000"/>
              </a:schemeClr>
            </a:gs>
            <a:gs pos="15000">
              <a:schemeClr val="accent1">
                <a:shade val="80000"/>
                <a:hueOff val="0"/>
                <a:satOff val="0"/>
                <a:lumOff val="0"/>
                <a:alphaOff val="0"/>
                <a:tint val="92000"/>
                <a:shade val="99000"/>
                <a:satMod val="170000"/>
              </a:schemeClr>
            </a:gs>
            <a:gs pos="62000">
              <a:schemeClr val="accent1">
                <a:shade val="80000"/>
                <a:hueOff val="0"/>
                <a:satOff val="0"/>
                <a:lumOff val="0"/>
                <a:alphaOff val="0"/>
                <a:tint val="96000"/>
                <a:shade val="80000"/>
                <a:satMod val="170000"/>
              </a:schemeClr>
            </a:gs>
            <a:gs pos="97000">
              <a:schemeClr val="accent1">
                <a:shade val="80000"/>
                <a:hueOff val="0"/>
                <a:satOff val="0"/>
                <a:lumOff val="0"/>
                <a:alphaOff val="0"/>
                <a:tint val="98000"/>
                <a:shade val="63000"/>
                <a:satMod val="170000"/>
              </a:schemeClr>
            </a:gs>
            <a:gs pos="100000">
              <a:schemeClr val="accent1">
                <a:shade val="80000"/>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accent1">
              <a:shade val="80000"/>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lvl="0" algn="ctr" defTabSz="533400">
            <a:lnSpc>
              <a:spcPct val="90000"/>
            </a:lnSpc>
            <a:spcBef>
              <a:spcPct val="0"/>
            </a:spcBef>
            <a:spcAft>
              <a:spcPct val="35000"/>
            </a:spcAft>
          </a:pPr>
          <a:r>
            <a:rPr lang="en-GB" sz="1200" kern="1200" dirty="0"/>
            <a:t>CSR Strategy and Practices</a:t>
          </a:r>
        </a:p>
      </dsp:txBody>
      <dsp:txXfrm>
        <a:off x="1287057" y="1678415"/>
        <a:ext cx="946832" cy="946832"/>
      </dsp:txXfrm>
    </dsp:sp>
    <dsp:sp modelId="{9DD66A5B-F3AE-447C-8BCB-363BB7074766}">
      <dsp:nvSpPr>
        <dsp:cNvPr id="0" name=""/>
        <dsp:cNvSpPr/>
      </dsp:nvSpPr>
      <dsp:spPr>
        <a:xfrm rot="16200000">
          <a:off x="1392463" y="1259183"/>
          <a:ext cx="736021" cy="0"/>
        </a:xfrm>
        <a:custGeom>
          <a:avLst/>
          <a:gdLst/>
          <a:ahLst/>
          <a:cxnLst/>
          <a:rect l="0" t="0" r="0" b="0"/>
          <a:pathLst>
            <a:path>
              <a:moveTo>
                <a:pt x="0" y="0"/>
              </a:moveTo>
              <a:lnTo>
                <a:pt x="736021" y="0"/>
              </a:lnTo>
            </a:path>
          </a:pathLst>
        </a:custGeom>
        <a:noFill/>
        <a:ln w="25400" cap="flat" cmpd="sng" algn="ctr">
          <a:solidFill>
            <a:schemeClr val="accent1">
              <a:tint val="99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442F987-E74E-4398-BAF6-16F2CF91CDA1}">
      <dsp:nvSpPr>
        <dsp:cNvPr id="0" name=""/>
        <dsp:cNvSpPr/>
      </dsp:nvSpPr>
      <dsp:spPr>
        <a:xfrm>
          <a:off x="1408967" y="188158"/>
          <a:ext cx="703013" cy="703013"/>
        </a:xfrm>
        <a:prstGeom prst="roundRect">
          <a:avLst/>
        </a:prstGeom>
        <a:gradFill rotWithShape="0">
          <a:gsLst>
            <a:gs pos="0">
              <a:schemeClr val="accent1">
                <a:shade val="80000"/>
                <a:hueOff val="81476"/>
                <a:satOff val="-7419"/>
                <a:lumOff val="10011"/>
                <a:alphaOff val="0"/>
                <a:tint val="92000"/>
                <a:satMod val="170000"/>
              </a:schemeClr>
            </a:gs>
            <a:gs pos="15000">
              <a:schemeClr val="accent1">
                <a:shade val="80000"/>
                <a:hueOff val="81476"/>
                <a:satOff val="-7419"/>
                <a:lumOff val="10011"/>
                <a:alphaOff val="0"/>
                <a:tint val="92000"/>
                <a:shade val="99000"/>
                <a:satMod val="170000"/>
              </a:schemeClr>
            </a:gs>
            <a:gs pos="62000">
              <a:schemeClr val="accent1">
                <a:shade val="80000"/>
                <a:hueOff val="81476"/>
                <a:satOff val="-7419"/>
                <a:lumOff val="10011"/>
                <a:alphaOff val="0"/>
                <a:tint val="96000"/>
                <a:shade val="80000"/>
                <a:satMod val="170000"/>
              </a:schemeClr>
            </a:gs>
            <a:gs pos="97000">
              <a:schemeClr val="accent1">
                <a:shade val="80000"/>
                <a:hueOff val="81476"/>
                <a:satOff val="-7419"/>
                <a:lumOff val="10011"/>
                <a:alphaOff val="0"/>
                <a:tint val="98000"/>
                <a:shade val="63000"/>
                <a:satMod val="170000"/>
              </a:schemeClr>
            </a:gs>
            <a:gs pos="100000">
              <a:schemeClr val="accent1">
                <a:shade val="80000"/>
                <a:hueOff val="81476"/>
                <a:satOff val="-7419"/>
                <a:lumOff val="10011"/>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accent1">
              <a:shade val="80000"/>
              <a:hueOff val="81476"/>
              <a:satOff val="-7419"/>
              <a:lumOff val="10011"/>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lvl="0" algn="ctr" defTabSz="400050">
            <a:lnSpc>
              <a:spcPct val="90000"/>
            </a:lnSpc>
            <a:spcBef>
              <a:spcPct val="0"/>
            </a:spcBef>
            <a:spcAft>
              <a:spcPct val="35000"/>
            </a:spcAft>
          </a:pPr>
          <a:r>
            <a:rPr lang="en-GB" sz="900" kern="1200" dirty="0"/>
            <a:t>IT driven information systems</a:t>
          </a:r>
        </a:p>
      </dsp:txBody>
      <dsp:txXfrm>
        <a:off x="1443285" y="222476"/>
        <a:ext cx="634377" cy="634377"/>
      </dsp:txXfrm>
    </dsp:sp>
    <dsp:sp modelId="{AFC707A9-C2BB-4525-BC6D-D9882CE536C5}">
      <dsp:nvSpPr>
        <dsp:cNvPr id="0" name=""/>
        <dsp:cNvSpPr/>
      </dsp:nvSpPr>
      <dsp:spPr>
        <a:xfrm rot="1800000">
          <a:off x="2244886" y="2604851"/>
          <a:ext cx="600482" cy="0"/>
        </a:xfrm>
        <a:custGeom>
          <a:avLst/>
          <a:gdLst/>
          <a:ahLst/>
          <a:cxnLst/>
          <a:rect l="0" t="0" r="0" b="0"/>
          <a:pathLst>
            <a:path>
              <a:moveTo>
                <a:pt x="0" y="0"/>
              </a:moveTo>
              <a:lnTo>
                <a:pt x="600482" y="0"/>
              </a:lnTo>
            </a:path>
          </a:pathLst>
        </a:custGeom>
        <a:noFill/>
        <a:ln w="25400" cap="flat" cmpd="sng" algn="ctr">
          <a:solidFill>
            <a:schemeClr val="accent1">
              <a:tint val="99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F88BF92-347B-4E83-84A0-D0D5E6648531}">
      <dsp:nvSpPr>
        <dsp:cNvPr id="0" name=""/>
        <dsp:cNvSpPr/>
      </dsp:nvSpPr>
      <dsp:spPr>
        <a:xfrm>
          <a:off x="2805143" y="2606407"/>
          <a:ext cx="703013" cy="703013"/>
        </a:xfrm>
        <a:prstGeom prst="roundRect">
          <a:avLst/>
        </a:prstGeom>
        <a:gradFill rotWithShape="0">
          <a:gsLst>
            <a:gs pos="0">
              <a:schemeClr val="accent1">
                <a:shade val="80000"/>
                <a:hueOff val="162953"/>
                <a:satOff val="-14837"/>
                <a:lumOff val="20023"/>
                <a:alphaOff val="0"/>
                <a:tint val="92000"/>
                <a:satMod val="170000"/>
              </a:schemeClr>
            </a:gs>
            <a:gs pos="15000">
              <a:schemeClr val="accent1">
                <a:shade val="80000"/>
                <a:hueOff val="162953"/>
                <a:satOff val="-14837"/>
                <a:lumOff val="20023"/>
                <a:alphaOff val="0"/>
                <a:tint val="92000"/>
                <a:shade val="99000"/>
                <a:satMod val="170000"/>
              </a:schemeClr>
            </a:gs>
            <a:gs pos="62000">
              <a:schemeClr val="accent1">
                <a:shade val="80000"/>
                <a:hueOff val="162953"/>
                <a:satOff val="-14837"/>
                <a:lumOff val="20023"/>
                <a:alphaOff val="0"/>
                <a:tint val="96000"/>
                <a:shade val="80000"/>
                <a:satMod val="170000"/>
              </a:schemeClr>
            </a:gs>
            <a:gs pos="97000">
              <a:schemeClr val="accent1">
                <a:shade val="80000"/>
                <a:hueOff val="162953"/>
                <a:satOff val="-14837"/>
                <a:lumOff val="20023"/>
                <a:alphaOff val="0"/>
                <a:tint val="98000"/>
                <a:shade val="63000"/>
                <a:satMod val="170000"/>
              </a:schemeClr>
            </a:gs>
            <a:gs pos="100000">
              <a:schemeClr val="accent1">
                <a:shade val="80000"/>
                <a:hueOff val="162953"/>
                <a:satOff val="-14837"/>
                <a:lumOff val="20023"/>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accent1">
              <a:shade val="80000"/>
              <a:hueOff val="162953"/>
              <a:satOff val="-14837"/>
              <a:lumOff val="20023"/>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25400" tIns="25400" rIns="25400" bIns="25400" numCol="1" spcCol="1270" anchor="ctr" anchorCtr="0">
          <a:noAutofit/>
        </a:bodyPr>
        <a:lstStyle/>
        <a:p>
          <a:pPr lvl="0" algn="ctr" defTabSz="444500">
            <a:lnSpc>
              <a:spcPct val="90000"/>
            </a:lnSpc>
            <a:spcBef>
              <a:spcPct val="0"/>
            </a:spcBef>
            <a:spcAft>
              <a:spcPct val="35000"/>
            </a:spcAft>
          </a:pPr>
          <a:r>
            <a:rPr lang="en-GB" sz="1000" kern="1200" dirty="0"/>
            <a:t>Leadership willingness</a:t>
          </a:r>
        </a:p>
      </dsp:txBody>
      <dsp:txXfrm>
        <a:off x="2839461" y="2640725"/>
        <a:ext cx="634377" cy="634377"/>
      </dsp:txXfrm>
    </dsp:sp>
    <dsp:sp modelId="{2396699C-B1E1-4943-A1B8-9D9364FA5D4D}">
      <dsp:nvSpPr>
        <dsp:cNvPr id="0" name=""/>
        <dsp:cNvSpPr/>
      </dsp:nvSpPr>
      <dsp:spPr>
        <a:xfrm rot="9000000">
          <a:off x="675579" y="2604851"/>
          <a:ext cx="600482" cy="0"/>
        </a:xfrm>
        <a:custGeom>
          <a:avLst/>
          <a:gdLst/>
          <a:ahLst/>
          <a:cxnLst/>
          <a:rect l="0" t="0" r="0" b="0"/>
          <a:pathLst>
            <a:path>
              <a:moveTo>
                <a:pt x="0" y="0"/>
              </a:moveTo>
              <a:lnTo>
                <a:pt x="600482" y="0"/>
              </a:lnTo>
            </a:path>
          </a:pathLst>
        </a:custGeom>
        <a:noFill/>
        <a:ln w="25400" cap="flat" cmpd="sng" algn="ctr">
          <a:solidFill>
            <a:schemeClr val="accent1">
              <a:tint val="99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0E581E6-88DD-4938-A6BC-F264F00FA484}">
      <dsp:nvSpPr>
        <dsp:cNvPr id="0" name=""/>
        <dsp:cNvSpPr/>
      </dsp:nvSpPr>
      <dsp:spPr>
        <a:xfrm>
          <a:off x="12790" y="2606407"/>
          <a:ext cx="703013" cy="703013"/>
        </a:xfrm>
        <a:prstGeom prst="roundRect">
          <a:avLst/>
        </a:prstGeom>
        <a:gradFill rotWithShape="0">
          <a:gsLst>
            <a:gs pos="0">
              <a:schemeClr val="accent1">
                <a:shade val="80000"/>
                <a:hueOff val="244429"/>
                <a:satOff val="-22256"/>
                <a:lumOff val="30034"/>
                <a:alphaOff val="0"/>
                <a:tint val="92000"/>
                <a:satMod val="170000"/>
              </a:schemeClr>
            </a:gs>
            <a:gs pos="15000">
              <a:schemeClr val="accent1">
                <a:shade val="80000"/>
                <a:hueOff val="244429"/>
                <a:satOff val="-22256"/>
                <a:lumOff val="30034"/>
                <a:alphaOff val="0"/>
                <a:tint val="92000"/>
                <a:shade val="99000"/>
                <a:satMod val="170000"/>
              </a:schemeClr>
            </a:gs>
            <a:gs pos="62000">
              <a:schemeClr val="accent1">
                <a:shade val="80000"/>
                <a:hueOff val="244429"/>
                <a:satOff val="-22256"/>
                <a:lumOff val="30034"/>
                <a:alphaOff val="0"/>
                <a:tint val="96000"/>
                <a:shade val="80000"/>
                <a:satMod val="170000"/>
              </a:schemeClr>
            </a:gs>
            <a:gs pos="97000">
              <a:schemeClr val="accent1">
                <a:shade val="80000"/>
                <a:hueOff val="244429"/>
                <a:satOff val="-22256"/>
                <a:lumOff val="30034"/>
                <a:alphaOff val="0"/>
                <a:tint val="98000"/>
                <a:shade val="63000"/>
                <a:satMod val="170000"/>
              </a:schemeClr>
            </a:gs>
            <a:gs pos="100000">
              <a:schemeClr val="accent1">
                <a:shade val="80000"/>
                <a:hueOff val="244429"/>
                <a:satOff val="-22256"/>
                <a:lumOff val="30034"/>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accent1">
              <a:shade val="80000"/>
              <a:hueOff val="244429"/>
              <a:satOff val="-22256"/>
              <a:lumOff val="30034"/>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25400" tIns="25400" rIns="25400" bIns="25400" numCol="1" spcCol="1270" anchor="ctr" anchorCtr="0">
          <a:noAutofit/>
        </a:bodyPr>
        <a:lstStyle/>
        <a:p>
          <a:pPr lvl="0" algn="ctr" defTabSz="444500">
            <a:lnSpc>
              <a:spcPct val="90000"/>
            </a:lnSpc>
            <a:spcBef>
              <a:spcPct val="0"/>
            </a:spcBef>
            <a:spcAft>
              <a:spcPct val="35000"/>
            </a:spcAft>
          </a:pPr>
          <a:r>
            <a:rPr lang="en-GB" sz="1000" kern="1200" dirty="0"/>
            <a:t>In-house training of technology tools</a:t>
          </a:r>
        </a:p>
      </dsp:txBody>
      <dsp:txXfrm>
        <a:off x="47108" y="2640725"/>
        <a:ext cx="634377" cy="634377"/>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BBE70A9-1CA8-9A45-9A48-6DA5CD7F7C99}" type="datetimeFigureOut">
              <a:rPr lang="en-US" smtClean="0"/>
              <a:t>20/12/19</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40E7ACF0-F453-3C47-AD85-111FA4907493}" type="slidenum">
              <a:rPr lang="en-US" smtClean="0"/>
              <a:t>‹#›</a:t>
            </a:fld>
            <a:endParaRPr lang="en-US"/>
          </a:p>
        </p:txBody>
      </p:sp>
    </p:spTree>
    <p:extLst>
      <p:ext uri="{BB962C8B-B14F-4D97-AF65-F5344CB8AC3E}">
        <p14:creationId xmlns:p14="http://schemas.microsoft.com/office/powerpoint/2010/main" val="126250895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1E0E27-3D19-964B-A225-0EE37A285B58}" type="datetimeFigureOut">
              <a:rPr lang="en-US" smtClean="0"/>
              <a:t>20/12/19</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45D651D-E84E-A241-B25F-10EEA154E10F}" type="slidenum">
              <a:rPr lang="en-US" smtClean="0"/>
              <a:t>‹#›</a:t>
            </a:fld>
            <a:endParaRPr lang="en-US"/>
          </a:p>
        </p:txBody>
      </p:sp>
    </p:spTree>
    <p:extLst>
      <p:ext uri="{BB962C8B-B14F-4D97-AF65-F5344CB8AC3E}">
        <p14:creationId xmlns:p14="http://schemas.microsoft.com/office/powerpoint/2010/main" val="204524851"/>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45D651D-E84E-A241-B25F-10EEA154E10F}" type="slidenum">
              <a:rPr lang="en-US" smtClean="0"/>
              <a:t>5</a:t>
            </a:fld>
            <a:endParaRPr lang="en-US"/>
          </a:p>
        </p:txBody>
      </p:sp>
    </p:spTree>
    <p:extLst>
      <p:ext uri="{BB962C8B-B14F-4D97-AF65-F5344CB8AC3E}">
        <p14:creationId xmlns:p14="http://schemas.microsoft.com/office/powerpoint/2010/main" val="2646290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645D651D-E84E-A241-B25F-10EEA154E10F}" type="slidenum">
              <a:rPr lang="en-US" smtClean="0"/>
              <a:t>6</a:t>
            </a:fld>
            <a:endParaRPr lang="en-US"/>
          </a:p>
        </p:txBody>
      </p:sp>
    </p:spTree>
    <p:extLst>
      <p:ext uri="{BB962C8B-B14F-4D97-AF65-F5344CB8AC3E}">
        <p14:creationId xmlns:p14="http://schemas.microsoft.com/office/powerpoint/2010/main" val="16107220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45D651D-E84E-A241-B25F-10EEA154E10F}" type="slidenum">
              <a:rPr lang="en-US" smtClean="0"/>
              <a:t>7</a:t>
            </a:fld>
            <a:endParaRPr lang="en-US"/>
          </a:p>
        </p:txBody>
      </p:sp>
    </p:spTree>
    <p:extLst>
      <p:ext uri="{BB962C8B-B14F-4D97-AF65-F5344CB8AC3E}">
        <p14:creationId xmlns:p14="http://schemas.microsoft.com/office/powerpoint/2010/main" val="123378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269923"/>
            <a:ext cx="7406640" cy="1104138"/>
          </a:xfrm>
        </p:spPr>
        <p:txBody>
          <a:bodyPr anchor="b"/>
          <a:lstStyle>
            <a:lvl1pPr algn="l">
              <a:defRPr/>
            </a:lvl1pPr>
            <a:extLst/>
          </a:lstStyle>
          <a:p>
            <a:r>
              <a:rPr kumimoji="0" lang="en-GB" smtClean="0"/>
              <a:t>Click to edit Master title style</a:t>
            </a:r>
            <a:endParaRPr kumimoji="0" lang="en-US"/>
          </a:p>
        </p:txBody>
      </p:sp>
      <p:sp>
        <p:nvSpPr>
          <p:cNvPr id="22" name="Subtitle 21"/>
          <p:cNvSpPr>
            <a:spLocks noGrp="1"/>
          </p:cNvSpPr>
          <p:nvPr>
            <p:ph type="subTitle" idx="1"/>
          </p:nvPr>
        </p:nvSpPr>
        <p:spPr>
          <a:xfrm>
            <a:off x="1432560" y="1387548"/>
            <a:ext cx="7406640" cy="131445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GB"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DE8563AF-4277-8246-BBA5-728DBD3693D7}" type="datetime1">
              <a:rPr lang="en-GB" smtClean="0"/>
              <a:t>20/12/19</a:t>
            </a:fld>
            <a:endParaRPr lang="en-US"/>
          </a:p>
        </p:txBody>
      </p:sp>
      <p:sp>
        <p:nvSpPr>
          <p:cNvPr id="20" name="Footer Placeholder 19"/>
          <p:cNvSpPr>
            <a:spLocks noGrp="1"/>
          </p:cNvSpPr>
          <p:nvPr>
            <p:ph type="ftr" sz="quarter" idx="11"/>
          </p:nvPr>
        </p:nvSpPr>
        <p:spPr>
          <a:xfrm>
            <a:off x="5715000" y="4729162"/>
            <a:ext cx="2895600" cy="357188"/>
          </a:xfrm>
          <a:prstGeom prst="rect">
            <a:avLst/>
          </a:prstGeom>
        </p:spPr>
        <p:txBody>
          <a:bodyPr/>
          <a:lstStyle>
            <a:extLst/>
          </a:lstStyle>
          <a:p>
            <a:endParaRPr lang="en-US" dirty="0"/>
          </a:p>
        </p:txBody>
      </p:sp>
      <p:sp>
        <p:nvSpPr>
          <p:cNvPr id="10" name="Slide Number Placeholder 9"/>
          <p:cNvSpPr>
            <a:spLocks noGrp="1"/>
          </p:cNvSpPr>
          <p:nvPr>
            <p:ph type="sldNum" sz="quarter" idx="12"/>
          </p:nvPr>
        </p:nvSpPr>
        <p:spPr/>
        <p:txBody>
          <a:bodyPr/>
          <a:lstStyle>
            <a:extLst/>
          </a:lstStyle>
          <a:p>
            <a:fld id="{18C5AB4D-F26E-AA4F-8BAF-90B37BF53645}" type="slidenum">
              <a:rPr lang="en-US" smtClean="0"/>
              <a:t>‹#›</a:t>
            </a:fld>
            <a:endParaRPr lang="en-US"/>
          </a:p>
        </p:txBody>
      </p:sp>
      <p:sp>
        <p:nvSpPr>
          <p:cNvPr id="8" name="Oval 7"/>
          <p:cNvSpPr/>
          <p:nvPr/>
        </p:nvSpPr>
        <p:spPr>
          <a:xfrm>
            <a:off x="921433" y="1060352"/>
            <a:ext cx="210312" cy="157734"/>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008762"/>
            <a:ext cx="64008" cy="48006"/>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GB"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extLst/>
          </a:lstStyle>
          <a:p>
            <a:fld id="{725BCE88-B3C1-FF42-9A77-0E9AC7F9105C}" type="datetime1">
              <a:rPr lang="en-GB" smtClean="0"/>
              <a:t>20/12/19</a:t>
            </a:fld>
            <a:endParaRPr lang="en-US"/>
          </a:p>
        </p:txBody>
      </p:sp>
      <p:sp>
        <p:nvSpPr>
          <p:cNvPr id="5" name="Footer Placeholder 4"/>
          <p:cNvSpPr>
            <a:spLocks noGrp="1"/>
          </p:cNvSpPr>
          <p:nvPr>
            <p:ph type="ftr" sz="quarter" idx="11"/>
          </p:nvPr>
        </p:nvSpPr>
        <p:spPr>
          <a:xfrm>
            <a:off x="5715000" y="4729162"/>
            <a:ext cx="2895600" cy="357188"/>
          </a:xfrm>
          <a:prstGeom prst="rect">
            <a:avLst/>
          </a:prstGeom>
        </p:spPr>
        <p:txBody>
          <a:bodyPr/>
          <a:lstStyle>
            <a:extLst/>
          </a:lstStyle>
          <a:p>
            <a:endParaRPr lang="en-US" dirty="0"/>
          </a:p>
        </p:txBody>
      </p:sp>
      <p:sp>
        <p:nvSpPr>
          <p:cNvPr id="6" name="Slide Number Placeholder 5"/>
          <p:cNvSpPr>
            <a:spLocks noGrp="1"/>
          </p:cNvSpPr>
          <p:nvPr>
            <p:ph type="sldNum" sz="quarter" idx="12"/>
          </p:nvPr>
        </p:nvSpPr>
        <p:spPr/>
        <p:txBody>
          <a:bodyPr/>
          <a:lstStyle>
            <a:extLst/>
          </a:lstStyle>
          <a:p>
            <a:fld id="{18C5AB4D-F26E-AA4F-8BAF-90B37BF53645}" type="slidenum">
              <a:rPr lang="en-US" smtClean="0"/>
              <a:t>‹#›</a:t>
            </a:fld>
            <a:endParaRPr lang="en-US"/>
          </a:p>
        </p:txBody>
      </p:sp>
    </p:spTree>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41"/>
            <a:ext cx="6858000" cy="5143541"/>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1950244"/>
            <a:ext cx="6400800" cy="1714500"/>
          </a:xfrm>
        </p:spPr>
        <p:txBody>
          <a:bodyPr anchor="t"/>
          <a:lstStyle>
            <a:lvl1pPr algn="l">
              <a:lnSpc>
                <a:spcPts val="4500"/>
              </a:lnSpc>
              <a:buNone/>
              <a:defRPr sz="4000" b="1" cap="all"/>
            </a:lvl1pPr>
            <a:extLst/>
          </a:lstStyle>
          <a:p>
            <a:r>
              <a:rPr kumimoji="0" lang="en-GB" smtClean="0"/>
              <a:t>Click to edit Master title style</a:t>
            </a:r>
            <a:endParaRPr kumimoji="0" lang="en-US"/>
          </a:p>
        </p:txBody>
      </p:sp>
      <p:sp>
        <p:nvSpPr>
          <p:cNvPr id="3" name="Text Placeholder 2"/>
          <p:cNvSpPr>
            <a:spLocks noGrp="1"/>
          </p:cNvSpPr>
          <p:nvPr>
            <p:ph type="body" idx="1"/>
          </p:nvPr>
        </p:nvSpPr>
        <p:spPr>
          <a:xfrm>
            <a:off x="2578392" y="800100"/>
            <a:ext cx="6400800" cy="1132284"/>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extLst/>
          </a:lstStyle>
          <a:p>
            <a:fld id="{04D4BEE4-AE75-844F-BA78-FDDF3B71BB34}" type="datetime1">
              <a:rPr lang="en-GB" smtClean="0"/>
              <a:t>20/12/19</a:t>
            </a:fld>
            <a:endParaRPr lang="en-US"/>
          </a:p>
        </p:txBody>
      </p:sp>
      <p:sp>
        <p:nvSpPr>
          <p:cNvPr id="5" name="Footer Placeholder 4"/>
          <p:cNvSpPr>
            <a:spLocks noGrp="1"/>
          </p:cNvSpPr>
          <p:nvPr>
            <p:ph type="ftr" sz="quarter" idx="11"/>
          </p:nvPr>
        </p:nvSpPr>
        <p:spPr>
          <a:xfrm>
            <a:off x="5715000" y="4729162"/>
            <a:ext cx="2895600" cy="357188"/>
          </a:xfrm>
          <a:prstGeom prst="rect">
            <a:avLst/>
          </a:prstGeom>
        </p:spPr>
        <p:txBody>
          <a:bodyPr/>
          <a:lstStyle>
            <a:extLst/>
          </a:lstStyle>
          <a:p>
            <a:endParaRPr lang="en-US" dirty="0"/>
          </a:p>
        </p:txBody>
      </p:sp>
      <p:sp>
        <p:nvSpPr>
          <p:cNvPr id="6" name="Slide Number Placeholder 5"/>
          <p:cNvSpPr>
            <a:spLocks noGrp="1"/>
          </p:cNvSpPr>
          <p:nvPr>
            <p:ph type="sldNum" sz="quarter" idx="12"/>
          </p:nvPr>
        </p:nvSpPr>
        <p:spPr/>
        <p:txBody>
          <a:bodyPr/>
          <a:lstStyle>
            <a:extLst/>
          </a:lstStyle>
          <a:p>
            <a:fld id="{18C5AB4D-F26E-AA4F-8BAF-90B37BF53645}" type="slidenum">
              <a:rPr lang="en-US" smtClean="0"/>
              <a:t>‹#›</a:t>
            </a:fld>
            <a:endParaRPr lang="en-US"/>
          </a:p>
        </p:txBody>
      </p:sp>
      <p:sp>
        <p:nvSpPr>
          <p:cNvPr id="10" name="Rectangle 9"/>
          <p:cNvSpPr/>
          <p:nvPr/>
        </p:nvSpPr>
        <p:spPr bwMode="invGray">
          <a:xfrm>
            <a:off x="2286000" y="0"/>
            <a:ext cx="76200" cy="5143541"/>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110992"/>
            <a:ext cx="210312" cy="157734"/>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059403"/>
            <a:ext cx="64008" cy="48006"/>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05740"/>
            <a:ext cx="7498080" cy="857250"/>
          </a:xfrm>
        </p:spPr>
        <p:txBody>
          <a:bodyPr/>
          <a:lstStyle>
            <a:extLst/>
          </a:lstStyle>
          <a:p>
            <a:r>
              <a:rPr kumimoji="0" lang="en-GB" smtClean="0"/>
              <a:t>Click to edit Master title style</a:t>
            </a:r>
            <a:endParaRPr kumimoji="0" lang="en-US"/>
          </a:p>
        </p:txBody>
      </p:sp>
      <p:sp>
        <p:nvSpPr>
          <p:cNvPr id="3" name="Content Placeholder 2"/>
          <p:cNvSpPr>
            <a:spLocks noGrp="1"/>
          </p:cNvSpPr>
          <p:nvPr>
            <p:ph sz="half" idx="1"/>
          </p:nvPr>
        </p:nvSpPr>
        <p:spPr>
          <a:xfrm>
            <a:off x="1435608" y="1143000"/>
            <a:ext cx="3657600" cy="34975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5276088" y="1143000"/>
            <a:ext cx="3657600" cy="34975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extLst/>
          </a:lstStyle>
          <a:p>
            <a:fld id="{BCF252BA-FC6A-DC45-AB22-EF8EA7462347}" type="datetime1">
              <a:rPr lang="en-GB" smtClean="0"/>
              <a:t>20/12/19</a:t>
            </a:fld>
            <a:endParaRPr lang="en-US"/>
          </a:p>
        </p:txBody>
      </p:sp>
      <p:sp>
        <p:nvSpPr>
          <p:cNvPr id="6" name="Footer Placeholder 5"/>
          <p:cNvSpPr>
            <a:spLocks noGrp="1"/>
          </p:cNvSpPr>
          <p:nvPr>
            <p:ph type="ftr" sz="quarter" idx="11"/>
          </p:nvPr>
        </p:nvSpPr>
        <p:spPr>
          <a:xfrm>
            <a:off x="5715000" y="4729162"/>
            <a:ext cx="2895600" cy="357188"/>
          </a:xfrm>
          <a:prstGeom prst="rect">
            <a:avLst/>
          </a:prstGeom>
        </p:spPr>
        <p:txBody>
          <a:bodyPr/>
          <a:lstStyle>
            <a:extLst/>
          </a:lstStyle>
          <a:p>
            <a:endParaRPr lang="en-US" dirty="0"/>
          </a:p>
        </p:txBody>
      </p:sp>
      <p:sp>
        <p:nvSpPr>
          <p:cNvPr id="7" name="Slide Number Placeholder 6"/>
          <p:cNvSpPr>
            <a:spLocks noGrp="1"/>
          </p:cNvSpPr>
          <p:nvPr>
            <p:ph type="sldNum" sz="quarter" idx="12"/>
          </p:nvPr>
        </p:nvSpPr>
        <p:spPr/>
        <p:txBody>
          <a:bodyPr/>
          <a:lstStyle>
            <a:extLst/>
          </a:lstStyle>
          <a:p>
            <a:fld id="{18C5AB4D-F26E-AA4F-8BAF-90B37BF53645}" type="slidenum">
              <a:rPr lang="en-US" smtClean="0"/>
              <a:t>‹#›</a:t>
            </a:fld>
            <a:endParaRPr lang="en-US"/>
          </a:p>
        </p:txBody>
      </p:sp>
    </p:spTree>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870252"/>
            <a:ext cx="8229600" cy="857250"/>
          </a:xfrm>
        </p:spPr>
        <p:txBody>
          <a:bodyPr anchor="ctr"/>
          <a:lstStyle>
            <a:lvl1pPr algn="ctr">
              <a:defRPr sz="4500" b="1" cap="none" baseline="0"/>
            </a:lvl1pPr>
            <a:extLst/>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246209"/>
            <a:ext cx="4023360" cy="48006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63440" y="246209"/>
            <a:ext cx="4023360" cy="48006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727002"/>
            <a:ext cx="4023360" cy="30861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63440" y="727002"/>
            <a:ext cx="4023360" cy="30861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extLst/>
          </a:lstStyle>
          <a:p>
            <a:fld id="{6532ABB7-D938-B943-950E-666EF5F0CB32}" type="datetime1">
              <a:rPr lang="en-GB" smtClean="0"/>
              <a:t>20/12/19</a:t>
            </a:fld>
            <a:endParaRPr lang="en-US"/>
          </a:p>
        </p:txBody>
      </p:sp>
      <p:sp>
        <p:nvSpPr>
          <p:cNvPr id="8" name="Footer Placeholder 7"/>
          <p:cNvSpPr>
            <a:spLocks noGrp="1"/>
          </p:cNvSpPr>
          <p:nvPr>
            <p:ph type="ftr" sz="quarter" idx="11"/>
          </p:nvPr>
        </p:nvSpPr>
        <p:spPr>
          <a:xfrm>
            <a:off x="5715000" y="4729162"/>
            <a:ext cx="2895600" cy="357188"/>
          </a:xfrm>
          <a:prstGeom prst="rect">
            <a:avLst/>
          </a:prstGeom>
        </p:spPr>
        <p:txBody>
          <a:bodyPr/>
          <a:lstStyle>
            <a:extLst/>
          </a:lstStyle>
          <a:p>
            <a:endParaRPr lang="en-US" dirty="0"/>
          </a:p>
        </p:txBody>
      </p:sp>
      <p:sp>
        <p:nvSpPr>
          <p:cNvPr id="9" name="Slide Number Placeholder 8"/>
          <p:cNvSpPr>
            <a:spLocks noGrp="1"/>
          </p:cNvSpPr>
          <p:nvPr>
            <p:ph type="sldNum" sz="quarter" idx="12"/>
          </p:nvPr>
        </p:nvSpPr>
        <p:spPr/>
        <p:txBody>
          <a:bodyPr/>
          <a:lstStyle>
            <a:extLst/>
          </a:lstStyle>
          <a:p>
            <a:fld id="{18C5AB4D-F26E-AA4F-8BAF-90B37BF53645}" type="slidenum">
              <a:rPr lang="en-US" smtClean="0"/>
              <a:t>‹#›</a:t>
            </a:fld>
            <a:endParaRPr lang="en-US"/>
          </a:p>
        </p:txBody>
      </p:sp>
    </p:spTree>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05740"/>
            <a:ext cx="7498080" cy="857250"/>
          </a:xfrm>
        </p:spPr>
        <p:txBody>
          <a:bodyPr anchor="ctr"/>
          <a:lstStyle>
            <a:extLst/>
          </a:lstStyle>
          <a:p>
            <a:r>
              <a:rPr kumimoji="0" lang="en-GB"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68FC582D-A42C-AF4A-BCDF-F1D90E870C28}" type="datetime1">
              <a:rPr lang="en-GB" smtClean="0"/>
              <a:t>20/12/19</a:t>
            </a:fld>
            <a:endParaRPr lang="en-US"/>
          </a:p>
        </p:txBody>
      </p:sp>
      <p:sp>
        <p:nvSpPr>
          <p:cNvPr id="4" name="Footer Placeholder 3"/>
          <p:cNvSpPr>
            <a:spLocks noGrp="1"/>
          </p:cNvSpPr>
          <p:nvPr>
            <p:ph type="ftr" sz="quarter" idx="11"/>
          </p:nvPr>
        </p:nvSpPr>
        <p:spPr>
          <a:xfrm>
            <a:off x="5715000" y="4729162"/>
            <a:ext cx="2895600" cy="357188"/>
          </a:xfrm>
          <a:prstGeom prst="rect">
            <a:avLst/>
          </a:prstGeom>
        </p:spPr>
        <p:txBody>
          <a:bodyPr/>
          <a:lstStyle>
            <a:extLst/>
          </a:lstStyle>
          <a:p>
            <a:endParaRPr lang="en-US" dirty="0"/>
          </a:p>
        </p:txBody>
      </p:sp>
      <p:sp>
        <p:nvSpPr>
          <p:cNvPr id="5" name="Slide Number Placeholder 4"/>
          <p:cNvSpPr>
            <a:spLocks noGrp="1"/>
          </p:cNvSpPr>
          <p:nvPr>
            <p:ph type="sldNum" sz="quarter" idx="12"/>
          </p:nvPr>
        </p:nvSpPr>
        <p:spPr/>
        <p:txBody>
          <a:bodyPr/>
          <a:lstStyle>
            <a:extLst/>
          </a:lstStyle>
          <a:p>
            <a:fld id="{18C5AB4D-F26E-AA4F-8BAF-90B37BF53645}" type="slidenum">
              <a:rPr lang="en-US" smtClean="0"/>
              <a:t>‹#›</a:t>
            </a:fld>
            <a:endParaRPr lang="en-US"/>
          </a:p>
        </p:txBody>
      </p:sp>
    </p:spTree>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51435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6235C38-0A58-DF45-8895-4E19067331D0}" type="datetime1">
              <a:rPr lang="en-GB" smtClean="0"/>
              <a:t>20/12/19</a:t>
            </a:fld>
            <a:endParaRPr lang="en-US"/>
          </a:p>
        </p:txBody>
      </p:sp>
      <p:sp>
        <p:nvSpPr>
          <p:cNvPr id="3" name="Footer Placeholder 2"/>
          <p:cNvSpPr>
            <a:spLocks noGrp="1"/>
          </p:cNvSpPr>
          <p:nvPr>
            <p:ph type="ftr" sz="quarter" idx="11"/>
          </p:nvPr>
        </p:nvSpPr>
        <p:spPr>
          <a:xfrm>
            <a:off x="5715000" y="4729162"/>
            <a:ext cx="2895600" cy="357188"/>
          </a:xfrm>
          <a:prstGeom prst="rect">
            <a:avLst/>
          </a:prstGeom>
        </p:spPr>
        <p:txBody>
          <a:bodyPr/>
          <a:lstStyle>
            <a:extLst/>
          </a:lstStyle>
          <a:p>
            <a:endParaRPr lang="en-US" dirty="0"/>
          </a:p>
        </p:txBody>
      </p:sp>
      <p:sp>
        <p:nvSpPr>
          <p:cNvPr id="4" name="Slide Number Placeholder 3"/>
          <p:cNvSpPr>
            <a:spLocks noGrp="1"/>
          </p:cNvSpPr>
          <p:nvPr>
            <p:ph type="sldNum" sz="quarter" idx="12"/>
          </p:nvPr>
        </p:nvSpPr>
        <p:spPr/>
        <p:txBody>
          <a:bodyPr/>
          <a:lstStyle>
            <a:extLst/>
          </a:lstStyle>
          <a:p>
            <a:fld id="{18C5AB4D-F26E-AA4F-8BAF-90B37BF53645}" type="slidenum">
              <a:rPr lang="en-US" smtClean="0"/>
              <a:t>‹#›</a:t>
            </a:fld>
            <a:endParaRPr lang="en-US"/>
          </a:p>
        </p:txBody>
      </p:sp>
      <p:sp>
        <p:nvSpPr>
          <p:cNvPr id="6" name="Rectangle 5"/>
          <p:cNvSpPr/>
          <p:nvPr/>
        </p:nvSpPr>
        <p:spPr bwMode="invGray">
          <a:xfrm>
            <a:off x="1014984" y="-41"/>
            <a:ext cx="73152" cy="5143541"/>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62583"/>
            <a:ext cx="3810000" cy="871538"/>
          </a:xfrm>
          <a:ln>
            <a:noFill/>
          </a:ln>
        </p:spPr>
        <p:txBody>
          <a:bodyPr anchor="b"/>
          <a:lstStyle>
            <a:lvl1pPr algn="l">
              <a:lnSpc>
                <a:spcPts val="2000"/>
              </a:lnSpc>
              <a:buNone/>
              <a:defRPr sz="2200" b="1" cap="all" baseline="0"/>
            </a:lvl1pPr>
            <a:extLst/>
          </a:lstStyle>
          <a:p>
            <a:r>
              <a:rPr kumimoji="0" lang="en-GB" smtClean="0"/>
              <a:t>Click to edit Master title style</a:t>
            </a:r>
            <a:endParaRPr kumimoji="0" lang="en-US"/>
          </a:p>
        </p:txBody>
      </p:sp>
      <p:sp>
        <p:nvSpPr>
          <p:cNvPr id="3" name="Text Placeholder 2"/>
          <p:cNvSpPr>
            <a:spLocks noGrp="1"/>
          </p:cNvSpPr>
          <p:nvPr>
            <p:ph type="body" idx="2"/>
          </p:nvPr>
        </p:nvSpPr>
        <p:spPr>
          <a:xfrm>
            <a:off x="457200" y="1055223"/>
            <a:ext cx="3810000" cy="523875"/>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457200" y="1600201"/>
            <a:ext cx="8153400" cy="299442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extLst/>
          </a:lstStyle>
          <a:p>
            <a:fld id="{E02F9D20-AF51-0448-BB53-4AE0A0CEF15C}" type="datetime1">
              <a:rPr lang="en-GB" smtClean="0"/>
              <a:t>20/12/19</a:t>
            </a:fld>
            <a:endParaRPr lang="en-US"/>
          </a:p>
        </p:txBody>
      </p:sp>
      <p:sp>
        <p:nvSpPr>
          <p:cNvPr id="6" name="Footer Placeholder 5"/>
          <p:cNvSpPr>
            <a:spLocks noGrp="1"/>
          </p:cNvSpPr>
          <p:nvPr>
            <p:ph type="ftr" sz="quarter" idx="11"/>
          </p:nvPr>
        </p:nvSpPr>
        <p:spPr>
          <a:xfrm>
            <a:off x="5715000" y="4729162"/>
            <a:ext cx="2895600" cy="357188"/>
          </a:xfrm>
          <a:prstGeom prst="rect">
            <a:avLst/>
          </a:prstGeom>
        </p:spPr>
        <p:txBody>
          <a:bodyPr/>
          <a:lstStyle>
            <a:extLst/>
          </a:lstStyle>
          <a:p>
            <a:endParaRPr lang="en-US" dirty="0" smtClean="0"/>
          </a:p>
        </p:txBody>
      </p:sp>
      <p:sp>
        <p:nvSpPr>
          <p:cNvPr id="7" name="Slide Number Placeholder 6"/>
          <p:cNvSpPr>
            <a:spLocks noGrp="1"/>
          </p:cNvSpPr>
          <p:nvPr>
            <p:ph type="sldNum" sz="quarter" idx="12"/>
          </p:nvPr>
        </p:nvSpPr>
        <p:spPr/>
        <p:txBody>
          <a:bodyPr/>
          <a:lstStyle>
            <a:extLst/>
          </a:lstStyle>
          <a:p>
            <a:fld id="{18C5AB4D-F26E-AA4F-8BAF-90B37BF53645}" type="slidenum">
              <a:rPr lang="en-US" smtClean="0"/>
              <a:t>‹#›</a:t>
            </a:fld>
            <a:endParaRPr lang="en-US"/>
          </a:p>
        </p:txBody>
      </p:sp>
    </p:spTree>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800100"/>
            <a:ext cx="2743200" cy="1485900"/>
          </a:xfrm>
        </p:spPr>
        <p:txBody>
          <a:bodyPr anchor="b">
            <a:noAutofit/>
          </a:bodyPr>
          <a:lstStyle>
            <a:lvl1pPr algn="l">
              <a:buNone/>
              <a:defRPr sz="2100" b="1">
                <a:effectLst/>
              </a:defRPr>
            </a:lvl1pPr>
            <a:extLst/>
          </a:lstStyle>
          <a:p>
            <a:r>
              <a:rPr kumimoji="0" lang="en-GB"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DD7DC4AE-1D4C-D346-BC19-5BF057037B7C}" type="datetime1">
              <a:rPr lang="en-GB" smtClean="0"/>
              <a:t>20/12/19</a:t>
            </a:fld>
            <a:endParaRPr lang="en-US"/>
          </a:p>
        </p:txBody>
      </p:sp>
      <p:sp>
        <p:nvSpPr>
          <p:cNvPr id="6" name="Footer Placeholder 5"/>
          <p:cNvSpPr>
            <a:spLocks noGrp="1"/>
          </p:cNvSpPr>
          <p:nvPr>
            <p:ph type="ftr" sz="quarter" idx="11"/>
          </p:nvPr>
        </p:nvSpPr>
        <p:spPr>
          <a:xfrm>
            <a:off x="5715000" y="4729162"/>
            <a:ext cx="2895600" cy="357188"/>
          </a:xfrm>
          <a:prstGeom prst="rect">
            <a:avLst/>
          </a:prstGeom>
        </p:spPr>
        <p:txBody>
          <a:bodyPr/>
          <a:lstStyle>
            <a:extLst/>
          </a:lstStyle>
          <a:p>
            <a:endParaRPr lang="en-US" dirty="0"/>
          </a:p>
        </p:txBody>
      </p:sp>
      <p:sp>
        <p:nvSpPr>
          <p:cNvPr id="7" name="Slide Number Placeholder 6"/>
          <p:cNvSpPr>
            <a:spLocks noGrp="1"/>
          </p:cNvSpPr>
          <p:nvPr>
            <p:ph type="sldNum" sz="quarter" idx="12"/>
          </p:nvPr>
        </p:nvSpPr>
        <p:spPr/>
        <p:txBody>
          <a:bodyPr/>
          <a:lstStyle>
            <a:extLst/>
          </a:lstStyle>
          <a:p>
            <a:fld id="{18C5AB4D-F26E-AA4F-8BAF-90B37BF53645}" type="slidenum">
              <a:rPr lang="en-US" smtClean="0"/>
              <a:t>‹#›</a:t>
            </a:fld>
            <a:endParaRPr lang="en-US"/>
          </a:p>
        </p:txBody>
      </p:sp>
      <p:sp>
        <p:nvSpPr>
          <p:cNvPr id="8" name="Rectangle 7"/>
          <p:cNvSpPr/>
          <p:nvPr/>
        </p:nvSpPr>
        <p:spPr>
          <a:xfrm>
            <a:off x="762000" y="800100"/>
            <a:ext cx="4572000" cy="3429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857253"/>
            <a:ext cx="4419600" cy="2635898"/>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GB" smtClean="0"/>
              <a:t>Drag picture to placeholder or click icon to add</a:t>
            </a:r>
            <a:endParaRPr kumimoji="0" lang="en-US" dirty="0"/>
          </a:p>
        </p:txBody>
      </p:sp>
      <p:sp>
        <p:nvSpPr>
          <p:cNvPr id="9" name="Process 8"/>
          <p:cNvSpPr/>
          <p:nvPr/>
        </p:nvSpPr>
        <p:spPr>
          <a:xfrm rot="19468671">
            <a:off x="396725" y="715756"/>
            <a:ext cx="685800" cy="153233"/>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Process 9"/>
          <p:cNvSpPr/>
          <p:nvPr/>
        </p:nvSpPr>
        <p:spPr>
          <a:xfrm rot="2103354" flipH="1">
            <a:off x="5003667" y="702589"/>
            <a:ext cx="649224" cy="153233"/>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3600450"/>
            <a:ext cx="4419600" cy="5715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GB" smtClean="0"/>
              <a:t>Click to edit Master text styles</a:t>
            </a:r>
          </a:p>
        </p:txBody>
      </p:sp>
    </p:spTree>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extLst/>
          </a:lstStyle>
          <a:p>
            <a:fld id="{85408170-35BA-D646-8C34-3E1A3AD19156}" type="datetime1">
              <a:rPr lang="en-GB" smtClean="0"/>
              <a:t>20/12/19</a:t>
            </a:fld>
            <a:endParaRPr lang="en-US"/>
          </a:p>
        </p:txBody>
      </p:sp>
      <p:sp>
        <p:nvSpPr>
          <p:cNvPr id="5" name="Footer Placeholder 4"/>
          <p:cNvSpPr>
            <a:spLocks noGrp="1"/>
          </p:cNvSpPr>
          <p:nvPr>
            <p:ph type="ftr" sz="quarter" idx="11"/>
          </p:nvPr>
        </p:nvSpPr>
        <p:spPr>
          <a:xfrm>
            <a:off x="5715000" y="4729162"/>
            <a:ext cx="2895600" cy="357188"/>
          </a:xfrm>
          <a:prstGeom prst="rect">
            <a:avLst/>
          </a:prstGeom>
        </p:spPr>
        <p:txBody>
          <a:bodyPr/>
          <a:lstStyle>
            <a:extLst/>
          </a:lstStyle>
          <a:p>
            <a:endParaRPr lang="en-US" dirty="0"/>
          </a:p>
        </p:txBody>
      </p:sp>
      <p:sp>
        <p:nvSpPr>
          <p:cNvPr id="6" name="Slide Number Placeholder 5"/>
          <p:cNvSpPr>
            <a:spLocks noGrp="1"/>
          </p:cNvSpPr>
          <p:nvPr>
            <p:ph type="sldNum" sz="quarter" idx="12"/>
          </p:nvPr>
        </p:nvSpPr>
        <p:spPr/>
        <p:txBody>
          <a:bodyPr/>
          <a:lstStyle>
            <a:extLst/>
          </a:lstStyle>
          <a:p>
            <a:fld id="{18C5AB4D-F26E-AA4F-8BAF-90B37BF53645}" type="slidenum">
              <a:rPr lang="en-US" smtClean="0"/>
              <a:t>‹#›</a:t>
            </a:fld>
            <a:endParaRPr lang="en-US"/>
          </a:p>
        </p:txBody>
      </p:sp>
    </p:spTree>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05980"/>
            <a:ext cx="1828800" cy="4388644"/>
          </a:xfrm>
        </p:spPr>
        <p:txBody>
          <a:bodyPr vert="eaVert"/>
          <a:lstStyle>
            <a:extLs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1143000" y="205980"/>
            <a:ext cx="5562600" cy="4388644"/>
          </a:xfrm>
        </p:spPr>
        <p:txBody>
          <a:bodyPr vert="eaVert"/>
          <a:lstStyle>
            <a:extLs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extLst/>
          </a:lstStyle>
          <a:p>
            <a:fld id="{F98D7924-79E8-B44E-A4BB-4DCDA0D8954D}" type="datetime1">
              <a:rPr lang="en-GB" smtClean="0"/>
              <a:t>20/12/19</a:t>
            </a:fld>
            <a:endParaRPr lang="en-US"/>
          </a:p>
        </p:txBody>
      </p:sp>
      <p:sp>
        <p:nvSpPr>
          <p:cNvPr id="5" name="Footer Placeholder 4"/>
          <p:cNvSpPr>
            <a:spLocks noGrp="1"/>
          </p:cNvSpPr>
          <p:nvPr>
            <p:ph type="ftr" sz="quarter" idx="11"/>
          </p:nvPr>
        </p:nvSpPr>
        <p:spPr>
          <a:xfrm>
            <a:off x="5715000" y="4729162"/>
            <a:ext cx="2895600" cy="357188"/>
          </a:xfrm>
          <a:prstGeom prst="rect">
            <a:avLst/>
          </a:prstGeom>
        </p:spPr>
        <p:txBody>
          <a:bodyPr/>
          <a:lstStyle>
            <a:extLst/>
          </a:lstStyle>
          <a:p>
            <a:endParaRPr lang="en-US" dirty="0"/>
          </a:p>
        </p:txBody>
      </p:sp>
      <p:sp>
        <p:nvSpPr>
          <p:cNvPr id="6" name="Slide Number Placeholder 5"/>
          <p:cNvSpPr>
            <a:spLocks noGrp="1"/>
          </p:cNvSpPr>
          <p:nvPr>
            <p:ph type="sldNum" sz="quarter" idx="12"/>
          </p:nvPr>
        </p:nvSpPr>
        <p:spPr/>
        <p:txBody>
          <a:bodyPr/>
          <a:lstStyle>
            <a:extLst/>
          </a:lstStyle>
          <a:p>
            <a:fld id="{18C5AB4D-F26E-AA4F-8BAF-90B37BF53645}" type="slidenum">
              <a:rPr lang="en-US" smtClean="0"/>
              <a:t>‹#›</a:t>
            </a:fld>
            <a:endParaRPr lang="en-US"/>
          </a:p>
        </p:txBody>
      </p:sp>
    </p:spTree>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611941"/>
            <a:ext cx="1638887" cy="1229165"/>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7" y="15827"/>
            <a:ext cx="1702191" cy="1276643"/>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2" y="791308"/>
            <a:ext cx="1125717" cy="826968"/>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4" y="-41"/>
            <a:ext cx="8131127" cy="5143541"/>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05979"/>
            <a:ext cx="5955792" cy="857250"/>
          </a:xfrm>
          <a:prstGeom prst="rect">
            <a:avLst/>
          </a:prstGeom>
        </p:spPr>
        <p:txBody>
          <a:bodyPr anchor="ctr">
            <a:normAutofit/>
          </a:bodyPr>
          <a:lstStyle>
            <a:extLst/>
          </a:lstStyle>
          <a:p>
            <a:r>
              <a:rPr kumimoji="0" lang="en-GB" dirty="0" smtClean="0"/>
              <a:t>Click to edit Master title style</a:t>
            </a:r>
            <a:endParaRPr kumimoji="0" lang="en-US" dirty="0"/>
          </a:p>
        </p:txBody>
      </p:sp>
      <p:sp>
        <p:nvSpPr>
          <p:cNvPr id="9" name="Text Placeholder 8"/>
          <p:cNvSpPr>
            <a:spLocks noGrp="1"/>
          </p:cNvSpPr>
          <p:nvPr>
            <p:ph type="body" idx="1"/>
          </p:nvPr>
        </p:nvSpPr>
        <p:spPr>
          <a:xfrm>
            <a:off x="1435608" y="1085850"/>
            <a:ext cx="7498080" cy="3600450"/>
          </a:xfrm>
          <a:prstGeom prst="rect">
            <a:avLst/>
          </a:prstGeom>
        </p:spPr>
        <p:txBody>
          <a:bodyPr>
            <a:normAutofit/>
          </a:bodyPr>
          <a:lstStyle>
            <a:extLst/>
          </a:lstStyle>
          <a:p>
            <a:pPr lvl="0" eaLnBrk="1" latinLnBrk="0" hangingPunct="1"/>
            <a:r>
              <a:rPr kumimoji="0" lang="en-GB" dirty="0" smtClean="0"/>
              <a:t>Click to edit Master text styles</a:t>
            </a:r>
          </a:p>
          <a:p>
            <a:pPr lvl="1" eaLnBrk="1" latinLnBrk="0" hangingPunct="1"/>
            <a:r>
              <a:rPr kumimoji="0" lang="en-GB" dirty="0" smtClean="0"/>
              <a:t>Second level</a:t>
            </a:r>
          </a:p>
          <a:p>
            <a:pPr lvl="2" eaLnBrk="1" latinLnBrk="0" hangingPunct="1"/>
            <a:r>
              <a:rPr kumimoji="0" lang="en-GB" dirty="0" smtClean="0"/>
              <a:t>Third level</a:t>
            </a:r>
          </a:p>
          <a:p>
            <a:pPr lvl="3" eaLnBrk="1" latinLnBrk="0" hangingPunct="1"/>
            <a:r>
              <a:rPr kumimoji="0" lang="en-GB" dirty="0" smtClean="0"/>
              <a:t>Fourth level</a:t>
            </a:r>
          </a:p>
          <a:p>
            <a:pPr lvl="4" eaLnBrk="1" latinLnBrk="0" hangingPunct="1"/>
            <a:r>
              <a:rPr kumimoji="0" lang="en-GB" dirty="0" smtClean="0"/>
              <a:t>Fifth level</a:t>
            </a:r>
            <a:endParaRPr kumimoji="0" lang="en-US" dirty="0"/>
          </a:p>
        </p:txBody>
      </p:sp>
      <p:sp>
        <p:nvSpPr>
          <p:cNvPr id="24" name="Date Placeholder 23"/>
          <p:cNvSpPr>
            <a:spLocks noGrp="1"/>
          </p:cNvSpPr>
          <p:nvPr>
            <p:ph type="dt" sz="half" idx="2"/>
          </p:nvPr>
        </p:nvSpPr>
        <p:spPr>
          <a:xfrm>
            <a:off x="3581400" y="4729162"/>
            <a:ext cx="2133600" cy="357188"/>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endParaRPr lang="en-US" dirty="0" smtClean="0"/>
          </a:p>
          <a:p>
            <a:fld id="{F1392D35-0D15-0C4F-A9D0-873ED735B0D3}" type="datetime1">
              <a:rPr lang="en-GB" smtClean="0"/>
              <a:t>20/12/19</a:t>
            </a:fld>
            <a:endParaRPr lang="en-US" dirty="0"/>
          </a:p>
        </p:txBody>
      </p:sp>
      <p:sp>
        <p:nvSpPr>
          <p:cNvPr id="22" name="Slide Number Placeholder 21"/>
          <p:cNvSpPr>
            <a:spLocks noGrp="1"/>
          </p:cNvSpPr>
          <p:nvPr>
            <p:ph type="sldNum" sz="quarter" idx="4"/>
          </p:nvPr>
        </p:nvSpPr>
        <p:spPr>
          <a:xfrm>
            <a:off x="8613648" y="4729162"/>
            <a:ext cx="457200" cy="357188"/>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C1D4CACB-1A46-494C-AB2D-F8842855D930}" type="slidenum">
              <a:rPr lang="en-US" smtClean="0"/>
              <a:t>‹#›</a:t>
            </a:fld>
            <a:endParaRPr lang="en-US" dirty="0"/>
          </a:p>
        </p:txBody>
      </p:sp>
      <p:sp>
        <p:nvSpPr>
          <p:cNvPr id="15" name="Rectangle 14"/>
          <p:cNvSpPr/>
          <p:nvPr/>
        </p:nvSpPr>
        <p:spPr bwMode="invGray">
          <a:xfrm>
            <a:off x="1014984" y="-41"/>
            <a:ext cx="73152" cy="5143541"/>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pic>
        <p:nvPicPr>
          <p:cNvPr id="2" name="Picture 1"/>
          <p:cNvPicPr>
            <a:picLocks noChangeAspect="1"/>
          </p:cNvPicPr>
          <p:nvPr userDrawn="1"/>
        </p:nvPicPr>
        <p:blipFill>
          <a:blip r:embed="rId13"/>
          <a:stretch>
            <a:fillRect/>
          </a:stretch>
        </p:blipFill>
        <p:spPr>
          <a:xfrm>
            <a:off x="7240110" y="33530"/>
            <a:ext cx="1858678" cy="790754"/>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xmlns:p14="http://schemas.microsoft.com/office/powerpoint/2010/main" spd="slow">
    <p:randomBar dir="vert"/>
  </p:transition>
  <p:timing>
    <p:tnLst>
      <p:par>
        <p:cTn xmlns:p14="http://schemas.microsoft.com/office/powerpoint/2010/main" id="1" dur="indefinite" restart="never" nodeType="tmRoot"/>
      </p:par>
    </p:tnLst>
  </p:timing>
  <p:hf hdr="0" dt="0"/>
  <p:txStyles>
    <p:titleStyle>
      <a:lvl1pPr algn="l" rtl="0" eaLnBrk="1" latinLnBrk="0" hangingPunct="1">
        <a:spcBef>
          <a:spcPct val="0"/>
        </a:spcBef>
        <a:buNone/>
        <a:defRPr kumimoji="0" sz="36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28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4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0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18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18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4.xml"/><Relationship Id="rId2"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Corporate Social Responsibility</a:t>
            </a:r>
            <a:endParaRPr lang="en-US" dirty="0"/>
          </a:p>
        </p:txBody>
      </p:sp>
      <p:sp>
        <p:nvSpPr>
          <p:cNvPr id="3" name="Subtitle 2"/>
          <p:cNvSpPr>
            <a:spLocks noGrp="1"/>
          </p:cNvSpPr>
          <p:nvPr>
            <p:ph type="subTitle" idx="1"/>
          </p:nvPr>
        </p:nvSpPr>
        <p:spPr>
          <a:xfrm>
            <a:off x="1432560" y="1387547"/>
            <a:ext cx="7406640" cy="3543187"/>
          </a:xfrm>
        </p:spPr>
        <p:txBody>
          <a:bodyPr>
            <a:normAutofit/>
          </a:bodyPr>
          <a:lstStyle/>
          <a:p>
            <a:r>
              <a:rPr lang="en-US" sz="2000" dirty="0" smtClean="0"/>
              <a:t>Module: Approaches to Research and Academic Communication </a:t>
            </a:r>
            <a:r>
              <a:rPr lang="en-US" sz="1800" dirty="0" smtClean="0"/>
              <a:t>(LCDB7000)</a:t>
            </a:r>
            <a:endParaRPr lang="en-US" sz="2000" dirty="0" smtClean="0"/>
          </a:p>
          <a:p>
            <a:r>
              <a:rPr lang="en-US" sz="2000" dirty="0" smtClean="0"/>
              <a:t>Presented to: </a:t>
            </a:r>
            <a:r>
              <a:rPr lang="en-US" sz="2000" dirty="0" err="1" smtClean="0"/>
              <a:t>Gladius</a:t>
            </a:r>
            <a:r>
              <a:rPr lang="en-US" sz="2000" dirty="0" smtClean="0"/>
              <a:t> David </a:t>
            </a:r>
            <a:r>
              <a:rPr lang="en-US" sz="2000" dirty="0" err="1" smtClean="0"/>
              <a:t>Kulothungan</a:t>
            </a:r>
            <a:endParaRPr lang="en-US" sz="2000" dirty="0" smtClean="0"/>
          </a:p>
          <a:p>
            <a:r>
              <a:rPr lang="en-US" sz="2000" dirty="0" smtClean="0"/>
              <a:t>Presented by:</a:t>
            </a:r>
            <a:r>
              <a:rPr lang="en-US" sz="2400" dirty="0" smtClean="0"/>
              <a:t>  </a:t>
            </a:r>
          </a:p>
          <a:p>
            <a:pPr marL="484632" indent="-457200">
              <a:buFont typeface="Arial"/>
              <a:buChar char="•"/>
            </a:pPr>
            <a:r>
              <a:rPr lang="en-US" sz="1600" dirty="0" err="1" smtClean="0"/>
              <a:t>Ahmer</a:t>
            </a:r>
            <a:r>
              <a:rPr lang="en-US" sz="1600" dirty="0"/>
              <a:t> </a:t>
            </a:r>
            <a:r>
              <a:rPr lang="en-US" sz="1600" dirty="0" err="1" smtClean="0"/>
              <a:t>Hameed</a:t>
            </a:r>
            <a:r>
              <a:rPr lang="en-US" sz="1600" dirty="0" smtClean="0"/>
              <a:t> </a:t>
            </a:r>
            <a:r>
              <a:rPr lang="en-US" sz="1600" dirty="0" smtClean="0">
                <a:solidFill>
                  <a:srgbClr val="FF0000"/>
                </a:solidFill>
              </a:rPr>
              <a:t>(1816027)</a:t>
            </a:r>
            <a:endParaRPr lang="en-US" sz="1600" dirty="0" smtClean="0"/>
          </a:p>
          <a:p>
            <a:pPr marL="484632" indent="-457200">
              <a:buFont typeface="Arial"/>
              <a:buChar char="•"/>
            </a:pPr>
            <a:r>
              <a:rPr lang="en-US" sz="1600" dirty="0" err="1" smtClean="0"/>
              <a:t>Ayodeji</a:t>
            </a:r>
            <a:r>
              <a:rPr lang="en-US" sz="1600" dirty="0" smtClean="0"/>
              <a:t> </a:t>
            </a:r>
            <a:r>
              <a:rPr lang="en-US" sz="1600" dirty="0" err="1" smtClean="0"/>
              <a:t>Habib</a:t>
            </a:r>
            <a:r>
              <a:rPr lang="en-US" sz="1600" dirty="0" smtClean="0"/>
              <a:t> </a:t>
            </a:r>
            <a:r>
              <a:rPr lang="en-US" sz="1600" dirty="0" smtClean="0">
                <a:solidFill>
                  <a:srgbClr val="FF0000"/>
                </a:solidFill>
              </a:rPr>
              <a:t>(</a:t>
            </a:r>
            <a:r>
              <a:rPr lang="is-IS" sz="1600" dirty="0">
                <a:solidFill>
                  <a:srgbClr val="FF0000"/>
                </a:solidFill>
              </a:rPr>
              <a:t>1812672</a:t>
            </a:r>
            <a:r>
              <a:rPr lang="en-US" sz="1600" dirty="0" smtClean="0">
                <a:solidFill>
                  <a:srgbClr val="FF0000"/>
                </a:solidFill>
              </a:rPr>
              <a:t>)</a:t>
            </a:r>
            <a:endParaRPr lang="en-US" sz="1600" dirty="0" smtClean="0"/>
          </a:p>
          <a:p>
            <a:pPr marL="484632" indent="-457200">
              <a:buFont typeface="Arial"/>
              <a:buChar char="•"/>
            </a:pPr>
            <a:r>
              <a:rPr lang="en-US" sz="1600" dirty="0" smtClean="0"/>
              <a:t>Jenifer </a:t>
            </a:r>
            <a:r>
              <a:rPr lang="en-US" sz="1600" dirty="0" err="1" smtClean="0"/>
              <a:t>Nkwabi</a:t>
            </a:r>
            <a:r>
              <a:rPr lang="en-US" sz="1600" dirty="0" smtClean="0"/>
              <a:t> </a:t>
            </a:r>
            <a:r>
              <a:rPr lang="en-US" sz="1600" dirty="0" smtClean="0">
                <a:solidFill>
                  <a:srgbClr val="FF0000"/>
                </a:solidFill>
              </a:rPr>
              <a:t>(1814553</a:t>
            </a:r>
            <a:r>
              <a:rPr lang="en-US" sz="1600" dirty="0" smtClean="0">
                <a:solidFill>
                  <a:srgbClr val="FF0000"/>
                </a:solidFill>
              </a:rPr>
              <a:t>)</a:t>
            </a:r>
            <a:endParaRPr lang="en-US" sz="1600" dirty="0" smtClean="0"/>
          </a:p>
          <a:p>
            <a:pPr marL="484632" indent="-457200">
              <a:buFont typeface="Arial"/>
              <a:buChar char="•"/>
            </a:pPr>
            <a:r>
              <a:rPr lang="en-US" sz="1600" dirty="0" err="1" smtClean="0"/>
              <a:t>Prithwa</a:t>
            </a:r>
            <a:r>
              <a:rPr lang="en-US" sz="1600" dirty="0" smtClean="0"/>
              <a:t> Bhattacharya </a:t>
            </a:r>
            <a:r>
              <a:rPr lang="en-US" sz="1600" dirty="0" smtClean="0">
                <a:solidFill>
                  <a:srgbClr val="FF0000"/>
                </a:solidFill>
              </a:rPr>
              <a:t>(1817393)</a:t>
            </a:r>
            <a:endParaRPr lang="en-US" sz="1600" dirty="0" smtClean="0"/>
          </a:p>
          <a:p>
            <a:pPr marL="484632" indent="-457200">
              <a:buFont typeface="Arial"/>
              <a:buChar char="•"/>
            </a:pPr>
            <a:r>
              <a:rPr lang="en-US" sz="1600" dirty="0" smtClean="0"/>
              <a:t>Syed Waqas Ahmed </a:t>
            </a:r>
            <a:r>
              <a:rPr lang="en-US" sz="1600" dirty="0" smtClean="0">
                <a:solidFill>
                  <a:srgbClr val="FF0000"/>
                </a:solidFill>
              </a:rPr>
              <a:t>(1903985)</a:t>
            </a:r>
          </a:p>
        </p:txBody>
      </p:sp>
    </p:spTree>
    <p:extLst>
      <p:ext uri="{BB962C8B-B14F-4D97-AF65-F5344CB8AC3E}">
        <p14:creationId xmlns:p14="http://schemas.microsoft.com/office/powerpoint/2010/main" val="2156799288"/>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Historical digging of CSR</a:t>
            </a:r>
          </a:p>
        </p:txBody>
      </p:sp>
      <p:sp>
        <p:nvSpPr>
          <p:cNvPr id="3" name="Content Placeholder 2"/>
          <p:cNvSpPr>
            <a:spLocks noGrp="1"/>
          </p:cNvSpPr>
          <p:nvPr>
            <p:ph sz="half" idx="1"/>
          </p:nvPr>
        </p:nvSpPr>
        <p:spPr/>
        <p:txBody>
          <a:bodyPr>
            <a:noAutofit/>
          </a:bodyPr>
          <a:lstStyle/>
          <a:p>
            <a:pPr algn="just">
              <a:lnSpc>
                <a:spcPct val="130000"/>
              </a:lnSpc>
            </a:pPr>
            <a:r>
              <a:rPr lang="en-US" sz="1200" dirty="0">
                <a:solidFill>
                  <a:srgbClr val="FF0000"/>
                </a:solidFill>
              </a:rPr>
              <a:t>“It takes 20 years to build a reputation and only 5 minutes to ruin it” (Warren Buffet)</a:t>
            </a:r>
          </a:p>
          <a:p>
            <a:pPr algn="just">
              <a:lnSpc>
                <a:spcPct val="130000"/>
              </a:lnSpc>
            </a:pPr>
            <a:r>
              <a:rPr lang="en-US" sz="1200" dirty="0"/>
              <a:t>Historical perspective on the evolution of CSR as a conceptual paradigm</a:t>
            </a:r>
          </a:p>
          <a:p>
            <a:pPr algn="just">
              <a:lnSpc>
                <a:spcPct val="130000"/>
              </a:lnSpc>
            </a:pPr>
            <a:r>
              <a:rPr lang="en-US" sz="1200" dirty="0"/>
              <a:t>Relevant factors that have shaped its understanding and definition i.e.;</a:t>
            </a:r>
          </a:p>
          <a:p>
            <a:pPr algn="just">
              <a:lnSpc>
                <a:spcPct val="130000"/>
              </a:lnSpc>
            </a:pPr>
            <a:r>
              <a:rPr lang="en-US" sz="1200" dirty="0"/>
              <a:t>Academic contributions</a:t>
            </a:r>
          </a:p>
          <a:p>
            <a:pPr algn="just">
              <a:lnSpc>
                <a:spcPct val="130000"/>
              </a:lnSpc>
            </a:pPr>
            <a:r>
              <a:rPr lang="en-US" sz="1200" dirty="0"/>
              <a:t>International policies</a:t>
            </a:r>
          </a:p>
          <a:p>
            <a:pPr algn="just">
              <a:lnSpc>
                <a:spcPct val="130000"/>
              </a:lnSpc>
            </a:pPr>
            <a:r>
              <a:rPr lang="en-US" sz="1200" dirty="0"/>
              <a:t>Significant social and political events</a:t>
            </a:r>
          </a:p>
          <a:p>
            <a:pPr algn="just">
              <a:lnSpc>
                <a:spcPct val="130000"/>
              </a:lnSpc>
            </a:pPr>
            <a:r>
              <a:rPr lang="en-US" sz="1200" dirty="0"/>
              <a:t>Method: comprehensive literature </a:t>
            </a:r>
            <a:r>
              <a:rPr lang="en-US" sz="1200" dirty="0" smtClean="0"/>
              <a:t>review</a:t>
            </a:r>
            <a:endParaRPr lang="en-US" sz="1200" dirty="0"/>
          </a:p>
        </p:txBody>
      </p:sp>
      <p:pic>
        <p:nvPicPr>
          <p:cNvPr id="7" name="Content Placeholder 6" descr="WhatsApp Image 2019-12-06 at 11.07.48.jpeg"/>
          <p:cNvPicPr>
            <a:picLocks noGrp="1" noChangeAspect="1"/>
          </p:cNvPicPr>
          <p:nvPr>
            <p:ph sz="half" idx="2"/>
          </p:nvPr>
        </p:nvPicPr>
        <p:blipFill>
          <a:blip r:embed="rId2">
            <a:extLst>
              <a:ext uri="{28A0092B-C50C-407E-A947-70E740481C1C}">
                <a14:useLocalDpi xmlns:a14="http://schemas.microsoft.com/office/drawing/2010/main" val="0"/>
              </a:ext>
            </a:extLst>
          </a:blip>
          <a:srcRect l="-11758" r="-11758"/>
          <a:stretch>
            <a:fillRect/>
          </a:stretch>
        </p:blipFill>
        <p:spPr>
          <a:xfrm>
            <a:off x="5276850" y="1143000"/>
            <a:ext cx="3657600" cy="3497263"/>
          </a:xfrm>
        </p:spPr>
      </p:pic>
      <p:sp>
        <p:nvSpPr>
          <p:cNvPr id="5" name="Footer Placeholder 4"/>
          <p:cNvSpPr>
            <a:spLocks noGrp="1"/>
          </p:cNvSpPr>
          <p:nvPr>
            <p:ph type="ftr" sz="quarter" idx="11"/>
          </p:nvPr>
        </p:nvSpPr>
        <p:spPr/>
        <p:txBody>
          <a:bodyPr/>
          <a:lstStyle/>
          <a:p>
            <a:r>
              <a:rPr lang="en-US" sz="1200" dirty="0" smtClean="0"/>
              <a:t>Group F</a:t>
            </a:r>
            <a:endParaRPr lang="en-US" sz="1200" dirty="0"/>
          </a:p>
        </p:txBody>
      </p:sp>
      <p:sp>
        <p:nvSpPr>
          <p:cNvPr id="6" name="Slide Number Placeholder 5"/>
          <p:cNvSpPr>
            <a:spLocks noGrp="1"/>
          </p:cNvSpPr>
          <p:nvPr>
            <p:ph type="sldNum" sz="quarter" idx="12"/>
          </p:nvPr>
        </p:nvSpPr>
        <p:spPr/>
        <p:txBody>
          <a:bodyPr/>
          <a:lstStyle/>
          <a:p>
            <a:fld id="{18C5AB4D-F26E-AA4F-8BAF-90B37BF53645}" type="slidenum">
              <a:rPr lang="en-US" smtClean="0"/>
              <a:t>2</a:t>
            </a:fld>
            <a:endParaRPr lang="en-US"/>
          </a:p>
        </p:txBody>
      </p:sp>
    </p:spTree>
    <p:extLst>
      <p:ext uri="{BB962C8B-B14F-4D97-AF65-F5344CB8AC3E}">
        <p14:creationId xmlns:p14="http://schemas.microsoft.com/office/powerpoint/2010/main" val="4276127045"/>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CSR &amp; Employee Performance</a:t>
            </a:r>
            <a:endParaRPr lang="en-US" dirty="0"/>
          </a:p>
        </p:txBody>
      </p:sp>
      <p:sp>
        <p:nvSpPr>
          <p:cNvPr id="3" name="Content Placeholder 2"/>
          <p:cNvSpPr>
            <a:spLocks noGrp="1"/>
          </p:cNvSpPr>
          <p:nvPr>
            <p:ph idx="1"/>
          </p:nvPr>
        </p:nvSpPr>
        <p:spPr>
          <a:xfrm>
            <a:off x="1435608" y="1085850"/>
            <a:ext cx="7498080" cy="3778250"/>
          </a:xfrm>
        </p:spPr>
        <p:txBody>
          <a:bodyPr>
            <a:normAutofit/>
          </a:bodyPr>
          <a:lstStyle/>
          <a:p>
            <a:pPr algn="just"/>
            <a:r>
              <a:rPr lang="en-US" sz="1200" dirty="0" smtClean="0"/>
              <a:t>CSR </a:t>
            </a:r>
            <a:r>
              <a:rPr lang="en-US" sz="1200" dirty="0"/>
              <a:t>is no longer considered a potential competitive advantage for the organization, but a real strategic requirement</a:t>
            </a:r>
            <a:r>
              <a:rPr lang="en-US" sz="1200" dirty="0" smtClean="0"/>
              <a:t>.</a:t>
            </a:r>
            <a:endParaRPr lang="en-US" sz="1200" dirty="0"/>
          </a:p>
          <a:p>
            <a:pPr algn="just"/>
            <a:r>
              <a:rPr lang="en-US" sz="1200" dirty="0"/>
              <a:t>Employees are key stakeholders that have been neglected when it comes to CSR literature. But why consider them now</a:t>
            </a:r>
            <a:r>
              <a:rPr lang="en-US" sz="1200" dirty="0" smtClean="0"/>
              <a:t>?</a:t>
            </a:r>
            <a:endParaRPr lang="en-US" sz="1200" dirty="0"/>
          </a:p>
          <a:p>
            <a:pPr algn="just"/>
            <a:r>
              <a:rPr lang="en-US" sz="1200" dirty="0"/>
              <a:t>Employees are exposed to the real motives and culture of an organization; therefore, it is only logical to understand CSR from the employees' point of view</a:t>
            </a:r>
            <a:r>
              <a:rPr lang="en-US" sz="1200" dirty="0" smtClean="0"/>
              <a:t>.</a:t>
            </a:r>
            <a:endParaRPr lang="en-US" sz="1200" dirty="0"/>
          </a:p>
          <a:p>
            <a:pPr algn="just"/>
            <a:r>
              <a:rPr lang="en-US" sz="1200" dirty="0"/>
              <a:t>Employee performance can be used to judge the effectiveness of the CSR practices of an </a:t>
            </a:r>
            <a:r>
              <a:rPr lang="en-US" sz="1200" dirty="0" smtClean="0"/>
              <a:t>organization</a:t>
            </a:r>
            <a:endParaRPr lang="en-US" sz="1200" dirty="0"/>
          </a:p>
          <a:p>
            <a:pPr algn="just"/>
            <a:r>
              <a:rPr lang="en-US" sz="1200" dirty="0"/>
              <a:t>Story and </a:t>
            </a:r>
            <a:r>
              <a:rPr lang="en-US" sz="1200" dirty="0" err="1"/>
              <a:t>Neves</a:t>
            </a:r>
            <a:r>
              <a:rPr lang="en-US" sz="1200" dirty="0"/>
              <a:t> (2014) and </a:t>
            </a:r>
            <a:r>
              <a:rPr lang="en-US" sz="1200" dirty="0" err="1"/>
              <a:t>Cropanzano</a:t>
            </a:r>
            <a:r>
              <a:rPr lang="en-US" sz="1200" dirty="0"/>
              <a:t>, </a:t>
            </a:r>
            <a:r>
              <a:rPr lang="en-US" sz="1200" dirty="0" err="1"/>
              <a:t>Massaro</a:t>
            </a:r>
            <a:r>
              <a:rPr lang="en-US" sz="1200" dirty="0"/>
              <a:t> and Becker (2017) have suggested the use of ‘Deontic justice theory’ as the measure for CSR effectiveness from the point of view of employees</a:t>
            </a:r>
            <a:r>
              <a:rPr lang="en-US" sz="1200" dirty="0" smtClean="0"/>
              <a:t>.</a:t>
            </a:r>
          </a:p>
          <a:p>
            <a:pPr algn="just"/>
            <a:r>
              <a:rPr lang="en-US" sz="1200" dirty="0"/>
              <a:t>The principle underlying deontic justice in CSR is to react as injustice if individuals see organizations not performing their moral obligations or duties and vice-versa.</a:t>
            </a:r>
          </a:p>
          <a:p>
            <a:pPr algn="just"/>
            <a:r>
              <a:rPr lang="en-US" sz="1200" dirty="0"/>
              <a:t>Social exchange theory can also be used to understand CSR effectiveness as seen by employees. CSR activities can affect the actions of employees for instance when a company engages in CSR practices, the employees act positively towards fulfilling the organizational goals if they perceive it to be of a moral nature. (Joseph and Jerome, </a:t>
            </a:r>
            <a:r>
              <a:rPr lang="en-US" sz="1200" dirty="0" smtClean="0"/>
              <a:t>2017).</a:t>
            </a:r>
            <a:endParaRPr lang="en-US" sz="1200" dirty="0"/>
          </a:p>
          <a:p>
            <a:pPr algn="just"/>
            <a:r>
              <a:rPr lang="en-US" sz="1200" dirty="0"/>
              <a:t>Based on the above theories intrinsic and extrinsic CSR attributions can be used to influence the in-role and extra-role work performances of employees (Story and </a:t>
            </a:r>
            <a:r>
              <a:rPr lang="en-US" sz="1200" dirty="0" err="1"/>
              <a:t>Neves</a:t>
            </a:r>
            <a:r>
              <a:rPr lang="en-US" sz="1200" dirty="0"/>
              <a:t>, 2014)</a:t>
            </a:r>
            <a:r>
              <a:rPr lang="en-US" sz="1200" dirty="0" smtClean="0"/>
              <a:t>.</a:t>
            </a:r>
            <a:endParaRPr lang="en-US" sz="1200" dirty="0"/>
          </a:p>
        </p:txBody>
      </p:sp>
      <p:sp>
        <p:nvSpPr>
          <p:cNvPr id="4" name="Footer Placeholder 3"/>
          <p:cNvSpPr>
            <a:spLocks noGrp="1"/>
          </p:cNvSpPr>
          <p:nvPr>
            <p:ph type="ftr" sz="quarter" idx="11"/>
          </p:nvPr>
        </p:nvSpPr>
        <p:spPr/>
        <p:txBody>
          <a:bodyPr/>
          <a:lstStyle/>
          <a:p>
            <a:r>
              <a:rPr lang="en-US" sz="1400" dirty="0" smtClean="0"/>
              <a:t>Group F</a:t>
            </a:r>
            <a:endParaRPr lang="en-US" sz="1400" dirty="0"/>
          </a:p>
        </p:txBody>
      </p:sp>
      <p:sp>
        <p:nvSpPr>
          <p:cNvPr id="5" name="Slide Number Placeholder 4"/>
          <p:cNvSpPr>
            <a:spLocks noGrp="1"/>
          </p:cNvSpPr>
          <p:nvPr>
            <p:ph type="sldNum" sz="quarter" idx="12"/>
          </p:nvPr>
        </p:nvSpPr>
        <p:spPr/>
        <p:txBody>
          <a:bodyPr/>
          <a:lstStyle/>
          <a:p>
            <a:fld id="{18C5AB4D-F26E-AA4F-8BAF-90B37BF53645}" type="slidenum">
              <a:rPr lang="en-US" smtClean="0"/>
              <a:t>3</a:t>
            </a:fld>
            <a:endParaRPr lang="en-US"/>
          </a:p>
        </p:txBody>
      </p:sp>
    </p:spTree>
    <p:extLst>
      <p:ext uri="{BB962C8B-B14F-4D97-AF65-F5344CB8AC3E}">
        <p14:creationId xmlns:p14="http://schemas.microsoft.com/office/powerpoint/2010/main" val="3165337754"/>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CSR &amp; Employee Performance</a:t>
            </a:r>
            <a:endParaRPr lang="en-US" dirty="0"/>
          </a:p>
        </p:txBody>
      </p:sp>
      <p:sp>
        <p:nvSpPr>
          <p:cNvPr id="4" name="Footer Placeholder 3"/>
          <p:cNvSpPr>
            <a:spLocks noGrp="1"/>
          </p:cNvSpPr>
          <p:nvPr>
            <p:ph type="ftr" sz="quarter" idx="11"/>
          </p:nvPr>
        </p:nvSpPr>
        <p:spPr/>
        <p:txBody>
          <a:bodyPr/>
          <a:lstStyle/>
          <a:p>
            <a:r>
              <a:rPr lang="en-US" sz="1400" dirty="0" smtClean="0"/>
              <a:t>Group F</a:t>
            </a:r>
            <a:endParaRPr lang="en-US" sz="1400" dirty="0"/>
          </a:p>
        </p:txBody>
      </p:sp>
      <p:sp>
        <p:nvSpPr>
          <p:cNvPr id="5" name="Slide Number Placeholder 4"/>
          <p:cNvSpPr>
            <a:spLocks noGrp="1"/>
          </p:cNvSpPr>
          <p:nvPr>
            <p:ph type="sldNum" sz="quarter" idx="12"/>
          </p:nvPr>
        </p:nvSpPr>
        <p:spPr/>
        <p:txBody>
          <a:bodyPr/>
          <a:lstStyle/>
          <a:p>
            <a:fld id="{18C5AB4D-F26E-AA4F-8BAF-90B37BF53645}" type="slidenum">
              <a:rPr lang="en-US" smtClean="0"/>
              <a:t>4</a:t>
            </a:fld>
            <a:endParaRPr lang="en-US"/>
          </a:p>
        </p:txBody>
      </p:sp>
      <p:graphicFrame>
        <p:nvGraphicFramePr>
          <p:cNvPr id="7" name="Diagram 6">
            <a:extLst>
              <a:ext uri="{FF2B5EF4-FFF2-40B4-BE49-F238E27FC236}">
                <a16:creationId xmlns:a16="http://schemas.microsoft.com/office/drawing/2014/main" xmlns="" id="{9A96BD8D-3FFB-404A-9AD2-A93B8B008227}"/>
              </a:ext>
            </a:extLst>
          </p:cNvPr>
          <p:cNvGraphicFramePr/>
          <p:nvPr>
            <p:extLst>
              <p:ext uri="{D42A27DB-BD31-4B8C-83A1-F6EECF244321}">
                <p14:modId xmlns:p14="http://schemas.microsoft.com/office/powerpoint/2010/main" val="1564401867"/>
              </p:ext>
            </p:extLst>
          </p:nvPr>
        </p:nvGraphicFramePr>
        <p:xfrm>
          <a:off x="1577847" y="1749425"/>
          <a:ext cx="5965953" cy="29797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Content Placeholder 2"/>
          <p:cNvSpPr>
            <a:spLocks noGrp="1"/>
          </p:cNvSpPr>
          <p:nvPr>
            <p:ph idx="1"/>
          </p:nvPr>
        </p:nvSpPr>
        <p:spPr>
          <a:xfrm>
            <a:off x="1435608" y="1085850"/>
            <a:ext cx="7498080" cy="1619250"/>
          </a:xfrm>
        </p:spPr>
        <p:txBody>
          <a:bodyPr>
            <a:normAutofit/>
          </a:bodyPr>
          <a:lstStyle/>
          <a:p>
            <a:pPr algn="just"/>
            <a:r>
              <a:rPr lang="en-US" sz="1200" dirty="0"/>
              <a:t>Story and </a:t>
            </a:r>
            <a:r>
              <a:rPr lang="en-US" sz="1200" dirty="0" err="1"/>
              <a:t>Neves</a:t>
            </a:r>
            <a:r>
              <a:rPr lang="en-US" sz="1200" dirty="0"/>
              <a:t> (2014) reveal that employee performance increases when </a:t>
            </a:r>
            <a:r>
              <a:rPr lang="en-US" sz="1200" dirty="0" err="1"/>
              <a:t>organisations</a:t>
            </a:r>
            <a:r>
              <a:rPr lang="en-US" sz="1200" dirty="0"/>
              <a:t> </a:t>
            </a:r>
            <a:r>
              <a:rPr lang="en-US" sz="1200" dirty="0" err="1"/>
              <a:t>fulfil</a:t>
            </a:r>
            <a:r>
              <a:rPr lang="en-US" sz="1200" dirty="0"/>
              <a:t> both moral and strategic objectives. </a:t>
            </a:r>
          </a:p>
        </p:txBody>
      </p:sp>
    </p:spTree>
    <p:extLst>
      <p:ext uri="{BB962C8B-B14F-4D97-AF65-F5344CB8AC3E}">
        <p14:creationId xmlns:p14="http://schemas.microsoft.com/office/powerpoint/2010/main" val="893686929"/>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of IT for CSR</a:t>
            </a:r>
          </a:p>
        </p:txBody>
      </p:sp>
      <p:sp>
        <p:nvSpPr>
          <p:cNvPr id="3" name="Content Placeholder 2"/>
          <p:cNvSpPr>
            <a:spLocks noGrp="1"/>
          </p:cNvSpPr>
          <p:nvPr>
            <p:ph sz="half" idx="1"/>
          </p:nvPr>
        </p:nvSpPr>
        <p:spPr>
          <a:xfrm>
            <a:off x="1245108" y="1231582"/>
            <a:ext cx="4012692" cy="3632518"/>
          </a:xfrm>
        </p:spPr>
        <p:txBody>
          <a:bodyPr>
            <a:noAutofit/>
          </a:bodyPr>
          <a:lstStyle/>
          <a:p>
            <a:pPr algn="just"/>
            <a:r>
              <a:rPr lang="en-US" sz="1200" dirty="0" smtClean="0"/>
              <a:t>CSR </a:t>
            </a:r>
            <a:r>
              <a:rPr lang="en-US" sz="1200" dirty="0"/>
              <a:t>is widely considered as essential for corporate sustainability, and benefits of CSR activities are growing increasingly</a:t>
            </a:r>
            <a:r>
              <a:rPr lang="en-US" sz="1200" dirty="0" smtClean="0"/>
              <a:t>.</a:t>
            </a:r>
            <a:endParaRPr lang="en-US" sz="1200" dirty="0"/>
          </a:p>
          <a:p>
            <a:pPr algn="just"/>
            <a:r>
              <a:rPr lang="en-US" sz="1200" dirty="0"/>
              <a:t>CSR activities are today viewed as a significant strategy for positively influencing customers and for being competitive given the increase in competition. IT can equip firms to improve their CSR practices so that they can remain competitive</a:t>
            </a:r>
            <a:r>
              <a:rPr lang="en-US" sz="1200" dirty="0" smtClean="0"/>
              <a:t>.</a:t>
            </a:r>
            <a:endParaRPr lang="en-US" sz="1200" dirty="0"/>
          </a:p>
          <a:p>
            <a:pPr algn="just"/>
            <a:r>
              <a:rPr lang="en-US" sz="1200" dirty="0"/>
              <a:t>CSR activities however are not convincingly providing direction in practice. Therefore, a need has emerged for providing practical guidance to firms for developing meaningful CSR activities. IT in this regard can play a significant role by widening the strategic options for CSR</a:t>
            </a:r>
            <a:r>
              <a:rPr lang="en-US" sz="1200" dirty="0" smtClean="0"/>
              <a:t>.</a:t>
            </a:r>
            <a:endParaRPr lang="en-US" sz="1200" dirty="0"/>
          </a:p>
          <a:p>
            <a:pPr algn="just"/>
            <a:r>
              <a:rPr lang="en-US" sz="1200" dirty="0"/>
              <a:t>CSR consistency, is a key goal of companies and IT can assist a great deal in achieving it and allowing companies to gain consumer’s support for the CSR domain. Therefore, the use of IT for enhancing the </a:t>
            </a:r>
            <a:r>
              <a:rPr lang="en-US" sz="1200" dirty="0" err="1"/>
              <a:t>processual</a:t>
            </a:r>
            <a:r>
              <a:rPr lang="en-US" sz="1200" dirty="0"/>
              <a:t> effectiveness has become </a:t>
            </a:r>
            <a:r>
              <a:rPr lang="en-US" sz="1200" dirty="0" err="1"/>
              <a:t>imeprative</a:t>
            </a:r>
            <a:r>
              <a:rPr lang="en-US" sz="1200" dirty="0" smtClean="0"/>
              <a:t>.</a:t>
            </a:r>
            <a:endParaRPr lang="en-US" sz="1200" dirty="0"/>
          </a:p>
        </p:txBody>
      </p:sp>
      <p:sp>
        <p:nvSpPr>
          <p:cNvPr id="5" name="Footer Placeholder 4"/>
          <p:cNvSpPr>
            <a:spLocks noGrp="1"/>
          </p:cNvSpPr>
          <p:nvPr>
            <p:ph type="ftr" sz="quarter" idx="11"/>
          </p:nvPr>
        </p:nvSpPr>
        <p:spPr/>
        <p:txBody>
          <a:bodyPr/>
          <a:lstStyle/>
          <a:p>
            <a:r>
              <a:rPr lang="en-US" sz="1400" dirty="0" smtClean="0"/>
              <a:t>Group F</a:t>
            </a:r>
            <a:endParaRPr lang="en-US" sz="1400" dirty="0"/>
          </a:p>
        </p:txBody>
      </p:sp>
      <p:sp>
        <p:nvSpPr>
          <p:cNvPr id="6" name="Slide Number Placeholder 5"/>
          <p:cNvSpPr>
            <a:spLocks noGrp="1"/>
          </p:cNvSpPr>
          <p:nvPr>
            <p:ph type="sldNum" sz="quarter" idx="12"/>
          </p:nvPr>
        </p:nvSpPr>
        <p:spPr/>
        <p:txBody>
          <a:bodyPr/>
          <a:lstStyle/>
          <a:p>
            <a:fld id="{18C5AB4D-F26E-AA4F-8BAF-90B37BF53645}" type="slidenum">
              <a:rPr lang="en-US" smtClean="0"/>
              <a:t>5</a:t>
            </a:fld>
            <a:endParaRPr lang="en-US"/>
          </a:p>
        </p:txBody>
      </p:sp>
      <p:graphicFrame>
        <p:nvGraphicFramePr>
          <p:cNvPr id="7" name="Content Placeholder 3">
            <a:extLst>
              <a:ext uri="{FF2B5EF4-FFF2-40B4-BE49-F238E27FC236}">
                <a16:creationId xmlns="" xmlns:a16="http://schemas.microsoft.com/office/drawing/2014/main" id="{B5EA0732-05D4-45AB-8750-1297C6B78BBA}"/>
              </a:ext>
            </a:extLst>
          </p:cNvPr>
          <p:cNvGraphicFramePr>
            <a:graphicFrameLocks noGrp="1"/>
          </p:cNvGraphicFramePr>
          <p:nvPr>
            <p:ph idx="1"/>
            <p:extLst>
              <p:ext uri="{D42A27DB-BD31-4B8C-83A1-F6EECF244321}">
                <p14:modId xmlns:p14="http://schemas.microsoft.com/office/powerpoint/2010/main" val="210290646"/>
              </p:ext>
            </p:extLst>
          </p:nvPr>
        </p:nvGraphicFramePr>
        <p:xfrm>
          <a:off x="5549900" y="1143000"/>
          <a:ext cx="3520948" cy="34975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1791265"/>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Does it pay off to be </a:t>
            </a:r>
            <a:r>
              <a:rPr lang="en-US" dirty="0" smtClean="0"/>
              <a:t>socially responsible</a:t>
            </a:r>
            <a:r>
              <a:rPr lang="en-US" dirty="0"/>
              <a:t>?</a:t>
            </a:r>
          </a:p>
        </p:txBody>
      </p:sp>
      <p:sp>
        <p:nvSpPr>
          <p:cNvPr id="3" name="Content Placeholder 2"/>
          <p:cNvSpPr>
            <a:spLocks noGrp="1"/>
          </p:cNvSpPr>
          <p:nvPr>
            <p:ph idx="1"/>
          </p:nvPr>
        </p:nvSpPr>
        <p:spPr>
          <a:xfrm>
            <a:off x="1435608" y="1085850"/>
            <a:ext cx="4800092" cy="3643312"/>
          </a:xfrm>
        </p:spPr>
        <p:txBody>
          <a:bodyPr>
            <a:noAutofit/>
          </a:bodyPr>
          <a:lstStyle/>
          <a:p>
            <a:pPr algn="just">
              <a:lnSpc>
                <a:spcPct val="130000"/>
              </a:lnSpc>
            </a:pPr>
            <a:r>
              <a:rPr lang="en-US" sz="1200" dirty="0">
                <a:solidFill>
                  <a:srgbClr val="FF0000"/>
                </a:solidFill>
              </a:rPr>
              <a:t>Fortune Global 500 companies </a:t>
            </a:r>
            <a:r>
              <a:rPr lang="en-US" sz="1200" dirty="0" smtClean="0">
                <a:solidFill>
                  <a:srgbClr val="FF0000"/>
                </a:solidFill>
              </a:rPr>
              <a:t>invest </a:t>
            </a:r>
            <a:r>
              <a:rPr lang="en-US" sz="1200" dirty="0">
                <a:solidFill>
                  <a:srgbClr val="FF0000"/>
                </a:solidFill>
              </a:rPr>
              <a:t>hefty USD 20bn on </a:t>
            </a:r>
            <a:r>
              <a:rPr lang="en-US" sz="1200" dirty="0" smtClean="0">
                <a:solidFill>
                  <a:srgbClr val="FF0000"/>
                </a:solidFill>
              </a:rPr>
              <a:t>activities positive to society </a:t>
            </a:r>
            <a:r>
              <a:rPr lang="en-US" sz="1200" dirty="0">
                <a:solidFill>
                  <a:srgbClr val="FF0000"/>
                </a:solidFill>
              </a:rPr>
              <a:t>(Harvard Business Review)</a:t>
            </a:r>
          </a:p>
          <a:p>
            <a:pPr algn="just">
              <a:lnSpc>
                <a:spcPct val="130000"/>
              </a:lnSpc>
            </a:pPr>
            <a:r>
              <a:rPr lang="en-US" sz="1200" dirty="0" smtClean="0"/>
              <a:t>Shareholders vs. Stakeholders interest</a:t>
            </a:r>
          </a:p>
          <a:p>
            <a:pPr algn="just">
              <a:lnSpc>
                <a:spcPct val="130000"/>
              </a:lnSpc>
            </a:pPr>
            <a:r>
              <a:rPr lang="en-US" sz="1200" dirty="0" smtClean="0"/>
              <a:t>Several </a:t>
            </a:r>
            <a:r>
              <a:rPr lang="en-US" sz="1200" dirty="0"/>
              <a:t>studies </a:t>
            </a:r>
            <a:r>
              <a:rPr lang="en-US" sz="1200" dirty="0" smtClean="0"/>
              <a:t>attempts to </a:t>
            </a:r>
            <a:r>
              <a:rPr lang="en-US" sz="1200" dirty="0"/>
              <a:t>find the relationship between </a:t>
            </a:r>
            <a:r>
              <a:rPr lang="en-US" sz="1200" dirty="0" smtClean="0"/>
              <a:t>CSR and Firm financial performance</a:t>
            </a:r>
            <a:endParaRPr lang="en-US" sz="1200" dirty="0"/>
          </a:p>
          <a:p>
            <a:pPr lvl="1" algn="just">
              <a:lnSpc>
                <a:spcPct val="130000"/>
              </a:lnSpc>
            </a:pPr>
            <a:r>
              <a:rPr lang="en-US" sz="1200" dirty="0" smtClean="0"/>
              <a:t>Li Sun (2012): significant and positive, and </a:t>
            </a:r>
          </a:p>
          <a:p>
            <a:pPr lvl="2" algn="just">
              <a:lnSpc>
                <a:spcPct val="130000"/>
              </a:lnSpc>
            </a:pPr>
            <a:r>
              <a:rPr lang="en-US" sz="1000" dirty="0" smtClean="0"/>
              <a:t>Better </a:t>
            </a:r>
            <a:r>
              <a:rPr lang="en-US" sz="1000" dirty="0"/>
              <a:t>performing firms tend to to have better CSR activities</a:t>
            </a:r>
          </a:p>
          <a:p>
            <a:pPr lvl="2" algn="just">
              <a:lnSpc>
                <a:spcPct val="130000"/>
              </a:lnSpc>
            </a:pPr>
            <a:r>
              <a:rPr lang="en-US" sz="1000" dirty="0" smtClean="0"/>
              <a:t>Perform better in CSR: Larger companies, Lower leverage firms, Younger assets</a:t>
            </a:r>
          </a:p>
          <a:p>
            <a:pPr lvl="1" algn="just">
              <a:lnSpc>
                <a:spcPct val="130000"/>
              </a:lnSpc>
            </a:pPr>
            <a:r>
              <a:rPr lang="en-US" sz="1200" dirty="0" smtClean="0"/>
              <a:t>Lin et al. (2009) </a:t>
            </a:r>
            <a:endParaRPr lang="en-US" sz="1000" dirty="0" smtClean="0"/>
          </a:p>
          <a:p>
            <a:pPr lvl="2" algn="just">
              <a:lnSpc>
                <a:spcPct val="130000"/>
              </a:lnSpc>
            </a:pPr>
            <a:r>
              <a:rPr lang="en-US" sz="1000" dirty="0" smtClean="0"/>
              <a:t>short-term financial performance of companies is not much positively influenced by CSR </a:t>
            </a:r>
          </a:p>
          <a:p>
            <a:pPr lvl="2" algn="just">
              <a:lnSpc>
                <a:spcPct val="130000"/>
              </a:lnSpc>
            </a:pPr>
            <a:r>
              <a:rPr lang="en-US" sz="1000" dirty="0" smtClean="0"/>
              <a:t>however in long-term it is significantly associated</a:t>
            </a:r>
          </a:p>
          <a:p>
            <a:pPr lvl="2" algn="just">
              <a:lnSpc>
                <a:spcPct val="130000"/>
              </a:lnSpc>
            </a:pPr>
            <a:r>
              <a:rPr lang="en-US" sz="1000" dirty="0" smtClean="0"/>
              <a:t>e.g. Environmentally conscious firms lowers costs</a:t>
            </a:r>
            <a:endParaRPr lang="en-US" sz="1000" dirty="0"/>
          </a:p>
        </p:txBody>
      </p:sp>
      <p:sp>
        <p:nvSpPr>
          <p:cNvPr id="4" name="Footer Placeholder 3"/>
          <p:cNvSpPr>
            <a:spLocks noGrp="1"/>
          </p:cNvSpPr>
          <p:nvPr>
            <p:ph type="ftr" sz="quarter" idx="11"/>
          </p:nvPr>
        </p:nvSpPr>
        <p:spPr/>
        <p:txBody>
          <a:bodyPr/>
          <a:lstStyle/>
          <a:p>
            <a:r>
              <a:rPr lang="en-US" sz="1400" dirty="0" smtClean="0"/>
              <a:t>Group F</a:t>
            </a:r>
            <a:endParaRPr lang="en-US" sz="1400" dirty="0"/>
          </a:p>
        </p:txBody>
      </p:sp>
      <p:sp>
        <p:nvSpPr>
          <p:cNvPr id="5" name="Slide Number Placeholder 4"/>
          <p:cNvSpPr>
            <a:spLocks noGrp="1"/>
          </p:cNvSpPr>
          <p:nvPr>
            <p:ph type="sldNum" sz="quarter" idx="12"/>
          </p:nvPr>
        </p:nvSpPr>
        <p:spPr/>
        <p:txBody>
          <a:bodyPr/>
          <a:lstStyle/>
          <a:p>
            <a:fld id="{18C5AB4D-F26E-AA4F-8BAF-90B37BF53645}" type="slidenum">
              <a:rPr lang="en-US" smtClean="0"/>
              <a:t>6</a:t>
            </a:fld>
            <a:endParaRPr lang="en-US"/>
          </a:p>
        </p:txBody>
      </p:sp>
      <p:pic>
        <p:nvPicPr>
          <p:cNvPr id="14" name="Picture 13" descr="Classical vs Stakeholder.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0828" y="1625600"/>
            <a:ext cx="2682627" cy="2222500"/>
          </a:xfrm>
          <a:prstGeom prst="rect">
            <a:avLst/>
          </a:prstGeom>
        </p:spPr>
      </p:pic>
    </p:spTree>
    <p:extLst>
      <p:ext uri="{BB962C8B-B14F-4D97-AF65-F5344CB8AC3E}">
        <p14:creationId xmlns:p14="http://schemas.microsoft.com/office/powerpoint/2010/main" val="4233303397"/>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CSR: Economic Perspectives</a:t>
            </a:r>
            <a:endParaRPr lang="en-US" dirty="0"/>
          </a:p>
        </p:txBody>
      </p:sp>
      <p:sp>
        <p:nvSpPr>
          <p:cNvPr id="3" name="Content Placeholder 2"/>
          <p:cNvSpPr>
            <a:spLocks noGrp="1"/>
          </p:cNvSpPr>
          <p:nvPr>
            <p:ph sz="half" idx="1"/>
          </p:nvPr>
        </p:nvSpPr>
        <p:spPr>
          <a:xfrm>
            <a:off x="1435608" y="1143000"/>
            <a:ext cx="3657600" cy="3683000"/>
          </a:xfrm>
        </p:spPr>
        <p:txBody>
          <a:bodyPr>
            <a:noAutofit/>
          </a:bodyPr>
          <a:lstStyle/>
          <a:p>
            <a:pPr algn="just"/>
            <a:r>
              <a:rPr lang="en-US" sz="1200" dirty="0"/>
              <a:t>CSR’s Economic perspective is the way it contributes  to economic development. </a:t>
            </a:r>
          </a:p>
          <a:p>
            <a:pPr algn="just"/>
            <a:r>
              <a:rPr lang="en-US" sz="1200" dirty="0"/>
              <a:t>CSR does this by improving the quality of life of the workforce, community and society at large</a:t>
            </a:r>
            <a:r>
              <a:rPr lang="en-US" sz="1200" dirty="0" smtClean="0"/>
              <a:t>.</a:t>
            </a:r>
            <a:endParaRPr lang="en-US" sz="1200" dirty="0"/>
          </a:p>
          <a:p>
            <a:pPr algn="just"/>
            <a:r>
              <a:rPr lang="en-US" sz="1200" b="1" dirty="0"/>
              <a:t>CSR AND ECONOMIC </a:t>
            </a:r>
            <a:r>
              <a:rPr lang="en-US" sz="1200" b="1" dirty="0" smtClean="0"/>
              <a:t>IMPACT</a:t>
            </a:r>
            <a:endParaRPr lang="en-US" sz="1200" b="1" dirty="0"/>
          </a:p>
          <a:p>
            <a:pPr lvl="1" algn="just"/>
            <a:r>
              <a:rPr lang="en-US" sz="1000" dirty="0"/>
              <a:t>When a company imbibes CSR principles in making decisions, they have the interest of the public at heart. The company achieves this by Triple Bottom Line (People, Planet and Profit</a:t>
            </a:r>
            <a:r>
              <a:rPr lang="en-US" sz="1000" dirty="0" smtClean="0"/>
              <a:t>)</a:t>
            </a:r>
            <a:endParaRPr lang="en-US" sz="1000" dirty="0"/>
          </a:p>
          <a:p>
            <a:pPr lvl="1" algn="just"/>
            <a:r>
              <a:rPr lang="en-US" sz="1000" dirty="0"/>
              <a:t>A company contributes to its economy through development; For example, if an organization improves the economic wellbeing and life of the community that it is surrounded by, it will  look for ways to establish sustainability with the workforce, family, local community, society,  like creating and jobs, supporting and growing income, tax base</a:t>
            </a:r>
            <a:r>
              <a:rPr lang="en-US" sz="1000" dirty="0" smtClean="0"/>
              <a:t>.</a:t>
            </a:r>
            <a:endParaRPr lang="en-US" sz="1000" dirty="0"/>
          </a:p>
          <a:p>
            <a:pPr algn="just"/>
            <a:r>
              <a:rPr lang="en-US" sz="1200" b="1" dirty="0"/>
              <a:t>SOCIAL </a:t>
            </a:r>
            <a:r>
              <a:rPr lang="en-US" sz="1200" b="1" dirty="0" smtClean="0"/>
              <a:t>DEVELOPMENT</a:t>
            </a:r>
            <a:endParaRPr lang="en-US" sz="1200" b="1" dirty="0"/>
          </a:p>
          <a:p>
            <a:pPr lvl="1" algn="just"/>
            <a:r>
              <a:rPr lang="en-US" sz="1000" dirty="0"/>
              <a:t>There is a huge gap between the poor and rich caused by inequality  in wealth and income distribution; For example, in developing nations such as Africa</a:t>
            </a:r>
            <a:r>
              <a:rPr lang="en-US" sz="1000" dirty="0" smtClean="0"/>
              <a:t>.</a:t>
            </a:r>
            <a:endParaRPr lang="en-US" sz="1000" dirty="0"/>
          </a:p>
        </p:txBody>
      </p:sp>
      <p:sp>
        <p:nvSpPr>
          <p:cNvPr id="5" name="Footer Placeholder 4"/>
          <p:cNvSpPr>
            <a:spLocks noGrp="1"/>
          </p:cNvSpPr>
          <p:nvPr>
            <p:ph type="ftr" sz="quarter" idx="11"/>
          </p:nvPr>
        </p:nvSpPr>
        <p:spPr/>
        <p:txBody>
          <a:bodyPr/>
          <a:lstStyle/>
          <a:p>
            <a:r>
              <a:rPr lang="en-US" sz="1400" dirty="0" smtClean="0"/>
              <a:t>Group F</a:t>
            </a:r>
            <a:endParaRPr lang="en-US" sz="1400" dirty="0"/>
          </a:p>
        </p:txBody>
      </p:sp>
      <p:sp>
        <p:nvSpPr>
          <p:cNvPr id="6" name="Slide Number Placeholder 5"/>
          <p:cNvSpPr>
            <a:spLocks noGrp="1"/>
          </p:cNvSpPr>
          <p:nvPr>
            <p:ph type="sldNum" sz="quarter" idx="12"/>
          </p:nvPr>
        </p:nvSpPr>
        <p:spPr/>
        <p:txBody>
          <a:bodyPr/>
          <a:lstStyle/>
          <a:p>
            <a:fld id="{18C5AB4D-F26E-AA4F-8BAF-90B37BF53645}" type="slidenum">
              <a:rPr lang="en-US" smtClean="0"/>
              <a:t>7</a:t>
            </a:fld>
            <a:endParaRPr lang="en-US"/>
          </a:p>
        </p:txBody>
      </p:sp>
      <p:pic>
        <p:nvPicPr>
          <p:cNvPr id="7" name="Picture 6" descr="A picture containing device&#10;&#10;Description automatically generated">
            <a:extLst>
              <a:ext uri="{FF2B5EF4-FFF2-40B4-BE49-F238E27FC236}">
                <a16:creationId xmlns="" xmlns:a16="http://schemas.microsoft.com/office/drawing/2014/main" id="{53D19C11-BEBC-4A5E-AD5E-2FEE2EC1718B}"/>
              </a:ext>
            </a:extLst>
          </p:cNvPr>
          <p:cNvPicPr>
            <a:picLocks noChangeAspect="1"/>
          </p:cNvPicPr>
          <p:nvPr/>
        </p:nvPicPr>
        <p:blipFill>
          <a:blip r:embed="rId3"/>
          <a:stretch>
            <a:fillRect/>
          </a:stretch>
        </p:blipFill>
        <p:spPr>
          <a:xfrm>
            <a:off x="6083299" y="1143001"/>
            <a:ext cx="2530349" cy="3478884"/>
          </a:xfrm>
          <a:prstGeom prst="rect">
            <a:avLst/>
          </a:prstGeom>
        </p:spPr>
      </p:pic>
    </p:spTree>
    <p:extLst>
      <p:ext uri="{BB962C8B-B14F-4D97-AF65-F5344CB8AC3E}">
        <p14:creationId xmlns:p14="http://schemas.microsoft.com/office/powerpoint/2010/main" val="1147741637"/>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Benefits </a:t>
            </a:r>
            <a:r>
              <a:rPr lang="en-US" dirty="0" smtClean="0"/>
              <a:t>&amp; </a:t>
            </a:r>
            <a:r>
              <a:rPr lang="en-US" dirty="0"/>
              <a:t>Challenges of CSR to the Economy</a:t>
            </a:r>
          </a:p>
        </p:txBody>
      </p:sp>
      <p:sp>
        <p:nvSpPr>
          <p:cNvPr id="3" name="Content Placeholder 2"/>
          <p:cNvSpPr>
            <a:spLocks noGrp="1"/>
          </p:cNvSpPr>
          <p:nvPr>
            <p:ph idx="1"/>
          </p:nvPr>
        </p:nvSpPr>
        <p:spPr/>
        <p:txBody>
          <a:bodyPr>
            <a:normAutofit/>
          </a:bodyPr>
          <a:lstStyle/>
          <a:p>
            <a:r>
              <a:rPr lang="en-US" sz="1200" dirty="0"/>
              <a:t>Directly or indirectly creates jobs</a:t>
            </a:r>
          </a:p>
          <a:p>
            <a:r>
              <a:rPr lang="en-US" sz="1200" dirty="0"/>
              <a:t>Educates the environment</a:t>
            </a:r>
          </a:p>
          <a:p>
            <a:r>
              <a:rPr lang="en-US" sz="1200" dirty="0"/>
              <a:t>Empower the unskilled workforce with skills, making the unskilled employable.</a:t>
            </a:r>
          </a:p>
          <a:p>
            <a:r>
              <a:rPr lang="en-US" sz="1200" dirty="0"/>
              <a:t>Create facilities to empower the disabled among the workforce.</a:t>
            </a:r>
          </a:p>
          <a:p>
            <a:r>
              <a:rPr lang="en-US" sz="1200" dirty="0"/>
              <a:t>It makes the government move back from performing their roles to the society.</a:t>
            </a:r>
          </a:p>
          <a:p>
            <a:r>
              <a:rPr lang="en-US" sz="1200" dirty="0"/>
              <a:t>Its attract customers.</a:t>
            </a:r>
          </a:p>
          <a:p>
            <a:r>
              <a:rPr lang="en-US" sz="1200" dirty="0"/>
              <a:t>Competitiveness in the </a:t>
            </a:r>
            <a:r>
              <a:rPr lang="en-US" sz="1200" dirty="0" err="1"/>
              <a:t>labour</a:t>
            </a:r>
            <a:r>
              <a:rPr lang="en-US" sz="1200" dirty="0"/>
              <a:t> Market with Brand awareness.</a:t>
            </a:r>
          </a:p>
          <a:p>
            <a:r>
              <a:rPr lang="en-US" sz="1200" dirty="0"/>
              <a:t>Demand for big revelation</a:t>
            </a:r>
          </a:p>
          <a:p>
            <a:r>
              <a:rPr lang="en-US" sz="1200" dirty="0"/>
              <a:t>Supplier </a:t>
            </a:r>
            <a:r>
              <a:rPr lang="en-US" sz="1200" dirty="0" smtClean="0"/>
              <a:t>relationship</a:t>
            </a:r>
            <a:endParaRPr lang="en-US" sz="1200" dirty="0"/>
          </a:p>
          <a:p>
            <a:endParaRPr lang="en-US" dirty="0"/>
          </a:p>
        </p:txBody>
      </p:sp>
      <p:sp>
        <p:nvSpPr>
          <p:cNvPr id="4" name="Footer Placeholder 3"/>
          <p:cNvSpPr>
            <a:spLocks noGrp="1"/>
          </p:cNvSpPr>
          <p:nvPr>
            <p:ph type="ftr" sz="quarter" idx="11"/>
          </p:nvPr>
        </p:nvSpPr>
        <p:spPr/>
        <p:txBody>
          <a:bodyPr/>
          <a:lstStyle/>
          <a:p>
            <a:r>
              <a:rPr lang="en-US" sz="1400" dirty="0" smtClean="0"/>
              <a:t>Group F</a:t>
            </a:r>
            <a:endParaRPr lang="en-US" sz="1400" dirty="0"/>
          </a:p>
        </p:txBody>
      </p:sp>
      <p:sp>
        <p:nvSpPr>
          <p:cNvPr id="5" name="Slide Number Placeholder 4"/>
          <p:cNvSpPr>
            <a:spLocks noGrp="1"/>
          </p:cNvSpPr>
          <p:nvPr>
            <p:ph type="sldNum" sz="quarter" idx="12"/>
          </p:nvPr>
        </p:nvSpPr>
        <p:spPr/>
        <p:txBody>
          <a:bodyPr/>
          <a:lstStyle/>
          <a:p>
            <a:fld id="{18C5AB4D-F26E-AA4F-8BAF-90B37BF53645}" type="slidenum">
              <a:rPr lang="en-US" smtClean="0"/>
              <a:t>8</a:t>
            </a:fld>
            <a:endParaRPr lang="en-US"/>
          </a:p>
        </p:txBody>
      </p:sp>
    </p:spTree>
    <p:extLst>
      <p:ext uri="{BB962C8B-B14F-4D97-AF65-F5344CB8AC3E}">
        <p14:creationId xmlns:p14="http://schemas.microsoft.com/office/powerpoint/2010/main" val="2676641438"/>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Conclusion</a:t>
            </a:r>
            <a:endParaRPr lang="en-US" dirty="0"/>
          </a:p>
        </p:txBody>
      </p:sp>
      <p:sp>
        <p:nvSpPr>
          <p:cNvPr id="3" name="Content Placeholder 2"/>
          <p:cNvSpPr>
            <a:spLocks noGrp="1"/>
          </p:cNvSpPr>
          <p:nvPr>
            <p:ph idx="1"/>
          </p:nvPr>
        </p:nvSpPr>
        <p:spPr/>
        <p:txBody>
          <a:bodyPr>
            <a:noAutofit/>
          </a:bodyPr>
          <a:lstStyle/>
          <a:p>
            <a:pPr algn="just"/>
            <a:r>
              <a:rPr lang="en-US" sz="1200" dirty="0"/>
              <a:t>It is significant that the role of CSR has positive links with financial performances of </a:t>
            </a:r>
            <a:r>
              <a:rPr lang="en-US" sz="1200" dirty="0" smtClean="0"/>
              <a:t>organizations </a:t>
            </a:r>
            <a:r>
              <a:rPr lang="en-US" sz="1200" dirty="0"/>
              <a:t>of all sort although mutual contribution of society &amp; government can create much better results.</a:t>
            </a:r>
          </a:p>
          <a:p>
            <a:pPr algn="just"/>
            <a:endParaRPr lang="en-US" sz="1200" dirty="0"/>
          </a:p>
          <a:p>
            <a:pPr algn="just"/>
            <a:r>
              <a:rPr lang="en-US" sz="1200" dirty="0"/>
              <a:t>Individuals' responsibility as a stakeholder can be more effective in CSR overall even though if it's a very small and simple step of purchasing good from an </a:t>
            </a:r>
            <a:r>
              <a:rPr lang="en-US" sz="1200" dirty="0" smtClean="0"/>
              <a:t>organization </a:t>
            </a:r>
            <a:r>
              <a:rPr lang="en-US" sz="1200" dirty="0"/>
              <a:t>which contributes back to society or take extra care of global responsibility but not neglect for the sake of their profit only and many more other deeds can be much more effective overall. </a:t>
            </a:r>
          </a:p>
          <a:p>
            <a:pPr algn="just"/>
            <a:endParaRPr lang="en-US" sz="1200" dirty="0"/>
          </a:p>
          <a:p>
            <a:pPr algn="just"/>
            <a:r>
              <a:rPr lang="en-US" sz="1200" dirty="0"/>
              <a:t>These simple steps on our daily basis can take hardly few seconds of our lives but can bring much bigger and positive change to the global environment specially by push internal stakeholders to take responsibility of their target sectors and motivate them towards CSR.</a:t>
            </a:r>
          </a:p>
        </p:txBody>
      </p:sp>
      <p:sp>
        <p:nvSpPr>
          <p:cNvPr id="4" name="Footer Placeholder 3"/>
          <p:cNvSpPr>
            <a:spLocks noGrp="1"/>
          </p:cNvSpPr>
          <p:nvPr>
            <p:ph type="ftr" sz="quarter" idx="11"/>
          </p:nvPr>
        </p:nvSpPr>
        <p:spPr/>
        <p:txBody>
          <a:bodyPr/>
          <a:lstStyle/>
          <a:p>
            <a:r>
              <a:rPr lang="en-US" sz="1400" dirty="0" smtClean="0"/>
              <a:t>Group F</a:t>
            </a:r>
            <a:endParaRPr lang="en-US" sz="1400" dirty="0"/>
          </a:p>
        </p:txBody>
      </p:sp>
      <p:sp>
        <p:nvSpPr>
          <p:cNvPr id="5" name="Slide Number Placeholder 4"/>
          <p:cNvSpPr>
            <a:spLocks noGrp="1"/>
          </p:cNvSpPr>
          <p:nvPr>
            <p:ph type="sldNum" sz="quarter" idx="12"/>
          </p:nvPr>
        </p:nvSpPr>
        <p:spPr/>
        <p:txBody>
          <a:bodyPr/>
          <a:lstStyle/>
          <a:p>
            <a:fld id="{18C5AB4D-F26E-AA4F-8BAF-90B37BF53645}" type="slidenum">
              <a:rPr lang="en-US" smtClean="0"/>
              <a:t>9</a:t>
            </a:fld>
            <a:endParaRPr lang="en-US"/>
          </a:p>
        </p:txBody>
      </p:sp>
    </p:spTree>
    <p:extLst>
      <p:ext uri="{BB962C8B-B14F-4D97-AF65-F5344CB8AC3E}">
        <p14:creationId xmlns:p14="http://schemas.microsoft.com/office/powerpoint/2010/main" val="5189485"/>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1435608" y="984250"/>
            <a:ext cx="7498080" cy="3600450"/>
          </a:xfrm>
        </p:spPr>
        <p:txBody>
          <a:bodyPr>
            <a:noAutofit/>
          </a:bodyPr>
          <a:lstStyle/>
          <a:p>
            <a:pPr algn="just"/>
            <a:r>
              <a:rPr lang="en-US" sz="1050" dirty="0" err="1" smtClean="0"/>
              <a:t>Agudelo</a:t>
            </a:r>
            <a:r>
              <a:rPr lang="en-US" sz="1050" dirty="0" smtClean="0"/>
              <a:t>, et. </a:t>
            </a:r>
            <a:r>
              <a:rPr lang="en-US" sz="1050" dirty="0" smtClean="0"/>
              <a:t>al (2019), “A literature review of the history and evolution of corporate social responsibility”, International Journal or Corporate Social Responsibility, 4:1,  </a:t>
            </a:r>
            <a:endParaRPr lang="en-US" sz="1050" dirty="0" smtClean="0"/>
          </a:p>
          <a:p>
            <a:pPr algn="just"/>
            <a:r>
              <a:rPr lang="en-US" sz="1050" dirty="0" err="1" smtClean="0"/>
              <a:t>Cropanzano</a:t>
            </a:r>
            <a:r>
              <a:rPr lang="en-US" sz="1050" dirty="0"/>
              <a:t>, R., </a:t>
            </a:r>
            <a:r>
              <a:rPr lang="en-US" sz="1050" dirty="0" err="1"/>
              <a:t>Massaro</a:t>
            </a:r>
            <a:r>
              <a:rPr lang="en-US" sz="1050" dirty="0"/>
              <a:t>, S. and Becker, W. (2017). ‘Deontic Justice and Organizational Neuroscience’. Journal of Business Ethics, 144(4), pp.733-754. DOI: 10.1007/s10551-016-3056-3</a:t>
            </a:r>
          </a:p>
          <a:p>
            <a:pPr algn="just"/>
            <a:r>
              <a:rPr lang="en-US" sz="1050" dirty="0"/>
              <a:t>Joseph, A. and Jerome, N. (2017). ‘Relevance of Stakeholders Theory, Organizational Identity Theory and Social Exchange Theory to Corporate Social Responsibility and Employees Performance in the Commercial Banks in Nigeria’. International Journal of Business, Economics and Management, 4(5), pp.95-105. </a:t>
            </a:r>
            <a:endParaRPr lang="en-US" sz="1050" dirty="0" smtClean="0"/>
          </a:p>
          <a:p>
            <a:pPr algn="just"/>
            <a:r>
              <a:rPr lang="en-US" sz="1050" dirty="0" smtClean="0"/>
              <a:t>Story</a:t>
            </a:r>
            <a:r>
              <a:rPr lang="en-US" sz="1050" dirty="0"/>
              <a:t>, J. and </a:t>
            </a:r>
            <a:r>
              <a:rPr lang="en-US" sz="1050" dirty="0" err="1"/>
              <a:t>Neves</a:t>
            </a:r>
            <a:r>
              <a:rPr lang="en-US" sz="1050" dirty="0"/>
              <a:t>, P. (2014). ‘When corporate social responsibility (CSR) increases performance: exploring the role of intrinsic and extrinsic CSR attribution’. Business Ethics: A European Review, 24(2), pp.111-124</a:t>
            </a:r>
            <a:r>
              <a:rPr lang="en-US" sz="1050" dirty="0" smtClean="0"/>
              <a:t>.</a:t>
            </a:r>
            <a:endParaRPr lang="en-US" sz="1050" dirty="0"/>
          </a:p>
          <a:p>
            <a:pPr algn="just"/>
            <a:r>
              <a:rPr lang="en-US" sz="1050" dirty="0"/>
              <a:t>Zhu, Y. (2013). ‘Individual Behavior: In-role and Extra-role’. International Journal of Business Administration, 4(1), pp.23-27. </a:t>
            </a:r>
            <a:endParaRPr lang="en-US" sz="1050" dirty="0" smtClean="0"/>
          </a:p>
          <a:p>
            <a:pPr algn="just"/>
            <a:r>
              <a:rPr lang="en-US" sz="1050" dirty="0" err="1" smtClean="0"/>
              <a:t>Bae</a:t>
            </a:r>
            <a:r>
              <a:rPr lang="en-US" sz="1050" dirty="0"/>
              <a:t>, S.M.; </a:t>
            </a:r>
            <a:r>
              <a:rPr lang="en-US" sz="1050" dirty="0" err="1"/>
              <a:t>Masud</a:t>
            </a:r>
            <a:r>
              <a:rPr lang="en-US" sz="1050" dirty="0"/>
              <a:t>, M.A.K.; Kim, J.D. (2018) A cross-country investigation of corporate governance and corporate sustainability disclosure: A signaling theory perspective. Sustainability, 10, 2611.</a:t>
            </a:r>
          </a:p>
          <a:p>
            <a:pPr algn="just"/>
            <a:r>
              <a:rPr lang="en-US" sz="1050" dirty="0"/>
              <a:t>Bolton, L.E.; </a:t>
            </a:r>
            <a:r>
              <a:rPr lang="en-US" sz="1050" dirty="0" err="1"/>
              <a:t>Mattila</a:t>
            </a:r>
            <a:r>
              <a:rPr lang="en-US" sz="1050" dirty="0"/>
              <a:t>, A.S. (2015) How does corporate social responsibility affect consumer response to service failure in buyer–seller relationships? J. Retail, 91, 140–</a:t>
            </a:r>
            <a:r>
              <a:rPr lang="en-US" sz="1050" dirty="0" smtClean="0"/>
              <a:t>153</a:t>
            </a:r>
          </a:p>
          <a:p>
            <a:pPr algn="just"/>
            <a:r>
              <a:rPr lang="en-US" sz="1050" dirty="0" smtClean="0"/>
              <a:t>Sun, Li (2012), “Further evidence on the association between corporate social responsibility and financial performance”, International Journal of Law and Management, Vol. 54 No. 6, pp. 472 </a:t>
            </a:r>
            <a:r>
              <a:rPr lang="mr-IN" sz="1050" dirty="0" smtClean="0"/>
              <a:t>–</a:t>
            </a:r>
            <a:r>
              <a:rPr lang="en-US" sz="1050" dirty="0" smtClean="0"/>
              <a:t> 484</a:t>
            </a:r>
          </a:p>
          <a:p>
            <a:pPr algn="just"/>
            <a:r>
              <a:rPr lang="en-US" sz="1050" dirty="0" smtClean="0"/>
              <a:t>Lin et. </a:t>
            </a:r>
            <a:r>
              <a:rPr lang="en-US" sz="1050" dirty="0"/>
              <a:t>al (2019), “The impact of corporate social responsibility on financial </a:t>
            </a:r>
            <a:r>
              <a:rPr lang="en-US" sz="1050" dirty="0" smtClean="0"/>
              <a:t>performance: Evidence </a:t>
            </a:r>
            <a:r>
              <a:rPr lang="en-US" sz="1050" dirty="0"/>
              <a:t>from business in Taiwan”, Technology in </a:t>
            </a:r>
            <a:r>
              <a:rPr lang="en-US" sz="1050" dirty="0" smtClean="0"/>
              <a:t>Society, </a:t>
            </a:r>
            <a:r>
              <a:rPr lang="is-IS" sz="1050" dirty="0" smtClean="0"/>
              <a:t>31, </a:t>
            </a:r>
            <a:r>
              <a:rPr lang="is-IS" sz="1050" dirty="0"/>
              <a:t>56–63</a:t>
            </a:r>
            <a:endParaRPr lang="en-US" sz="1050" dirty="0" smtClean="0"/>
          </a:p>
          <a:p>
            <a:r>
              <a:rPr lang="en-US" sz="1050" dirty="0" smtClean="0"/>
              <a:t>https</a:t>
            </a:r>
            <a:r>
              <a:rPr lang="en-US" sz="1050" dirty="0"/>
              <a:t>://</a:t>
            </a:r>
            <a:r>
              <a:rPr lang="en-US" sz="1050" dirty="0" err="1"/>
              <a:t>www.iisd.org</a:t>
            </a:r>
            <a:r>
              <a:rPr lang="en-US" sz="1050" dirty="0"/>
              <a:t>/business/issues/</a:t>
            </a:r>
            <a:r>
              <a:rPr lang="en-US" sz="1050" dirty="0" err="1"/>
              <a:t>eu_green_paper.aspx</a:t>
            </a:r>
            <a:endParaRPr lang="en-US" sz="1050" dirty="0"/>
          </a:p>
          <a:p>
            <a:r>
              <a:rPr lang="en-US" sz="1050" dirty="0"/>
              <a:t>https://</a:t>
            </a:r>
            <a:r>
              <a:rPr lang="en-US" sz="1050" dirty="0" err="1"/>
              <a:t>www.academia.edu</a:t>
            </a:r>
            <a:r>
              <a:rPr lang="en-US" sz="1050" dirty="0"/>
              <a:t>/33905747/</a:t>
            </a:r>
            <a:r>
              <a:rPr lang="en-US" sz="1050" dirty="0" err="1" smtClean="0"/>
              <a:t>Economic_Impact_CSR</a:t>
            </a:r>
            <a:endParaRPr lang="en-US" sz="1050" dirty="0"/>
          </a:p>
        </p:txBody>
      </p:sp>
      <p:sp>
        <p:nvSpPr>
          <p:cNvPr id="5" name="Slide Number Placeholder 4"/>
          <p:cNvSpPr>
            <a:spLocks noGrp="1"/>
          </p:cNvSpPr>
          <p:nvPr>
            <p:ph type="sldNum" sz="quarter" idx="12"/>
          </p:nvPr>
        </p:nvSpPr>
        <p:spPr/>
        <p:txBody>
          <a:bodyPr/>
          <a:lstStyle/>
          <a:p>
            <a:fld id="{18C5AB4D-F26E-AA4F-8BAF-90B37BF53645}" type="slidenum">
              <a:rPr lang="en-US" smtClean="0"/>
              <a:t>10</a:t>
            </a:fld>
            <a:endParaRPr lang="en-US"/>
          </a:p>
        </p:txBody>
      </p:sp>
    </p:spTree>
    <p:extLst>
      <p:ext uri="{BB962C8B-B14F-4D97-AF65-F5344CB8AC3E}">
        <p14:creationId xmlns:p14="http://schemas.microsoft.com/office/powerpoint/2010/main" val="1098747809"/>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5608" y="2254250"/>
            <a:ext cx="7498080" cy="1136650"/>
          </a:xfrm>
        </p:spPr>
        <p:txBody>
          <a:bodyPr>
            <a:noAutofit/>
          </a:bodyPr>
          <a:lstStyle/>
          <a:p>
            <a:pPr marL="82296" indent="0" algn="ctr">
              <a:spcBef>
                <a:spcPct val="0"/>
              </a:spcBef>
              <a:buNone/>
            </a:pPr>
            <a:r>
              <a:rPr lang="en-US" sz="2400" dirty="0">
                <a:solidFill>
                  <a:schemeClr val="tx2">
                    <a:satMod val="130000"/>
                  </a:schemeClr>
                </a:solidFill>
                <a:effectLst>
                  <a:outerShdw blurRad="50000" dist="30000" dir="5400000" algn="tl" rotWithShape="0">
                    <a:srgbClr val="000000">
                      <a:alpha val="30000"/>
                    </a:srgbClr>
                  </a:outerShdw>
                </a:effectLst>
                <a:latin typeface="+mj-lt"/>
                <a:ea typeface="+mj-ea"/>
                <a:cs typeface="+mj-cs"/>
              </a:rPr>
              <a:t>Thank you for your time and patience!!!</a:t>
            </a:r>
          </a:p>
          <a:p>
            <a:pPr marL="82296" indent="0" algn="ctr">
              <a:spcBef>
                <a:spcPct val="0"/>
              </a:spcBef>
              <a:buNone/>
            </a:pPr>
            <a:r>
              <a:rPr lang="en-US" sz="2400" dirty="0">
                <a:solidFill>
                  <a:schemeClr val="tx2">
                    <a:satMod val="130000"/>
                  </a:schemeClr>
                </a:solidFill>
                <a:effectLst>
                  <a:outerShdw blurRad="50000" dist="30000" dir="5400000" algn="tl" rotWithShape="0">
                    <a:srgbClr val="000000">
                      <a:alpha val="30000"/>
                    </a:srgbClr>
                  </a:outerShdw>
                </a:effectLst>
                <a:latin typeface="+mj-lt"/>
                <a:ea typeface="+mj-ea"/>
                <a:cs typeface="+mj-cs"/>
              </a:rPr>
              <a:t>Open to answer your </a:t>
            </a:r>
            <a:r>
              <a:rPr lang="en-US" sz="2400" dirty="0" smtClean="0">
                <a:solidFill>
                  <a:schemeClr val="tx2">
                    <a:satMod val="130000"/>
                  </a:schemeClr>
                </a:solidFill>
                <a:effectLst>
                  <a:outerShdw blurRad="50000" dist="30000" dir="5400000" algn="tl" rotWithShape="0">
                    <a:srgbClr val="000000">
                      <a:alpha val="30000"/>
                    </a:srgbClr>
                  </a:outerShdw>
                </a:effectLst>
                <a:latin typeface="+mj-lt"/>
                <a:ea typeface="+mj-ea"/>
                <a:cs typeface="+mj-cs"/>
              </a:rPr>
              <a:t>questions</a:t>
            </a:r>
            <a:endParaRPr lang="en-US" sz="24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5" name="Slide Number Placeholder 4"/>
          <p:cNvSpPr>
            <a:spLocks noGrp="1"/>
          </p:cNvSpPr>
          <p:nvPr>
            <p:ph type="sldNum" sz="quarter" idx="12"/>
          </p:nvPr>
        </p:nvSpPr>
        <p:spPr/>
        <p:txBody>
          <a:bodyPr/>
          <a:lstStyle/>
          <a:p>
            <a:fld id="{18C5AB4D-F26E-AA4F-8BAF-90B37BF53645}" type="slidenum">
              <a:rPr lang="en-US" smtClean="0"/>
              <a:t>11</a:t>
            </a:fld>
            <a:endParaRPr lang="en-US"/>
          </a:p>
        </p:txBody>
      </p:sp>
    </p:spTree>
    <p:extLst>
      <p:ext uri="{BB962C8B-B14F-4D97-AF65-F5344CB8AC3E}">
        <p14:creationId xmlns:p14="http://schemas.microsoft.com/office/powerpoint/2010/main" val="4027579796"/>
      </p:ext>
    </p:extLst>
  </p:cSld>
  <p:clrMapOvr>
    <a:masterClrMapping/>
  </p:clrMapOvr>
  <p:transition xmlns:p14="http://schemas.microsoft.com/office/powerpoint/2010/main" spd="slow">
    <p:randomBar dir="vert"/>
  </p:transition>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ＭＳ ゴシック"/>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ＭＳ ゴシック"/>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Solstice.thmx</Template>
  <TotalTime>3293</TotalTime>
  <Words>1204</Words>
  <Application>Microsoft Macintosh PowerPoint</Application>
  <PresentationFormat>On-screen Show (16:9)</PresentationFormat>
  <Paragraphs>114</Paragraphs>
  <Slides>11</Slides>
  <Notes>3</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Solstice</vt:lpstr>
      <vt:lpstr>Corporate Social Responsibility</vt:lpstr>
      <vt:lpstr>Historical digging of CSR</vt:lpstr>
      <vt:lpstr>CSR &amp; Employee Performance</vt:lpstr>
      <vt:lpstr>CSR &amp; Employee Performance</vt:lpstr>
      <vt:lpstr>Importance of IT for CSR</vt:lpstr>
      <vt:lpstr>Does it pay off to be socially responsible?</vt:lpstr>
      <vt:lpstr>CSR: Economic Perspectives</vt:lpstr>
      <vt:lpstr>Benefits &amp; Challenges of CSR to the Economy</vt:lpstr>
      <vt:lpstr>Conclusion</vt:lpstr>
      <vt:lpstr>References</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Syed Waqas Ahmed</dc:creator>
  <cp:lastModifiedBy>Syed Waqas Ahmed</cp:lastModifiedBy>
  <cp:revision>76</cp:revision>
  <dcterms:created xsi:type="dcterms:W3CDTF">2019-12-13T14:47:14Z</dcterms:created>
  <dcterms:modified xsi:type="dcterms:W3CDTF">2019-12-20T11:32:10Z</dcterms:modified>
</cp:coreProperties>
</file>