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9"/>
  </p:notesMasterIdLst>
  <p:handoutMasterIdLst>
    <p:handoutMasterId r:id="rId10"/>
  </p:handoutMasterIdLst>
  <p:sldIdLst>
    <p:sldId id="256" r:id="rId6"/>
    <p:sldId id="261" r:id="rId7"/>
    <p:sldId id="262" r:id="rId8"/>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EDE885-67FD-420F-BE41-A8EFE3B7317E}" v="484" dt="2026-10-23T01:26:51.8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898"/>
        <p:guide pos="288"/>
        <p:guide pos="27369"/>
      </p:guideLst>
    </p:cSldViewPr>
  </p:slide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Master" Target="slideMasters/slideMaster2.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commentAuthors" Target="commentAuthors.xml"/><Relationship Id="rId5" Type="http://schemas.openxmlformats.org/officeDocument/2006/relationships/slideMaster" Target="slideMasters/slideMaster5.xml"/><Relationship Id="rId15" Type="http://schemas.openxmlformats.org/officeDocument/2006/relationships/tableStyles" Target="tableStyles.xml"/><Relationship Id="rId10" Type="http://schemas.openxmlformats.org/officeDocument/2006/relationships/handoutMaster" Target="handoutMasters/handoutMaster1.xml"/><Relationship Id="rId4" Type="http://schemas.openxmlformats.org/officeDocument/2006/relationships/slideMaster" Target="slideMasters/slideMaster4.xml"/><Relationship Id="rId9" Type="http://schemas.openxmlformats.org/officeDocument/2006/relationships/notesMaster" Target="notesMasters/notesMaster1.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a Islam Semi Bepary (2418833)" userId="e3753cbe-179e-4164-914a-cc37f820a7be" providerId="ADAL" clId="{D1A43E92-02F8-4A01-B39A-B2F355511040}"/>
    <pc:docChg chg="undo custSel addSld delSld modSld sldOrd">
      <pc:chgData name="Rosa Islam Semi Bepary (2418833)" userId="e3753cbe-179e-4164-914a-cc37f820a7be" providerId="ADAL" clId="{D1A43E92-02F8-4A01-B39A-B2F355511040}" dt="2026-10-23T01:26:51.825" v="1150" actId="21"/>
      <pc:docMkLst>
        <pc:docMk/>
      </pc:docMkLst>
      <pc:sldChg chg="delSp modSp mod">
        <pc:chgData name="Rosa Islam Semi Bepary (2418833)" userId="e3753cbe-179e-4164-914a-cc37f820a7be" providerId="ADAL" clId="{D1A43E92-02F8-4A01-B39A-B2F355511040}" dt="2026-10-23T01:26:51.825" v="1150" actId="21"/>
        <pc:sldMkLst>
          <pc:docMk/>
          <pc:sldMk cId="2465510357" sldId="256"/>
        </pc:sldMkLst>
        <pc:spChg chg="mod">
          <ac:chgData name="Rosa Islam Semi Bepary (2418833)" userId="e3753cbe-179e-4164-914a-cc37f820a7be" providerId="ADAL" clId="{D1A43E92-02F8-4A01-B39A-B2F355511040}" dt="2026-10-23T01:26:26.805" v="1108" actId="20577"/>
          <ac:spMkLst>
            <pc:docMk/>
            <pc:sldMk cId="2465510357" sldId="256"/>
            <ac:spMk id="2" creationId="{DA2D9CAF-62E4-A56C-BC72-03583E71A03A}"/>
          </ac:spMkLst>
        </pc:spChg>
        <pc:spChg chg="del mod">
          <ac:chgData name="Rosa Islam Semi Bepary (2418833)" userId="e3753cbe-179e-4164-914a-cc37f820a7be" providerId="ADAL" clId="{D1A43E92-02F8-4A01-B39A-B2F355511040}" dt="2026-10-23T01:26:51.825" v="1150" actId="21"/>
          <ac:spMkLst>
            <pc:docMk/>
            <pc:sldMk cId="2465510357" sldId="256"/>
            <ac:spMk id="3" creationId="{8FC115E9-2559-9124-E2DA-727C7D7E63C8}"/>
          </ac:spMkLst>
        </pc:spChg>
      </pc:sldChg>
      <pc:sldChg chg="addSp delSp modSp mod">
        <pc:chgData name="Rosa Islam Semi Bepary (2418833)" userId="e3753cbe-179e-4164-914a-cc37f820a7be" providerId="ADAL" clId="{D1A43E92-02F8-4A01-B39A-B2F355511040}" dt="2026-10-23T01:24:28.663" v="1075"/>
        <pc:sldMkLst>
          <pc:docMk/>
          <pc:sldMk cId="531086080" sldId="261"/>
        </pc:sldMkLst>
        <pc:spChg chg="mod">
          <ac:chgData name="Rosa Islam Semi Bepary (2418833)" userId="e3753cbe-179e-4164-914a-cc37f820a7be" providerId="ADAL" clId="{D1A43E92-02F8-4A01-B39A-B2F355511040}" dt="2026-10-23T00:27:16.330" v="765" actId="404"/>
          <ac:spMkLst>
            <pc:docMk/>
            <pc:sldMk cId="531086080" sldId="261"/>
            <ac:spMk id="2" creationId="{E6EDE4D7-E5DB-5854-2C54-58DE17CBAE7C}"/>
          </ac:spMkLst>
        </pc:spChg>
        <pc:spChg chg="mod">
          <ac:chgData name="Rosa Islam Semi Bepary (2418833)" userId="e3753cbe-179e-4164-914a-cc37f820a7be" providerId="ADAL" clId="{D1A43E92-02F8-4A01-B39A-B2F355511040}" dt="2026-10-23T00:27:36.669" v="769" actId="404"/>
          <ac:spMkLst>
            <pc:docMk/>
            <pc:sldMk cId="531086080" sldId="261"/>
            <ac:spMk id="3" creationId="{C8B703ED-7BE7-AD1D-5C76-349AC66245A2}"/>
          </ac:spMkLst>
        </pc:spChg>
        <pc:spChg chg="add del mod">
          <ac:chgData name="Rosa Islam Semi Bepary (2418833)" userId="e3753cbe-179e-4164-914a-cc37f820a7be" providerId="ADAL" clId="{D1A43E92-02F8-4A01-B39A-B2F355511040}" dt="2026-10-23T00:47:14.551" v="1000" actId="404"/>
          <ac:spMkLst>
            <pc:docMk/>
            <pc:sldMk cId="531086080" sldId="261"/>
            <ac:spMk id="4" creationId="{445A24BA-23D0-389B-9C96-39883BA95D24}"/>
          </ac:spMkLst>
        </pc:spChg>
        <pc:spChg chg="mod">
          <ac:chgData name="Rosa Islam Semi Bepary (2418833)" userId="e3753cbe-179e-4164-914a-cc37f820a7be" providerId="ADAL" clId="{D1A43E92-02F8-4A01-B39A-B2F355511040}" dt="2026-10-23T00:28:52.136" v="784" actId="20577"/>
          <ac:spMkLst>
            <pc:docMk/>
            <pc:sldMk cId="531086080" sldId="261"/>
            <ac:spMk id="5" creationId="{925EA422-02CF-EC85-AE1E-9F501EE4E390}"/>
          </ac:spMkLst>
        </pc:spChg>
        <pc:spChg chg="del mod">
          <ac:chgData name="Rosa Islam Semi Bepary (2418833)" userId="e3753cbe-179e-4164-914a-cc37f820a7be" providerId="ADAL" clId="{D1A43E92-02F8-4A01-B39A-B2F355511040}" dt="2026-10-23T00:28:03.925" v="773" actId="21"/>
          <ac:spMkLst>
            <pc:docMk/>
            <pc:sldMk cId="531086080" sldId="261"/>
            <ac:spMk id="6" creationId="{17D374F2-DF33-39C4-AE9E-EC19FF534CA6}"/>
          </ac:spMkLst>
        </pc:spChg>
        <pc:spChg chg="mod">
          <ac:chgData name="Rosa Islam Semi Bepary (2418833)" userId="e3753cbe-179e-4164-914a-cc37f820a7be" providerId="ADAL" clId="{D1A43E92-02F8-4A01-B39A-B2F355511040}" dt="2026-10-23T00:29:59.592" v="794" actId="2710"/>
          <ac:spMkLst>
            <pc:docMk/>
            <pc:sldMk cId="531086080" sldId="261"/>
            <ac:spMk id="8" creationId="{F39F00D5-5C38-D6F2-6606-6A41E051B19F}"/>
          </ac:spMkLst>
        </pc:spChg>
        <pc:spChg chg="mod">
          <ac:chgData name="Rosa Islam Semi Bepary (2418833)" userId="e3753cbe-179e-4164-914a-cc37f820a7be" providerId="ADAL" clId="{D1A43E92-02F8-4A01-B39A-B2F355511040}" dt="2026-10-23T01:07:40.225" v="1017" actId="20577"/>
          <ac:spMkLst>
            <pc:docMk/>
            <pc:sldMk cId="531086080" sldId="261"/>
            <ac:spMk id="9" creationId="{527F632F-F998-135E-0524-86D375FC5D18}"/>
          </ac:spMkLst>
        </pc:spChg>
        <pc:spChg chg="mod">
          <ac:chgData name="Rosa Islam Semi Bepary (2418833)" userId="e3753cbe-179e-4164-914a-cc37f820a7be" providerId="ADAL" clId="{D1A43E92-02F8-4A01-B39A-B2F355511040}" dt="2026-10-23T01:13:31.271" v="1027"/>
          <ac:spMkLst>
            <pc:docMk/>
            <pc:sldMk cId="531086080" sldId="261"/>
            <ac:spMk id="10" creationId="{5BB92EB9-4C7E-3A15-04B6-67A9C82BD3DD}"/>
          </ac:spMkLst>
        </pc:spChg>
        <pc:spChg chg="mod">
          <ac:chgData name="Rosa Islam Semi Bepary (2418833)" userId="e3753cbe-179e-4164-914a-cc37f820a7be" providerId="ADAL" clId="{D1A43E92-02F8-4A01-B39A-B2F355511040}" dt="2026-10-23T00:32:05.860" v="813" actId="404"/>
          <ac:spMkLst>
            <pc:docMk/>
            <pc:sldMk cId="531086080" sldId="261"/>
            <ac:spMk id="11" creationId="{E623E73B-A818-ECAD-449D-B4BA29C89431}"/>
          </ac:spMkLst>
        </pc:spChg>
        <pc:spChg chg="del mod">
          <ac:chgData name="Rosa Islam Semi Bepary (2418833)" userId="e3753cbe-179e-4164-914a-cc37f820a7be" providerId="ADAL" clId="{D1A43E92-02F8-4A01-B39A-B2F355511040}" dt="2026-10-23T00:13:47.709" v="632" actId="21"/>
          <ac:spMkLst>
            <pc:docMk/>
            <pc:sldMk cId="531086080" sldId="261"/>
            <ac:spMk id="12" creationId="{0FD3AFCE-81A9-6CA3-7186-12D9C355F948}"/>
          </ac:spMkLst>
        </pc:spChg>
        <pc:spChg chg="mod">
          <ac:chgData name="Rosa Islam Semi Bepary (2418833)" userId="e3753cbe-179e-4164-914a-cc37f820a7be" providerId="ADAL" clId="{D1A43E92-02F8-4A01-B39A-B2F355511040}" dt="2026-10-23T00:14:50.188" v="645" actId="20577"/>
          <ac:spMkLst>
            <pc:docMk/>
            <pc:sldMk cId="531086080" sldId="261"/>
            <ac:spMk id="13" creationId="{46092EE5-A531-D9B7-8587-AC884F1CEED5}"/>
          </ac:spMkLst>
        </pc:spChg>
        <pc:spChg chg="del mod">
          <ac:chgData name="Rosa Islam Semi Bepary (2418833)" userId="e3753cbe-179e-4164-914a-cc37f820a7be" providerId="ADAL" clId="{D1A43E92-02F8-4A01-B39A-B2F355511040}" dt="2026-10-23T00:14:55.371" v="646" actId="21"/>
          <ac:spMkLst>
            <pc:docMk/>
            <pc:sldMk cId="531086080" sldId="261"/>
            <ac:spMk id="14" creationId="{8395DBAE-1E0F-ECA9-8171-467D8728A3ED}"/>
          </ac:spMkLst>
        </pc:spChg>
        <pc:spChg chg="del mod">
          <ac:chgData name="Rosa Islam Semi Bepary (2418833)" userId="e3753cbe-179e-4164-914a-cc37f820a7be" providerId="ADAL" clId="{D1A43E92-02F8-4A01-B39A-B2F355511040}" dt="2026-10-23T00:20:26.880" v="692" actId="21"/>
          <ac:spMkLst>
            <pc:docMk/>
            <pc:sldMk cId="531086080" sldId="261"/>
            <ac:spMk id="15" creationId="{A70C907E-7905-7BDC-E66E-90047768310D}"/>
          </ac:spMkLst>
        </pc:spChg>
        <pc:spChg chg="del">
          <ac:chgData name="Rosa Islam Semi Bepary (2418833)" userId="e3753cbe-179e-4164-914a-cc37f820a7be" providerId="ADAL" clId="{D1A43E92-02F8-4A01-B39A-B2F355511040}" dt="2026-10-22T22:17:18.986" v="105" actId="21"/>
          <ac:spMkLst>
            <pc:docMk/>
            <pc:sldMk cId="531086080" sldId="261"/>
            <ac:spMk id="16" creationId="{C7232E11-A480-4CE9-B9AD-96B7E3A30128}"/>
          </ac:spMkLst>
        </pc:spChg>
        <pc:spChg chg="mod">
          <ac:chgData name="Rosa Islam Semi Bepary (2418833)" userId="e3753cbe-179e-4164-914a-cc37f820a7be" providerId="ADAL" clId="{D1A43E92-02F8-4A01-B39A-B2F355511040}" dt="2026-10-22T22:17:24.699" v="106" actId="1076"/>
          <ac:spMkLst>
            <pc:docMk/>
            <pc:sldMk cId="531086080" sldId="261"/>
            <ac:spMk id="17" creationId="{48D3574B-9CFC-4B83-1C3B-42BD2A74FB76}"/>
          </ac:spMkLst>
        </pc:spChg>
        <pc:spChg chg="mod">
          <ac:chgData name="Rosa Islam Semi Bepary (2418833)" userId="e3753cbe-179e-4164-914a-cc37f820a7be" providerId="ADAL" clId="{D1A43E92-02F8-4A01-B39A-B2F355511040}" dt="2026-10-22T22:17:50.313" v="112" actId="1076"/>
          <ac:spMkLst>
            <pc:docMk/>
            <pc:sldMk cId="531086080" sldId="261"/>
            <ac:spMk id="18" creationId="{9D21321E-1878-CD40-4AA6-3764E797EE11}"/>
          </ac:spMkLst>
        </pc:spChg>
        <pc:spChg chg="add del mod">
          <ac:chgData name="Rosa Islam Semi Bepary (2418833)" userId="e3753cbe-179e-4164-914a-cc37f820a7be" providerId="ADAL" clId="{D1A43E92-02F8-4A01-B39A-B2F355511040}" dt="2026-10-22T22:34:27.032" v="257" actId="21"/>
          <ac:spMkLst>
            <pc:docMk/>
            <pc:sldMk cId="531086080" sldId="261"/>
            <ac:spMk id="23" creationId="{B33460EF-EF25-674B-3D31-00029BCE35CA}"/>
          </ac:spMkLst>
        </pc:spChg>
        <pc:spChg chg="add mod">
          <ac:chgData name="Rosa Islam Semi Bepary (2418833)" userId="e3753cbe-179e-4164-914a-cc37f820a7be" providerId="ADAL" clId="{D1A43E92-02F8-4A01-B39A-B2F355511040}" dt="2026-10-22T22:34:26.325" v="255"/>
          <ac:spMkLst>
            <pc:docMk/>
            <pc:sldMk cId="531086080" sldId="261"/>
            <ac:spMk id="24" creationId="{A44276E3-6994-5F40-703E-03151EB28781}"/>
          </ac:spMkLst>
        </pc:spChg>
        <pc:spChg chg="add del mod">
          <ac:chgData name="Rosa Islam Semi Bepary (2418833)" userId="e3753cbe-179e-4164-914a-cc37f820a7be" providerId="ADAL" clId="{D1A43E92-02F8-4A01-B39A-B2F355511040}" dt="2026-10-22T22:35:14.659" v="276" actId="21"/>
          <ac:spMkLst>
            <pc:docMk/>
            <pc:sldMk cId="531086080" sldId="261"/>
            <ac:spMk id="26" creationId="{1C5C240A-9273-D1BA-CE2A-3D8249710BB6}"/>
          </ac:spMkLst>
        </pc:spChg>
        <pc:spChg chg="add del mod">
          <ac:chgData name="Rosa Islam Semi Bepary (2418833)" userId="e3753cbe-179e-4164-914a-cc37f820a7be" providerId="ADAL" clId="{D1A43E92-02F8-4A01-B39A-B2F355511040}" dt="2026-10-22T22:35:13.543" v="272" actId="21"/>
          <ac:spMkLst>
            <pc:docMk/>
            <pc:sldMk cId="531086080" sldId="261"/>
            <ac:spMk id="28" creationId="{1738D6EF-6123-6EEC-ECAC-1E7852E103E3}"/>
          </ac:spMkLst>
        </pc:spChg>
        <pc:spChg chg="add del mod">
          <ac:chgData name="Rosa Islam Semi Bepary (2418833)" userId="e3753cbe-179e-4164-914a-cc37f820a7be" providerId="ADAL" clId="{D1A43E92-02F8-4A01-B39A-B2F355511040}" dt="2026-10-23T00:20:37.046" v="694" actId="21"/>
          <ac:spMkLst>
            <pc:docMk/>
            <pc:sldMk cId="531086080" sldId="261"/>
            <ac:spMk id="34" creationId="{55186FF0-CA81-3BFA-3D47-5FB9F6E27AA3}"/>
          </ac:spMkLst>
        </pc:spChg>
        <pc:spChg chg="add mod">
          <ac:chgData name="Rosa Islam Semi Bepary (2418833)" userId="e3753cbe-179e-4164-914a-cc37f820a7be" providerId="ADAL" clId="{D1A43E92-02F8-4A01-B39A-B2F355511040}" dt="2026-10-23T00:47:58.765" v="1006" actId="1076"/>
          <ac:spMkLst>
            <pc:docMk/>
            <pc:sldMk cId="531086080" sldId="261"/>
            <ac:spMk id="37" creationId="{CAF29EAC-6E41-A189-921B-3D17597C2058}"/>
          </ac:spMkLst>
        </pc:spChg>
        <pc:spChg chg="add mod">
          <ac:chgData name="Rosa Islam Semi Bepary (2418833)" userId="e3753cbe-179e-4164-914a-cc37f820a7be" providerId="ADAL" clId="{D1A43E92-02F8-4A01-B39A-B2F355511040}" dt="2026-10-23T01:16:16.850" v="1033" actId="1076"/>
          <ac:spMkLst>
            <pc:docMk/>
            <pc:sldMk cId="531086080" sldId="261"/>
            <ac:spMk id="40" creationId="{2F4D7DE2-2A2E-DE62-AEF2-D2FDB61CEA8D}"/>
          </ac:spMkLst>
        </pc:spChg>
        <pc:spChg chg="add del mod">
          <ac:chgData name="Rosa Islam Semi Bepary (2418833)" userId="e3753cbe-179e-4164-914a-cc37f820a7be" providerId="ADAL" clId="{D1A43E92-02F8-4A01-B39A-B2F355511040}" dt="2026-10-23T01:24:28.663" v="1075"/>
          <ac:spMkLst>
            <pc:docMk/>
            <pc:sldMk cId="531086080" sldId="261"/>
            <ac:spMk id="45" creationId="{56CF641D-8352-109E-6755-9510E87D62BC}"/>
          </ac:spMkLst>
        </pc:spChg>
        <pc:spChg chg="add mod">
          <ac:chgData name="Rosa Islam Semi Bepary (2418833)" userId="e3753cbe-179e-4164-914a-cc37f820a7be" providerId="ADAL" clId="{D1A43E92-02F8-4A01-B39A-B2F355511040}" dt="2026-10-23T01:24:25.923" v="1073" actId="1076"/>
          <ac:spMkLst>
            <pc:docMk/>
            <pc:sldMk cId="531086080" sldId="261"/>
            <ac:spMk id="46" creationId="{1489E8E1-10DC-E6D4-5801-CAA259DE746C}"/>
          </ac:spMkLst>
        </pc:spChg>
        <pc:graphicFrameChg chg="add del mod modGraphic">
          <ac:chgData name="Rosa Islam Semi Bepary (2418833)" userId="e3753cbe-179e-4164-914a-cc37f820a7be" providerId="ADAL" clId="{D1A43E92-02F8-4A01-B39A-B2F355511040}" dt="2026-10-22T22:31:40.123" v="207" actId="21"/>
          <ac:graphicFrameMkLst>
            <pc:docMk/>
            <pc:sldMk cId="531086080" sldId="261"/>
            <ac:graphicFrameMk id="7" creationId="{C5C7CB5B-F3BF-AB19-F339-BE71799F7336}"/>
          </ac:graphicFrameMkLst>
        </pc:graphicFrameChg>
        <pc:graphicFrameChg chg="add del mod">
          <ac:chgData name="Rosa Islam Semi Bepary (2418833)" userId="e3753cbe-179e-4164-914a-cc37f820a7be" providerId="ADAL" clId="{D1A43E92-02F8-4A01-B39A-B2F355511040}" dt="2026-10-22T22:26:45.014" v="176" actId="21"/>
          <ac:graphicFrameMkLst>
            <pc:docMk/>
            <pc:sldMk cId="531086080" sldId="261"/>
            <ac:graphicFrameMk id="20" creationId="{4DC10098-DEB8-6557-B79B-05816D58E1AB}"/>
          </ac:graphicFrameMkLst>
        </pc:graphicFrameChg>
        <pc:graphicFrameChg chg="add mod modGraphic">
          <ac:chgData name="Rosa Islam Semi Bepary (2418833)" userId="e3753cbe-179e-4164-914a-cc37f820a7be" providerId="ADAL" clId="{D1A43E92-02F8-4A01-B39A-B2F355511040}" dt="2026-10-23T00:47:48.089" v="1005" actId="14100"/>
          <ac:graphicFrameMkLst>
            <pc:docMk/>
            <pc:sldMk cId="531086080" sldId="261"/>
            <ac:graphicFrameMk id="21" creationId="{1DD4B79B-1AEB-ACA9-F967-CCB0481C7E0A}"/>
          </ac:graphicFrameMkLst>
        </pc:graphicFrameChg>
        <pc:graphicFrameChg chg="add mod modGraphic">
          <ac:chgData name="Rosa Islam Semi Bepary (2418833)" userId="e3753cbe-179e-4164-914a-cc37f820a7be" providerId="ADAL" clId="{D1A43E92-02F8-4A01-B39A-B2F355511040}" dt="2026-10-23T00:29:02.919" v="785" actId="1076"/>
          <ac:graphicFrameMkLst>
            <pc:docMk/>
            <pc:sldMk cId="531086080" sldId="261"/>
            <ac:graphicFrameMk id="29" creationId="{2CCDA1F9-8D65-A887-6FC6-1DD0B5EB6F23}"/>
          </ac:graphicFrameMkLst>
        </pc:graphicFrameChg>
        <pc:graphicFrameChg chg="add mod modGraphic">
          <ac:chgData name="Rosa Islam Semi Bepary (2418833)" userId="e3753cbe-179e-4164-914a-cc37f820a7be" providerId="ADAL" clId="{D1A43E92-02F8-4A01-B39A-B2F355511040}" dt="2026-10-23T00:31:26.560" v="808" actId="14100"/>
          <ac:graphicFrameMkLst>
            <pc:docMk/>
            <pc:sldMk cId="531086080" sldId="261"/>
            <ac:graphicFrameMk id="32" creationId="{CE9C4F45-A481-B6B2-BA13-EF82CE0CA221}"/>
          </ac:graphicFrameMkLst>
        </pc:graphicFrameChg>
        <pc:picChg chg="add del mod">
          <ac:chgData name="Rosa Islam Semi Bepary (2418833)" userId="e3753cbe-179e-4164-914a-cc37f820a7be" providerId="ADAL" clId="{D1A43E92-02F8-4A01-B39A-B2F355511040}" dt="2026-10-23T00:07:48.877" v="583" actId="21"/>
          <ac:picMkLst>
            <pc:docMk/>
            <pc:sldMk cId="531086080" sldId="261"/>
            <ac:picMk id="31" creationId="{F50D7B59-A4B1-D699-B414-E821FEA26B4C}"/>
          </ac:picMkLst>
        </pc:picChg>
        <pc:picChg chg="add mod">
          <ac:chgData name="Rosa Islam Semi Bepary (2418833)" userId="e3753cbe-179e-4164-914a-cc37f820a7be" providerId="ADAL" clId="{D1A43E92-02F8-4A01-B39A-B2F355511040}" dt="2026-10-23T00:48:07.425" v="1007" actId="14100"/>
          <ac:picMkLst>
            <pc:docMk/>
            <pc:sldMk cId="531086080" sldId="261"/>
            <ac:picMk id="36" creationId="{4629EF5F-E0CB-12CF-2C65-4CC0A29F2E4F}"/>
          </ac:picMkLst>
        </pc:picChg>
        <pc:picChg chg="add mod">
          <ac:chgData name="Rosa Islam Semi Bepary (2418833)" userId="e3753cbe-179e-4164-914a-cc37f820a7be" providerId="ADAL" clId="{D1A43E92-02F8-4A01-B39A-B2F355511040}" dt="2026-10-23T01:16:03.627" v="1032" actId="14100"/>
          <ac:picMkLst>
            <pc:docMk/>
            <pc:sldMk cId="531086080" sldId="261"/>
            <ac:picMk id="39" creationId="{BCEEE24A-F2EF-A4B4-CCEE-7BDBC18374DB}"/>
          </ac:picMkLst>
        </pc:picChg>
        <pc:picChg chg="add del mod">
          <ac:chgData name="Rosa Islam Semi Bepary (2418833)" userId="e3753cbe-179e-4164-914a-cc37f820a7be" providerId="ADAL" clId="{D1A43E92-02F8-4A01-B39A-B2F355511040}" dt="2026-10-23T01:18:41.380" v="1040" actId="21"/>
          <ac:picMkLst>
            <pc:docMk/>
            <pc:sldMk cId="531086080" sldId="261"/>
            <ac:picMk id="42" creationId="{B12B3966-4B94-6E8E-8F13-3E3D188BC7B5}"/>
          </ac:picMkLst>
        </pc:picChg>
        <pc:picChg chg="add mod">
          <ac:chgData name="Rosa Islam Semi Bepary (2418833)" userId="e3753cbe-179e-4164-914a-cc37f820a7be" providerId="ADAL" clId="{D1A43E92-02F8-4A01-B39A-B2F355511040}" dt="2026-10-23T01:19:53.466" v="1046" actId="1076"/>
          <ac:picMkLst>
            <pc:docMk/>
            <pc:sldMk cId="531086080" sldId="261"/>
            <ac:picMk id="44" creationId="{B3BB5301-5356-2E39-D1B2-E8461C52A92E}"/>
          </ac:picMkLst>
        </pc:picChg>
      </pc:sldChg>
      <pc:sldChg chg="modSp new mod ord">
        <pc:chgData name="Rosa Islam Semi Bepary (2418833)" userId="e3753cbe-179e-4164-914a-cc37f820a7be" providerId="ADAL" clId="{D1A43E92-02F8-4A01-B39A-B2F355511040}" dt="2026-10-23T01:22:06.338" v="1050"/>
        <pc:sldMkLst>
          <pc:docMk/>
          <pc:sldMk cId="179394514" sldId="262"/>
        </pc:sldMkLst>
        <pc:spChg chg="mod">
          <ac:chgData name="Rosa Islam Semi Bepary (2418833)" userId="e3753cbe-179e-4164-914a-cc37f820a7be" providerId="ADAL" clId="{D1A43E92-02F8-4A01-B39A-B2F355511040}" dt="2026-10-23T00:32:48.458" v="826" actId="404"/>
          <ac:spMkLst>
            <pc:docMk/>
            <pc:sldMk cId="179394514" sldId="262"/>
            <ac:spMk id="2" creationId="{02463894-E8FF-2C17-1150-013F3DDA801E}"/>
          </ac:spMkLst>
        </pc:spChg>
        <pc:spChg chg="mod">
          <ac:chgData name="Rosa Islam Semi Bepary (2418833)" userId="e3753cbe-179e-4164-914a-cc37f820a7be" providerId="ADAL" clId="{D1A43E92-02F8-4A01-B39A-B2F355511040}" dt="2026-10-23T01:22:06.338" v="1050"/>
          <ac:spMkLst>
            <pc:docMk/>
            <pc:sldMk cId="179394514" sldId="262"/>
            <ac:spMk id="3" creationId="{DB3B2B02-045C-E6D7-1A09-EF0CD5B6CB4B}"/>
          </ac:spMkLst>
        </pc:spChg>
      </pc:sldChg>
      <pc:sldChg chg="new del">
        <pc:chgData name="Rosa Islam Semi Bepary (2418833)" userId="e3753cbe-179e-4164-914a-cc37f820a7be" providerId="ADAL" clId="{D1A43E92-02F8-4A01-B39A-B2F355511040}" dt="2026-10-22T22:11:09.036" v="69" actId="2696"/>
        <pc:sldMkLst>
          <pc:docMk/>
          <pc:sldMk cId="3024358051" sldId="262"/>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10/22/2026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10/22/2026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22/10/2026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22/10/2026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22/10/2026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22/10/2026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22/10/2026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22/10/2026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22/10/2026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22/10/2026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22/10/2026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22/10/2026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22/10/2026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a:solidFill>
                            <a:srgbClr val="1F3A4E"/>
                          </a:solidFill>
                          <a:latin typeface="Arial Black" panose="020B0A04020102020204" pitchFamily="34" charset="0"/>
                        </a:rPr>
                        <a:t>QUICK START GUIDE</a:t>
                      </a:r>
                      <a:br>
                        <a:rPr lang="en-US" sz="3600" b="0" spc="600">
                          <a:solidFill>
                            <a:srgbClr val="1F3A4E"/>
                          </a:solidFill>
                          <a:latin typeface="Arial Black" panose="020B0A04020102020204" pitchFamily="34" charset="0"/>
                        </a:rPr>
                      </a:br>
                      <a:r>
                        <a:rPr lang="en-US" sz="2800" b="1" spc="0">
                          <a:solidFill>
                            <a:srgbClr val="FF0000"/>
                          </a:solidFill>
                          <a:latin typeface="Trebuchet MS" pitchFamily="34" charset="0"/>
                        </a:rPr>
                        <a:t>(THIS SIDEBAR WILL NOT PRINT)</a:t>
                      </a:r>
                      <a:endParaRPr lang="en-US" sz="3600" b="1" spc="600">
                        <a:solidFill>
                          <a:schemeClr val="bg1"/>
                        </a:solidFill>
                        <a:latin typeface="Trebuchet MS" pitchFamily="34" charset="0"/>
                      </a:endParaRPr>
                    </a:p>
                  </a:txBody>
                  <a:tcPr marL="182880" marT="137160">
                    <a:solidFill>
                      <a:srgbClr val="FFC000"/>
                    </a:solidFill>
                  </a:tcPr>
                </a:tc>
                <a:tc hMerge="1">
                  <a:txBody>
                    <a:bodyPr/>
                    <a:lstStyle/>
                    <a:p>
                      <a:endParaRPr lang="en-US"/>
                    </a:p>
                  </a:txBody>
                  <a:tcPr/>
                </a:tc>
                <a:extLst>
                  <a:ext uri="{0D108BD9-81ED-4DB2-BD59-A6C34878D82A}">
                    <a16:rowId xmlns:a16="http://schemas.microsoft.com/office/drawing/2014/main" val="10000"/>
                  </a:ext>
                </a:extLst>
              </a:tr>
              <a:tr h="4206624">
                <a:tc gridSpan="2">
                  <a:txBody>
                    <a:bodyPr/>
                    <a:lstStyle/>
                    <a:p>
                      <a:pPr defTabSz="3765639"/>
                      <a:r>
                        <a:rPr lang="en-US" sz="2000" i="0">
                          <a:solidFill>
                            <a:srgbClr val="D9D9D9"/>
                          </a:solidFill>
                          <a:latin typeface="Arial"/>
                          <a:cs typeface="Arial"/>
                        </a:rPr>
                        <a:t>This PowerPoint template produces a </a:t>
                      </a:r>
                      <a:r>
                        <a:rPr lang="en-US" sz="2000" i="0">
                          <a:solidFill>
                            <a:srgbClr val="FFC000"/>
                          </a:solidFill>
                          <a:latin typeface="Arial"/>
                          <a:cs typeface="Arial"/>
                        </a:rPr>
                        <a:t>36"x48" </a:t>
                      </a:r>
                      <a:r>
                        <a:rPr lang="en-US" sz="2000" i="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a:solidFill>
                          <a:srgbClr val="D9D9D9"/>
                        </a:solidFill>
                        <a:latin typeface="Arial"/>
                        <a:cs typeface="Arial"/>
                      </a:endParaRPr>
                    </a:p>
                    <a:p>
                      <a:pPr defTabSz="3765639"/>
                      <a:r>
                        <a:rPr lang="en-US" sz="2000" i="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err="1">
                          <a:solidFill>
                            <a:srgbClr val="FFC000"/>
                          </a:solidFill>
                          <a:latin typeface="Arial"/>
                          <a:cs typeface="Arial"/>
                        </a:rPr>
                        <a:t>PosterPresentations.com</a:t>
                      </a:r>
                      <a:r>
                        <a:rPr lang="en-US" sz="2000" i="0">
                          <a:solidFill>
                            <a:srgbClr val="D9D9D9"/>
                          </a:solidFill>
                          <a:latin typeface="Arial"/>
                          <a:cs typeface="Arial"/>
                        </a:rPr>
                        <a:t> and click on the  </a:t>
                      </a:r>
                      <a:r>
                        <a:rPr lang="en-US" sz="2000" i="0">
                          <a:solidFill>
                            <a:srgbClr val="FFC000"/>
                          </a:solidFill>
                          <a:latin typeface="Arial"/>
                          <a:cs typeface="Arial"/>
                        </a:rPr>
                        <a:t>HELP DESK</a:t>
                      </a:r>
                      <a:r>
                        <a:rPr lang="en-US" sz="2000" i="0" baseline="0">
                          <a:solidFill>
                            <a:srgbClr val="D9D9D9"/>
                          </a:solidFill>
                          <a:latin typeface="Arial"/>
                          <a:cs typeface="Arial"/>
                        </a:rPr>
                        <a:t> </a:t>
                      </a:r>
                      <a:r>
                        <a:rPr lang="en-US" sz="2000" i="0">
                          <a:solidFill>
                            <a:srgbClr val="D9D9D9"/>
                          </a:solidFill>
                          <a:latin typeface="Arial"/>
                          <a:cs typeface="Arial"/>
                        </a:rPr>
                        <a:t>tab.</a:t>
                      </a:r>
                    </a:p>
                    <a:p>
                      <a:pPr defTabSz="3765639"/>
                      <a:endParaRPr lang="en-US" sz="2000" i="0">
                        <a:solidFill>
                          <a:srgbClr val="D9D9D9"/>
                        </a:solidFill>
                        <a:latin typeface="Arial"/>
                        <a:cs typeface="Arial"/>
                      </a:endParaRPr>
                    </a:p>
                    <a:p>
                      <a:pPr defTabSz="3765639"/>
                      <a:r>
                        <a:rPr lang="en-US" sz="2000" i="0">
                          <a:solidFill>
                            <a:srgbClr val="D9D9D9"/>
                          </a:solidFill>
                          <a:latin typeface="Arial"/>
                          <a:cs typeface="Arial"/>
                        </a:rPr>
                        <a:t>To print your poster using our same-day professional printing service, go online to </a:t>
                      </a:r>
                      <a:r>
                        <a:rPr lang="en-US" sz="2000" i="0" err="1">
                          <a:solidFill>
                            <a:srgbClr val="FFC000"/>
                          </a:solidFill>
                          <a:latin typeface="Arial"/>
                          <a:cs typeface="Arial"/>
                        </a:rPr>
                        <a:t>PosterPresentations.com</a:t>
                      </a:r>
                      <a:r>
                        <a:rPr lang="en-US" sz="2000" i="0">
                          <a:solidFill>
                            <a:srgbClr val="D9D9D9"/>
                          </a:solidFill>
                          <a:latin typeface="Arial"/>
                          <a:cs typeface="Arial"/>
                        </a:rPr>
                        <a:t> and click on "</a:t>
                      </a:r>
                      <a:r>
                        <a:rPr lang="en-US" sz="2000" i="0">
                          <a:solidFill>
                            <a:srgbClr val="FFC000"/>
                          </a:solidFill>
                          <a:latin typeface="Arial"/>
                          <a:cs typeface="Arial"/>
                        </a:rPr>
                        <a:t>Order your poster</a:t>
                      </a:r>
                      <a:r>
                        <a:rPr lang="en-US" sz="2000" i="0">
                          <a:solidFill>
                            <a:srgbClr val="D9D9D9"/>
                          </a:solidFill>
                          <a:latin typeface="Arial"/>
                          <a:cs typeface="Arial"/>
                        </a:rPr>
                        <a:t>".</a:t>
                      </a:r>
                      <a:endParaRPr lang="en-US" sz="2000" b="1">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a:solidFill>
                          <a:srgbClr val="1F3A4E"/>
                        </a:solidFill>
                      </a:endParaRPr>
                    </a:p>
                    <a:p>
                      <a:pPr algn="ctr"/>
                      <a:endParaRPr lang="en-US" sz="2000">
                        <a:solidFill>
                          <a:srgbClr val="1F3A4E"/>
                        </a:solidFill>
                      </a:endParaRPr>
                    </a:p>
                    <a:p>
                      <a:pPr algn="ctr"/>
                      <a:r>
                        <a:rPr lang="en-US" sz="2000">
                          <a:solidFill>
                            <a:schemeClr val="bg1"/>
                          </a:solidFill>
                          <a:latin typeface="Arial" panose="020B0604020202020204" pitchFamily="34" charset="0"/>
                          <a:cs typeface="Arial" panose="020B0604020202020204" pitchFamily="34" charset="0"/>
                        </a:rPr>
                        <a:t>This is a template for a </a:t>
                      </a:r>
                    </a:p>
                    <a:p>
                      <a:pPr algn="ctr"/>
                      <a:r>
                        <a:rPr lang="en-US" sz="2000">
                          <a:solidFill>
                            <a:schemeClr val="bg1"/>
                          </a:solidFill>
                          <a:latin typeface="Arial" panose="020B0604020202020204" pitchFamily="34" charset="0"/>
                          <a:cs typeface="Arial" panose="020B0604020202020204" pitchFamily="34" charset="0"/>
                        </a:rPr>
                        <a:t>presentation poster</a:t>
                      </a:r>
                      <a:br>
                        <a:rPr lang="en-US" sz="2000">
                          <a:solidFill>
                            <a:schemeClr val="bg1"/>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36 inches tall</a:t>
                      </a:r>
                      <a:br>
                        <a:rPr lang="en-US" sz="3600" b="1">
                          <a:solidFill>
                            <a:srgbClr val="FFC000"/>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by</a:t>
                      </a:r>
                      <a:br>
                        <a:rPr lang="en-US" sz="3600" b="1">
                          <a:solidFill>
                            <a:srgbClr val="FFC000"/>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48 inches wide</a:t>
                      </a:r>
                      <a:br>
                        <a:rPr lang="en-US" sz="2000">
                          <a:solidFill>
                            <a:schemeClr val="bg1"/>
                          </a:solidFill>
                          <a:latin typeface="Arial" panose="020B0604020202020204" pitchFamily="34" charset="0"/>
                          <a:cs typeface="Arial" panose="020B0604020202020204" pitchFamily="34" charset="0"/>
                        </a:rPr>
                      </a:br>
                      <a:endParaRPr lang="en-US" sz="200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a:solidFill>
                            <a:srgbClr val="FFC000"/>
                          </a:solidFill>
                          <a:latin typeface="Arial" panose="020B0604020202020204" pitchFamily="34" charset="0"/>
                          <a:cs typeface="Arial" panose="020B0604020202020204" pitchFamily="34" charset="0"/>
                        </a:rPr>
                        <a:t>Important: Check the template size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30 tall x 40 wide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42 tall x 56 wide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a:solidFill>
                          <a:srgbClr val="1F3A4E"/>
                        </a:solidFill>
                      </a:endParaRPr>
                    </a:p>
                  </a:txBody>
                  <a:tcPr>
                    <a:blipFill rotWithShape="1">
                      <a:blip r:embed="rId3"/>
                      <a:stretch>
                        <a:fillRect/>
                      </a:stretch>
                    </a:blipFill>
                  </a:tcPr>
                </a:tc>
                <a:tc>
                  <a:txBody>
                    <a:bodyPr/>
                    <a:lstStyle/>
                    <a:p>
                      <a:pPr algn="l"/>
                      <a:r>
                        <a:rPr lang="en-US" sz="2400" b="1" baseline="0">
                          <a:solidFill>
                            <a:srgbClr val="FFC000"/>
                          </a:solidFill>
                          <a:latin typeface="Arial" panose="020B0604020202020204" pitchFamily="34" charset="0"/>
                          <a:cs typeface="Arial" panose="020B0604020202020204" pitchFamily="34" charset="0"/>
                        </a:rPr>
                        <a:t>How to </a:t>
                      </a:r>
                      <a:r>
                        <a:rPr lang="en-US" sz="4000" b="1" baseline="0">
                          <a:solidFill>
                            <a:srgbClr val="FFC000"/>
                          </a:solidFill>
                          <a:latin typeface="Arial" panose="020B0604020202020204" pitchFamily="34" charset="0"/>
                          <a:cs typeface="Arial" panose="020B0604020202020204" pitchFamily="34" charset="0"/>
                        </a:rPr>
                        <a:t>Zoom in </a:t>
                      </a:r>
                      <a:r>
                        <a:rPr lang="en-US" sz="2400" b="1" baseline="0">
                          <a:solidFill>
                            <a:srgbClr val="FFC000"/>
                          </a:solidFill>
                          <a:latin typeface="Arial" panose="020B0604020202020204" pitchFamily="34" charset="0"/>
                          <a:cs typeface="Arial" panose="020B0604020202020204" pitchFamily="34" charset="0"/>
                        </a:rPr>
                        <a:t>and </a:t>
                      </a:r>
                      <a:r>
                        <a:rPr lang="en-US" sz="1800" b="1" baseline="0">
                          <a:solidFill>
                            <a:srgbClr val="FFC000"/>
                          </a:solidFill>
                          <a:latin typeface="Arial" panose="020B0604020202020204" pitchFamily="34" charset="0"/>
                          <a:cs typeface="Arial" panose="020B0604020202020204" pitchFamily="34" charset="0"/>
                        </a:rPr>
                        <a:t>out</a:t>
                      </a:r>
                      <a:endParaRPr lang="en-US" sz="2400" b="1" baseline="0">
                        <a:solidFill>
                          <a:srgbClr val="FFC000"/>
                        </a:solidFill>
                        <a:latin typeface="Arial" panose="020B0604020202020204" pitchFamily="34" charset="0"/>
                        <a:cs typeface="Arial" panose="020B0604020202020204" pitchFamily="34" charset="0"/>
                      </a:endParaRPr>
                    </a:p>
                    <a:p>
                      <a:pPr algn="l"/>
                      <a:r>
                        <a:rPr lang="en-US" sz="2000" b="0" baseline="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1. </a:t>
                      </a:r>
                      <a:r>
                        <a:rPr lang="en-US" sz="2000" b="0" baseline="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2. </a:t>
                      </a:r>
                      <a:r>
                        <a:rPr lang="en-US" sz="2000" b="0" baseline="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a:solidFill>
                            <a:srgbClr val="FFC000"/>
                          </a:solidFill>
                          <a:latin typeface="Arial" panose="020B0604020202020204" pitchFamily="34" charset="0"/>
                          <a:cs typeface="Arial" panose="020B0604020202020204" pitchFamily="34" charset="0"/>
                        </a:rPr>
                        <a:t>Ruler and Guides</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a:solidFill>
                          <a:srgbClr val="1F3A4E"/>
                        </a:solidFill>
                      </a:endParaRPr>
                    </a:p>
                  </a:txBody>
                  <a:tcPr>
                    <a:blipFill rotWithShape="1">
                      <a:blip r:embed="rId4"/>
                      <a:stretch>
                        <a:fillRect/>
                      </a:stretch>
                    </a:blipFill>
                  </a:tcPr>
                </a:tc>
                <a:tc>
                  <a:txBody>
                    <a:bodyPr/>
                    <a:lstStyle/>
                    <a:p>
                      <a:pPr marL="0" lvl="1" indent="0" algn="l" defTabSz="114300"/>
                      <a:r>
                        <a:rPr lang="en-US" sz="2400" b="1" baseline="0">
                          <a:solidFill>
                            <a:srgbClr val="FFC000"/>
                          </a:solidFill>
                          <a:latin typeface="Arial" panose="020B0604020202020204" pitchFamily="34" charset="0"/>
                          <a:cs typeface="Arial" panose="020B0604020202020204" pitchFamily="34" charset="0"/>
                        </a:rPr>
                        <a:t>Headers and text containers</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Click inside a section header to add its text.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a:solidFill>
                            <a:srgbClr val="FFC000"/>
                          </a:solidFill>
                          <a:latin typeface="Arial" panose="020B0604020202020204" pitchFamily="34" charset="0"/>
                          <a:cs typeface="Arial" panose="020B0604020202020204" pitchFamily="34" charset="0"/>
                        </a:rPr>
                        <a:t>Adding content to the poster</a:t>
                      </a:r>
                    </a:p>
                    <a:p>
                      <a:r>
                        <a:rPr lang="en-US" sz="2000" baseline="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a:solidFill>
                            <a:srgbClr val="1F3A4E"/>
                          </a:solidFill>
                          <a:latin typeface="Arial Black" panose="020B0A04020102020204" pitchFamily="34" charset="0"/>
                        </a:rPr>
                        <a:t>QUICK START GUIDE</a:t>
                      </a:r>
                      <a:br>
                        <a:rPr lang="en-US" sz="4000" b="0" spc="600">
                          <a:solidFill>
                            <a:srgbClr val="1F3A4E"/>
                          </a:solidFill>
                          <a:latin typeface="Arial Black" panose="020B0A04020102020204" pitchFamily="34" charset="0"/>
                        </a:rPr>
                      </a:br>
                      <a:r>
                        <a:rPr lang="en-US" sz="3200" b="1" spc="0">
                          <a:solidFill>
                            <a:srgbClr val="FF0000"/>
                          </a:solidFill>
                          <a:latin typeface="Trebuchet MS" pitchFamily="34" charset="0"/>
                        </a:rPr>
                        <a:t>(THIS SIDEBAR WILL NOT PRINT)</a:t>
                      </a:r>
                      <a:endParaRPr lang="en-US" sz="4000" b="1" spc="60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a:solidFill>
                          <a:srgbClr val="FFC000"/>
                        </a:solidFill>
                      </a:endParaRPr>
                    </a:p>
                    <a:p>
                      <a:pPr marL="0" indent="0" algn="l" defTabSz="114300"/>
                      <a:endParaRPr lang="en-US" sz="2400" b="0" baseline="0">
                        <a:solidFill>
                          <a:srgbClr val="D9D9D9"/>
                        </a:solidFill>
                        <a:latin typeface="Arial" panose="020B0604020202020204" pitchFamily="34" charset="0"/>
                        <a:cs typeface="Arial" panose="020B0604020202020204" pitchFamily="34" charset="0"/>
                      </a:endParaRPr>
                    </a:p>
                    <a:p>
                      <a:pPr marL="0" indent="0" algn="l" defTabSz="114300"/>
                      <a:r>
                        <a:rPr lang="en-US" sz="2400" b="0" baseline="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a:solidFill>
                          <a:srgbClr val="D9D9D9"/>
                        </a:solidFill>
                        <a:latin typeface="Arial" panose="020B0604020202020204" pitchFamily="34" charset="0"/>
                        <a:cs typeface="Arial" panose="020B0604020202020204" pitchFamily="34" charset="0"/>
                      </a:endParaRPr>
                    </a:p>
                    <a:p>
                      <a:pPr marL="0" indent="0" algn="l" defTabSz="114300"/>
                      <a:r>
                        <a:rPr lang="en-US" sz="2400" b="0" baseline="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a:solidFill>
                            <a:srgbClr val="FFC000"/>
                          </a:solidFill>
                          <a:latin typeface="Arial" panose="020B0604020202020204" pitchFamily="34" charset="0"/>
                          <a:cs typeface="Arial" panose="020B0604020202020204" pitchFamily="34" charset="0"/>
                        </a:rPr>
                        <a:t>How to change the column layout configuration</a:t>
                      </a:r>
                    </a:p>
                    <a:p>
                      <a:r>
                        <a:rPr lang="en-US" sz="240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a:solidFill>
                            <a:srgbClr val="D9D9D9"/>
                          </a:solidFill>
                          <a:latin typeface="Arial" panose="020B0604020202020204" pitchFamily="34" charset="0"/>
                          <a:cs typeface="Arial" panose="020B0604020202020204" pitchFamily="34" charset="0"/>
                        </a:rPr>
                        <a:t>You can see a tutorial here: </a:t>
                      </a:r>
                      <a:r>
                        <a:rPr lang="en-US" sz="2400" u="sng">
                          <a:solidFill>
                            <a:srgbClr val="FFC000"/>
                          </a:solidFill>
                          <a:latin typeface="Arial" panose="020B0604020202020204" pitchFamily="34" charset="0"/>
                          <a:cs typeface="Arial" panose="020B0604020202020204" pitchFamily="34" charset="0"/>
                        </a:rPr>
                        <a:t>https://</a:t>
                      </a:r>
                      <a:r>
                        <a:rPr lang="en-US" sz="2400" u="sng" err="1">
                          <a:solidFill>
                            <a:srgbClr val="FFC000"/>
                          </a:solidFill>
                          <a:latin typeface="Arial" panose="020B0604020202020204" pitchFamily="34" charset="0"/>
                          <a:cs typeface="Arial" panose="020B0604020202020204" pitchFamily="34" charset="0"/>
                        </a:rPr>
                        <a:t>www.posterpresentations.com</a:t>
                      </a:r>
                      <a:r>
                        <a:rPr lang="en-US" sz="2400" u="sng">
                          <a:solidFill>
                            <a:srgbClr val="FFC000"/>
                          </a:solidFill>
                          <a:latin typeface="Arial" panose="020B0604020202020204" pitchFamily="34" charset="0"/>
                          <a:cs typeface="Arial" panose="020B0604020202020204" pitchFamily="34" charset="0"/>
                        </a:rPr>
                        <a:t>/how-to-change-the-column-</a:t>
                      </a:r>
                      <a:r>
                        <a:rPr lang="en-US" sz="2400" u="sng" err="1">
                          <a:solidFill>
                            <a:srgbClr val="FFC000"/>
                          </a:solidFill>
                          <a:latin typeface="Arial" panose="020B0604020202020204" pitchFamily="34" charset="0"/>
                          <a:cs typeface="Arial" panose="020B0604020202020204" pitchFamily="34" charset="0"/>
                        </a:rPr>
                        <a:t>configuration.html</a:t>
                      </a:r>
                      <a:endParaRPr lang="en-US" u="sng">
                        <a:solidFill>
                          <a:srgbClr val="FFC000"/>
                        </a:solidFill>
                      </a:endParaRPr>
                    </a:p>
                  </a:txBody>
                  <a:tcPr marL="182880" marT="137160">
                    <a:solidFill>
                      <a:schemeClr val="tx1"/>
                    </a:solidFill>
                  </a:tcPr>
                </a:tc>
                <a:tc hMerge="1">
                  <a:txBody>
                    <a:bodyPr/>
                    <a:lstStyle/>
                    <a:p>
                      <a:endParaRPr lang="en-US" sz="2400">
                        <a:solidFill>
                          <a:srgbClr val="1F3A4E"/>
                        </a:solidFill>
                      </a:endParaRPr>
                    </a:p>
                  </a:txBody>
                  <a:tcPr marL="182880" marT="137160">
                    <a:blipFill rotWithShape="1">
                      <a:blip r:embed="rId9"/>
                      <a:stretch>
                        <a:fillRect/>
                      </a:stretch>
                    </a:blipFill>
                  </a:tcPr>
                </a:tc>
                <a:tc hMerge="1">
                  <a:txBody>
                    <a:bodyPr/>
                    <a:lstStyle/>
                    <a:p>
                      <a:endParaRPr lang="en-US"/>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panose="020B0604020202020204" pitchFamily="34" charset="0"/>
                          <a:cs typeface="Arial" panose="020B0604020202020204" pitchFamily="34" charset="0"/>
                        </a:rPr>
                        <a:t>The Quick Start</a:t>
                      </a:r>
                      <a:r>
                        <a:rPr lang="en-US" sz="2400" baseline="0" noProof="0">
                          <a:solidFill>
                            <a:srgbClr val="D9D9D9"/>
                          </a:solidFill>
                          <a:latin typeface="Arial" panose="020B0604020202020204" pitchFamily="34" charset="0"/>
                          <a:cs typeface="Arial" panose="020B0604020202020204" pitchFamily="34" charset="0"/>
                        </a:rPr>
                        <a:t> Guides</a:t>
                      </a:r>
                      <a:r>
                        <a:rPr lang="en-US" sz="2400" noProof="0">
                          <a:solidFill>
                            <a:srgbClr val="D9D9D9"/>
                          </a:solidFill>
                          <a:latin typeface="Arial" panose="020B0604020202020204" pitchFamily="34" charset="0"/>
                          <a:cs typeface="Arial" panose="020B0604020202020204" pitchFamily="34" charset="0"/>
                        </a:rPr>
                        <a:t> </a:t>
                      </a:r>
                      <a:r>
                        <a:rPr lang="en-US" sz="2400" u="sng" noProof="0">
                          <a:solidFill>
                            <a:srgbClr val="D9D9D9"/>
                          </a:solidFill>
                          <a:latin typeface="Arial" panose="020B0604020202020204" pitchFamily="34" charset="0"/>
                          <a:cs typeface="Arial" panose="020B0604020202020204" pitchFamily="34" charset="0"/>
                        </a:rPr>
                        <a:t>are outside the template’s printable area</a:t>
                      </a:r>
                      <a:r>
                        <a:rPr lang="en-US" sz="2400" noProof="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a:solidFill>
                            <a:srgbClr val="D9D9D9"/>
                          </a:solidFill>
                          <a:latin typeface="Arial" panose="020B0604020202020204" pitchFamily="34" charset="0"/>
                          <a:cs typeface="Arial" panose="020B0604020202020204" pitchFamily="34" charset="0"/>
                        </a:rPr>
                        <a:t>To hide the guides click on the </a:t>
                      </a:r>
                      <a:r>
                        <a:rPr lang="en-US" sz="2400" b="1" baseline="0" noProof="0">
                          <a:solidFill>
                            <a:srgbClr val="D9D9D9"/>
                          </a:solidFill>
                          <a:latin typeface="Arial" panose="020B0604020202020204" pitchFamily="34" charset="0"/>
                          <a:cs typeface="Arial" panose="020B0604020202020204" pitchFamily="34" charset="0"/>
                        </a:rPr>
                        <a:t>Home</a:t>
                      </a:r>
                      <a:r>
                        <a:rPr lang="en-US" sz="2400" baseline="0" noProof="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a:solidFill>
                            <a:srgbClr val="D9D9D9"/>
                          </a:solidFill>
                          <a:latin typeface="Arial" panose="020B0604020202020204" pitchFamily="34" charset="0"/>
                          <a:cs typeface="Arial" panose="020B0604020202020204" pitchFamily="34" charset="0"/>
                        </a:rPr>
                        <a:t>Layout</a:t>
                      </a:r>
                      <a:r>
                        <a:rPr lang="en-US" sz="2400" baseline="0" noProof="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a:solidFill>
                            <a:srgbClr val="D9D9D9"/>
                          </a:solidFill>
                          <a:latin typeface="Arial" panose="020B0604020202020204" pitchFamily="34" charset="0"/>
                          <a:cs typeface="Arial" panose="020B0604020202020204" pitchFamily="34" charset="0"/>
                        </a:rPr>
                        <a:t>Without Guides </a:t>
                      </a:r>
                      <a:r>
                        <a:rPr lang="en-US" sz="2400" b="0" baseline="0" noProof="0">
                          <a:solidFill>
                            <a:srgbClr val="D9D9D9"/>
                          </a:solidFill>
                          <a:latin typeface="Arial" panose="020B0604020202020204" pitchFamily="34" charset="0"/>
                          <a:cs typeface="Arial" panose="020B0604020202020204" pitchFamily="34" charset="0"/>
                        </a:rPr>
                        <a:t>layout</a:t>
                      </a:r>
                      <a:r>
                        <a:rPr lang="en-US" sz="2400" baseline="0" noProof="0">
                          <a:solidFill>
                            <a:srgbClr val="D9D9D9"/>
                          </a:solidFill>
                          <a:latin typeface="Arial" panose="020B0604020202020204" pitchFamily="34" charset="0"/>
                          <a:cs typeface="Arial" panose="020B0604020202020204" pitchFamily="34" charset="0"/>
                        </a:rPr>
                        <a:t>.</a:t>
                      </a:r>
                      <a:endParaRPr lang="en-US" sz="240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a:solidFill>
                            <a:srgbClr val="FFC000"/>
                          </a:solidFill>
                          <a:latin typeface="Arial" panose="020B0604020202020204" pitchFamily="34" charset="0"/>
                          <a:cs typeface="Arial" panose="020B0604020202020204" pitchFamily="34" charset="0"/>
                        </a:rPr>
                        <a:t>How to</a:t>
                      </a:r>
                      <a:r>
                        <a:rPr lang="en-US" sz="2800" b="1" baseline="0">
                          <a:solidFill>
                            <a:srgbClr val="FFC000"/>
                          </a:solidFill>
                          <a:latin typeface="Arial" panose="020B0604020202020204" pitchFamily="34" charset="0"/>
                          <a:cs typeface="Arial" panose="020B0604020202020204" pitchFamily="34" charset="0"/>
                        </a:rPr>
                        <a:t> preview your poster prior to printing</a:t>
                      </a:r>
                      <a:endParaRPr lang="en-US" sz="2800" b="1">
                        <a:solidFill>
                          <a:srgbClr val="FFC000"/>
                        </a:solidFill>
                        <a:latin typeface="Arial" panose="020B0604020202020204" pitchFamily="34" charset="0"/>
                        <a:cs typeface="Arial" panose="020B0604020202020204" pitchFamily="34" charset="0"/>
                      </a:endParaRPr>
                    </a:p>
                    <a:p>
                      <a:r>
                        <a:rPr lang="en-US" sz="2400">
                          <a:solidFill>
                            <a:srgbClr val="D9D9D9"/>
                          </a:solidFill>
                          <a:latin typeface="Arial" panose="020B0604020202020204" pitchFamily="34" charset="0"/>
                          <a:cs typeface="Arial" panose="020B0604020202020204" pitchFamily="34" charset="0"/>
                        </a:rPr>
                        <a:t>You can preview your poster at any time by pressing the </a:t>
                      </a:r>
                      <a:r>
                        <a:rPr lang="en-US" sz="2400">
                          <a:solidFill>
                            <a:srgbClr val="FFC000"/>
                          </a:solidFill>
                          <a:latin typeface="Arial" panose="020B0604020202020204" pitchFamily="34" charset="0"/>
                          <a:cs typeface="Arial" panose="020B0604020202020204" pitchFamily="34" charset="0"/>
                        </a:rPr>
                        <a:t>F5 key</a:t>
                      </a:r>
                      <a:r>
                        <a:rPr lang="en-US" sz="240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a:solidFill>
                            <a:srgbClr val="FFC000"/>
                          </a:solidFill>
                          <a:latin typeface="Arial" panose="020B0604020202020204" pitchFamily="34" charset="0"/>
                          <a:cs typeface="Arial" panose="020B0604020202020204" pitchFamily="34" charset="0"/>
                        </a:rPr>
                        <a:t>ESC key </a:t>
                      </a:r>
                      <a:r>
                        <a:rPr lang="en-US" sz="240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a:solidFill>
                            <a:srgbClr val="D9D9D9"/>
                          </a:solidFill>
                          <a:latin typeface="Arial" panose="020B0604020202020204" pitchFamily="34" charset="0"/>
                          <a:cs typeface="Arial" panose="020B0604020202020204" pitchFamily="34" charset="0"/>
                        </a:rPr>
                        <a:t>F5</a:t>
                      </a:r>
                      <a:r>
                        <a:rPr lang="en-US" sz="2400" baseline="0">
                          <a:solidFill>
                            <a:srgbClr val="D9D9D9"/>
                          </a:solidFill>
                          <a:latin typeface="Arial" panose="020B0604020202020204" pitchFamily="34" charset="0"/>
                          <a:cs typeface="Arial" panose="020B0604020202020204" pitchFamily="34" charset="0"/>
                        </a:rPr>
                        <a:t> </a:t>
                      </a:r>
                      <a:endParaRPr lang="en-US"/>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a:cs typeface="Arial"/>
                        </a:rPr>
                        <a:t>When you are ready to have your poster printed go online to </a:t>
                      </a:r>
                      <a:r>
                        <a:rPr lang="en-US" sz="2400" noProof="0" err="1">
                          <a:solidFill>
                            <a:srgbClr val="FFC000"/>
                          </a:solidFill>
                          <a:latin typeface="Arial"/>
                          <a:cs typeface="Arial"/>
                        </a:rPr>
                        <a:t>PosterPresentations.com</a:t>
                      </a:r>
                      <a:r>
                        <a:rPr lang="en-US" sz="2400" noProof="0">
                          <a:solidFill>
                            <a:srgbClr val="D9D9D9"/>
                          </a:solidFill>
                          <a:latin typeface="Arial"/>
                          <a:cs typeface="Arial"/>
                        </a:rPr>
                        <a:t> and click on the "</a:t>
                      </a:r>
                      <a:r>
                        <a:rPr lang="en-US" sz="2400" noProof="0">
                          <a:solidFill>
                            <a:srgbClr val="FFC000"/>
                          </a:solidFill>
                          <a:latin typeface="Arial"/>
                          <a:cs typeface="Arial"/>
                        </a:rPr>
                        <a:t>Order Your Poster</a:t>
                      </a:r>
                      <a:r>
                        <a:rPr lang="en-US" sz="2400" noProof="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a:solidFill>
                            <a:srgbClr val="D9D9D9"/>
                          </a:solidFill>
                          <a:latin typeface="Arial"/>
                          <a:cs typeface="Arial"/>
                        </a:rPr>
                      </a:br>
                      <a:r>
                        <a:rPr lang="en-US" sz="2400" noProof="0">
                          <a:solidFill>
                            <a:srgbClr val="D9D9D9"/>
                          </a:solidFill>
                          <a:latin typeface="Arial"/>
                          <a:cs typeface="Arial"/>
                        </a:rPr>
                        <a:t>Go to </a:t>
                      </a:r>
                      <a:r>
                        <a:rPr lang="en-US" sz="2400" noProof="0" err="1">
                          <a:solidFill>
                            <a:srgbClr val="FFC000"/>
                          </a:solidFill>
                          <a:latin typeface="Arial"/>
                          <a:cs typeface="Arial"/>
                        </a:rPr>
                        <a:t>PosterPresentations.com</a:t>
                      </a:r>
                      <a:r>
                        <a:rPr lang="en-US" sz="2400" noProof="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a:solidFill>
                            <a:schemeClr val="bg1">
                              <a:lumMod val="85000"/>
                            </a:schemeClr>
                          </a:solidFill>
                          <a:latin typeface="Arial"/>
                          <a:cs typeface="Arial"/>
                        </a:rPr>
                        <a:t>© 2019</a:t>
                      </a:r>
                      <a:r>
                        <a:rPr lang="en-US" sz="2000" baseline="0">
                          <a:solidFill>
                            <a:schemeClr val="bg1">
                              <a:lumMod val="85000"/>
                            </a:schemeClr>
                          </a:solidFill>
                          <a:latin typeface="Arial"/>
                          <a:cs typeface="Arial"/>
                        </a:rPr>
                        <a:t> </a:t>
                      </a:r>
                      <a:r>
                        <a:rPr lang="en-US" sz="2000" err="1">
                          <a:solidFill>
                            <a:schemeClr val="bg1">
                              <a:lumMod val="85000"/>
                            </a:schemeClr>
                          </a:solidFill>
                          <a:latin typeface="Arial"/>
                          <a:cs typeface="Arial"/>
                        </a:rPr>
                        <a:t>PosterPresentations.com</a:t>
                      </a:r>
                      <a:br>
                        <a:rPr lang="en-US" sz="2000">
                          <a:solidFill>
                            <a:schemeClr val="bg1">
                              <a:lumMod val="85000"/>
                            </a:schemeClr>
                          </a:solidFill>
                          <a:latin typeface="Arial"/>
                          <a:cs typeface="Arial"/>
                        </a:rPr>
                      </a:br>
                      <a:r>
                        <a:rPr lang="en-US" sz="2000">
                          <a:solidFill>
                            <a:schemeClr val="bg1">
                              <a:lumMod val="85000"/>
                            </a:schemeClr>
                          </a:solidFill>
                          <a:latin typeface="Arial"/>
                          <a:cs typeface="Arial"/>
                        </a:rPr>
                        <a:t>2117 Fourth Street ,</a:t>
                      </a:r>
                      <a:r>
                        <a:rPr lang="en-US" sz="2000" baseline="0">
                          <a:solidFill>
                            <a:schemeClr val="bg1">
                              <a:lumMod val="85000"/>
                            </a:schemeClr>
                          </a:solidFill>
                          <a:latin typeface="Arial"/>
                          <a:cs typeface="Arial"/>
                        </a:rPr>
                        <a:t> STE C        </a:t>
                      </a:r>
                    </a:p>
                    <a:p>
                      <a:pPr>
                        <a:lnSpc>
                          <a:spcPts val="2600"/>
                        </a:lnSpc>
                      </a:pPr>
                      <a:r>
                        <a:rPr lang="en-US" sz="2000" baseline="0">
                          <a:solidFill>
                            <a:schemeClr val="bg1">
                              <a:lumMod val="85000"/>
                            </a:schemeClr>
                          </a:solidFill>
                          <a:latin typeface="Arial"/>
                          <a:cs typeface="Arial"/>
                        </a:rPr>
                        <a:t>Berkeley CA 94710 USA</a:t>
                      </a:r>
                      <a:endParaRPr lang="en-US" sz="200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a:solidFill>
                            <a:srgbClr val="D0D0D0"/>
                          </a:solidFill>
                          <a:latin typeface="Arial"/>
                          <a:cs typeface="Arial"/>
                        </a:rPr>
                        <a:t>For complete tutorials</a:t>
                      </a:r>
                      <a:r>
                        <a:rPr lang="en-US" sz="2400" b="1" baseline="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a:solidFill>
                            <a:srgbClr val="FFC000"/>
                          </a:solidFill>
                          <a:latin typeface="Arial"/>
                          <a:cs typeface="Arial"/>
                        </a:rPr>
                        <a:t>https://</a:t>
                      </a:r>
                      <a:r>
                        <a:rPr lang="en-US" sz="1800" b="1" err="1">
                          <a:solidFill>
                            <a:srgbClr val="FFC000"/>
                          </a:solidFill>
                          <a:latin typeface="Arial"/>
                          <a:cs typeface="Arial"/>
                        </a:rPr>
                        <a:t>www.posterpresentations.com</a:t>
                      </a:r>
                      <a:r>
                        <a:rPr lang="en-US" sz="1800" b="1">
                          <a:solidFill>
                            <a:srgbClr val="FFC000"/>
                          </a:solidFill>
                          <a:latin typeface="Arial"/>
                          <a:cs typeface="Arial"/>
                        </a:rPr>
                        <a:t>/</a:t>
                      </a:r>
                      <a:r>
                        <a:rPr lang="en-US" sz="1800" b="1" err="1">
                          <a:solidFill>
                            <a:srgbClr val="FFC000"/>
                          </a:solidFill>
                          <a:latin typeface="Arial"/>
                          <a:cs typeface="Arial"/>
                        </a:rPr>
                        <a:t>helpdesk.html</a:t>
                      </a:r>
                      <a:endParaRPr lang="en-US" sz="180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a:solidFill>
                            <a:srgbClr val="1F3A4E"/>
                          </a:solidFill>
                          <a:latin typeface="Arial Black" panose="020B0A04020102020204" pitchFamily="34" charset="0"/>
                        </a:rPr>
                        <a:t>QUICK START GUIDE</a:t>
                      </a:r>
                      <a:br>
                        <a:rPr lang="en-US" sz="3600" b="0" spc="600">
                          <a:solidFill>
                            <a:srgbClr val="1F3A4E"/>
                          </a:solidFill>
                          <a:latin typeface="Arial Black" panose="020B0A04020102020204" pitchFamily="34" charset="0"/>
                        </a:rPr>
                      </a:br>
                      <a:r>
                        <a:rPr lang="en-US" sz="2800" b="1" spc="0">
                          <a:solidFill>
                            <a:srgbClr val="FF0000"/>
                          </a:solidFill>
                          <a:latin typeface="Trebuchet MS" pitchFamily="34" charset="0"/>
                        </a:rPr>
                        <a:t>(THIS SIDEBAR WILL NOT PRINT)</a:t>
                      </a:r>
                      <a:endParaRPr lang="en-US" sz="3600" b="1" spc="600">
                        <a:solidFill>
                          <a:schemeClr val="bg1"/>
                        </a:solidFill>
                        <a:latin typeface="Trebuchet MS" pitchFamily="34" charset="0"/>
                      </a:endParaRPr>
                    </a:p>
                  </a:txBody>
                  <a:tcPr marL="182880" marT="137160">
                    <a:solidFill>
                      <a:srgbClr val="FFC000"/>
                    </a:solidFill>
                  </a:tcPr>
                </a:tc>
                <a:tc hMerge="1">
                  <a:txBody>
                    <a:bodyPr/>
                    <a:lstStyle/>
                    <a:p>
                      <a:endParaRPr lang="en-US"/>
                    </a:p>
                  </a:txBody>
                  <a:tcPr/>
                </a:tc>
                <a:extLst>
                  <a:ext uri="{0D108BD9-81ED-4DB2-BD59-A6C34878D82A}">
                    <a16:rowId xmlns:a16="http://schemas.microsoft.com/office/drawing/2014/main" val="10000"/>
                  </a:ext>
                </a:extLst>
              </a:tr>
              <a:tr h="4206624">
                <a:tc gridSpan="2">
                  <a:txBody>
                    <a:bodyPr/>
                    <a:lstStyle/>
                    <a:p>
                      <a:pPr defTabSz="3765639"/>
                      <a:r>
                        <a:rPr lang="en-US" sz="2000" i="0">
                          <a:solidFill>
                            <a:srgbClr val="D9D9D9"/>
                          </a:solidFill>
                          <a:latin typeface="Arial"/>
                          <a:cs typeface="Arial"/>
                        </a:rPr>
                        <a:t>This PowerPoint template produces a </a:t>
                      </a:r>
                      <a:r>
                        <a:rPr lang="en-US" sz="2000" i="0">
                          <a:solidFill>
                            <a:srgbClr val="FFC000"/>
                          </a:solidFill>
                          <a:latin typeface="Arial"/>
                          <a:cs typeface="Arial"/>
                        </a:rPr>
                        <a:t>36"x48" </a:t>
                      </a:r>
                      <a:r>
                        <a:rPr lang="en-US" sz="2000" i="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a:solidFill>
                          <a:srgbClr val="D9D9D9"/>
                        </a:solidFill>
                        <a:latin typeface="Arial"/>
                        <a:cs typeface="Arial"/>
                      </a:endParaRPr>
                    </a:p>
                    <a:p>
                      <a:pPr defTabSz="3765639"/>
                      <a:r>
                        <a:rPr lang="en-US" sz="2000" i="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err="1">
                          <a:solidFill>
                            <a:srgbClr val="FFC000"/>
                          </a:solidFill>
                          <a:latin typeface="Arial"/>
                          <a:cs typeface="Arial"/>
                        </a:rPr>
                        <a:t>PosterPresentations.com</a:t>
                      </a:r>
                      <a:r>
                        <a:rPr lang="en-US" sz="2000" i="0">
                          <a:solidFill>
                            <a:srgbClr val="D9D9D9"/>
                          </a:solidFill>
                          <a:latin typeface="Arial"/>
                          <a:cs typeface="Arial"/>
                        </a:rPr>
                        <a:t> and click on the  </a:t>
                      </a:r>
                      <a:r>
                        <a:rPr lang="en-US" sz="2000" i="0">
                          <a:solidFill>
                            <a:srgbClr val="FFC000"/>
                          </a:solidFill>
                          <a:latin typeface="Arial"/>
                          <a:cs typeface="Arial"/>
                        </a:rPr>
                        <a:t>HELP DESK</a:t>
                      </a:r>
                      <a:r>
                        <a:rPr lang="en-US" sz="2000" i="0" baseline="0">
                          <a:solidFill>
                            <a:srgbClr val="D9D9D9"/>
                          </a:solidFill>
                          <a:latin typeface="Arial"/>
                          <a:cs typeface="Arial"/>
                        </a:rPr>
                        <a:t> </a:t>
                      </a:r>
                      <a:r>
                        <a:rPr lang="en-US" sz="2000" i="0">
                          <a:solidFill>
                            <a:srgbClr val="D9D9D9"/>
                          </a:solidFill>
                          <a:latin typeface="Arial"/>
                          <a:cs typeface="Arial"/>
                        </a:rPr>
                        <a:t>tab.</a:t>
                      </a:r>
                    </a:p>
                    <a:p>
                      <a:pPr defTabSz="3765639"/>
                      <a:endParaRPr lang="en-US" sz="2000" i="0">
                        <a:solidFill>
                          <a:srgbClr val="D9D9D9"/>
                        </a:solidFill>
                        <a:latin typeface="Arial"/>
                        <a:cs typeface="Arial"/>
                      </a:endParaRPr>
                    </a:p>
                    <a:p>
                      <a:pPr defTabSz="3765639"/>
                      <a:r>
                        <a:rPr lang="en-US" sz="2000" i="0">
                          <a:solidFill>
                            <a:srgbClr val="D9D9D9"/>
                          </a:solidFill>
                          <a:latin typeface="Arial"/>
                          <a:cs typeface="Arial"/>
                        </a:rPr>
                        <a:t>To print your poster using our same-day professional printing service, go online to </a:t>
                      </a:r>
                      <a:r>
                        <a:rPr lang="en-US" sz="2000" i="0" err="1">
                          <a:solidFill>
                            <a:srgbClr val="FFC000"/>
                          </a:solidFill>
                          <a:latin typeface="Arial"/>
                          <a:cs typeface="Arial"/>
                        </a:rPr>
                        <a:t>PosterPresentations.com</a:t>
                      </a:r>
                      <a:r>
                        <a:rPr lang="en-US" sz="2000" i="0">
                          <a:solidFill>
                            <a:srgbClr val="D9D9D9"/>
                          </a:solidFill>
                          <a:latin typeface="Arial"/>
                          <a:cs typeface="Arial"/>
                        </a:rPr>
                        <a:t> and click on "</a:t>
                      </a:r>
                      <a:r>
                        <a:rPr lang="en-US" sz="2000" i="0">
                          <a:solidFill>
                            <a:srgbClr val="FFC000"/>
                          </a:solidFill>
                          <a:latin typeface="Arial"/>
                          <a:cs typeface="Arial"/>
                        </a:rPr>
                        <a:t>Order your poster</a:t>
                      </a:r>
                      <a:r>
                        <a:rPr lang="en-US" sz="2000" i="0">
                          <a:solidFill>
                            <a:srgbClr val="D9D9D9"/>
                          </a:solidFill>
                          <a:latin typeface="Arial"/>
                          <a:cs typeface="Arial"/>
                        </a:rPr>
                        <a:t>".</a:t>
                      </a:r>
                      <a:endParaRPr lang="en-US" sz="2000" b="1">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a:solidFill>
                          <a:srgbClr val="1F3A4E"/>
                        </a:solidFill>
                      </a:endParaRPr>
                    </a:p>
                    <a:p>
                      <a:pPr algn="ctr"/>
                      <a:endParaRPr lang="en-US" sz="2000">
                        <a:solidFill>
                          <a:srgbClr val="1F3A4E"/>
                        </a:solidFill>
                      </a:endParaRPr>
                    </a:p>
                    <a:p>
                      <a:pPr algn="ctr"/>
                      <a:r>
                        <a:rPr lang="en-US" sz="2000">
                          <a:solidFill>
                            <a:schemeClr val="bg1"/>
                          </a:solidFill>
                          <a:latin typeface="Arial" panose="020B0604020202020204" pitchFamily="34" charset="0"/>
                          <a:cs typeface="Arial" panose="020B0604020202020204" pitchFamily="34" charset="0"/>
                        </a:rPr>
                        <a:t>This is a template for a </a:t>
                      </a:r>
                    </a:p>
                    <a:p>
                      <a:pPr algn="ctr"/>
                      <a:r>
                        <a:rPr lang="en-US" sz="2000">
                          <a:solidFill>
                            <a:schemeClr val="bg1"/>
                          </a:solidFill>
                          <a:latin typeface="Arial" panose="020B0604020202020204" pitchFamily="34" charset="0"/>
                          <a:cs typeface="Arial" panose="020B0604020202020204" pitchFamily="34" charset="0"/>
                        </a:rPr>
                        <a:t>presentation poster</a:t>
                      </a:r>
                      <a:br>
                        <a:rPr lang="en-US" sz="2000">
                          <a:solidFill>
                            <a:schemeClr val="bg1"/>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36 inches tall</a:t>
                      </a:r>
                      <a:br>
                        <a:rPr lang="en-US" sz="3600" b="1">
                          <a:solidFill>
                            <a:srgbClr val="FFC000"/>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by</a:t>
                      </a:r>
                      <a:br>
                        <a:rPr lang="en-US" sz="3600" b="1">
                          <a:solidFill>
                            <a:srgbClr val="FFC000"/>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48 inches wide</a:t>
                      </a:r>
                      <a:br>
                        <a:rPr lang="en-US" sz="2000">
                          <a:solidFill>
                            <a:schemeClr val="bg1"/>
                          </a:solidFill>
                          <a:latin typeface="Arial" panose="020B0604020202020204" pitchFamily="34" charset="0"/>
                          <a:cs typeface="Arial" panose="020B0604020202020204" pitchFamily="34" charset="0"/>
                        </a:rPr>
                      </a:br>
                      <a:endParaRPr lang="en-US" sz="200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a:solidFill>
                            <a:srgbClr val="FFC000"/>
                          </a:solidFill>
                          <a:latin typeface="Arial" panose="020B0604020202020204" pitchFamily="34" charset="0"/>
                          <a:cs typeface="Arial" panose="020B0604020202020204" pitchFamily="34" charset="0"/>
                        </a:rPr>
                        <a:t>Important: Check the template size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30 tall x 40 wide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42 tall x 56 wide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a:solidFill>
                          <a:srgbClr val="1F3A4E"/>
                        </a:solidFill>
                      </a:endParaRPr>
                    </a:p>
                  </a:txBody>
                  <a:tcPr>
                    <a:blipFill rotWithShape="1">
                      <a:blip r:embed="rId3"/>
                      <a:stretch>
                        <a:fillRect/>
                      </a:stretch>
                    </a:blipFill>
                  </a:tcPr>
                </a:tc>
                <a:tc>
                  <a:txBody>
                    <a:bodyPr/>
                    <a:lstStyle/>
                    <a:p>
                      <a:pPr algn="l"/>
                      <a:r>
                        <a:rPr lang="en-US" sz="2400" b="1" baseline="0">
                          <a:solidFill>
                            <a:srgbClr val="FFC000"/>
                          </a:solidFill>
                          <a:latin typeface="Arial" panose="020B0604020202020204" pitchFamily="34" charset="0"/>
                          <a:cs typeface="Arial" panose="020B0604020202020204" pitchFamily="34" charset="0"/>
                        </a:rPr>
                        <a:t>How to </a:t>
                      </a:r>
                      <a:r>
                        <a:rPr lang="en-US" sz="4000" b="1" baseline="0">
                          <a:solidFill>
                            <a:srgbClr val="FFC000"/>
                          </a:solidFill>
                          <a:latin typeface="Arial" panose="020B0604020202020204" pitchFamily="34" charset="0"/>
                          <a:cs typeface="Arial" panose="020B0604020202020204" pitchFamily="34" charset="0"/>
                        </a:rPr>
                        <a:t>Zoom in </a:t>
                      </a:r>
                      <a:r>
                        <a:rPr lang="en-US" sz="2400" b="1" baseline="0">
                          <a:solidFill>
                            <a:srgbClr val="FFC000"/>
                          </a:solidFill>
                          <a:latin typeface="Arial" panose="020B0604020202020204" pitchFamily="34" charset="0"/>
                          <a:cs typeface="Arial" panose="020B0604020202020204" pitchFamily="34" charset="0"/>
                        </a:rPr>
                        <a:t>and </a:t>
                      </a:r>
                      <a:r>
                        <a:rPr lang="en-US" sz="1800" b="1" baseline="0">
                          <a:solidFill>
                            <a:srgbClr val="FFC000"/>
                          </a:solidFill>
                          <a:latin typeface="Arial" panose="020B0604020202020204" pitchFamily="34" charset="0"/>
                          <a:cs typeface="Arial" panose="020B0604020202020204" pitchFamily="34" charset="0"/>
                        </a:rPr>
                        <a:t>out</a:t>
                      </a:r>
                      <a:endParaRPr lang="en-US" sz="2400" b="1" baseline="0">
                        <a:solidFill>
                          <a:srgbClr val="FFC000"/>
                        </a:solidFill>
                        <a:latin typeface="Arial" panose="020B0604020202020204" pitchFamily="34" charset="0"/>
                        <a:cs typeface="Arial" panose="020B0604020202020204" pitchFamily="34" charset="0"/>
                      </a:endParaRPr>
                    </a:p>
                    <a:p>
                      <a:pPr algn="l"/>
                      <a:r>
                        <a:rPr lang="en-US" sz="2000" b="0" baseline="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1. </a:t>
                      </a:r>
                      <a:r>
                        <a:rPr lang="en-US" sz="2000" b="0" baseline="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2. </a:t>
                      </a:r>
                      <a:r>
                        <a:rPr lang="en-US" sz="2000" b="0" baseline="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a:solidFill>
                            <a:srgbClr val="FFC000"/>
                          </a:solidFill>
                          <a:latin typeface="Arial" panose="020B0604020202020204" pitchFamily="34" charset="0"/>
                          <a:cs typeface="Arial" panose="020B0604020202020204" pitchFamily="34" charset="0"/>
                        </a:rPr>
                        <a:t>Ruler and Guides</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a:solidFill>
                          <a:srgbClr val="1F3A4E"/>
                        </a:solidFill>
                      </a:endParaRPr>
                    </a:p>
                  </a:txBody>
                  <a:tcPr>
                    <a:blipFill rotWithShape="1">
                      <a:blip r:embed="rId4"/>
                      <a:stretch>
                        <a:fillRect/>
                      </a:stretch>
                    </a:blipFill>
                  </a:tcPr>
                </a:tc>
                <a:tc>
                  <a:txBody>
                    <a:bodyPr/>
                    <a:lstStyle/>
                    <a:p>
                      <a:pPr marL="0" lvl="1" indent="0" algn="l" defTabSz="114300"/>
                      <a:r>
                        <a:rPr lang="en-US" sz="2400" b="1" baseline="0">
                          <a:solidFill>
                            <a:srgbClr val="FFC000"/>
                          </a:solidFill>
                          <a:latin typeface="Arial" panose="020B0604020202020204" pitchFamily="34" charset="0"/>
                          <a:cs typeface="Arial" panose="020B0604020202020204" pitchFamily="34" charset="0"/>
                        </a:rPr>
                        <a:t>Headers and text containers</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Click inside a section header to add its text.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a:solidFill>
                            <a:srgbClr val="FFC000"/>
                          </a:solidFill>
                          <a:latin typeface="Arial" panose="020B0604020202020204" pitchFamily="34" charset="0"/>
                          <a:cs typeface="Arial" panose="020B0604020202020204" pitchFamily="34" charset="0"/>
                        </a:rPr>
                        <a:t>Adding content to the poster</a:t>
                      </a:r>
                    </a:p>
                    <a:p>
                      <a:r>
                        <a:rPr lang="en-US" sz="2000" baseline="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a:solidFill>
                            <a:srgbClr val="1F3A4E"/>
                          </a:solidFill>
                          <a:latin typeface="Arial Black" panose="020B0A04020102020204" pitchFamily="34" charset="0"/>
                        </a:rPr>
                        <a:t>QUICK START GUIDE</a:t>
                      </a:r>
                      <a:br>
                        <a:rPr lang="en-US" sz="4000" b="0" spc="600">
                          <a:solidFill>
                            <a:srgbClr val="1F3A4E"/>
                          </a:solidFill>
                          <a:latin typeface="Arial Black" panose="020B0A04020102020204" pitchFamily="34" charset="0"/>
                        </a:rPr>
                      </a:br>
                      <a:r>
                        <a:rPr lang="en-US" sz="3200" b="1" spc="0">
                          <a:solidFill>
                            <a:srgbClr val="FF0000"/>
                          </a:solidFill>
                          <a:latin typeface="Trebuchet MS" pitchFamily="34" charset="0"/>
                        </a:rPr>
                        <a:t>(THIS SIDEBAR WILL NOT PRINT)</a:t>
                      </a:r>
                      <a:endParaRPr lang="en-US" sz="4000" b="1" spc="60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a:solidFill>
                          <a:srgbClr val="FFC000"/>
                        </a:solidFill>
                      </a:endParaRPr>
                    </a:p>
                    <a:p>
                      <a:pPr marL="0" indent="0" algn="l" defTabSz="114300"/>
                      <a:endParaRPr lang="en-US" sz="2400" b="0" baseline="0">
                        <a:solidFill>
                          <a:srgbClr val="D9D9D9"/>
                        </a:solidFill>
                        <a:latin typeface="Arial" panose="020B0604020202020204" pitchFamily="34" charset="0"/>
                        <a:cs typeface="Arial" panose="020B0604020202020204" pitchFamily="34" charset="0"/>
                      </a:endParaRPr>
                    </a:p>
                    <a:p>
                      <a:pPr marL="0" indent="0" algn="l" defTabSz="114300"/>
                      <a:r>
                        <a:rPr lang="en-US" sz="2400" b="0" baseline="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a:solidFill>
                          <a:srgbClr val="D9D9D9"/>
                        </a:solidFill>
                        <a:latin typeface="Arial" panose="020B0604020202020204" pitchFamily="34" charset="0"/>
                        <a:cs typeface="Arial" panose="020B0604020202020204" pitchFamily="34" charset="0"/>
                      </a:endParaRPr>
                    </a:p>
                    <a:p>
                      <a:pPr marL="0" indent="0" algn="l" defTabSz="114300"/>
                      <a:r>
                        <a:rPr lang="en-US" sz="2400" b="0" baseline="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a:solidFill>
                            <a:srgbClr val="FFC000"/>
                          </a:solidFill>
                          <a:latin typeface="Arial" panose="020B0604020202020204" pitchFamily="34" charset="0"/>
                          <a:cs typeface="Arial" panose="020B0604020202020204" pitchFamily="34" charset="0"/>
                        </a:rPr>
                        <a:t>How to change the column layout configuration</a:t>
                      </a:r>
                    </a:p>
                    <a:p>
                      <a:r>
                        <a:rPr lang="en-US" sz="240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a:solidFill>
                            <a:srgbClr val="D9D9D9"/>
                          </a:solidFill>
                          <a:latin typeface="Arial" panose="020B0604020202020204" pitchFamily="34" charset="0"/>
                          <a:cs typeface="Arial" panose="020B0604020202020204" pitchFamily="34" charset="0"/>
                        </a:rPr>
                        <a:t>You can see a tutorial here: </a:t>
                      </a:r>
                      <a:r>
                        <a:rPr lang="en-US" sz="2400" u="sng">
                          <a:solidFill>
                            <a:srgbClr val="FFC000"/>
                          </a:solidFill>
                          <a:latin typeface="Arial" panose="020B0604020202020204" pitchFamily="34" charset="0"/>
                          <a:cs typeface="Arial" panose="020B0604020202020204" pitchFamily="34" charset="0"/>
                        </a:rPr>
                        <a:t>https://</a:t>
                      </a:r>
                      <a:r>
                        <a:rPr lang="en-US" sz="2400" u="sng" err="1">
                          <a:solidFill>
                            <a:srgbClr val="FFC000"/>
                          </a:solidFill>
                          <a:latin typeface="Arial" panose="020B0604020202020204" pitchFamily="34" charset="0"/>
                          <a:cs typeface="Arial" panose="020B0604020202020204" pitchFamily="34" charset="0"/>
                        </a:rPr>
                        <a:t>www.posterpresentations.com</a:t>
                      </a:r>
                      <a:r>
                        <a:rPr lang="en-US" sz="2400" u="sng">
                          <a:solidFill>
                            <a:srgbClr val="FFC000"/>
                          </a:solidFill>
                          <a:latin typeface="Arial" panose="020B0604020202020204" pitchFamily="34" charset="0"/>
                          <a:cs typeface="Arial" panose="020B0604020202020204" pitchFamily="34" charset="0"/>
                        </a:rPr>
                        <a:t>/how-to-change-the-column-</a:t>
                      </a:r>
                      <a:r>
                        <a:rPr lang="en-US" sz="2400" u="sng" err="1">
                          <a:solidFill>
                            <a:srgbClr val="FFC000"/>
                          </a:solidFill>
                          <a:latin typeface="Arial" panose="020B0604020202020204" pitchFamily="34" charset="0"/>
                          <a:cs typeface="Arial" panose="020B0604020202020204" pitchFamily="34" charset="0"/>
                        </a:rPr>
                        <a:t>configuration.html</a:t>
                      </a:r>
                      <a:endParaRPr lang="en-US" u="sng">
                        <a:solidFill>
                          <a:srgbClr val="FFC000"/>
                        </a:solidFill>
                      </a:endParaRPr>
                    </a:p>
                  </a:txBody>
                  <a:tcPr marL="182880" marT="137160">
                    <a:solidFill>
                      <a:schemeClr val="tx1"/>
                    </a:solidFill>
                  </a:tcPr>
                </a:tc>
                <a:tc hMerge="1">
                  <a:txBody>
                    <a:bodyPr/>
                    <a:lstStyle/>
                    <a:p>
                      <a:endParaRPr lang="en-US" sz="2400">
                        <a:solidFill>
                          <a:srgbClr val="1F3A4E"/>
                        </a:solidFill>
                      </a:endParaRPr>
                    </a:p>
                  </a:txBody>
                  <a:tcPr marL="182880" marT="137160">
                    <a:blipFill rotWithShape="1">
                      <a:blip r:embed="rId9"/>
                      <a:stretch>
                        <a:fillRect/>
                      </a:stretch>
                    </a:blipFill>
                  </a:tcPr>
                </a:tc>
                <a:tc hMerge="1">
                  <a:txBody>
                    <a:bodyPr/>
                    <a:lstStyle/>
                    <a:p>
                      <a:endParaRPr lang="en-US"/>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panose="020B0604020202020204" pitchFamily="34" charset="0"/>
                          <a:cs typeface="Arial" panose="020B0604020202020204" pitchFamily="34" charset="0"/>
                        </a:rPr>
                        <a:t>The Quick Start</a:t>
                      </a:r>
                      <a:r>
                        <a:rPr lang="en-US" sz="2400" baseline="0" noProof="0">
                          <a:solidFill>
                            <a:srgbClr val="D9D9D9"/>
                          </a:solidFill>
                          <a:latin typeface="Arial" panose="020B0604020202020204" pitchFamily="34" charset="0"/>
                          <a:cs typeface="Arial" panose="020B0604020202020204" pitchFamily="34" charset="0"/>
                        </a:rPr>
                        <a:t> Guides</a:t>
                      </a:r>
                      <a:r>
                        <a:rPr lang="en-US" sz="2400" noProof="0">
                          <a:solidFill>
                            <a:srgbClr val="D9D9D9"/>
                          </a:solidFill>
                          <a:latin typeface="Arial" panose="020B0604020202020204" pitchFamily="34" charset="0"/>
                          <a:cs typeface="Arial" panose="020B0604020202020204" pitchFamily="34" charset="0"/>
                        </a:rPr>
                        <a:t> </a:t>
                      </a:r>
                      <a:r>
                        <a:rPr lang="en-US" sz="2400" u="sng" noProof="0">
                          <a:solidFill>
                            <a:srgbClr val="D9D9D9"/>
                          </a:solidFill>
                          <a:latin typeface="Arial" panose="020B0604020202020204" pitchFamily="34" charset="0"/>
                          <a:cs typeface="Arial" panose="020B0604020202020204" pitchFamily="34" charset="0"/>
                        </a:rPr>
                        <a:t>are outside the template’s printable area</a:t>
                      </a:r>
                      <a:r>
                        <a:rPr lang="en-US" sz="2400" noProof="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a:solidFill>
                            <a:srgbClr val="D9D9D9"/>
                          </a:solidFill>
                          <a:latin typeface="Arial" panose="020B0604020202020204" pitchFamily="34" charset="0"/>
                          <a:cs typeface="Arial" panose="020B0604020202020204" pitchFamily="34" charset="0"/>
                        </a:rPr>
                        <a:t>To hide the guides click on the </a:t>
                      </a:r>
                      <a:r>
                        <a:rPr lang="en-US" sz="2400" b="1" baseline="0" noProof="0">
                          <a:solidFill>
                            <a:srgbClr val="D9D9D9"/>
                          </a:solidFill>
                          <a:latin typeface="Arial" panose="020B0604020202020204" pitchFamily="34" charset="0"/>
                          <a:cs typeface="Arial" panose="020B0604020202020204" pitchFamily="34" charset="0"/>
                        </a:rPr>
                        <a:t>Home</a:t>
                      </a:r>
                      <a:r>
                        <a:rPr lang="en-US" sz="2400" baseline="0" noProof="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a:solidFill>
                            <a:srgbClr val="D9D9D9"/>
                          </a:solidFill>
                          <a:latin typeface="Arial" panose="020B0604020202020204" pitchFamily="34" charset="0"/>
                          <a:cs typeface="Arial" panose="020B0604020202020204" pitchFamily="34" charset="0"/>
                        </a:rPr>
                        <a:t>Layout</a:t>
                      </a:r>
                      <a:r>
                        <a:rPr lang="en-US" sz="2400" baseline="0" noProof="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a:solidFill>
                            <a:srgbClr val="D9D9D9"/>
                          </a:solidFill>
                          <a:latin typeface="Arial" panose="020B0604020202020204" pitchFamily="34" charset="0"/>
                          <a:cs typeface="Arial" panose="020B0604020202020204" pitchFamily="34" charset="0"/>
                        </a:rPr>
                        <a:t>Without Guides </a:t>
                      </a:r>
                      <a:r>
                        <a:rPr lang="en-US" sz="2400" b="0" baseline="0" noProof="0">
                          <a:solidFill>
                            <a:srgbClr val="D9D9D9"/>
                          </a:solidFill>
                          <a:latin typeface="Arial" panose="020B0604020202020204" pitchFamily="34" charset="0"/>
                          <a:cs typeface="Arial" panose="020B0604020202020204" pitchFamily="34" charset="0"/>
                        </a:rPr>
                        <a:t>layout</a:t>
                      </a:r>
                      <a:r>
                        <a:rPr lang="en-US" sz="2400" baseline="0" noProof="0">
                          <a:solidFill>
                            <a:srgbClr val="D9D9D9"/>
                          </a:solidFill>
                          <a:latin typeface="Arial" panose="020B0604020202020204" pitchFamily="34" charset="0"/>
                          <a:cs typeface="Arial" panose="020B0604020202020204" pitchFamily="34" charset="0"/>
                        </a:rPr>
                        <a:t>.</a:t>
                      </a:r>
                      <a:endParaRPr lang="en-US" sz="240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a:solidFill>
                            <a:srgbClr val="FFC000"/>
                          </a:solidFill>
                          <a:latin typeface="Arial" panose="020B0604020202020204" pitchFamily="34" charset="0"/>
                          <a:cs typeface="Arial" panose="020B0604020202020204" pitchFamily="34" charset="0"/>
                        </a:rPr>
                        <a:t>How to</a:t>
                      </a:r>
                      <a:r>
                        <a:rPr lang="en-US" sz="2800" b="1" baseline="0">
                          <a:solidFill>
                            <a:srgbClr val="FFC000"/>
                          </a:solidFill>
                          <a:latin typeface="Arial" panose="020B0604020202020204" pitchFamily="34" charset="0"/>
                          <a:cs typeface="Arial" panose="020B0604020202020204" pitchFamily="34" charset="0"/>
                        </a:rPr>
                        <a:t> preview your poster prior to printing</a:t>
                      </a:r>
                      <a:endParaRPr lang="en-US" sz="2800" b="1">
                        <a:solidFill>
                          <a:srgbClr val="FFC000"/>
                        </a:solidFill>
                        <a:latin typeface="Arial" panose="020B0604020202020204" pitchFamily="34" charset="0"/>
                        <a:cs typeface="Arial" panose="020B0604020202020204" pitchFamily="34" charset="0"/>
                      </a:endParaRPr>
                    </a:p>
                    <a:p>
                      <a:r>
                        <a:rPr lang="en-US" sz="2400">
                          <a:solidFill>
                            <a:srgbClr val="D9D9D9"/>
                          </a:solidFill>
                          <a:latin typeface="Arial" panose="020B0604020202020204" pitchFamily="34" charset="0"/>
                          <a:cs typeface="Arial" panose="020B0604020202020204" pitchFamily="34" charset="0"/>
                        </a:rPr>
                        <a:t>You can preview your poster at any time by pressing the </a:t>
                      </a:r>
                      <a:r>
                        <a:rPr lang="en-US" sz="2400">
                          <a:solidFill>
                            <a:srgbClr val="FFC000"/>
                          </a:solidFill>
                          <a:latin typeface="Arial" panose="020B0604020202020204" pitchFamily="34" charset="0"/>
                          <a:cs typeface="Arial" panose="020B0604020202020204" pitchFamily="34" charset="0"/>
                        </a:rPr>
                        <a:t>F5 key</a:t>
                      </a:r>
                      <a:r>
                        <a:rPr lang="en-US" sz="240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a:solidFill>
                            <a:srgbClr val="FFC000"/>
                          </a:solidFill>
                          <a:latin typeface="Arial" panose="020B0604020202020204" pitchFamily="34" charset="0"/>
                          <a:cs typeface="Arial" panose="020B0604020202020204" pitchFamily="34" charset="0"/>
                        </a:rPr>
                        <a:t>ESC key </a:t>
                      </a:r>
                      <a:r>
                        <a:rPr lang="en-US" sz="240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a:solidFill>
                            <a:srgbClr val="D9D9D9"/>
                          </a:solidFill>
                          <a:latin typeface="Arial" panose="020B0604020202020204" pitchFamily="34" charset="0"/>
                          <a:cs typeface="Arial" panose="020B0604020202020204" pitchFamily="34" charset="0"/>
                        </a:rPr>
                        <a:t>F5</a:t>
                      </a:r>
                      <a:r>
                        <a:rPr lang="en-US" sz="2400" baseline="0">
                          <a:solidFill>
                            <a:srgbClr val="D9D9D9"/>
                          </a:solidFill>
                          <a:latin typeface="Arial" panose="020B0604020202020204" pitchFamily="34" charset="0"/>
                          <a:cs typeface="Arial" panose="020B0604020202020204" pitchFamily="34" charset="0"/>
                        </a:rPr>
                        <a:t> </a:t>
                      </a:r>
                      <a:endParaRPr lang="en-US"/>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a:cs typeface="Arial"/>
                        </a:rPr>
                        <a:t>When you are ready to have your poster printed go online to </a:t>
                      </a:r>
                      <a:r>
                        <a:rPr lang="en-US" sz="2400" noProof="0" err="1">
                          <a:solidFill>
                            <a:srgbClr val="FFC000"/>
                          </a:solidFill>
                          <a:latin typeface="Arial"/>
                          <a:cs typeface="Arial"/>
                        </a:rPr>
                        <a:t>PosterPresentations.com</a:t>
                      </a:r>
                      <a:r>
                        <a:rPr lang="en-US" sz="2400" noProof="0">
                          <a:solidFill>
                            <a:srgbClr val="D9D9D9"/>
                          </a:solidFill>
                          <a:latin typeface="Arial"/>
                          <a:cs typeface="Arial"/>
                        </a:rPr>
                        <a:t> and click on the "</a:t>
                      </a:r>
                      <a:r>
                        <a:rPr lang="en-US" sz="2400" noProof="0">
                          <a:solidFill>
                            <a:srgbClr val="FFC000"/>
                          </a:solidFill>
                          <a:latin typeface="Arial"/>
                          <a:cs typeface="Arial"/>
                        </a:rPr>
                        <a:t>Order Your Poster</a:t>
                      </a:r>
                      <a:r>
                        <a:rPr lang="en-US" sz="2400" noProof="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a:solidFill>
                            <a:srgbClr val="D9D9D9"/>
                          </a:solidFill>
                          <a:latin typeface="Arial"/>
                          <a:cs typeface="Arial"/>
                        </a:rPr>
                      </a:br>
                      <a:r>
                        <a:rPr lang="en-US" sz="2400" noProof="0">
                          <a:solidFill>
                            <a:srgbClr val="D9D9D9"/>
                          </a:solidFill>
                          <a:latin typeface="Arial"/>
                          <a:cs typeface="Arial"/>
                        </a:rPr>
                        <a:t>Go to </a:t>
                      </a:r>
                      <a:r>
                        <a:rPr lang="en-US" sz="2400" noProof="0" err="1">
                          <a:solidFill>
                            <a:srgbClr val="FFC000"/>
                          </a:solidFill>
                          <a:latin typeface="Arial"/>
                          <a:cs typeface="Arial"/>
                        </a:rPr>
                        <a:t>PosterPresentations.com</a:t>
                      </a:r>
                      <a:r>
                        <a:rPr lang="en-US" sz="2400" noProof="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a:solidFill>
                            <a:schemeClr val="bg1">
                              <a:lumMod val="85000"/>
                            </a:schemeClr>
                          </a:solidFill>
                          <a:latin typeface="Arial"/>
                          <a:cs typeface="Arial"/>
                        </a:rPr>
                        <a:t>© 2019</a:t>
                      </a:r>
                      <a:r>
                        <a:rPr lang="en-US" sz="2000" baseline="0">
                          <a:solidFill>
                            <a:schemeClr val="bg1">
                              <a:lumMod val="85000"/>
                            </a:schemeClr>
                          </a:solidFill>
                          <a:latin typeface="Arial"/>
                          <a:cs typeface="Arial"/>
                        </a:rPr>
                        <a:t> </a:t>
                      </a:r>
                      <a:r>
                        <a:rPr lang="en-US" sz="2000" err="1">
                          <a:solidFill>
                            <a:schemeClr val="bg1">
                              <a:lumMod val="85000"/>
                            </a:schemeClr>
                          </a:solidFill>
                          <a:latin typeface="Arial"/>
                          <a:cs typeface="Arial"/>
                        </a:rPr>
                        <a:t>PosterPresentations.com</a:t>
                      </a:r>
                      <a:br>
                        <a:rPr lang="en-US" sz="2000">
                          <a:solidFill>
                            <a:schemeClr val="bg1">
                              <a:lumMod val="85000"/>
                            </a:schemeClr>
                          </a:solidFill>
                          <a:latin typeface="Arial"/>
                          <a:cs typeface="Arial"/>
                        </a:rPr>
                      </a:br>
                      <a:r>
                        <a:rPr lang="en-US" sz="2000">
                          <a:solidFill>
                            <a:schemeClr val="bg1">
                              <a:lumMod val="85000"/>
                            </a:schemeClr>
                          </a:solidFill>
                          <a:latin typeface="Arial"/>
                          <a:cs typeface="Arial"/>
                        </a:rPr>
                        <a:t>2117 Fourth Street ,</a:t>
                      </a:r>
                      <a:r>
                        <a:rPr lang="en-US" sz="2000" baseline="0">
                          <a:solidFill>
                            <a:schemeClr val="bg1">
                              <a:lumMod val="85000"/>
                            </a:schemeClr>
                          </a:solidFill>
                          <a:latin typeface="Arial"/>
                          <a:cs typeface="Arial"/>
                        </a:rPr>
                        <a:t> STE C        </a:t>
                      </a:r>
                    </a:p>
                    <a:p>
                      <a:pPr>
                        <a:lnSpc>
                          <a:spcPts val="2600"/>
                        </a:lnSpc>
                      </a:pPr>
                      <a:r>
                        <a:rPr lang="en-US" sz="2000" baseline="0">
                          <a:solidFill>
                            <a:schemeClr val="bg1">
                              <a:lumMod val="85000"/>
                            </a:schemeClr>
                          </a:solidFill>
                          <a:latin typeface="Arial"/>
                          <a:cs typeface="Arial"/>
                        </a:rPr>
                        <a:t>Berkeley CA 94710 USA</a:t>
                      </a:r>
                      <a:endParaRPr lang="en-US" sz="200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a:solidFill>
                            <a:srgbClr val="D0D0D0"/>
                          </a:solidFill>
                          <a:latin typeface="Arial"/>
                          <a:cs typeface="Arial"/>
                        </a:rPr>
                        <a:t>For complete tutorials</a:t>
                      </a:r>
                      <a:r>
                        <a:rPr lang="en-US" sz="2400" b="1" baseline="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a:solidFill>
                            <a:srgbClr val="FFC000"/>
                          </a:solidFill>
                          <a:latin typeface="Arial"/>
                          <a:cs typeface="Arial"/>
                        </a:rPr>
                        <a:t>https://</a:t>
                      </a:r>
                      <a:r>
                        <a:rPr lang="en-US" sz="1800" b="1" err="1">
                          <a:solidFill>
                            <a:srgbClr val="FFC000"/>
                          </a:solidFill>
                          <a:latin typeface="Arial"/>
                          <a:cs typeface="Arial"/>
                        </a:rPr>
                        <a:t>www.posterpresentations.com</a:t>
                      </a:r>
                      <a:r>
                        <a:rPr lang="en-US" sz="1800" b="1">
                          <a:solidFill>
                            <a:srgbClr val="FFC000"/>
                          </a:solidFill>
                          <a:latin typeface="Arial"/>
                          <a:cs typeface="Arial"/>
                        </a:rPr>
                        <a:t>/</a:t>
                      </a:r>
                      <a:r>
                        <a:rPr lang="en-US" sz="1800" b="1" err="1">
                          <a:solidFill>
                            <a:srgbClr val="FFC000"/>
                          </a:solidFill>
                          <a:latin typeface="Arial"/>
                          <a:cs typeface="Arial"/>
                        </a:rPr>
                        <a:t>helpdesk.html</a:t>
                      </a:r>
                      <a:endParaRPr lang="en-US" sz="180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a:solidFill>
                            <a:srgbClr val="1F3A4E"/>
                          </a:solidFill>
                          <a:latin typeface="Arial Black" panose="020B0A04020102020204" pitchFamily="34" charset="0"/>
                        </a:rPr>
                        <a:t>QUICK START GUIDE</a:t>
                      </a:r>
                      <a:br>
                        <a:rPr lang="en-US" sz="3600" b="0" spc="600">
                          <a:solidFill>
                            <a:srgbClr val="1F3A4E"/>
                          </a:solidFill>
                          <a:latin typeface="Arial Black" panose="020B0A04020102020204" pitchFamily="34" charset="0"/>
                        </a:rPr>
                      </a:br>
                      <a:r>
                        <a:rPr lang="en-US" sz="2800" b="1" spc="0">
                          <a:solidFill>
                            <a:srgbClr val="FF0000"/>
                          </a:solidFill>
                          <a:latin typeface="Trebuchet MS" pitchFamily="34" charset="0"/>
                        </a:rPr>
                        <a:t>(THIS SIDEBAR WILL NOT PRINT)</a:t>
                      </a:r>
                      <a:endParaRPr lang="en-US" sz="3600" b="1" spc="600">
                        <a:solidFill>
                          <a:schemeClr val="bg1"/>
                        </a:solidFill>
                        <a:latin typeface="Trebuchet MS" pitchFamily="34" charset="0"/>
                      </a:endParaRPr>
                    </a:p>
                  </a:txBody>
                  <a:tcPr marL="182880" marT="137160">
                    <a:solidFill>
                      <a:srgbClr val="FFC000"/>
                    </a:solidFill>
                  </a:tcPr>
                </a:tc>
                <a:tc hMerge="1">
                  <a:txBody>
                    <a:bodyPr/>
                    <a:lstStyle/>
                    <a:p>
                      <a:endParaRPr lang="en-US"/>
                    </a:p>
                  </a:txBody>
                  <a:tcPr/>
                </a:tc>
                <a:extLst>
                  <a:ext uri="{0D108BD9-81ED-4DB2-BD59-A6C34878D82A}">
                    <a16:rowId xmlns:a16="http://schemas.microsoft.com/office/drawing/2014/main" val="10000"/>
                  </a:ext>
                </a:extLst>
              </a:tr>
              <a:tr h="4206624">
                <a:tc gridSpan="2">
                  <a:txBody>
                    <a:bodyPr/>
                    <a:lstStyle/>
                    <a:p>
                      <a:pPr defTabSz="3765639"/>
                      <a:r>
                        <a:rPr lang="en-US" sz="2000" i="0">
                          <a:solidFill>
                            <a:srgbClr val="D9D9D9"/>
                          </a:solidFill>
                          <a:latin typeface="Arial"/>
                          <a:cs typeface="Arial"/>
                        </a:rPr>
                        <a:t>This PowerPoint template produces a </a:t>
                      </a:r>
                      <a:r>
                        <a:rPr lang="en-US" sz="2000" i="0">
                          <a:solidFill>
                            <a:srgbClr val="FFC000"/>
                          </a:solidFill>
                          <a:latin typeface="Arial"/>
                          <a:cs typeface="Arial"/>
                        </a:rPr>
                        <a:t>36"x48" </a:t>
                      </a:r>
                      <a:r>
                        <a:rPr lang="en-US" sz="2000" i="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a:solidFill>
                          <a:srgbClr val="D9D9D9"/>
                        </a:solidFill>
                        <a:latin typeface="Arial"/>
                        <a:cs typeface="Arial"/>
                      </a:endParaRPr>
                    </a:p>
                    <a:p>
                      <a:pPr defTabSz="3765639"/>
                      <a:r>
                        <a:rPr lang="en-US" sz="2000" i="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err="1">
                          <a:solidFill>
                            <a:srgbClr val="FFC000"/>
                          </a:solidFill>
                          <a:latin typeface="Arial"/>
                          <a:cs typeface="Arial"/>
                        </a:rPr>
                        <a:t>PosterPresentations.com</a:t>
                      </a:r>
                      <a:r>
                        <a:rPr lang="en-US" sz="2000" i="0">
                          <a:solidFill>
                            <a:srgbClr val="D9D9D9"/>
                          </a:solidFill>
                          <a:latin typeface="Arial"/>
                          <a:cs typeface="Arial"/>
                        </a:rPr>
                        <a:t> and click on the  </a:t>
                      </a:r>
                      <a:r>
                        <a:rPr lang="en-US" sz="2000" i="0">
                          <a:solidFill>
                            <a:srgbClr val="FFC000"/>
                          </a:solidFill>
                          <a:latin typeface="Arial"/>
                          <a:cs typeface="Arial"/>
                        </a:rPr>
                        <a:t>HELP DESK</a:t>
                      </a:r>
                      <a:r>
                        <a:rPr lang="en-US" sz="2000" i="0" baseline="0">
                          <a:solidFill>
                            <a:srgbClr val="D9D9D9"/>
                          </a:solidFill>
                          <a:latin typeface="Arial"/>
                          <a:cs typeface="Arial"/>
                        </a:rPr>
                        <a:t> </a:t>
                      </a:r>
                      <a:r>
                        <a:rPr lang="en-US" sz="2000" i="0">
                          <a:solidFill>
                            <a:srgbClr val="D9D9D9"/>
                          </a:solidFill>
                          <a:latin typeface="Arial"/>
                          <a:cs typeface="Arial"/>
                        </a:rPr>
                        <a:t>tab.</a:t>
                      </a:r>
                    </a:p>
                    <a:p>
                      <a:pPr defTabSz="3765639"/>
                      <a:endParaRPr lang="en-US" sz="2000" i="0">
                        <a:solidFill>
                          <a:srgbClr val="D9D9D9"/>
                        </a:solidFill>
                        <a:latin typeface="Arial"/>
                        <a:cs typeface="Arial"/>
                      </a:endParaRPr>
                    </a:p>
                    <a:p>
                      <a:pPr defTabSz="3765639"/>
                      <a:r>
                        <a:rPr lang="en-US" sz="2000" i="0">
                          <a:solidFill>
                            <a:srgbClr val="D9D9D9"/>
                          </a:solidFill>
                          <a:latin typeface="Arial"/>
                          <a:cs typeface="Arial"/>
                        </a:rPr>
                        <a:t>To print your poster using our same-day professional printing service, go online to </a:t>
                      </a:r>
                      <a:r>
                        <a:rPr lang="en-US" sz="2000" i="0" err="1">
                          <a:solidFill>
                            <a:srgbClr val="FFC000"/>
                          </a:solidFill>
                          <a:latin typeface="Arial"/>
                          <a:cs typeface="Arial"/>
                        </a:rPr>
                        <a:t>PosterPresentations.com</a:t>
                      </a:r>
                      <a:r>
                        <a:rPr lang="en-US" sz="2000" i="0">
                          <a:solidFill>
                            <a:srgbClr val="D9D9D9"/>
                          </a:solidFill>
                          <a:latin typeface="Arial"/>
                          <a:cs typeface="Arial"/>
                        </a:rPr>
                        <a:t> and click on "</a:t>
                      </a:r>
                      <a:r>
                        <a:rPr lang="en-US" sz="2000" i="0">
                          <a:solidFill>
                            <a:srgbClr val="FFC000"/>
                          </a:solidFill>
                          <a:latin typeface="Arial"/>
                          <a:cs typeface="Arial"/>
                        </a:rPr>
                        <a:t>Order your poster</a:t>
                      </a:r>
                      <a:r>
                        <a:rPr lang="en-US" sz="2000" i="0">
                          <a:solidFill>
                            <a:srgbClr val="D9D9D9"/>
                          </a:solidFill>
                          <a:latin typeface="Arial"/>
                          <a:cs typeface="Arial"/>
                        </a:rPr>
                        <a:t>".</a:t>
                      </a:r>
                      <a:endParaRPr lang="en-US" sz="2000" b="1">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a:solidFill>
                          <a:srgbClr val="1F3A4E"/>
                        </a:solidFill>
                      </a:endParaRPr>
                    </a:p>
                    <a:p>
                      <a:pPr algn="ctr"/>
                      <a:endParaRPr lang="en-US" sz="2000">
                        <a:solidFill>
                          <a:srgbClr val="1F3A4E"/>
                        </a:solidFill>
                      </a:endParaRPr>
                    </a:p>
                    <a:p>
                      <a:pPr algn="ctr"/>
                      <a:r>
                        <a:rPr lang="en-US" sz="2000">
                          <a:solidFill>
                            <a:schemeClr val="bg1"/>
                          </a:solidFill>
                          <a:latin typeface="Arial" panose="020B0604020202020204" pitchFamily="34" charset="0"/>
                          <a:cs typeface="Arial" panose="020B0604020202020204" pitchFamily="34" charset="0"/>
                        </a:rPr>
                        <a:t>This is a template for a </a:t>
                      </a:r>
                    </a:p>
                    <a:p>
                      <a:pPr algn="ctr"/>
                      <a:r>
                        <a:rPr lang="en-US" sz="2000">
                          <a:solidFill>
                            <a:schemeClr val="bg1"/>
                          </a:solidFill>
                          <a:latin typeface="Arial" panose="020B0604020202020204" pitchFamily="34" charset="0"/>
                          <a:cs typeface="Arial" panose="020B0604020202020204" pitchFamily="34" charset="0"/>
                        </a:rPr>
                        <a:t>presentation poster</a:t>
                      </a:r>
                      <a:br>
                        <a:rPr lang="en-US" sz="2000">
                          <a:solidFill>
                            <a:schemeClr val="bg1"/>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36 inches tall</a:t>
                      </a:r>
                      <a:br>
                        <a:rPr lang="en-US" sz="3600" b="1">
                          <a:solidFill>
                            <a:srgbClr val="FFC000"/>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by</a:t>
                      </a:r>
                      <a:br>
                        <a:rPr lang="en-US" sz="3600" b="1">
                          <a:solidFill>
                            <a:srgbClr val="FFC000"/>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48 inches wide</a:t>
                      </a:r>
                      <a:br>
                        <a:rPr lang="en-US" sz="2000">
                          <a:solidFill>
                            <a:schemeClr val="bg1"/>
                          </a:solidFill>
                          <a:latin typeface="Arial" panose="020B0604020202020204" pitchFamily="34" charset="0"/>
                          <a:cs typeface="Arial" panose="020B0604020202020204" pitchFamily="34" charset="0"/>
                        </a:rPr>
                      </a:br>
                      <a:endParaRPr lang="en-US" sz="200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a:solidFill>
                            <a:srgbClr val="FFC000"/>
                          </a:solidFill>
                          <a:latin typeface="Arial" panose="020B0604020202020204" pitchFamily="34" charset="0"/>
                          <a:cs typeface="Arial" panose="020B0604020202020204" pitchFamily="34" charset="0"/>
                        </a:rPr>
                        <a:t>Important: Check the template size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30 tall x 40 wide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42 tall x 56 wide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a:solidFill>
                          <a:srgbClr val="1F3A4E"/>
                        </a:solidFill>
                      </a:endParaRPr>
                    </a:p>
                  </a:txBody>
                  <a:tcPr>
                    <a:blipFill rotWithShape="1">
                      <a:blip r:embed="rId3"/>
                      <a:stretch>
                        <a:fillRect/>
                      </a:stretch>
                    </a:blipFill>
                  </a:tcPr>
                </a:tc>
                <a:tc>
                  <a:txBody>
                    <a:bodyPr/>
                    <a:lstStyle/>
                    <a:p>
                      <a:pPr algn="l"/>
                      <a:r>
                        <a:rPr lang="en-US" sz="2400" b="1" baseline="0">
                          <a:solidFill>
                            <a:srgbClr val="FFC000"/>
                          </a:solidFill>
                          <a:latin typeface="Arial" panose="020B0604020202020204" pitchFamily="34" charset="0"/>
                          <a:cs typeface="Arial" panose="020B0604020202020204" pitchFamily="34" charset="0"/>
                        </a:rPr>
                        <a:t>How to </a:t>
                      </a:r>
                      <a:r>
                        <a:rPr lang="en-US" sz="4000" b="1" baseline="0">
                          <a:solidFill>
                            <a:srgbClr val="FFC000"/>
                          </a:solidFill>
                          <a:latin typeface="Arial" panose="020B0604020202020204" pitchFamily="34" charset="0"/>
                          <a:cs typeface="Arial" panose="020B0604020202020204" pitchFamily="34" charset="0"/>
                        </a:rPr>
                        <a:t>Zoom in </a:t>
                      </a:r>
                      <a:r>
                        <a:rPr lang="en-US" sz="2400" b="1" baseline="0">
                          <a:solidFill>
                            <a:srgbClr val="FFC000"/>
                          </a:solidFill>
                          <a:latin typeface="Arial" panose="020B0604020202020204" pitchFamily="34" charset="0"/>
                          <a:cs typeface="Arial" panose="020B0604020202020204" pitchFamily="34" charset="0"/>
                        </a:rPr>
                        <a:t>and </a:t>
                      </a:r>
                      <a:r>
                        <a:rPr lang="en-US" sz="1800" b="1" baseline="0">
                          <a:solidFill>
                            <a:srgbClr val="FFC000"/>
                          </a:solidFill>
                          <a:latin typeface="Arial" panose="020B0604020202020204" pitchFamily="34" charset="0"/>
                          <a:cs typeface="Arial" panose="020B0604020202020204" pitchFamily="34" charset="0"/>
                        </a:rPr>
                        <a:t>out</a:t>
                      </a:r>
                      <a:endParaRPr lang="en-US" sz="2400" b="1" baseline="0">
                        <a:solidFill>
                          <a:srgbClr val="FFC000"/>
                        </a:solidFill>
                        <a:latin typeface="Arial" panose="020B0604020202020204" pitchFamily="34" charset="0"/>
                        <a:cs typeface="Arial" panose="020B0604020202020204" pitchFamily="34" charset="0"/>
                      </a:endParaRPr>
                    </a:p>
                    <a:p>
                      <a:pPr algn="l"/>
                      <a:r>
                        <a:rPr lang="en-US" sz="2000" b="0" baseline="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1. </a:t>
                      </a:r>
                      <a:r>
                        <a:rPr lang="en-US" sz="2000" b="0" baseline="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2. </a:t>
                      </a:r>
                      <a:r>
                        <a:rPr lang="en-US" sz="2000" b="0" baseline="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a:solidFill>
                            <a:srgbClr val="FFC000"/>
                          </a:solidFill>
                          <a:latin typeface="Arial" panose="020B0604020202020204" pitchFamily="34" charset="0"/>
                          <a:cs typeface="Arial" panose="020B0604020202020204" pitchFamily="34" charset="0"/>
                        </a:rPr>
                        <a:t>Ruler and Guides</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a:solidFill>
                          <a:srgbClr val="1F3A4E"/>
                        </a:solidFill>
                      </a:endParaRPr>
                    </a:p>
                  </a:txBody>
                  <a:tcPr>
                    <a:blipFill rotWithShape="1">
                      <a:blip r:embed="rId4"/>
                      <a:stretch>
                        <a:fillRect/>
                      </a:stretch>
                    </a:blipFill>
                  </a:tcPr>
                </a:tc>
                <a:tc>
                  <a:txBody>
                    <a:bodyPr/>
                    <a:lstStyle/>
                    <a:p>
                      <a:pPr marL="0" lvl="1" indent="0" algn="l" defTabSz="114300"/>
                      <a:r>
                        <a:rPr lang="en-US" sz="2400" b="1" baseline="0">
                          <a:solidFill>
                            <a:srgbClr val="FFC000"/>
                          </a:solidFill>
                          <a:latin typeface="Arial" panose="020B0604020202020204" pitchFamily="34" charset="0"/>
                          <a:cs typeface="Arial" panose="020B0604020202020204" pitchFamily="34" charset="0"/>
                        </a:rPr>
                        <a:t>Headers and text containers</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Click inside a section header to add its text.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a:solidFill>
                            <a:srgbClr val="FFC000"/>
                          </a:solidFill>
                          <a:latin typeface="Arial" panose="020B0604020202020204" pitchFamily="34" charset="0"/>
                          <a:cs typeface="Arial" panose="020B0604020202020204" pitchFamily="34" charset="0"/>
                        </a:rPr>
                        <a:t>Adding content to the poster</a:t>
                      </a:r>
                    </a:p>
                    <a:p>
                      <a:r>
                        <a:rPr lang="en-US" sz="2000" baseline="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a:solidFill>
                            <a:srgbClr val="1F3A4E"/>
                          </a:solidFill>
                          <a:latin typeface="Arial Black" panose="020B0A04020102020204" pitchFamily="34" charset="0"/>
                        </a:rPr>
                        <a:t>QUICK START GUIDE</a:t>
                      </a:r>
                      <a:br>
                        <a:rPr lang="en-US" sz="4000" b="0" spc="600">
                          <a:solidFill>
                            <a:srgbClr val="1F3A4E"/>
                          </a:solidFill>
                          <a:latin typeface="Arial Black" panose="020B0A04020102020204" pitchFamily="34" charset="0"/>
                        </a:rPr>
                      </a:br>
                      <a:r>
                        <a:rPr lang="en-US" sz="3200" b="1" spc="0">
                          <a:solidFill>
                            <a:srgbClr val="FF0000"/>
                          </a:solidFill>
                          <a:latin typeface="Trebuchet MS" pitchFamily="34" charset="0"/>
                        </a:rPr>
                        <a:t>(THIS SIDEBAR WILL NOT PRINT)</a:t>
                      </a:r>
                      <a:endParaRPr lang="en-US" sz="4000" b="1" spc="60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a:solidFill>
                          <a:srgbClr val="FFC000"/>
                        </a:solidFill>
                      </a:endParaRPr>
                    </a:p>
                    <a:p>
                      <a:pPr marL="0" indent="0" algn="l" defTabSz="114300"/>
                      <a:endParaRPr lang="en-US" sz="2400" b="0" baseline="0">
                        <a:solidFill>
                          <a:srgbClr val="D9D9D9"/>
                        </a:solidFill>
                        <a:latin typeface="Arial" panose="020B0604020202020204" pitchFamily="34" charset="0"/>
                        <a:cs typeface="Arial" panose="020B0604020202020204" pitchFamily="34" charset="0"/>
                      </a:endParaRPr>
                    </a:p>
                    <a:p>
                      <a:pPr marL="0" indent="0" algn="l" defTabSz="114300"/>
                      <a:r>
                        <a:rPr lang="en-US" sz="2400" b="0" baseline="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a:solidFill>
                          <a:srgbClr val="D9D9D9"/>
                        </a:solidFill>
                        <a:latin typeface="Arial" panose="020B0604020202020204" pitchFamily="34" charset="0"/>
                        <a:cs typeface="Arial" panose="020B0604020202020204" pitchFamily="34" charset="0"/>
                      </a:endParaRPr>
                    </a:p>
                    <a:p>
                      <a:pPr marL="0" indent="0" algn="l" defTabSz="114300"/>
                      <a:r>
                        <a:rPr lang="en-US" sz="2400" b="0" baseline="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a:solidFill>
                            <a:srgbClr val="FFC000"/>
                          </a:solidFill>
                          <a:latin typeface="Arial" panose="020B0604020202020204" pitchFamily="34" charset="0"/>
                          <a:cs typeface="Arial" panose="020B0604020202020204" pitchFamily="34" charset="0"/>
                        </a:rPr>
                        <a:t>How to change the column layout configuration</a:t>
                      </a:r>
                    </a:p>
                    <a:p>
                      <a:r>
                        <a:rPr lang="en-US" sz="240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a:solidFill>
                            <a:srgbClr val="D9D9D9"/>
                          </a:solidFill>
                          <a:latin typeface="Arial" panose="020B0604020202020204" pitchFamily="34" charset="0"/>
                          <a:cs typeface="Arial" panose="020B0604020202020204" pitchFamily="34" charset="0"/>
                        </a:rPr>
                        <a:t>You can see a tutorial here: </a:t>
                      </a:r>
                      <a:r>
                        <a:rPr lang="en-US" sz="2400" u="sng">
                          <a:solidFill>
                            <a:srgbClr val="FFC000"/>
                          </a:solidFill>
                          <a:latin typeface="Arial" panose="020B0604020202020204" pitchFamily="34" charset="0"/>
                          <a:cs typeface="Arial" panose="020B0604020202020204" pitchFamily="34" charset="0"/>
                        </a:rPr>
                        <a:t>https://</a:t>
                      </a:r>
                      <a:r>
                        <a:rPr lang="en-US" sz="2400" u="sng" err="1">
                          <a:solidFill>
                            <a:srgbClr val="FFC000"/>
                          </a:solidFill>
                          <a:latin typeface="Arial" panose="020B0604020202020204" pitchFamily="34" charset="0"/>
                          <a:cs typeface="Arial" panose="020B0604020202020204" pitchFamily="34" charset="0"/>
                        </a:rPr>
                        <a:t>www.posterpresentations.com</a:t>
                      </a:r>
                      <a:r>
                        <a:rPr lang="en-US" sz="2400" u="sng">
                          <a:solidFill>
                            <a:srgbClr val="FFC000"/>
                          </a:solidFill>
                          <a:latin typeface="Arial" panose="020B0604020202020204" pitchFamily="34" charset="0"/>
                          <a:cs typeface="Arial" panose="020B0604020202020204" pitchFamily="34" charset="0"/>
                        </a:rPr>
                        <a:t>/how-to-change-the-column-</a:t>
                      </a:r>
                      <a:r>
                        <a:rPr lang="en-US" sz="2400" u="sng" err="1">
                          <a:solidFill>
                            <a:srgbClr val="FFC000"/>
                          </a:solidFill>
                          <a:latin typeface="Arial" panose="020B0604020202020204" pitchFamily="34" charset="0"/>
                          <a:cs typeface="Arial" panose="020B0604020202020204" pitchFamily="34" charset="0"/>
                        </a:rPr>
                        <a:t>configuration.html</a:t>
                      </a:r>
                      <a:endParaRPr lang="en-US" u="sng">
                        <a:solidFill>
                          <a:srgbClr val="FFC000"/>
                        </a:solidFill>
                      </a:endParaRPr>
                    </a:p>
                  </a:txBody>
                  <a:tcPr marL="182880" marT="137160">
                    <a:solidFill>
                      <a:schemeClr val="tx1"/>
                    </a:solidFill>
                  </a:tcPr>
                </a:tc>
                <a:tc hMerge="1">
                  <a:txBody>
                    <a:bodyPr/>
                    <a:lstStyle/>
                    <a:p>
                      <a:endParaRPr lang="en-US" sz="2400">
                        <a:solidFill>
                          <a:srgbClr val="1F3A4E"/>
                        </a:solidFill>
                      </a:endParaRPr>
                    </a:p>
                  </a:txBody>
                  <a:tcPr marL="182880" marT="137160">
                    <a:blipFill rotWithShape="1">
                      <a:blip r:embed="rId9"/>
                      <a:stretch>
                        <a:fillRect/>
                      </a:stretch>
                    </a:blipFill>
                  </a:tcPr>
                </a:tc>
                <a:tc hMerge="1">
                  <a:txBody>
                    <a:bodyPr/>
                    <a:lstStyle/>
                    <a:p>
                      <a:endParaRPr lang="en-US"/>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panose="020B0604020202020204" pitchFamily="34" charset="0"/>
                          <a:cs typeface="Arial" panose="020B0604020202020204" pitchFamily="34" charset="0"/>
                        </a:rPr>
                        <a:t>The Quick Start</a:t>
                      </a:r>
                      <a:r>
                        <a:rPr lang="en-US" sz="2400" baseline="0" noProof="0">
                          <a:solidFill>
                            <a:srgbClr val="D9D9D9"/>
                          </a:solidFill>
                          <a:latin typeface="Arial" panose="020B0604020202020204" pitchFamily="34" charset="0"/>
                          <a:cs typeface="Arial" panose="020B0604020202020204" pitchFamily="34" charset="0"/>
                        </a:rPr>
                        <a:t> Guides</a:t>
                      </a:r>
                      <a:r>
                        <a:rPr lang="en-US" sz="2400" noProof="0">
                          <a:solidFill>
                            <a:srgbClr val="D9D9D9"/>
                          </a:solidFill>
                          <a:latin typeface="Arial" panose="020B0604020202020204" pitchFamily="34" charset="0"/>
                          <a:cs typeface="Arial" panose="020B0604020202020204" pitchFamily="34" charset="0"/>
                        </a:rPr>
                        <a:t> </a:t>
                      </a:r>
                      <a:r>
                        <a:rPr lang="en-US" sz="2400" u="sng" noProof="0">
                          <a:solidFill>
                            <a:srgbClr val="D9D9D9"/>
                          </a:solidFill>
                          <a:latin typeface="Arial" panose="020B0604020202020204" pitchFamily="34" charset="0"/>
                          <a:cs typeface="Arial" panose="020B0604020202020204" pitchFamily="34" charset="0"/>
                        </a:rPr>
                        <a:t>are outside the template’s printable area</a:t>
                      </a:r>
                      <a:r>
                        <a:rPr lang="en-US" sz="2400" noProof="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a:solidFill>
                            <a:srgbClr val="D9D9D9"/>
                          </a:solidFill>
                          <a:latin typeface="Arial" panose="020B0604020202020204" pitchFamily="34" charset="0"/>
                          <a:cs typeface="Arial" panose="020B0604020202020204" pitchFamily="34" charset="0"/>
                        </a:rPr>
                        <a:t>To hide the guides click on the </a:t>
                      </a:r>
                      <a:r>
                        <a:rPr lang="en-US" sz="2400" b="1" baseline="0" noProof="0">
                          <a:solidFill>
                            <a:srgbClr val="D9D9D9"/>
                          </a:solidFill>
                          <a:latin typeface="Arial" panose="020B0604020202020204" pitchFamily="34" charset="0"/>
                          <a:cs typeface="Arial" panose="020B0604020202020204" pitchFamily="34" charset="0"/>
                        </a:rPr>
                        <a:t>Home</a:t>
                      </a:r>
                      <a:r>
                        <a:rPr lang="en-US" sz="2400" baseline="0" noProof="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a:solidFill>
                            <a:srgbClr val="D9D9D9"/>
                          </a:solidFill>
                          <a:latin typeface="Arial" panose="020B0604020202020204" pitchFamily="34" charset="0"/>
                          <a:cs typeface="Arial" panose="020B0604020202020204" pitchFamily="34" charset="0"/>
                        </a:rPr>
                        <a:t>Layout</a:t>
                      </a:r>
                      <a:r>
                        <a:rPr lang="en-US" sz="2400" baseline="0" noProof="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a:solidFill>
                            <a:srgbClr val="D9D9D9"/>
                          </a:solidFill>
                          <a:latin typeface="Arial" panose="020B0604020202020204" pitchFamily="34" charset="0"/>
                          <a:cs typeface="Arial" panose="020B0604020202020204" pitchFamily="34" charset="0"/>
                        </a:rPr>
                        <a:t>Without Guides </a:t>
                      </a:r>
                      <a:r>
                        <a:rPr lang="en-US" sz="2400" b="0" baseline="0" noProof="0">
                          <a:solidFill>
                            <a:srgbClr val="D9D9D9"/>
                          </a:solidFill>
                          <a:latin typeface="Arial" panose="020B0604020202020204" pitchFamily="34" charset="0"/>
                          <a:cs typeface="Arial" panose="020B0604020202020204" pitchFamily="34" charset="0"/>
                        </a:rPr>
                        <a:t>layout</a:t>
                      </a:r>
                      <a:r>
                        <a:rPr lang="en-US" sz="2400" baseline="0" noProof="0">
                          <a:solidFill>
                            <a:srgbClr val="D9D9D9"/>
                          </a:solidFill>
                          <a:latin typeface="Arial" panose="020B0604020202020204" pitchFamily="34" charset="0"/>
                          <a:cs typeface="Arial" panose="020B0604020202020204" pitchFamily="34" charset="0"/>
                        </a:rPr>
                        <a:t>.</a:t>
                      </a:r>
                      <a:endParaRPr lang="en-US" sz="240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a:solidFill>
                            <a:srgbClr val="FFC000"/>
                          </a:solidFill>
                          <a:latin typeface="Arial" panose="020B0604020202020204" pitchFamily="34" charset="0"/>
                          <a:cs typeface="Arial" panose="020B0604020202020204" pitchFamily="34" charset="0"/>
                        </a:rPr>
                        <a:t>How to</a:t>
                      </a:r>
                      <a:r>
                        <a:rPr lang="en-US" sz="2800" b="1" baseline="0">
                          <a:solidFill>
                            <a:srgbClr val="FFC000"/>
                          </a:solidFill>
                          <a:latin typeface="Arial" panose="020B0604020202020204" pitchFamily="34" charset="0"/>
                          <a:cs typeface="Arial" panose="020B0604020202020204" pitchFamily="34" charset="0"/>
                        </a:rPr>
                        <a:t> preview your poster prior to printing</a:t>
                      </a:r>
                      <a:endParaRPr lang="en-US" sz="2800" b="1">
                        <a:solidFill>
                          <a:srgbClr val="FFC000"/>
                        </a:solidFill>
                        <a:latin typeface="Arial" panose="020B0604020202020204" pitchFamily="34" charset="0"/>
                        <a:cs typeface="Arial" panose="020B0604020202020204" pitchFamily="34" charset="0"/>
                      </a:endParaRPr>
                    </a:p>
                    <a:p>
                      <a:r>
                        <a:rPr lang="en-US" sz="2400">
                          <a:solidFill>
                            <a:srgbClr val="D9D9D9"/>
                          </a:solidFill>
                          <a:latin typeface="Arial" panose="020B0604020202020204" pitchFamily="34" charset="0"/>
                          <a:cs typeface="Arial" panose="020B0604020202020204" pitchFamily="34" charset="0"/>
                        </a:rPr>
                        <a:t>You can preview your poster at any time by pressing the </a:t>
                      </a:r>
                      <a:r>
                        <a:rPr lang="en-US" sz="2400">
                          <a:solidFill>
                            <a:srgbClr val="FFC000"/>
                          </a:solidFill>
                          <a:latin typeface="Arial" panose="020B0604020202020204" pitchFamily="34" charset="0"/>
                          <a:cs typeface="Arial" panose="020B0604020202020204" pitchFamily="34" charset="0"/>
                        </a:rPr>
                        <a:t>F5 key</a:t>
                      </a:r>
                      <a:r>
                        <a:rPr lang="en-US" sz="240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a:solidFill>
                            <a:srgbClr val="FFC000"/>
                          </a:solidFill>
                          <a:latin typeface="Arial" panose="020B0604020202020204" pitchFamily="34" charset="0"/>
                          <a:cs typeface="Arial" panose="020B0604020202020204" pitchFamily="34" charset="0"/>
                        </a:rPr>
                        <a:t>ESC key </a:t>
                      </a:r>
                      <a:r>
                        <a:rPr lang="en-US" sz="240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a:solidFill>
                            <a:srgbClr val="D9D9D9"/>
                          </a:solidFill>
                          <a:latin typeface="Arial" panose="020B0604020202020204" pitchFamily="34" charset="0"/>
                          <a:cs typeface="Arial" panose="020B0604020202020204" pitchFamily="34" charset="0"/>
                        </a:rPr>
                        <a:t>F5</a:t>
                      </a:r>
                      <a:r>
                        <a:rPr lang="en-US" sz="2400" baseline="0">
                          <a:solidFill>
                            <a:srgbClr val="D9D9D9"/>
                          </a:solidFill>
                          <a:latin typeface="Arial" panose="020B0604020202020204" pitchFamily="34" charset="0"/>
                          <a:cs typeface="Arial" panose="020B0604020202020204" pitchFamily="34" charset="0"/>
                        </a:rPr>
                        <a:t> </a:t>
                      </a:r>
                      <a:endParaRPr lang="en-US"/>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a:cs typeface="Arial"/>
                        </a:rPr>
                        <a:t>When you are ready to have your poster printed go online to </a:t>
                      </a:r>
                      <a:r>
                        <a:rPr lang="en-US" sz="2400" noProof="0" err="1">
                          <a:solidFill>
                            <a:srgbClr val="FFC000"/>
                          </a:solidFill>
                          <a:latin typeface="Arial"/>
                          <a:cs typeface="Arial"/>
                        </a:rPr>
                        <a:t>PosterPresentations.com</a:t>
                      </a:r>
                      <a:r>
                        <a:rPr lang="en-US" sz="2400" noProof="0">
                          <a:solidFill>
                            <a:srgbClr val="D9D9D9"/>
                          </a:solidFill>
                          <a:latin typeface="Arial"/>
                          <a:cs typeface="Arial"/>
                        </a:rPr>
                        <a:t> and click on the "</a:t>
                      </a:r>
                      <a:r>
                        <a:rPr lang="en-US" sz="2400" noProof="0">
                          <a:solidFill>
                            <a:srgbClr val="FFC000"/>
                          </a:solidFill>
                          <a:latin typeface="Arial"/>
                          <a:cs typeface="Arial"/>
                        </a:rPr>
                        <a:t>Order Your Poster</a:t>
                      </a:r>
                      <a:r>
                        <a:rPr lang="en-US" sz="2400" noProof="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a:solidFill>
                            <a:srgbClr val="D9D9D9"/>
                          </a:solidFill>
                          <a:latin typeface="Arial"/>
                          <a:cs typeface="Arial"/>
                        </a:rPr>
                      </a:br>
                      <a:r>
                        <a:rPr lang="en-US" sz="2400" noProof="0">
                          <a:solidFill>
                            <a:srgbClr val="D9D9D9"/>
                          </a:solidFill>
                          <a:latin typeface="Arial"/>
                          <a:cs typeface="Arial"/>
                        </a:rPr>
                        <a:t>Go to </a:t>
                      </a:r>
                      <a:r>
                        <a:rPr lang="en-US" sz="2400" noProof="0" err="1">
                          <a:solidFill>
                            <a:srgbClr val="FFC000"/>
                          </a:solidFill>
                          <a:latin typeface="Arial"/>
                          <a:cs typeface="Arial"/>
                        </a:rPr>
                        <a:t>PosterPresentations.com</a:t>
                      </a:r>
                      <a:r>
                        <a:rPr lang="en-US" sz="2400" noProof="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a:solidFill>
                            <a:schemeClr val="bg1">
                              <a:lumMod val="85000"/>
                            </a:schemeClr>
                          </a:solidFill>
                          <a:latin typeface="Arial"/>
                          <a:cs typeface="Arial"/>
                        </a:rPr>
                        <a:t>© 2019</a:t>
                      </a:r>
                      <a:r>
                        <a:rPr lang="en-US" sz="2000" baseline="0">
                          <a:solidFill>
                            <a:schemeClr val="bg1">
                              <a:lumMod val="85000"/>
                            </a:schemeClr>
                          </a:solidFill>
                          <a:latin typeface="Arial"/>
                          <a:cs typeface="Arial"/>
                        </a:rPr>
                        <a:t> </a:t>
                      </a:r>
                      <a:r>
                        <a:rPr lang="en-US" sz="2000" err="1">
                          <a:solidFill>
                            <a:schemeClr val="bg1">
                              <a:lumMod val="85000"/>
                            </a:schemeClr>
                          </a:solidFill>
                          <a:latin typeface="Arial"/>
                          <a:cs typeface="Arial"/>
                        </a:rPr>
                        <a:t>PosterPresentations.com</a:t>
                      </a:r>
                      <a:br>
                        <a:rPr lang="en-US" sz="2000">
                          <a:solidFill>
                            <a:schemeClr val="bg1">
                              <a:lumMod val="85000"/>
                            </a:schemeClr>
                          </a:solidFill>
                          <a:latin typeface="Arial"/>
                          <a:cs typeface="Arial"/>
                        </a:rPr>
                      </a:br>
                      <a:r>
                        <a:rPr lang="en-US" sz="2000">
                          <a:solidFill>
                            <a:schemeClr val="bg1">
                              <a:lumMod val="85000"/>
                            </a:schemeClr>
                          </a:solidFill>
                          <a:latin typeface="Arial"/>
                          <a:cs typeface="Arial"/>
                        </a:rPr>
                        <a:t>2117 Fourth Street ,</a:t>
                      </a:r>
                      <a:r>
                        <a:rPr lang="en-US" sz="2000" baseline="0">
                          <a:solidFill>
                            <a:schemeClr val="bg1">
                              <a:lumMod val="85000"/>
                            </a:schemeClr>
                          </a:solidFill>
                          <a:latin typeface="Arial"/>
                          <a:cs typeface="Arial"/>
                        </a:rPr>
                        <a:t> STE C        </a:t>
                      </a:r>
                    </a:p>
                    <a:p>
                      <a:pPr>
                        <a:lnSpc>
                          <a:spcPts val="2600"/>
                        </a:lnSpc>
                      </a:pPr>
                      <a:r>
                        <a:rPr lang="en-US" sz="2000" baseline="0">
                          <a:solidFill>
                            <a:schemeClr val="bg1">
                              <a:lumMod val="85000"/>
                            </a:schemeClr>
                          </a:solidFill>
                          <a:latin typeface="Arial"/>
                          <a:cs typeface="Arial"/>
                        </a:rPr>
                        <a:t>Berkeley CA 94710 USA</a:t>
                      </a:r>
                      <a:endParaRPr lang="en-US" sz="200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a:solidFill>
                            <a:srgbClr val="D0D0D0"/>
                          </a:solidFill>
                          <a:latin typeface="Arial"/>
                          <a:cs typeface="Arial"/>
                        </a:rPr>
                        <a:t>For complete tutorials</a:t>
                      </a:r>
                      <a:r>
                        <a:rPr lang="en-US" sz="2400" b="1" baseline="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a:solidFill>
                            <a:srgbClr val="FFC000"/>
                          </a:solidFill>
                          <a:latin typeface="Arial"/>
                          <a:cs typeface="Arial"/>
                        </a:rPr>
                        <a:t>https://</a:t>
                      </a:r>
                      <a:r>
                        <a:rPr lang="en-US" sz="1800" b="1" err="1">
                          <a:solidFill>
                            <a:srgbClr val="FFC000"/>
                          </a:solidFill>
                          <a:latin typeface="Arial"/>
                          <a:cs typeface="Arial"/>
                        </a:rPr>
                        <a:t>www.posterpresentations.com</a:t>
                      </a:r>
                      <a:r>
                        <a:rPr lang="en-US" sz="1800" b="1">
                          <a:solidFill>
                            <a:srgbClr val="FFC000"/>
                          </a:solidFill>
                          <a:latin typeface="Arial"/>
                          <a:cs typeface="Arial"/>
                        </a:rPr>
                        <a:t>/</a:t>
                      </a:r>
                      <a:r>
                        <a:rPr lang="en-US" sz="1800" b="1" err="1">
                          <a:solidFill>
                            <a:srgbClr val="FFC000"/>
                          </a:solidFill>
                          <a:latin typeface="Arial"/>
                          <a:cs typeface="Arial"/>
                        </a:rPr>
                        <a:t>helpdesk.html</a:t>
                      </a:r>
                      <a:endParaRPr lang="en-US" sz="180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22/10/2026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hyperlink" Target="https://creativecommons.org/licenses/by-nc-sa/3.0/" TargetMode="External"/><Relationship Id="rId4" Type="http://schemas.openxmlformats.org/officeDocument/2006/relationships/hyperlink" Target="https://www.medicaljane.com/2013/10/09/cannabis-may-improve-cognitive-functioning-in-schizophrenia/"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www.who.int/news-room/fact-sheets/detail/schizophrenia" TargetMode="External"/><Relationship Id="rId3" Type="http://schemas.openxmlformats.org/officeDocument/2006/relationships/hyperlink" Target="https://www.nhs.uk/mental-health/conditions/schizophrenia/overview/" TargetMode="External"/><Relationship Id="rId7" Type="http://schemas.openxmlformats.org/officeDocument/2006/relationships/hyperlink" Target="https://www.legislation.gov.uk/ukpga/2010/15/contents" TargetMode="External"/><Relationship Id="rId2" Type="http://schemas.openxmlformats.org/officeDocument/2006/relationships/hyperlink" Target="https://www.nice.org.uk/guidance/cg178" TargetMode="External"/><Relationship Id="rId1" Type="http://schemas.openxmlformats.org/officeDocument/2006/relationships/slideLayout" Target="../slideLayouts/slideLayout6.xml"/><Relationship Id="rId6" Type="http://schemas.openxmlformats.org/officeDocument/2006/relationships/hyperlink" Target="https://www.legislation.gov.uk/ukpga/1983/20/contents" TargetMode="External"/><Relationship Id="rId5" Type="http://schemas.openxmlformats.org/officeDocument/2006/relationships/hyperlink" Target="https://www.rcpsych.ac.uk/mental-health/mental-illnesses-and-mental-health-problems/schizophrenia" TargetMode="External"/><Relationship Id="rId10" Type="http://schemas.openxmlformats.org/officeDocument/2006/relationships/hyperlink" Target="https://treatmentforschizophrenia.blogspot.com/2018/01/how-to-treat-schizophrenia-patients.html" TargetMode="External"/><Relationship Id="rId4" Type="http://schemas.openxmlformats.org/officeDocument/2006/relationships/hyperlink" Target="https://www.longtermplan.nhs.uk/" TargetMode="External"/><Relationship Id="rId9" Type="http://schemas.openxmlformats.org/officeDocument/2006/relationships/hyperlink" Target="https://neurotorium.org/tool/the-global-impact-of-schizophreni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a:effectLst/>
                <a:ea typeface="Aptos" panose="020B0004020202020204" pitchFamily="34" charset="0"/>
              </a:rPr>
            </a:br>
            <a:br>
              <a:rPr lang="en-GB" sz="3200"/>
            </a:br>
            <a:r>
              <a:rPr lang="en-GB" sz="5400">
                <a:latin typeface="Arial" panose="020B0604020202020204" pitchFamily="34" charset="0"/>
                <a:cs typeface="Arial" panose="020B0604020202020204" pitchFamily="34" charset="0"/>
              </a:rPr>
              <a:t>Student name: Rosa Islam Semi Bepary </a:t>
            </a:r>
            <a:br>
              <a:rPr lang="en-GB" sz="5400">
                <a:latin typeface="Arial" panose="020B0604020202020204" pitchFamily="34" charset="0"/>
                <a:cs typeface="Arial" panose="020B0604020202020204" pitchFamily="34" charset="0"/>
              </a:rPr>
            </a:br>
            <a:r>
              <a:rPr lang="en-GB" sz="5400">
                <a:latin typeface="Arial" panose="020B0604020202020204" pitchFamily="34" charset="0"/>
                <a:cs typeface="Arial" panose="020B0604020202020204" pitchFamily="34" charset="0"/>
              </a:rPr>
              <a:t>Student number : 2418833</a:t>
            </a:r>
            <a:br>
              <a:rPr lang="en-GB" sz="5400">
                <a:latin typeface="Arial" panose="020B0604020202020204" pitchFamily="34" charset="0"/>
                <a:cs typeface="Arial" panose="020B0604020202020204" pitchFamily="34" charset="0"/>
              </a:rPr>
            </a:br>
            <a:r>
              <a:rPr lang="en-GB" sz="5400">
                <a:latin typeface="Arial" panose="020B0604020202020204" pitchFamily="34" charset="0"/>
                <a:cs typeface="Arial" panose="020B0604020202020204" pitchFamily="34" charset="0"/>
              </a:rPr>
              <a:t>Lecturer Name: Bianca Sanfilippo</a:t>
            </a:r>
            <a:br>
              <a:rPr lang="en-GB" sz="5400">
                <a:latin typeface="Arial" panose="020B0604020202020204" pitchFamily="34" charset="0"/>
                <a:cs typeface="Arial" panose="020B0604020202020204" pitchFamily="34" charset="0"/>
              </a:rPr>
            </a:br>
            <a:br>
              <a:rPr lang="en-GB" sz="5400"/>
            </a:br>
            <a:endParaRPr lang="en-GB" sz="5400"/>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a:effectLst/>
                <a:latin typeface="Arial" panose="020B0604020202020204" pitchFamily="34" charset="0"/>
                <a:cs typeface="Arial" panose="020B0604020202020204" pitchFamily="34" charset="0"/>
              </a:rPr>
              <a:t>BMHP6029</a:t>
            </a:r>
          </a:p>
          <a:p>
            <a:pPr algn="ctr"/>
            <a:r>
              <a:rPr lang="en-GB" sz="8800" b="1" i="0" u="none" strike="noStrike">
                <a:effectLst/>
                <a:latin typeface="Arial" panose="020B0604020202020204" pitchFamily="34" charset="0"/>
                <a:cs typeface="Arial" panose="020B0604020202020204" pitchFamily="34" charset="0"/>
              </a:rPr>
              <a:t>Psychopathological Classifications and Provisions </a:t>
            </a:r>
            <a:r>
              <a:rPr lang="en-GB" sz="8800" b="1">
                <a:effectLst/>
                <a:latin typeface="Arial" panose="020B0604020202020204" pitchFamily="34" charset="0"/>
                <a:ea typeface="Aptos" panose="020B0004020202020204" pitchFamily="34" charset="0"/>
                <a:cs typeface="Arial" panose="020B0604020202020204" pitchFamily="34" charset="0"/>
              </a:rPr>
              <a:t>Component</a:t>
            </a:r>
            <a:endParaRPr lang="en-GB">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27626" y="5647449"/>
            <a:ext cx="10056813" cy="8088346"/>
          </a:xfrm>
        </p:spPr>
        <p:txBody>
          <a:bodyPr/>
          <a:lstStyle/>
          <a:p>
            <a:pPr fontAlgn="t">
              <a:lnSpc>
                <a:spcPct val="150000"/>
              </a:lnSpc>
            </a:pPr>
            <a:r>
              <a:rPr lang="en-GB" sz="2400" b="1">
                <a:latin typeface="Arial" panose="020B0604020202020204" pitchFamily="34" charset="0"/>
                <a:cs typeface="Arial" panose="020B0604020202020204" pitchFamily="34" charset="0"/>
              </a:rPr>
              <a:t>Category:</a:t>
            </a:r>
            <a:r>
              <a:rPr lang="en-GB" sz="2400">
                <a:latin typeface="Arial" panose="020B0604020202020204" pitchFamily="34" charset="0"/>
                <a:cs typeface="Arial" panose="020B0604020202020204" pitchFamily="34" charset="0"/>
              </a:rPr>
              <a:t> Schizophrenia or Other Primary Psychotic Disorders (ICD-11)</a:t>
            </a:r>
          </a:p>
          <a:p>
            <a:pPr fontAlgn="t">
              <a:lnSpc>
                <a:spcPct val="150000"/>
              </a:lnSpc>
            </a:pPr>
            <a:r>
              <a:rPr lang="en-GB" sz="2400" b="1">
                <a:latin typeface="Arial" panose="020B0604020202020204" pitchFamily="34" charset="0"/>
                <a:cs typeface="Arial" panose="020B0604020202020204" pitchFamily="34" charset="0"/>
              </a:rPr>
              <a:t>Definition:</a:t>
            </a:r>
            <a:r>
              <a:rPr lang="en-GB" sz="2400">
                <a:latin typeface="Arial" panose="020B0604020202020204" pitchFamily="34" charset="0"/>
                <a:cs typeface="Arial" panose="020B0604020202020204" pitchFamily="34" charset="0"/>
              </a:rPr>
              <a:t> A severe mental health condition affecting thoughts, emotions, behaviour and perception of reality (WHO, 2024).</a:t>
            </a:r>
          </a:p>
          <a:p>
            <a:pPr fontAlgn="t">
              <a:lnSpc>
                <a:spcPct val="150000"/>
              </a:lnSpc>
            </a:pPr>
            <a:r>
              <a:rPr lang="en-GB" sz="2400" b="1">
                <a:latin typeface="Arial" panose="020B0604020202020204" pitchFamily="34" charset="0"/>
                <a:cs typeface="Arial" panose="020B0604020202020204" pitchFamily="34" charset="0"/>
              </a:rPr>
              <a:t>Prevalence:</a:t>
            </a:r>
            <a:r>
              <a:rPr lang="en-GB" sz="2400">
                <a:latin typeface="Arial" panose="020B0604020202020204" pitchFamily="34" charset="0"/>
                <a:cs typeface="Arial" panose="020B0604020202020204" pitchFamily="34" charset="0"/>
              </a:rPr>
              <a:t> </a:t>
            </a:r>
          </a:p>
          <a:p>
            <a:pPr fontAlgn="t">
              <a:lnSpc>
                <a:spcPct val="150000"/>
              </a:lnSpc>
            </a:pPr>
            <a:r>
              <a:rPr lang="en-GB" sz="2400">
                <a:latin typeface="Arial" panose="020B0604020202020204" pitchFamily="34" charset="0"/>
                <a:cs typeface="Arial" panose="020B0604020202020204" pitchFamily="34" charset="0"/>
              </a:rPr>
              <a:t>📊 </a:t>
            </a:r>
            <a:r>
              <a:rPr lang="en-GB" sz="2400" b="1">
                <a:latin typeface="Arial" panose="020B0604020202020204" pitchFamily="34" charset="0"/>
                <a:cs typeface="Arial" panose="020B0604020202020204" pitchFamily="34" charset="0"/>
              </a:rPr>
              <a:t>Fast Facts</a:t>
            </a:r>
            <a:endParaRPr lang="en-GB" sz="2400">
              <a:latin typeface="Arial" panose="020B0604020202020204" pitchFamily="34" charset="0"/>
              <a:cs typeface="Arial" panose="020B0604020202020204" pitchFamily="34" charset="0"/>
            </a:endParaRPr>
          </a:p>
          <a:p>
            <a:pPr marL="342900" lvl="0" indent="-342900" fontAlgn="t">
              <a:lnSpc>
                <a:spcPct val="150000"/>
              </a:lnSpc>
              <a:buFont typeface="Arial" panose="020B0604020202020204" pitchFamily="34" charset="0"/>
              <a:buChar char="•"/>
            </a:pPr>
            <a:r>
              <a:rPr lang="en-GB" sz="2400">
                <a:latin typeface="Arial" panose="020B0604020202020204" pitchFamily="34" charset="0"/>
                <a:cs typeface="Arial" panose="020B0604020202020204" pitchFamily="34" charset="0"/>
              </a:rPr>
              <a:t>Approximately </a:t>
            </a:r>
            <a:r>
              <a:rPr lang="en-GB" sz="2400" b="1">
                <a:latin typeface="Arial" panose="020B0604020202020204" pitchFamily="34" charset="0"/>
                <a:cs typeface="Arial" panose="020B0604020202020204" pitchFamily="34" charset="0"/>
              </a:rPr>
              <a:t>27 million people worldwide</a:t>
            </a:r>
            <a:r>
              <a:rPr lang="en-GB" sz="2400">
                <a:latin typeface="Arial" panose="020B0604020202020204" pitchFamily="34" charset="0"/>
                <a:cs typeface="Arial" panose="020B0604020202020204" pitchFamily="34" charset="0"/>
              </a:rPr>
              <a:t> live with schizophrenia (WHO, 2026). </a:t>
            </a:r>
          </a:p>
          <a:p>
            <a:pPr marL="342900" lvl="0" indent="-342900" fontAlgn="t">
              <a:lnSpc>
                <a:spcPct val="150000"/>
              </a:lnSpc>
              <a:buFont typeface="Arial" panose="020B0604020202020204" pitchFamily="34" charset="0"/>
              <a:buChar char="•"/>
            </a:pPr>
            <a:r>
              <a:rPr lang="en-GB" sz="2400">
                <a:latin typeface="Arial" panose="020B0604020202020204" pitchFamily="34" charset="0"/>
                <a:cs typeface="Arial" panose="020B0604020202020204" pitchFamily="34" charset="0"/>
              </a:rPr>
              <a:t>Affects around </a:t>
            </a:r>
            <a:r>
              <a:rPr lang="en-GB" sz="2400" b="1">
                <a:latin typeface="Arial" panose="020B0604020202020204" pitchFamily="34" charset="0"/>
                <a:cs typeface="Arial" panose="020B0604020202020204" pitchFamily="34" charset="0"/>
              </a:rPr>
              <a:t>1 in 300 people globally</a:t>
            </a:r>
            <a:r>
              <a:rPr lang="en-GB" sz="2400">
                <a:latin typeface="Arial" panose="020B0604020202020204" pitchFamily="34" charset="0"/>
                <a:cs typeface="Arial" panose="020B0604020202020204" pitchFamily="34" charset="0"/>
              </a:rPr>
              <a:t> (WHO, 2026). </a:t>
            </a:r>
          </a:p>
          <a:p>
            <a:pPr marL="342900" lvl="0" indent="-342900" fontAlgn="t">
              <a:lnSpc>
                <a:spcPct val="150000"/>
              </a:lnSpc>
              <a:buFont typeface="Arial" panose="020B0604020202020204" pitchFamily="34" charset="0"/>
              <a:buChar char="•"/>
            </a:pPr>
            <a:r>
              <a:rPr lang="en-GB" sz="2400">
                <a:latin typeface="Arial" panose="020B0604020202020204" pitchFamily="34" charset="0"/>
                <a:cs typeface="Arial" panose="020B0604020202020204" pitchFamily="34" charset="0"/>
              </a:rPr>
              <a:t>Can significantly affect education, employment, relationships and quality of life (WHO, 2026).</a:t>
            </a:r>
          </a:p>
          <a:p>
            <a:pPr>
              <a:lnSpc>
                <a:spcPct val="150000"/>
              </a:lnSpc>
            </a:pPr>
            <a:endParaRPr lang="en-GB" sz="2400" kern="100">
              <a:effectLst/>
              <a:latin typeface="Aptos" panose="020B0004020202020204" pitchFamily="34" charset="0"/>
              <a:ea typeface="Aptos" panose="020B0004020202020204" pitchFamily="34" charset="0"/>
              <a:cs typeface="Times New Roman" panose="02020603050405020304" pitchFamily="18" charset="0"/>
            </a:endParaRPr>
          </a:p>
          <a:p>
            <a:endParaRPr lang="en-GB"/>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923322"/>
          </a:xfrm>
        </p:spPr>
        <p:txBody>
          <a:bodyPr/>
          <a:lstStyle/>
          <a:p>
            <a:r>
              <a:rPr lang="en-GB" sz="4000">
                <a:latin typeface="Arial" panose="020B0604020202020204" pitchFamily="34" charset="0"/>
                <a:cs typeface="Arial" panose="020B0604020202020204" pitchFamily="34" charset="0"/>
              </a:rPr>
              <a:t>Introduction</a:t>
            </a:r>
            <a:r>
              <a:rPr lang="en-GB" sz="4800">
                <a:latin typeface="Arial" panose="020B0604020202020204" pitchFamily="34" charset="0"/>
                <a:cs typeface="Arial" panose="020B0604020202020204" pitchFamily="34" charset="0"/>
              </a:rPr>
              <a:t>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515178" y="15279555"/>
            <a:ext cx="10056813" cy="18600468"/>
          </a:xfrm>
        </p:spPr>
        <p:txBody>
          <a:bodyPr/>
          <a:lstStyle/>
          <a:p>
            <a:endParaRPr lang="en-GB" sz="100">
              <a:latin typeface="Aptos" panose="020B0004020202020204" pitchFamily="34" charset="0"/>
            </a:endParaRPr>
          </a:p>
          <a:p>
            <a:r>
              <a:rPr lang="en-GB" sz="4000">
                <a:latin typeface="Aptos" panose="020B0004020202020204" pitchFamily="34" charset="0"/>
              </a:rPr>
              <a:t>Causes, Symptoms, Diagnosis</a:t>
            </a:r>
          </a:p>
          <a:p>
            <a:pPr algn="l" fontAlgn="t">
              <a:lnSpc>
                <a:spcPct val="150000"/>
              </a:lnSpc>
            </a:pPr>
            <a:r>
              <a:rPr lang="en-GB" sz="2400" b="0" u="none">
                <a:latin typeface="Arial" panose="020B0604020202020204" pitchFamily="34" charset="0"/>
                <a:cs typeface="Arial" panose="020B0604020202020204" pitchFamily="34" charset="0"/>
              </a:rPr>
              <a:t>Causes</a:t>
            </a:r>
          </a:p>
          <a:p>
            <a:pPr algn="l" fontAlgn="t">
              <a:lnSpc>
                <a:spcPct val="150000"/>
              </a:lnSpc>
            </a:pPr>
            <a:r>
              <a:rPr lang="en-GB" sz="2400" b="0" u="none">
                <a:latin typeface="Arial" panose="020B0604020202020204" pitchFamily="34" charset="0"/>
                <a:cs typeface="Arial" panose="020B0604020202020204" pitchFamily="34" charset="0"/>
              </a:rPr>
              <a:t>Research suggests schizophrenia develops through a combination of biological, genetic and environmental factors rather than a single cause (NHS, 2023). </a:t>
            </a:r>
          </a:p>
          <a:p>
            <a:pPr algn="l" fontAlgn="t">
              <a:lnSpc>
                <a:spcPct val="150000"/>
              </a:lnSpc>
            </a:pPr>
            <a:r>
              <a:rPr lang="en-GB" sz="2400" b="0" u="none">
                <a:latin typeface="Arial" panose="020B0604020202020204" pitchFamily="34" charset="0"/>
                <a:cs typeface="Arial" panose="020B0604020202020204" pitchFamily="34" charset="0"/>
              </a:rPr>
              <a:t>Risk Factors</a:t>
            </a:r>
          </a:p>
          <a:p>
            <a:pPr algn="l" fontAlgn="t">
              <a:lnSpc>
                <a:spcPct val="150000"/>
              </a:lnSpc>
            </a:pPr>
            <a:r>
              <a:rPr lang="en-GB" sz="2400" b="0" u="none">
                <a:latin typeface="Arial" panose="020B0604020202020204" pitchFamily="34" charset="0"/>
                <a:cs typeface="Arial" panose="020B0604020202020204" pitchFamily="34" charset="0"/>
              </a:rPr>
              <a:t>🧬 Family history</a:t>
            </a:r>
          </a:p>
          <a:p>
            <a:pPr algn="l" fontAlgn="t">
              <a:lnSpc>
                <a:spcPct val="150000"/>
              </a:lnSpc>
            </a:pPr>
            <a:r>
              <a:rPr lang="en-GB" sz="2400" b="0" u="none">
                <a:latin typeface="Arial" panose="020B0604020202020204" pitchFamily="34" charset="0"/>
                <a:cs typeface="Arial" panose="020B0604020202020204" pitchFamily="34" charset="0"/>
              </a:rPr>
              <a:t>😟 Childhood trauma</a:t>
            </a:r>
          </a:p>
          <a:p>
            <a:pPr algn="l" fontAlgn="t">
              <a:lnSpc>
                <a:spcPct val="150000"/>
              </a:lnSpc>
            </a:pPr>
            <a:r>
              <a:rPr lang="en-GB" sz="2400" b="0" u="none">
                <a:latin typeface="Arial" panose="020B0604020202020204" pitchFamily="34" charset="0"/>
                <a:cs typeface="Arial" panose="020B0604020202020204" pitchFamily="34" charset="0"/>
              </a:rPr>
              <a:t>💊 Cannabis/substance misuse</a:t>
            </a:r>
          </a:p>
          <a:p>
            <a:pPr algn="l" fontAlgn="t">
              <a:lnSpc>
                <a:spcPct val="150000"/>
              </a:lnSpc>
            </a:pPr>
            <a:r>
              <a:rPr lang="en-GB" sz="2400" b="0" u="none">
                <a:latin typeface="Arial" panose="020B0604020202020204" pitchFamily="34" charset="0"/>
                <a:cs typeface="Arial" panose="020B0604020202020204" pitchFamily="34" charset="0"/>
              </a:rPr>
              <a:t>🏠 Social deprivation</a:t>
            </a:r>
          </a:p>
          <a:p>
            <a:pPr algn="l" fontAlgn="t">
              <a:lnSpc>
                <a:spcPct val="150000"/>
              </a:lnSpc>
            </a:pPr>
            <a:r>
              <a:rPr lang="en-GB" sz="2400" b="0" u="none">
                <a:latin typeface="Arial" panose="020B0604020202020204" pitchFamily="34" charset="0"/>
                <a:cs typeface="Arial" panose="020B0604020202020204" pitchFamily="34" charset="0"/>
              </a:rPr>
              <a:t>👶 Pregnancy and birth complications</a:t>
            </a:r>
          </a:p>
          <a:p>
            <a:pPr algn="l" fontAlgn="t">
              <a:lnSpc>
                <a:spcPct val="150000"/>
              </a:lnSpc>
            </a:pPr>
            <a:r>
              <a:rPr lang="en-GB" sz="2400" b="0" u="none">
                <a:latin typeface="Arial" panose="020B0604020202020204" pitchFamily="34" charset="0"/>
                <a:cs typeface="Arial" panose="020B0604020202020204" pitchFamily="34" charset="0"/>
              </a:rPr>
              <a:t>🌍 Migration and social adversity (</a:t>
            </a:r>
            <a:r>
              <a:rPr lang="en-GB" sz="2400" b="0" u="none" err="1">
                <a:latin typeface="Arial" panose="020B0604020202020204" pitchFamily="34" charset="0"/>
                <a:cs typeface="Arial" panose="020B0604020202020204" pitchFamily="34" charset="0"/>
              </a:rPr>
              <a:t>Selten</a:t>
            </a:r>
            <a:r>
              <a:rPr lang="en-GB" sz="2400" b="0" u="none">
                <a:latin typeface="Arial" panose="020B0604020202020204" pitchFamily="34" charset="0"/>
                <a:cs typeface="Arial" panose="020B0604020202020204" pitchFamily="34" charset="0"/>
              </a:rPr>
              <a:t> </a:t>
            </a:r>
            <a:r>
              <a:rPr lang="en-GB" sz="2400" b="0" i="1" u="none">
                <a:latin typeface="Arial" panose="020B0604020202020204" pitchFamily="34" charset="0"/>
                <a:cs typeface="Arial" panose="020B0604020202020204" pitchFamily="34" charset="0"/>
              </a:rPr>
              <a:t>et al</a:t>
            </a:r>
            <a:r>
              <a:rPr lang="en-GB" sz="2400" b="0" u="none">
                <a:latin typeface="Arial" panose="020B0604020202020204" pitchFamily="34" charset="0"/>
                <a:cs typeface="Arial" panose="020B0604020202020204" pitchFamily="34" charset="0"/>
              </a:rPr>
              <a:t>., 2020)</a:t>
            </a:r>
          </a:p>
          <a:p>
            <a:pPr algn="l" fontAlgn="t">
              <a:lnSpc>
                <a:spcPct val="150000"/>
              </a:lnSpc>
            </a:pPr>
            <a:endParaRPr lang="en-GB" sz="400" b="0" u="none">
              <a:latin typeface="Arial" panose="020B0604020202020204" pitchFamily="34" charset="0"/>
              <a:cs typeface="Arial" panose="020B0604020202020204" pitchFamily="34" charset="0"/>
            </a:endParaRPr>
          </a:p>
          <a:p>
            <a:pPr algn="l" fontAlgn="t">
              <a:lnSpc>
                <a:spcPct val="150000"/>
              </a:lnSpc>
            </a:pPr>
            <a:r>
              <a:rPr lang="en-GB" sz="2400" b="0" u="none">
                <a:latin typeface="Arial" panose="020B0604020202020204" pitchFamily="34" charset="0"/>
                <a:cs typeface="Arial" panose="020B0604020202020204" pitchFamily="34" charset="0"/>
              </a:rPr>
              <a:t>Table 1: Main Symptoms of Schizophrenia</a:t>
            </a:r>
          </a:p>
          <a:p>
            <a:pPr algn="l" fontAlgn="t">
              <a:lnSpc>
                <a:spcPct val="150000"/>
              </a:lnSpc>
            </a:pPr>
            <a:endParaRPr lang="en-GB" sz="2400" b="0" u="none">
              <a:latin typeface="Arial" panose="020B0604020202020204" pitchFamily="34" charset="0"/>
              <a:cs typeface="Arial" panose="020B0604020202020204" pitchFamily="34" charset="0"/>
            </a:endParaRPr>
          </a:p>
          <a:p>
            <a:pPr algn="l" fontAlgn="t">
              <a:lnSpc>
                <a:spcPct val="150000"/>
              </a:lnSpc>
            </a:pPr>
            <a:endParaRPr lang="en-GB" sz="2400" b="0" u="none">
              <a:latin typeface="Arial" panose="020B0604020202020204" pitchFamily="34" charset="0"/>
              <a:cs typeface="Arial" panose="020B0604020202020204" pitchFamily="34" charset="0"/>
            </a:endParaRPr>
          </a:p>
          <a:p>
            <a:pPr algn="l" fontAlgn="t">
              <a:lnSpc>
                <a:spcPct val="150000"/>
              </a:lnSpc>
            </a:pPr>
            <a:endParaRPr lang="en-GB" sz="2400" b="0" u="none">
              <a:latin typeface="Arial" panose="020B0604020202020204" pitchFamily="34" charset="0"/>
              <a:cs typeface="Arial" panose="020B0604020202020204" pitchFamily="34" charset="0"/>
            </a:endParaRPr>
          </a:p>
          <a:p>
            <a:pPr algn="l" fontAlgn="t">
              <a:lnSpc>
                <a:spcPct val="150000"/>
              </a:lnSpc>
            </a:pPr>
            <a:endParaRPr lang="en-GB" sz="1400" b="0" u="none">
              <a:latin typeface="Arial" panose="020B0604020202020204" pitchFamily="34" charset="0"/>
              <a:cs typeface="Arial" panose="020B0604020202020204" pitchFamily="34" charset="0"/>
            </a:endParaRPr>
          </a:p>
          <a:p>
            <a:pPr algn="l" fontAlgn="t">
              <a:lnSpc>
                <a:spcPct val="150000"/>
              </a:lnSpc>
            </a:pPr>
            <a:endParaRPr lang="en-GB" sz="2400" b="0" u="none">
              <a:latin typeface="Arial" panose="020B0604020202020204" pitchFamily="34" charset="0"/>
              <a:cs typeface="Arial" panose="020B0604020202020204" pitchFamily="34" charset="0"/>
            </a:endParaRPr>
          </a:p>
          <a:p>
            <a:pPr algn="l" fontAlgn="t">
              <a:lnSpc>
                <a:spcPct val="150000"/>
              </a:lnSpc>
            </a:pPr>
            <a:endParaRPr lang="en-GB" sz="2000" b="0" u="none">
              <a:latin typeface="Arial" panose="020B0604020202020204" pitchFamily="34" charset="0"/>
              <a:cs typeface="Arial" panose="020B0604020202020204" pitchFamily="34" charset="0"/>
            </a:endParaRPr>
          </a:p>
          <a:p>
            <a:pPr algn="l" fontAlgn="t">
              <a:lnSpc>
                <a:spcPct val="150000"/>
              </a:lnSpc>
            </a:pPr>
            <a:r>
              <a:rPr lang="en-GB" sz="2400" b="0" u="none">
                <a:latin typeface="Arial" panose="020B0604020202020204" pitchFamily="34" charset="0"/>
                <a:cs typeface="Arial" panose="020B0604020202020204" pitchFamily="34" charset="0"/>
              </a:rPr>
              <a:t>(NHS, 2023; WHO, 2026)</a:t>
            </a:r>
          </a:p>
          <a:p>
            <a:pPr algn="l" fontAlgn="t">
              <a:lnSpc>
                <a:spcPct val="150000"/>
              </a:lnSpc>
            </a:pPr>
            <a:r>
              <a:rPr lang="en-GB" sz="2400" b="0" u="none">
                <a:latin typeface="Arial" panose="020B0604020202020204" pitchFamily="34" charset="0"/>
                <a:cs typeface="Arial" panose="020B0604020202020204" pitchFamily="34" charset="0"/>
              </a:rPr>
              <a:t>Diagnosis</a:t>
            </a:r>
          </a:p>
          <a:p>
            <a:pPr marL="342900" indent="-342900" algn="l" fontAlgn="t">
              <a:lnSpc>
                <a:spcPct val="150000"/>
              </a:lnSpc>
              <a:buFont typeface="Arial" panose="020B0604020202020204" pitchFamily="34" charset="0"/>
              <a:buChar char="•"/>
            </a:pPr>
            <a:r>
              <a:rPr lang="en-GB" sz="2400" b="0" u="none">
                <a:latin typeface="Arial" panose="020B0604020202020204" pitchFamily="34" charset="0"/>
                <a:cs typeface="Arial" panose="020B0604020202020204" pitchFamily="34" charset="0"/>
              </a:rPr>
              <a:t>No single blood test or brain scan can diagnose schizophrenia.</a:t>
            </a:r>
          </a:p>
          <a:p>
            <a:pPr marL="342900" indent="-342900" algn="l" fontAlgn="t">
              <a:lnSpc>
                <a:spcPct val="150000"/>
              </a:lnSpc>
              <a:buFont typeface="Arial" panose="020B0604020202020204" pitchFamily="34" charset="0"/>
              <a:buChar char="•"/>
            </a:pPr>
            <a:r>
              <a:rPr lang="en-GB" sz="2400" b="0" u="none">
                <a:latin typeface="Arial" panose="020B0604020202020204" pitchFamily="34" charset="0"/>
                <a:cs typeface="Arial" panose="020B0604020202020204" pitchFamily="34" charset="0"/>
              </a:rPr>
              <a:t>Diagnosis is based on a clinical assessment of symptoms and functioning.</a:t>
            </a:r>
          </a:p>
          <a:p>
            <a:pPr marL="342900" indent="-342900" algn="l" fontAlgn="t">
              <a:lnSpc>
                <a:spcPct val="150000"/>
              </a:lnSpc>
              <a:buFont typeface="Arial" panose="020B0604020202020204" pitchFamily="34" charset="0"/>
              <a:buChar char="•"/>
            </a:pPr>
            <a:r>
              <a:rPr lang="en-GB" sz="2400" b="0" u="none">
                <a:latin typeface="Arial" panose="020B0604020202020204" pitchFamily="34" charset="0"/>
                <a:cs typeface="Arial" panose="020B0604020202020204" pitchFamily="34" charset="0"/>
              </a:rPr>
              <a:t>Cultural and religious experiences should be considered to avoid misdiagnosis (WHO, 2024).</a:t>
            </a:r>
          </a:p>
          <a:p>
            <a:pPr fontAlgn="t"/>
            <a:endParaRPr lang="en-GB" sz="4000">
              <a:latin typeface="Arial" panose="020B0604020202020204" pitchFamily="34" charset="0"/>
              <a:cs typeface="Arial" panose="020B0604020202020204" pitchFamily="34" charset="0"/>
            </a:endParaRPr>
          </a:p>
          <a:p>
            <a:endParaRPr lang="en-GB" sz="4400">
              <a:latin typeface="Aptos" panose="020B0004020202020204" pitchFamily="34" charset="0"/>
            </a:endParaRPr>
          </a:p>
          <a:p>
            <a:endParaRPr lang="en-GB"/>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389352" y="4674099"/>
            <a:ext cx="10048874" cy="28124600"/>
          </a:xfrm>
        </p:spPr>
        <p:txBody>
          <a:bodyPr/>
          <a:lstStyle/>
          <a:p>
            <a:pPr fontAlgn="t"/>
            <a:r>
              <a:rPr lang="en-GB" sz="4000" b="1" u="sng">
                <a:latin typeface="Arial" panose="020B0604020202020204" pitchFamily="34" charset="0"/>
                <a:cs typeface="Arial" panose="020B0604020202020204" pitchFamily="34" charset="0"/>
              </a:rPr>
              <a:t>Historical Perspectives and Treatments</a:t>
            </a:r>
          </a:p>
          <a:p>
            <a:pPr fontAlgn="t">
              <a:lnSpc>
                <a:spcPct val="150000"/>
              </a:lnSpc>
            </a:pPr>
            <a:r>
              <a:rPr lang="en-GB" sz="2400">
                <a:latin typeface="Arial" panose="020B0604020202020204" pitchFamily="34" charset="0"/>
                <a:cs typeface="Arial" panose="020B0604020202020204" pitchFamily="34" charset="0"/>
              </a:rPr>
              <a:t>Historically, schizophrenia was poorly understood. People were often viewed as dangerous, possessed or morally weak, resulting in stigma and exclusion.</a:t>
            </a:r>
          </a:p>
          <a:p>
            <a:pPr fontAlgn="t">
              <a:lnSpc>
                <a:spcPct val="150000"/>
              </a:lnSpc>
            </a:pPr>
            <a:r>
              <a:rPr lang="en-GB" sz="2400">
                <a:latin typeface="Arial" panose="020B0604020202020204" pitchFamily="34" charset="0"/>
                <a:cs typeface="Arial" panose="020B0604020202020204" pitchFamily="34" charset="0"/>
              </a:rPr>
              <a:t>Many individuals were placed in psychiatric institutions where treatment focused on supervision rather than recovery (Harrington, 2019).</a:t>
            </a:r>
          </a:p>
          <a:p>
            <a:pPr fontAlgn="t">
              <a:lnSpc>
                <a:spcPct val="150000"/>
              </a:lnSpc>
            </a:pPr>
            <a:endParaRPr lang="en-GB" sz="2400">
              <a:latin typeface="Arial" panose="020B0604020202020204" pitchFamily="34" charset="0"/>
              <a:cs typeface="Arial" panose="020B0604020202020204" pitchFamily="34" charset="0"/>
            </a:endParaRPr>
          </a:p>
          <a:p>
            <a:pPr fontAlgn="t">
              <a:lnSpc>
                <a:spcPct val="150000"/>
              </a:lnSpc>
            </a:pPr>
            <a:r>
              <a:rPr lang="en-GB" sz="2400" b="1">
                <a:latin typeface="Arial" panose="020B0604020202020204" pitchFamily="34" charset="0"/>
                <a:cs typeface="Arial" panose="020B0604020202020204" pitchFamily="34" charset="0"/>
              </a:rPr>
              <a:t>Historical Timeline</a:t>
            </a:r>
          </a:p>
          <a:p>
            <a:pPr fontAlgn="t">
              <a:lnSpc>
                <a:spcPct val="150000"/>
              </a:lnSpc>
            </a:pPr>
            <a:endParaRPr lang="en-GB" sz="2400" b="1">
              <a:latin typeface="Arial" panose="020B0604020202020204" pitchFamily="34" charset="0"/>
              <a:cs typeface="Arial" panose="020B0604020202020204" pitchFamily="34" charset="0"/>
            </a:endParaRPr>
          </a:p>
          <a:p>
            <a:pPr fontAlgn="t">
              <a:lnSpc>
                <a:spcPct val="150000"/>
              </a:lnSpc>
            </a:pPr>
            <a:endParaRPr lang="en-GB" sz="2400"/>
          </a:p>
          <a:p>
            <a:pPr>
              <a:lnSpc>
                <a:spcPct val="150000"/>
              </a:lnSpc>
            </a:pPr>
            <a:endParaRPr lang="en-GB" sz="2400"/>
          </a:p>
          <a:p>
            <a:pPr>
              <a:lnSpc>
                <a:spcPct val="150000"/>
              </a:lnSpc>
            </a:pPr>
            <a:endParaRPr lang="en-GB" sz="2400"/>
          </a:p>
          <a:p>
            <a:pPr>
              <a:lnSpc>
                <a:spcPct val="150000"/>
              </a:lnSpc>
            </a:pPr>
            <a:endParaRPr lang="en-GB" sz="2400"/>
          </a:p>
          <a:p>
            <a:pPr>
              <a:lnSpc>
                <a:spcPct val="150000"/>
              </a:lnSpc>
            </a:pPr>
            <a:endParaRPr lang="en-GB" sz="2400"/>
          </a:p>
          <a:p>
            <a:pPr>
              <a:lnSpc>
                <a:spcPct val="150000"/>
              </a:lnSpc>
            </a:pPr>
            <a:endParaRPr lang="en-GB" sz="2400"/>
          </a:p>
          <a:p>
            <a:pPr>
              <a:lnSpc>
                <a:spcPct val="150000"/>
              </a:lnSpc>
            </a:pPr>
            <a:endParaRPr lang="en-GB" sz="2400"/>
          </a:p>
          <a:p>
            <a:pPr>
              <a:lnSpc>
                <a:spcPct val="150000"/>
              </a:lnSpc>
            </a:pPr>
            <a:endParaRPr lang="en-GB" sz="2400"/>
          </a:p>
          <a:p>
            <a:pPr>
              <a:lnSpc>
                <a:spcPct val="150000"/>
              </a:lnSpc>
            </a:pPr>
            <a:endParaRPr lang="en-GB" sz="2400"/>
          </a:p>
          <a:p>
            <a:pPr>
              <a:lnSpc>
                <a:spcPct val="150000"/>
              </a:lnSpc>
            </a:pPr>
            <a:endParaRPr lang="en-GB" sz="2400"/>
          </a:p>
          <a:p>
            <a:pPr>
              <a:lnSpc>
                <a:spcPct val="150000"/>
              </a:lnSpc>
            </a:pPr>
            <a:r>
              <a:rPr lang="en-GB" sz="2400">
                <a:latin typeface="Arial" panose="020B0604020202020204" pitchFamily="34" charset="0"/>
                <a:cs typeface="Arial" panose="020B0604020202020204" pitchFamily="34" charset="0"/>
              </a:rPr>
              <a:t>(Harrington, 2019; NICE, 2014)</a:t>
            </a:r>
          </a:p>
          <a:p>
            <a:pPr>
              <a:lnSpc>
                <a:spcPct val="150000"/>
              </a:lnSpc>
            </a:pPr>
            <a:endParaRPr lang="en-GB" sz="2400">
              <a:latin typeface="Arial" panose="020B0604020202020204" pitchFamily="34" charset="0"/>
              <a:cs typeface="Arial" panose="020B0604020202020204" pitchFamily="34" charset="0"/>
            </a:endParaRPr>
          </a:p>
          <a:p>
            <a:pPr>
              <a:lnSpc>
                <a:spcPct val="150000"/>
              </a:lnSpc>
            </a:pPr>
            <a:r>
              <a:rPr lang="en-GB" sz="4400" b="1" u="sng">
                <a:latin typeface="Arial" panose="020B0604020202020204" pitchFamily="34" charset="0"/>
                <a:cs typeface="Arial" panose="020B0604020202020204" pitchFamily="34" charset="0"/>
              </a:rPr>
              <a:t>Current services and treatments </a:t>
            </a:r>
          </a:p>
          <a:p>
            <a:pPr fontAlgn="t">
              <a:lnSpc>
                <a:spcPct val="150000"/>
              </a:lnSpc>
            </a:pPr>
            <a:endParaRPr lang="en-GB" sz="2400">
              <a:latin typeface="Arial" panose="020B0604020202020204" pitchFamily="34" charset="0"/>
              <a:cs typeface="Arial" panose="020B0604020202020204" pitchFamily="34" charset="0"/>
            </a:endParaRPr>
          </a:p>
          <a:p>
            <a:pPr fontAlgn="t">
              <a:lnSpc>
                <a:spcPct val="150000"/>
              </a:lnSpc>
            </a:pPr>
            <a:r>
              <a:rPr lang="en-GB" sz="2400">
                <a:latin typeface="Arial" panose="020B0604020202020204" pitchFamily="34" charset="0"/>
                <a:cs typeface="Arial" panose="020B0604020202020204" pitchFamily="34" charset="0"/>
              </a:rPr>
              <a:t>Modern care focuses on recovery, independence and quality of life rather than simply controlling symptoms (NHS England, 2019).</a:t>
            </a:r>
          </a:p>
          <a:p>
            <a:pPr fontAlgn="t">
              <a:lnSpc>
                <a:spcPct val="150000"/>
              </a:lnSpc>
            </a:pPr>
            <a:r>
              <a:rPr lang="en-GB" sz="2400">
                <a:latin typeface="Arial" panose="020B0604020202020204" pitchFamily="34" charset="0"/>
                <a:cs typeface="Arial" panose="020B0604020202020204" pitchFamily="34" charset="0"/>
              </a:rPr>
              <a:t>Current Treatments</a:t>
            </a:r>
          </a:p>
          <a:p>
            <a:pPr fontAlgn="t">
              <a:lnSpc>
                <a:spcPct val="150000"/>
              </a:lnSpc>
            </a:pPr>
            <a:r>
              <a:rPr lang="en-GB" sz="2400">
                <a:latin typeface="Arial" panose="020B0604020202020204" pitchFamily="34" charset="0"/>
                <a:cs typeface="Arial" panose="020B0604020202020204" pitchFamily="34" charset="0"/>
              </a:rPr>
              <a:t>✅ Antipsychotic medication</a:t>
            </a:r>
          </a:p>
          <a:p>
            <a:pPr fontAlgn="t">
              <a:lnSpc>
                <a:spcPct val="150000"/>
              </a:lnSpc>
            </a:pPr>
            <a:r>
              <a:rPr lang="en-GB" sz="2400">
                <a:latin typeface="Arial" panose="020B0604020202020204" pitchFamily="34" charset="0"/>
                <a:cs typeface="Arial" panose="020B0604020202020204" pitchFamily="34" charset="0"/>
              </a:rPr>
              <a:t>✅ Cognitive Behavioural Therapy (CBT)</a:t>
            </a:r>
          </a:p>
          <a:p>
            <a:pPr fontAlgn="t">
              <a:lnSpc>
                <a:spcPct val="150000"/>
              </a:lnSpc>
            </a:pPr>
            <a:r>
              <a:rPr lang="en-GB" sz="2400">
                <a:latin typeface="Arial" panose="020B0604020202020204" pitchFamily="34" charset="0"/>
                <a:cs typeface="Arial" panose="020B0604020202020204" pitchFamily="34" charset="0"/>
              </a:rPr>
              <a:t>✅ Family intervention</a:t>
            </a:r>
          </a:p>
          <a:p>
            <a:pPr fontAlgn="t">
              <a:lnSpc>
                <a:spcPct val="150000"/>
              </a:lnSpc>
            </a:pPr>
            <a:r>
              <a:rPr lang="en-GB" sz="2400">
                <a:latin typeface="Arial" panose="020B0604020202020204" pitchFamily="34" charset="0"/>
                <a:cs typeface="Arial" panose="020B0604020202020204" pitchFamily="34" charset="0"/>
              </a:rPr>
              <a:t>✅ Early Intervention in Psychosis (EIP) services</a:t>
            </a:r>
          </a:p>
          <a:p>
            <a:pPr fontAlgn="t">
              <a:lnSpc>
                <a:spcPct val="150000"/>
              </a:lnSpc>
            </a:pPr>
            <a:r>
              <a:rPr lang="en-GB" sz="2400">
                <a:latin typeface="Arial" panose="020B0604020202020204" pitchFamily="34" charset="0"/>
                <a:cs typeface="Arial" panose="020B0604020202020204" pitchFamily="34" charset="0"/>
              </a:rPr>
              <a:t>✅ Physical health monitoring</a:t>
            </a:r>
          </a:p>
          <a:p>
            <a:pPr fontAlgn="t">
              <a:lnSpc>
                <a:spcPct val="150000"/>
              </a:lnSpc>
            </a:pPr>
            <a:r>
              <a:rPr lang="en-GB" sz="2400">
                <a:latin typeface="Arial" panose="020B0604020202020204" pitchFamily="34" charset="0"/>
                <a:cs typeface="Arial" panose="020B0604020202020204" pitchFamily="34" charset="0"/>
              </a:rPr>
              <a:t>(NICE, 2014)</a:t>
            </a:r>
          </a:p>
          <a:p>
            <a:pPr fontAlgn="t">
              <a:lnSpc>
                <a:spcPct val="150000"/>
              </a:lnSpc>
            </a:pPr>
            <a:r>
              <a:rPr lang="en-GB" sz="2400">
                <a:latin typeface="Arial" panose="020B0604020202020204" pitchFamily="34" charset="0"/>
                <a:cs typeface="Arial" panose="020B0604020202020204" pitchFamily="34" charset="0"/>
              </a:rPr>
              <a:t>Current Services</a:t>
            </a:r>
          </a:p>
          <a:p>
            <a:pPr marL="342900" indent="-342900" fontAlgn="t">
              <a:lnSpc>
                <a:spcPct val="150000"/>
              </a:lnSpc>
              <a:buFont typeface="Arial" panose="020B0604020202020204" pitchFamily="34" charset="0"/>
              <a:buChar char="•"/>
            </a:pPr>
            <a:r>
              <a:rPr lang="en-GB" sz="2400">
                <a:latin typeface="Arial" panose="020B0604020202020204" pitchFamily="34" charset="0"/>
                <a:cs typeface="Arial" panose="020B0604020202020204" pitchFamily="34" charset="0"/>
              </a:rPr>
              <a:t>Community Mental Health Teams</a:t>
            </a:r>
          </a:p>
          <a:p>
            <a:pPr marL="342900" indent="-342900" fontAlgn="t">
              <a:lnSpc>
                <a:spcPct val="150000"/>
              </a:lnSpc>
              <a:buFont typeface="Arial" panose="020B0604020202020204" pitchFamily="34" charset="0"/>
              <a:buChar char="•"/>
            </a:pPr>
            <a:r>
              <a:rPr lang="en-GB" sz="2400">
                <a:latin typeface="Arial" panose="020B0604020202020204" pitchFamily="34" charset="0"/>
                <a:cs typeface="Arial" panose="020B0604020202020204" pitchFamily="34" charset="0"/>
              </a:rPr>
              <a:t>Housing support</a:t>
            </a:r>
          </a:p>
          <a:p>
            <a:pPr marL="342900" indent="-342900" fontAlgn="t">
              <a:lnSpc>
                <a:spcPct val="150000"/>
              </a:lnSpc>
              <a:buFont typeface="Arial" panose="020B0604020202020204" pitchFamily="34" charset="0"/>
              <a:buChar char="•"/>
            </a:pPr>
            <a:r>
              <a:rPr lang="en-GB" sz="2400">
                <a:latin typeface="Arial" panose="020B0604020202020204" pitchFamily="34" charset="0"/>
                <a:cs typeface="Arial" panose="020B0604020202020204" pitchFamily="34" charset="0"/>
              </a:rPr>
              <a:t>Employment support</a:t>
            </a:r>
          </a:p>
          <a:p>
            <a:pPr marL="342900" indent="-342900" fontAlgn="t">
              <a:lnSpc>
                <a:spcPct val="150000"/>
              </a:lnSpc>
              <a:buFont typeface="Arial" panose="020B0604020202020204" pitchFamily="34" charset="0"/>
              <a:buChar char="•"/>
            </a:pPr>
            <a:r>
              <a:rPr lang="en-GB" sz="2400">
                <a:latin typeface="Arial" panose="020B0604020202020204" pitchFamily="34" charset="0"/>
                <a:cs typeface="Arial" panose="020B0604020202020204" pitchFamily="34" charset="0"/>
              </a:rPr>
              <a:t>Education support</a:t>
            </a:r>
          </a:p>
          <a:p>
            <a:pPr fontAlgn="t">
              <a:lnSpc>
                <a:spcPct val="150000"/>
              </a:lnSpc>
            </a:pPr>
            <a:r>
              <a:rPr lang="en-GB" sz="2400">
                <a:latin typeface="Arial" panose="020B0604020202020204" pitchFamily="34" charset="0"/>
                <a:cs typeface="Arial" panose="020B0604020202020204" pitchFamily="34" charset="0"/>
              </a:rPr>
              <a:t>The Royal College of Psychiatrists highlights that combining medication, psychological therapies and social support can improve outcomes and quality of life (Royal College of Psychiatrists, 2025).</a:t>
            </a:r>
          </a:p>
          <a:p>
            <a:pPr>
              <a:lnSpc>
                <a:spcPct val="150000"/>
              </a:lnSpc>
            </a:pPr>
            <a:endParaRPr lang="en-GB" sz="3200">
              <a:latin typeface="Arial" panose="020B0604020202020204" pitchFamily="34" charset="0"/>
              <a:cs typeface="Arial" panose="020B0604020202020204" pitchFamily="34" charset="0"/>
            </a:endParaRPr>
          </a:p>
          <a:p>
            <a:endParaRPr lang="en-GB"/>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74517" y="4674099"/>
            <a:ext cx="10058400" cy="15456531"/>
          </a:xfrm>
        </p:spPr>
        <p:txBody>
          <a:bodyPr/>
          <a:lstStyle/>
          <a:p>
            <a:pPr algn="l" fontAlgn="t">
              <a:lnSpc>
                <a:spcPct val="150000"/>
              </a:lnSpc>
            </a:pPr>
            <a:r>
              <a:rPr lang="en-GB" sz="2400" u="none"/>
              <a:t>Then vs Now: Evolution of Care:</a:t>
            </a:r>
          </a:p>
          <a:p>
            <a:pPr algn="l" fontAlgn="t">
              <a:lnSpc>
                <a:spcPct val="150000"/>
              </a:lnSpc>
            </a:pPr>
            <a:endParaRPr lang="en-GB" sz="2400" u="none"/>
          </a:p>
          <a:p>
            <a:pPr algn="l" fontAlgn="t">
              <a:lnSpc>
                <a:spcPct val="150000"/>
              </a:lnSpc>
            </a:pPr>
            <a:endParaRPr lang="en-GB" sz="2400" u="none"/>
          </a:p>
          <a:p>
            <a:pPr algn="l" fontAlgn="t">
              <a:lnSpc>
                <a:spcPct val="150000"/>
              </a:lnSpc>
            </a:pPr>
            <a:endParaRPr lang="en-GB" sz="2400" u="none"/>
          </a:p>
          <a:p>
            <a:pPr algn="l" fontAlgn="t">
              <a:lnSpc>
                <a:spcPct val="150000"/>
              </a:lnSpc>
            </a:pPr>
            <a:endParaRPr lang="en-GB" sz="2400" u="none"/>
          </a:p>
          <a:p>
            <a:pPr algn="l" fontAlgn="t">
              <a:lnSpc>
                <a:spcPct val="150000"/>
              </a:lnSpc>
            </a:pPr>
            <a:endParaRPr lang="en-GB" sz="2400" u="none"/>
          </a:p>
          <a:p>
            <a:pPr algn="l" fontAlgn="t">
              <a:lnSpc>
                <a:spcPct val="150000"/>
              </a:lnSpc>
            </a:pPr>
            <a:endParaRPr lang="en-GB" sz="2400" u="none"/>
          </a:p>
          <a:p>
            <a:pPr algn="l" fontAlgn="t">
              <a:lnSpc>
                <a:spcPct val="150000"/>
              </a:lnSpc>
            </a:pPr>
            <a:endParaRPr lang="en-GB" sz="2400" u="none"/>
          </a:p>
          <a:p>
            <a:pPr algn="l" fontAlgn="t">
              <a:lnSpc>
                <a:spcPct val="150000"/>
              </a:lnSpc>
            </a:pPr>
            <a:endParaRPr lang="en-GB" sz="2400" u="none"/>
          </a:p>
          <a:p>
            <a:pPr algn="l" fontAlgn="t">
              <a:lnSpc>
                <a:spcPct val="150000"/>
              </a:lnSpc>
            </a:pPr>
            <a:r>
              <a:rPr lang="en-GB" sz="2400" b="0" u="none">
                <a:latin typeface="Arial" panose="020B0604020202020204" pitchFamily="34" charset="0"/>
                <a:cs typeface="Arial" panose="020B0604020202020204" pitchFamily="34" charset="0"/>
              </a:rPr>
              <a:t>(NICE, 2014; NHS England, 2019)</a:t>
            </a:r>
          </a:p>
          <a:p>
            <a:pPr algn="l" fontAlgn="t">
              <a:lnSpc>
                <a:spcPct val="150000"/>
              </a:lnSpc>
            </a:pPr>
            <a:endParaRPr lang="en-GB" sz="2400" b="0" u="none">
              <a:latin typeface="Arial" panose="020B0604020202020204" pitchFamily="34" charset="0"/>
              <a:cs typeface="Arial" panose="020B0604020202020204" pitchFamily="34" charset="0"/>
            </a:endParaRPr>
          </a:p>
          <a:p>
            <a:pPr algn="l" fontAlgn="t">
              <a:lnSpc>
                <a:spcPct val="150000"/>
              </a:lnSpc>
            </a:pPr>
            <a:r>
              <a:rPr lang="en-GB" sz="2400" b="0" u="none">
                <a:latin typeface="Arial" panose="020B0604020202020204" pitchFamily="34" charset="0"/>
                <a:cs typeface="Arial" panose="020B0604020202020204" pitchFamily="34" charset="0"/>
              </a:rPr>
              <a:t>Stigma, Discrimination and </a:t>
            </a:r>
            <a:r>
              <a:rPr lang="en-GB" sz="2400" b="0" u="none" err="1">
                <a:latin typeface="Arial" panose="020B0604020202020204" pitchFamily="34" charset="0"/>
                <a:cs typeface="Arial" panose="020B0604020202020204" pitchFamily="34" charset="0"/>
              </a:rPr>
              <a:t>InequalityStigmaCommon</a:t>
            </a:r>
            <a:r>
              <a:rPr lang="en-GB" sz="2400" b="0" u="none">
                <a:latin typeface="Arial" panose="020B0604020202020204" pitchFamily="34" charset="0"/>
                <a:cs typeface="Arial" panose="020B0604020202020204" pitchFamily="34" charset="0"/>
              </a:rPr>
              <a:t> consequences </a:t>
            </a:r>
            <a:r>
              <a:rPr lang="en-GB" sz="2400" b="0" u="none" err="1">
                <a:latin typeface="Arial" panose="020B0604020202020204" pitchFamily="34" charset="0"/>
                <a:cs typeface="Arial" panose="020B0604020202020204" pitchFamily="34" charset="0"/>
              </a:rPr>
              <a:t>include:Employment</a:t>
            </a:r>
            <a:r>
              <a:rPr lang="en-GB" sz="2400" b="0" u="none">
                <a:latin typeface="Arial" panose="020B0604020202020204" pitchFamily="34" charset="0"/>
                <a:cs typeface="Arial" panose="020B0604020202020204" pitchFamily="34" charset="0"/>
              </a:rPr>
              <a:t> </a:t>
            </a:r>
            <a:r>
              <a:rPr lang="en-GB" sz="2400" b="0" u="none" err="1">
                <a:latin typeface="Arial" panose="020B0604020202020204" pitchFamily="34" charset="0"/>
                <a:cs typeface="Arial" panose="020B0604020202020204" pitchFamily="34" charset="0"/>
              </a:rPr>
              <a:t>discriminationHousing</a:t>
            </a:r>
            <a:r>
              <a:rPr lang="en-GB" sz="2400" b="0" u="none">
                <a:latin typeface="Arial" panose="020B0604020202020204" pitchFamily="34" charset="0"/>
                <a:cs typeface="Arial" panose="020B0604020202020204" pitchFamily="34" charset="0"/>
              </a:rPr>
              <a:t> </a:t>
            </a:r>
            <a:r>
              <a:rPr lang="en-GB" sz="2400" b="0" u="none" err="1">
                <a:latin typeface="Arial" panose="020B0604020202020204" pitchFamily="34" charset="0"/>
                <a:cs typeface="Arial" panose="020B0604020202020204" pitchFamily="34" charset="0"/>
              </a:rPr>
              <a:t>difficultiesSocial</a:t>
            </a:r>
            <a:r>
              <a:rPr lang="en-GB" sz="2400" b="0" u="none">
                <a:latin typeface="Arial" panose="020B0604020202020204" pitchFamily="34" charset="0"/>
                <a:cs typeface="Arial" panose="020B0604020202020204" pitchFamily="34" charset="0"/>
              </a:rPr>
              <a:t> </a:t>
            </a:r>
            <a:r>
              <a:rPr lang="en-GB" sz="2400" b="0" u="none" err="1">
                <a:latin typeface="Arial" panose="020B0604020202020204" pitchFamily="34" charset="0"/>
                <a:cs typeface="Arial" panose="020B0604020202020204" pitchFamily="34" charset="0"/>
              </a:rPr>
              <a:t>exclusionDelayed</a:t>
            </a:r>
            <a:r>
              <a:rPr lang="en-GB" sz="2400" b="0" u="none">
                <a:latin typeface="Arial" panose="020B0604020202020204" pitchFamily="34" charset="0"/>
                <a:cs typeface="Arial" panose="020B0604020202020204" pitchFamily="34" charset="0"/>
              </a:rPr>
              <a:t> help-seeking(Wood et al., 2014)Cultural </a:t>
            </a:r>
            <a:r>
              <a:rPr lang="en-GB" sz="2400" b="0" u="none" err="1">
                <a:latin typeface="Arial" panose="020B0604020202020204" pitchFamily="34" charset="0"/>
                <a:cs typeface="Arial" panose="020B0604020202020204" pitchFamily="34" charset="0"/>
              </a:rPr>
              <a:t>InfluencesThe</a:t>
            </a:r>
            <a:r>
              <a:rPr lang="en-GB" sz="2400" b="0" u="none">
                <a:latin typeface="Arial" panose="020B0604020202020204" pitchFamily="34" charset="0"/>
                <a:cs typeface="Arial" panose="020B0604020202020204" pitchFamily="34" charset="0"/>
              </a:rPr>
              <a:t> ICD-11 states that cultural and religious beliefs should not automatically be interpreted as psychotic symptoms, highlighting the importance of culturally sensitive assessments (WHO, 2024).Inequalities in </a:t>
            </a:r>
            <a:r>
              <a:rPr lang="en-GB" sz="2400" b="0" u="none" err="1">
                <a:latin typeface="Arial" panose="020B0604020202020204" pitchFamily="34" charset="0"/>
                <a:cs typeface="Arial" panose="020B0604020202020204" pitchFamily="34" charset="0"/>
              </a:rPr>
              <a:t>CareResearch</a:t>
            </a:r>
            <a:r>
              <a:rPr lang="en-GB" sz="2400" b="0" u="none">
                <a:latin typeface="Arial" panose="020B0604020202020204" pitchFamily="34" charset="0"/>
                <a:cs typeface="Arial" panose="020B0604020202020204" pitchFamily="34" charset="0"/>
              </a:rPr>
              <a:t> shows that some ethnic minority groups are more likely to </a:t>
            </a:r>
            <a:r>
              <a:rPr lang="en-GB" sz="2400" b="0" u="none" err="1">
                <a:latin typeface="Arial" panose="020B0604020202020204" pitchFamily="34" charset="0"/>
                <a:cs typeface="Arial" panose="020B0604020202020204" pitchFamily="34" charset="0"/>
              </a:rPr>
              <a:t>experience:Compulsory</a:t>
            </a:r>
            <a:r>
              <a:rPr lang="en-GB" sz="2400" b="0" u="none">
                <a:latin typeface="Arial" panose="020B0604020202020204" pitchFamily="34" charset="0"/>
                <a:cs typeface="Arial" panose="020B0604020202020204" pitchFamily="34" charset="0"/>
              </a:rPr>
              <a:t> </a:t>
            </a:r>
            <a:r>
              <a:rPr lang="en-GB" sz="2400" b="0" u="none" err="1">
                <a:latin typeface="Arial" panose="020B0604020202020204" pitchFamily="34" charset="0"/>
                <a:cs typeface="Arial" panose="020B0604020202020204" pitchFamily="34" charset="0"/>
              </a:rPr>
              <a:t>admissionPolice</a:t>
            </a:r>
            <a:r>
              <a:rPr lang="en-GB" sz="2400" b="0" u="none">
                <a:latin typeface="Arial" panose="020B0604020202020204" pitchFamily="34" charset="0"/>
                <a:cs typeface="Arial" panose="020B0604020202020204" pitchFamily="34" charset="0"/>
              </a:rPr>
              <a:t> involvement during mental health </a:t>
            </a:r>
            <a:r>
              <a:rPr lang="en-GB" sz="2400" b="0" u="none" err="1">
                <a:latin typeface="Arial" panose="020B0604020202020204" pitchFamily="34" charset="0"/>
                <a:cs typeface="Arial" panose="020B0604020202020204" pitchFamily="34" charset="0"/>
              </a:rPr>
              <a:t>crisesLess</a:t>
            </a:r>
            <a:r>
              <a:rPr lang="en-GB" sz="2400" b="0" u="none">
                <a:latin typeface="Arial" panose="020B0604020202020204" pitchFamily="34" charset="0"/>
                <a:cs typeface="Arial" panose="020B0604020202020204" pitchFamily="34" charset="0"/>
              </a:rPr>
              <a:t> positive routes into treatment(Halvorsrud et al., 2019)Political </a:t>
            </a:r>
            <a:r>
              <a:rPr lang="en-GB" sz="2400" b="0" u="none" err="1">
                <a:latin typeface="Arial" panose="020B0604020202020204" pitchFamily="34" charset="0"/>
                <a:cs typeface="Arial" panose="020B0604020202020204" pitchFamily="34" charset="0"/>
              </a:rPr>
              <a:t>ContextKey</a:t>
            </a:r>
            <a:r>
              <a:rPr lang="en-GB" sz="2400" b="0" u="none">
                <a:latin typeface="Arial" panose="020B0604020202020204" pitchFamily="34" charset="0"/>
                <a:cs typeface="Arial" panose="020B0604020202020204" pitchFamily="34" charset="0"/>
              </a:rPr>
              <a:t> legislation shaping schizophrenia </a:t>
            </a:r>
            <a:r>
              <a:rPr lang="en-GB" sz="2400" b="0" u="none" err="1">
                <a:latin typeface="Arial" panose="020B0604020202020204" pitchFamily="34" charset="0"/>
                <a:cs typeface="Arial" panose="020B0604020202020204" pitchFamily="34" charset="0"/>
              </a:rPr>
              <a:t>care:Mental</a:t>
            </a:r>
            <a:r>
              <a:rPr lang="en-GB" sz="2400" b="0" u="none">
                <a:latin typeface="Arial" panose="020B0604020202020204" pitchFamily="34" charset="0"/>
                <a:cs typeface="Arial" panose="020B0604020202020204" pitchFamily="34" charset="0"/>
              </a:rPr>
              <a:t> Health Act 1983 (amended 2007)Equality Act 2010These policies aim to protect patient rights and reduce discrimination.</a:t>
            </a:r>
          </a:p>
          <a:p>
            <a:pPr algn="l" fontAlgn="t"/>
            <a:endParaRPr lang="en-GB" sz="2800" b="0" u="none">
              <a:latin typeface="Arial" panose="020B0604020202020204" pitchFamily="34" charset="0"/>
              <a:cs typeface="Arial" panose="020B0604020202020204" pitchFamily="34" charset="0"/>
            </a:endParaRPr>
          </a:p>
          <a:p>
            <a:pPr algn="l" fontAlgn="t"/>
            <a:endParaRPr lang="en-GB" sz="2800" b="0" u="none">
              <a:latin typeface="Arial" panose="020B0604020202020204" pitchFamily="34" charset="0"/>
              <a:cs typeface="Arial" panose="020B0604020202020204" pitchFamily="34" charset="0"/>
            </a:endParaRPr>
          </a:p>
          <a:p>
            <a:pPr algn="l" fontAlgn="t"/>
            <a:endParaRPr lang="en-GB" u="none"/>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38581" y="5467837"/>
            <a:ext cx="10047018" cy="9694954"/>
          </a:xfrm>
        </p:spPr>
        <p:txBody>
          <a:bodyPr/>
          <a:lstStyle/>
          <a:p>
            <a:pPr>
              <a:lnSpc>
                <a:spcPct val="150000"/>
              </a:lnSpc>
            </a:pPr>
            <a:r>
              <a:rPr lang="en-GB" sz="4000">
                <a:latin typeface="Aptos" panose="020B0004020202020204" pitchFamily="34" charset="0"/>
              </a:rPr>
              <a:t>Recommendations</a:t>
            </a:r>
          </a:p>
          <a:p>
            <a:pPr marL="342900" indent="-342900" algn="l" fontAlgn="t">
              <a:lnSpc>
                <a:spcPct val="150000"/>
              </a:lnSpc>
              <a:buFont typeface="Arial" panose="020B0604020202020204" pitchFamily="34" charset="0"/>
              <a:buChar char="•"/>
            </a:pPr>
            <a:r>
              <a:rPr lang="en-GB" sz="2400" b="0" u="none">
                <a:latin typeface="Arial" panose="020B0604020202020204" pitchFamily="34" charset="0"/>
                <a:cs typeface="Arial" panose="020B0604020202020204" pitchFamily="34" charset="0"/>
              </a:rPr>
              <a:t>Increase funding for Early Intervention in Psychosis services.</a:t>
            </a:r>
          </a:p>
          <a:p>
            <a:pPr marL="342900" indent="-342900" algn="l" fontAlgn="t">
              <a:lnSpc>
                <a:spcPct val="150000"/>
              </a:lnSpc>
              <a:buFont typeface="Arial" panose="020B0604020202020204" pitchFamily="34" charset="0"/>
              <a:buChar char="•"/>
            </a:pPr>
            <a:r>
              <a:rPr lang="en-GB" sz="2400" b="0" u="none">
                <a:latin typeface="Arial" panose="020B0604020202020204" pitchFamily="34" charset="0"/>
                <a:cs typeface="Arial" panose="020B0604020202020204" pitchFamily="34" charset="0"/>
              </a:rPr>
              <a:t>Improve culturally responsive assessments.</a:t>
            </a:r>
          </a:p>
          <a:p>
            <a:pPr marL="342900" indent="-342900" algn="l" fontAlgn="t">
              <a:lnSpc>
                <a:spcPct val="150000"/>
              </a:lnSpc>
              <a:buFont typeface="Arial" panose="020B0604020202020204" pitchFamily="34" charset="0"/>
              <a:buChar char="•"/>
            </a:pPr>
            <a:r>
              <a:rPr lang="en-GB" sz="2400" b="0" u="none">
                <a:latin typeface="Arial" panose="020B0604020202020204" pitchFamily="34" charset="0"/>
                <a:cs typeface="Arial" panose="020B0604020202020204" pitchFamily="34" charset="0"/>
              </a:rPr>
              <a:t>Reduce ethnic inequalities in mental health care.</a:t>
            </a:r>
          </a:p>
          <a:p>
            <a:pPr marL="342900" indent="-342900" algn="l" fontAlgn="t">
              <a:lnSpc>
                <a:spcPct val="150000"/>
              </a:lnSpc>
              <a:buFont typeface="Arial" panose="020B0604020202020204" pitchFamily="34" charset="0"/>
              <a:buChar char="•"/>
            </a:pPr>
            <a:r>
              <a:rPr lang="en-GB" sz="2400" b="0" u="none">
                <a:latin typeface="Arial" panose="020B0604020202020204" pitchFamily="34" charset="0"/>
                <a:cs typeface="Arial" panose="020B0604020202020204" pitchFamily="34" charset="0"/>
              </a:rPr>
              <a:t>Strengthen housing and employment support.</a:t>
            </a:r>
          </a:p>
          <a:p>
            <a:pPr marL="342900" indent="-342900" algn="l" fontAlgn="t">
              <a:lnSpc>
                <a:spcPct val="150000"/>
              </a:lnSpc>
              <a:buFont typeface="Arial" panose="020B0604020202020204" pitchFamily="34" charset="0"/>
              <a:buChar char="•"/>
            </a:pPr>
            <a:r>
              <a:rPr lang="en-GB" sz="2400" b="0" u="none">
                <a:latin typeface="Arial" panose="020B0604020202020204" pitchFamily="34" charset="0"/>
                <a:cs typeface="Arial" panose="020B0604020202020204" pitchFamily="34" charset="0"/>
              </a:rPr>
              <a:t>Increase service-user involvement in treatment decisions.</a:t>
            </a:r>
          </a:p>
          <a:p>
            <a:pPr marL="342900" indent="-342900" algn="l" fontAlgn="t">
              <a:lnSpc>
                <a:spcPct val="150000"/>
              </a:lnSpc>
              <a:buFont typeface="Arial" panose="020B0604020202020204" pitchFamily="34" charset="0"/>
              <a:buChar char="•"/>
            </a:pPr>
            <a:r>
              <a:rPr lang="en-GB" sz="2400" b="0" u="none">
                <a:latin typeface="Arial" panose="020B0604020202020204" pitchFamily="34" charset="0"/>
                <a:cs typeface="Arial" panose="020B0604020202020204" pitchFamily="34" charset="0"/>
              </a:rPr>
              <a:t>Continue anti-stigma campaigns.</a:t>
            </a:r>
          </a:p>
          <a:p>
            <a:pPr marL="342900" indent="-342900" algn="l" fontAlgn="t">
              <a:lnSpc>
                <a:spcPct val="150000"/>
              </a:lnSpc>
              <a:buFont typeface="Arial" panose="020B0604020202020204" pitchFamily="34" charset="0"/>
              <a:buChar char="•"/>
            </a:pPr>
            <a:r>
              <a:rPr lang="en-GB" sz="2400" b="0" u="none">
                <a:latin typeface="Arial" panose="020B0604020202020204" pitchFamily="34" charset="0"/>
                <a:cs typeface="Arial" panose="020B0604020202020204" pitchFamily="34" charset="0"/>
              </a:rPr>
              <a:t>Measure recovery through quality of life as well as symptom reduction.</a:t>
            </a:r>
          </a:p>
          <a:p>
            <a:pPr marL="342900" indent="-342900" algn="l" fontAlgn="t">
              <a:lnSpc>
                <a:spcPct val="150000"/>
              </a:lnSpc>
              <a:buFont typeface="Arial" panose="020B0604020202020204" pitchFamily="34" charset="0"/>
              <a:buChar char="•"/>
            </a:pPr>
            <a:r>
              <a:rPr lang="en-GB" sz="2400" b="0" u="none">
                <a:latin typeface="Arial" panose="020B0604020202020204" pitchFamily="34" charset="0"/>
                <a:cs typeface="Arial" panose="020B0604020202020204" pitchFamily="34" charset="0"/>
              </a:rPr>
              <a:t>Expand access to recovery-focused services that combine medication, psychological therapies and social support (Correll et al., 2018).</a:t>
            </a:r>
          </a:p>
          <a:p>
            <a:pPr marL="342900" indent="-342900" algn="l" fontAlgn="t">
              <a:lnSpc>
                <a:spcPct val="150000"/>
              </a:lnSpc>
              <a:buFont typeface="Arial" panose="020B0604020202020204" pitchFamily="34" charset="0"/>
              <a:buChar char="•"/>
            </a:pPr>
            <a:r>
              <a:rPr lang="en-GB" sz="2400" b="0" u="none">
                <a:latin typeface="Arial" panose="020B0604020202020204" pitchFamily="34" charset="0"/>
                <a:cs typeface="Arial" panose="020B0604020202020204" pitchFamily="34" charset="0"/>
              </a:rPr>
              <a:t> Improve public education and anti-discrimination initiatives to promote social inclusion and reduce stigma (Thornicroft et al., 2022).</a:t>
            </a:r>
          </a:p>
          <a:p>
            <a:pPr marL="342900" indent="-342900" algn="l" fontAlgn="t">
              <a:lnSpc>
                <a:spcPct val="150000"/>
              </a:lnSpc>
              <a:buFont typeface="Arial" panose="020B0604020202020204" pitchFamily="34" charset="0"/>
              <a:buChar char="•"/>
            </a:pPr>
            <a:endParaRPr lang="en-GB" sz="2400" b="0" u="none"/>
          </a:p>
          <a:p>
            <a:pPr algn="l"/>
            <a:endParaRPr lang="en-GB" sz="3200" b="0" u="none">
              <a:latin typeface="Aptos" panose="020B0004020202020204" pitchFamily="34" charset="0"/>
            </a:endParaRPr>
          </a:p>
          <a:p>
            <a:endParaRPr lang="en-GB"/>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22406625" y="18736399"/>
            <a:ext cx="10047018" cy="10230471"/>
          </a:xfrm>
        </p:spPr>
        <p:txBody>
          <a:bodyPr/>
          <a:lstStyle/>
          <a:p>
            <a:pPr fontAlgn="t">
              <a:lnSpc>
                <a:spcPct val="150000"/>
              </a:lnSpc>
            </a:pPr>
            <a:r>
              <a:rPr lang="en-GB" sz="2800" b="1">
                <a:latin typeface="Arial" panose="020B0604020202020204" pitchFamily="34" charset="0"/>
                <a:cs typeface="Arial" panose="020B0604020202020204" pitchFamily="34" charset="0"/>
              </a:rPr>
              <a:t>Critical Analysis</a:t>
            </a:r>
          </a:p>
          <a:p>
            <a:pPr fontAlgn="t">
              <a:lnSpc>
                <a:spcPct val="150000"/>
              </a:lnSpc>
            </a:pPr>
            <a:r>
              <a:rPr lang="en-GB" sz="2400">
                <a:latin typeface="Arial" panose="020B0604020202020204" pitchFamily="34" charset="0"/>
                <a:cs typeface="Arial" panose="020B0604020202020204" pitchFamily="34" charset="0"/>
              </a:rPr>
              <a:t>Progress</a:t>
            </a:r>
          </a:p>
          <a:p>
            <a:pPr fontAlgn="t">
              <a:lnSpc>
                <a:spcPct val="150000"/>
              </a:lnSpc>
            </a:pPr>
            <a:r>
              <a:rPr lang="en-GB" sz="2400">
                <a:latin typeface="Arial" panose="020B0604020202020204" pitchFamily="34" charset="0"/>
                <a:cs typeface="Arial" panose="020B0604020202020204" pitchFamily="34" charset="0"/>
              </a:rPr>
              <a:t>✅ Improved understanding of schizophrenia</a:t>
            </a:r>
          </a:p>
          <a:p>
            <a:pPr fontAlgn="t">
              <a:lnSpc>
                <a:spcPct val="150000"/>
              </a:lnSpc>
            </a:pPr>
            <a:r>
              <a:rPr lang="en-GB" sz="2400">
                <a:latin typeface="Arial" panose="020B0604020202020204" pitchFamily="34" charset="0"/>
                <a:cs typeface="Arial" panose="020B0604020202020204" pitchFamily="34" charset="0"/>
              </a:rPr>
              <a:t>✅ Evidence-based treatments</a:t>
            </a:r>
          </a:p>
          <a:p>
            <a:pPr fontAlgn="t">
              <a:lnSpc>
                <a:spcPct val="150000"/>
              </a:lnSpc>
            </a:pPr>
            <a:r>
              <a:rPr lang="en-GB" sz="2400">
                <a:latin typeface="Arial" panose="020B0604020202020204" pitchFamily="34" charset="0"/>
                <a:cs typeface="Arial" panose="020B0604020202020204" pitchFamily="34" charset="0"/>
              </a:rPr>
              <a:t>✅ Greater patient involvement</a:t>
            </a:r>
          </a:p>
          <a:p>
            <a:pPr fontAlgn="t">
              <a:lnSpc>
                <a:spcPct val="150000"/>
              </a:lnSpc>
            </a:pPr>
            <a:r>
              <a:rPr lang="en-GB" sz="2400">
                <a:latin typeface="Arial" panose="020B0604020202020204" pitchFamily="34" charset="0"/>
                <a:cs typeface="Arial" panose="020B0604020202020204" pitchFamily="34" charset="0"/>
              </a:rPr>
              <a:t>✅ Recovery-focused care</a:t>
            </a:r>
          </a:p>
          <a:p>
            <a:pPr fontAlgn="t">
              <a:lnSpc>
                <a:spcPct val="150000"/>
              </a:lnSpc>
            </a:pPr>
            <a:r>
              <a:rPr lang="en-GB" sz="2400">
                <a:latin typeface="Arial" panose="020B0604020202020204" pitchFamily="34" charset="0"/>
                <a:cs typeface="Arial" panose="020B0604020202020204" pitchFamily="34" charset="0"/>
              </a:rPr>
              <a:t>Ongoing Challenges</a:t>
            </a:r>
          </a:p>
          <a:p>
            <a:pPr fontAlgn="t">
              <a:lnSpc>
                <a:spcPct val="150000"/>
              </a:lnSpc>
            </a:pPr>
            <a:r>
              <a:rPr lang="en-GB" sz="2400">
                <a:latin typeface="Arial" panose="020B0604020202020204" pitchFamily="34" charset="0"/>
                <a:cs typeface="Arial" panose="020B0604020202020204" pitchFamily="34" charset="0"/>
              </a:rPr>
              <a:t>❌ Stigma and discrimination</a:t>
            </a:r>
          </a:p>
          <a:p>
            <a:pPr fontAlgn="t">
              <a:lnSpc>
                <a:spcPct val="150000"/>
              </a:lnSpc>
            </a:pPr>
            <a:r>
              <a:rPr lang="en-GB" sz="2400">
                <a:latin typeface="Arial" panose="020B0604020202020204" pitchFamily="34" charset="0"/>
                <a:cs typeface="Arial" panose="020B0604020202020204" pitchFamily="34" charset="0"/>
              </a:rPr>
              <a:t>❌ Ethnic inequalities in care</a:t>
            </a:r>
          </a:p>
          <a:p>
            <a:pPr fontAlgn="t">
              <a:lnSpc>
                <a:spcPct val="150000"/>
              </a:lnSpc>
            </a:pPr>
            <a:r>
              <a:rPr lang="en-GB" sz="2400">
                <a:latin typeface="Arial" panose="020B0604020202020204" pitchFamily="34" charset="0"/>
                <a:cs typeface="Arial" panose="020B0604020202020204" pitchFamily="34" charset="0"/>
              </a:rPr>
              <a:t>❌ Social isolation</a:t>
            </a:r>
          </a:p>
          <a:p>
            <a:pPr fontAlgn="t">
              <a:lnSpc>
                <a:spcPct val="150000"/>
              </a:lnSpc>
            </a:pPr>
            <a:r>
              <a:rPr lang="en-GB" sz="2400">
                <a:latin typeface="Arial" panose="020B0604020202020204" pitchFamily="34" charset="0"/>
                <a:cs typeface="Arial" panose="020B0604020202020204" pitchFamily="34" charset="0"/>
              </a:rPr>
              <a:t>❌ Housing and employment barriers</a:t>
            </a:r>
          </a:p>
          <a:p>
            <a:pPr fontAlgn="t">
              <a:lnSpc>
                <a:spcPct val="150000"/>
              </a:lnSpc>
            </a:pPr>
            <a:r>
              <a:rPr lang="en-GB" sz="2400">
                <a:latin typeface="Arial" panose="020B0604020202020204" pitchFamily="34" charset="0"/>
                <a:cs typeface="Arial" panose="020B0604020202020204" pitchFamily="34" charset="0"/>
              </a:rPr>
              <a:t>Schizophrenia should be understood as both a medical condition and a social issue influenced by wider inequalities. Despite advances in treatment, stigma, discrimination and social exclusion continue to affect recovery outcomes (Halvorsrud et al., 2019; NHS England, 2019; Thornicroft et al., 2022).</a:t>
            </a:r>
            <a:endParaRPr lang="en-GB"/>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438581" y="16424127"/>
            <a:ext cx="10047018" cy="7982947"/>
          </a:xfrm>
        </p:spPr>
        <p:txBody>
          <a:bodyPr/>
          <a:lstStyle/>
          <a:p>
            <a:pPr>
              <a:lnSpc>
                <a:spcPct val="150000"/>
              </a:lnSpc>
            </a:pPr>
            <a:r>
              <a:rPr lang="en-GB" sz="4000">
                <a:latin typeface="Aptos" panose="020B0004020202020204" pitchFamily="34" charset="0"/>
              </a:rPr>
              <a:t>Conclusions</a:t>
            </a:r>
          </a:p>
          <a:p>
            <a:pPr algn="l">
              <a:lnSpc>
                <a:spcPct val="150000"/>
              </a:lnSpc>
            </a:pPr>
            <a:r>
              <a:rPr lang="en-GB" sz="2400" b="0" u="none">
                <a:latin typeface="Arial" panose="020B0604020202020204" pitchFamily="34" charset="0"/>
                <a:cs typeface="Arial" panose="020B0604020202020204" pitchFamily="34" charset="0"/>
              </a:rPr>
              <a:t>Treatment for schizophrenia has changed significantly over time. Care has moved from institutionalisation and invasive interventions to evidence-based, recovery-focused and community-centred services.</a:t>
            </a:r>
          </a:p>
          <a:p>
            <a:pPr algn="l">
              <a:lnSpc>
                <a:spcPct val="150000"/>
              </a:lnSpc>
            </a:pPr>
            <a:r>
              <a:rPr lang="en-GB" sz="2400" b="0" u="none">
                <a:latin typeface="Arial" panose="020B0604020202020204" pitchFamily="34" charset="0"/>
                <a:cs typeface="Arial" panose="020B0604020202020204" pitchFamily="34" charset="0"/>
              </a:rPr>
              <a:t>However, major challenges remain. Many individuals continue to experience stigma, discrimination and unequal access to care.</a:t>
            </a:r>
          </a:p>
          <a:p>
            <a:pPr algn="l">
              <a:lnSpc>
                <a:spcPct val="150000"/>
              </a:lnSpc>
            </a:pPr>
            <a:r>
              <a:rPr lang="en-GB" sz="2400" b="0" u="none">
                <a:latin typeface="Arial" panose="020B0604020202020204" pitchFamily="34" charset="0"/>
                <a:cs typeface="Arial" panose="020B0604020202020204" pitchFamily="34" charset="0"/>
              </a:rPr>
              <a:t>This suggests that schizophrenia should be understood not only as a medical condition but also as a social issue influenced by wider inequalities, discrimination and access to resources (Halvorsrud </a:t>
            </a:r>
            <a:r>
              <a:rPr lang="en-GB" sz="2400" b="0" i="1" u="none">
                <a:latin typeface="Arial" panose="020B0604020202020204" pitchFamily="34" charset="0"/>
                <a:cs typeface="Arial" panose="020B0604020202020204" pitchFamily="34" charset="0"/>
              </a:rPr>
              <a:t>et al</a:t>
            </a:r>
            <a:r>
              <a:rPr lang="en-GB" sz="2400" b="0" u="none">
                <a:latin typeface="Arial" panose="020B0604020202020204" pitchFamily="34" charset="0"/>
                <a:cs typeface="Arial" panose="020B0604020202020204" pitchFamily="34" charset="0"/>
              </a:rPr>
              <a:t>., 2019; NHS England, 2019).</a:t>
            </a:r>
          </a:p>
          <a:p>
            <a:pPr algn="l">
              <a:lnSpc>
                <a:spcPct val="150000"/>
              </a:lnSpc>
            </a:pPr>
            <a:r>
              <a:rPr lang="en-GB" sz="2400" b="0" u="none">
                <a:latin typeface="Arial" panose="020B0604020202020204" pitchFamily="34" charset="0"/>
                <a:cs typeface="Arial" panose="020B0604020202020204" pitchFamily="34" charset="0"/>
              </a:rPr>
              <a:t>Future improvements should focus on providing person-centred and culturally responsive care while addressing the wider social factors that influence recovery. </a:t>
            </a:r>
          </a:p>
        </p:txBody>
      </p:sp>
      <p:sp>
        <p:nvSpPr>
          <p:cNvPr id="13" name="Text Placeholder 12">
            <a:extLst>
              <a:ext uri="{FF2B5EF4-FFF2-40B4-BE49-F238E27FC236}">
                <a16:creationId xmlns:a16="http://schemas.microsoft.com/office/drawing/2014/main" id="{46092EE5-A531-D9B7-8587-AC884F1CEED5}"/>
              </a:ext>
            </a:extLst>
          </p:cNvPr>
          <p:cNvSpPr>
            <a:spLocks noGrp="1"/>
          </p:cNvSpPr>
          <p:nvPr>
            <p:ph type="body" sz="quarter" idx="29"/>
          </p:nvPr>
        </p:nvSpPr>
        <p:spPr>
          <a:xfrm>
            <a:off x="33422043" y="24804751"/>
            <a:ext cx="10047018" cy="923322"/>
          </a:xfrm>
        </p:spPr>
        <p:txBody>
          <a:bodyPr/>
          <a:lstStyle/>
          <a:p>
            <a:r>
              <a:rPr lang="en-GB" sz="4800">
                <a:latin typeface="Aptos" panose="020B0004020202020204" pitchFamily="34" charset="0"/>
              </a:rPr>
              <a:t> </a:t>
            </a: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6498315" y="2646166"/>
            <a:ext cx="31998968" cy="923330"/>
          </a:xfrm>
        </p:spPr>
        <p:txBody>
          <a:bodyPr/>
          <a:lstStyle/>
          <a:p>
            <a:pPr fontAlgn="t"/>
            <a:r>
              <a:rPr lang="en-GB" sz="5400" b="0">
                <a:latin typeface="Arial" panose="020B0604020202020204" pitchFamily="34" charset="0"/>
                <a:cs typeface="Arial" panose="020B0604020202020204" pitchFamily="34" charset="0"/>
              </a:rPr>
              <a:t>A Critical Review of Historical and Contemporary Care</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46116" y="987565"/>
            <a:ext cx="32255484" cy="1107996"/>
          </a:xfrm>
        </p:spPr>
        <p:txBody>
          <a:bodyPr/>
          <a:lstStyle/>
          <a:p>
            <a:pPr fontAlgn="t"/>
            <a:r>
              <a:rPr lang="en-GB" sz="6600" b="0">
                <a:latin typeface="Arial" panose="020B0604020202020204" pitchFamily="34" charset="0"/>
                <a:cs typeface="Arial" panose="020B0604020202020204" pitchFamily="34" charset="0"/>
              </a:rPr>
              <a:t>🧠 SCHIZOPHRENIA: CHANGING TREATMENT, CONTINUING INEQUALITIES</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a:p>
        </p:txBody>
      </p:sp>
      <p:graphicFrame>
        <p:nvGraphicFramePr>
          <p:cNvPr id="21" name="Table 20">
            <a:extLst>
              <a:ext uri="{FF2B5EF4-FFF2-40B4-BE49-F238E27FC236}">
                <a16:creationId xmlns:a16="http://schemas.microsoft.com/office/drawing/2014/main" id="{1DD4B79B-1AEB-ACA9-F967-CCB0481C7E0A}"/>
              </a:ext>
            </a:extLst>
          </p:cNvPr>
          <p:cNvGraphicFramePr>
            <a:graphicFrameLocks noGrp="1"/>
          </p:cNvGraphicFramePr>
          <p:nvPr>
            <p:extLst>
              <p:ext uri="{D42A27DB-BD31-4B8C-83A1-F6EECF244321}">
                <p14:modId xmlns:p14="http://schemas.microsoft.com/office/powerpoint/2010/main" val="1751864201"/>
              </p:ext>
            </p:extLst>
          </p:nvPr>
        </p:nvGraphicFramePr>
        <p:xfrm>
          <a:off x="405599" y="23528469"/>
          <a:ext cx="10533333" cy="3451860"/>
        </p:xfrm>
        <a:graphic>
          <a:graphicData uri="http://schemas.openxmlformats.org/drawingml/2006/table">
            <a:tbl>
              <a:tblPr firstRow="1" bandRow="1">
                <a:tableStyleId>{5C22544A-7EE6-4342-B048-85BDC9FD1C3A}</a:tableStyleId>
              </a:tblPr>
              <a:tblGrid>
                <a:gridCol w="3511111">
                  <a:extLst>
                    <a:ext uri="{9D8B030D-6E8A-4147-A177-3AD203B41FA5}">
                      <a16:colId xmlns:a16="http://schemas.microsoft.com/office/drawing/2014/main" val="2684018302"/>
                    </a:ext>
                  </a:extLst>
                </a:gridCol>
                <a:gridCol w="3511111">
                  <a:extLst>
                    <a:ext uri="{9D8B030D-6E8A-4147-A177-3AD203B41FA5}">
                      <a16:colId xmlns:a16="http://schemas.microsoft.com/office/drawing/2014/main" val="675534967"/>
                    </a:ext>
                  </a:extLst>
                </a:gridCol>
                <a:gridCol w="3511111">
                  <a:extLst>
                    <a:ext uri="{9D8B030D-6E8A-4147-A177-3AD203B41FA5}">
                      <a16:colId xmlns:a16="http://schemas.microsoft.com/office/drawing/2014/main" val="1952727131"/>
                    </a:ext>
                  </a:extLst>
                </a:gridCol>
              </a:tblGrid>
              <a:tr h="526611">
                <a:tc>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GB" sz="2250">
                          <a:effectLst/>
                          <a:latin typeface="Arial" panose="020B0604020202020204" pitchFamily="34" charset="0"/>
                          <a:cs typeface="Arial" panose="020B0604020202020204" pitchFamily="34" charset="0"/>
                        </a:rPr>
                        <a:t>Positive Symptoms</a:t>
                      </a:r>
                    </a:p>
                    <a:p>
                      <a:endParaRPr lang="en-GB" sz="2250">
                        <a:latin typeface="Arial" panose="020B0604020202020204" pitchFamily="34" charset="0"/>
                        <a:cs typeface="Arial" panose="020B0604020202020204" pitchFamily="34" charset="0"/>
                      </a:endParaRPr>
                    </a:p>
                  </a:txBody>
                  <a:tcPr/>
                </a:tc>
                <a:tc>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GB" sz="2250">
                          <a:effectLst/>
                          <a:latin typeface="Arial" panose="020B0604020202020204" pitchFamily="34" charset="0"/>
                          <a:cs typeface="Arial" panose="020B0604020202020204" pitchFamily="34" charset="0"/>
                        </a:rPr>
                        <a:t>Negative Symptoms</a:t>
                      </a:r>
                    </a:p>
                    <a:p>
                      <a:endParaRPr lang="en-GB" sz="2250">
                        <a:latin typeface="Arial" panose="020B0604020202020204" pitchFamily="34" charset="0"/>
                        <a:cs typeface="Arial" panose="020B0604020202020204" pitchFamily="34" charset="0"/>
                      </a:endParaRPr>
                    </a:p>
                  </a:txBody>
                  <a:tcPr/>
                </a:tc>
                <a:tc>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GB" sz="2250">
                          <a:effectLst/>
                          <a:latin typeface="Arial" panose="020B0604020202020204" pitchFamily="34" charset="0"/>
                          <a:cs typeface="Arial" panose="020B0604020202020204" pitchFamily="34" charset="0"/>
                        </a:rPr>
                        <a:t>Cognitive Symptoms</a:t>
                      </a:r>
                    </a:p>
                    <a:p>
                      <a:endParaRPr lang="en-GB" sz="225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809254627"/>
                  </a:ext>
                </a:extLst>
              </a:tr>
              <a:tr h="526611">
                <a:tc>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GB" sz="2250">
                          <a:effectLst/>
                          <a:latin typeface="Arial" panose="020B0604020202020204" pitchFamily="34" charset="0"/>
                          <a:cs typeface="Arial" panose="020B0604020202020204" pitchFamily="34" charset="0"/>
                        </a:rPr>
                        <a:t>Hallucinations</a:t>
                      </a:r>
                    </a:p>
                    <a:p>
                      <a:endParaRPr lang="en-GB" sz="2250">
                        <a:latin typeface="Arial" panose="020B0604020202020204" pitchFamily="34" charset="0"/>
                        <a:cs typeface="Arial" panose="020B0604020202020204" pitchFamily="34" charset="0"/>
                      </a:endParaRPr>
                    </a:p>
                  </a:txBody>
                  <a:tcPr/>
                </a:tc>
                <a:tc>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GB" sz="2250">
                          <a:effectLst/>
                          <a:latin typeface="Arial" panose="020B0604020202020204" pitchFamily="34" charset="0"/>
                          <a:cs typeface="Arial" panose="020B0604020202020204" pitchFamily="34" charset="0"/>
                        </a:rPr>
                        <a:t>Social withdrawal</a:t>
                      </a:r>
                    </a:p>
                    <a:p>
                      <a:endParaRPr lang="en-GB" sz="2250">
                        <a:latin typeface="Arial" panose="020B0604020202020204" pitchFamily="34" charset="0"/>
                        <a:cs typeface="Arial" panose="020B0604020202020204" pitchFamily="34" charset="0"/>
                      </a:endParaRPr>
                    </a:p>
                  </a:txBody>
                  <a:tcPr/>
                </a:tc>
                <a:tc>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GB" sz="2250">
                          <a:effectLst/>
                          <a:latin typeface="Arial" panose="020B0604020202020204" pitchFamily="34" charset="0"/>
                          <a:cs typeface="Arial" panose="020B0604020202020204" pitchFamily="34" charset="0"/>
                        </a:rPr>
                        <a:t>Poor memory</a:t>
                      </a:r>
                    </a:p>
                    <a:p>
                      <a:endParaRPr lang="en-GB" sz="225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196297075"/>
                  </a:ext>
                </a:extLst>
              </a:tr>
              <a:tr h="526611">
                <a:tc>
                  <a:txBody>
                    <a:bodyPr/>
                    <a:lstStyle/>
                    <a:p>
                      <a:r>
                        <a:rPr lang="en-GB" sz="2250">
                          <a:effectLst/>
                          <a:latin typeface="Arial" panose="020B0604020202020204" pitchFamily="34" charset="0"/>
                          <a:cs typeface="Arial" panose="020B0604020202020204" pitchFamily="34" charset="0"/>
                        </a:rPr>
                        <a:t>Delusions</a:t>
                      </a:r>
                      <a:endParaRPr lang="en-GB" sz="2250">
                        <a:latin typeface="Arial" panose="020B0604020202020204" pitchFamily="34" charset="0"/>
                        <a:cs typeface="Arial" panose="020B0604020202020204" pitchFamily="34" charset="0"/>
                      </a:endParaRPr>
                    </a:p>
                  </a:txBody>
                  <a:tcPr/>
                </a:tc>
                <a:tc>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GB" sz="2250">
                          <a:effectLst/>
                          <a:latin typeface="Arial" panose="020B0604020202020204" pitchFamily="34" charset="0"/>
                          <a:cs typeface="Arial" panose="020B0604020202020204" pitchFamily="34" charset="0"/>
                        </a:rPr>
                        <a:t>Reduced motivation</a:t>
                      </a:r>
                    </a:p>
                    <a:p>
                      <a:endParaRPr lang="en-GB" sz="2250">
                        <a:latin typeface="Arial" panose="020B0604020202020204" pitchFamily="34" charset="0"/>
                        <a:cs typeface="Arial" panose="020B0604020202020204" pitchFamily="34" charset="0"/>
                      </a:endParaRPr>
                    </a:p>
                  </a:txBody>
                  <a:tcPr/>
                </a:tc>
                <a:tc>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GB" sz="2250">
                          <a:effectLst/>
                          <a:latin typeface="Arial" panose="020B0604020202020204" pitchFamily="34" charset="0"/>
                          <a:cs typeface="Arial" panose="020B0604020202020204" pitchFamily="34" charset="0"/>
                        </a:rPr>
                        <a:t>Poor concentration</a:t>
                      </a:r>
                    </a:p>
                    <a:p>
                      <a:endParaRPr lang="en-GB" sz="225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75793509"/>
                  </a:ext>
                </a:extLst>
              </a:tr>
              <a:tr h="760660">
                <a:tc>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GB" sz="2250">
                          <a:effectLst/>
                          <a:latin typeface="Arial" panose="020B0604020202020204" pitchFamily="34" charset="0"/>
                          <a:cs typeface="Arial" panose="020B0604020202020204" pitchFamily="34" charset="0"/>
                        </a:rPr>
                        <a:t>Disturbed thinking</a:t>
                      </a:r>
                    </a:p>
                    <a:p>
                      <a:endParaRPr lang="en-GB" sz="2250">
                        <a:latin typeface="Arial" panose="020B0604020202020204" pitchFamily="34" charset="0"/>
                        <a:cs typeface="Arial" panose="020B0604020202020204" pitchFamily="34" charset="0"/>
                      </a:endParaRPr>
                    </a:p>
                  </a:txBody>
                  <a:tcPr/>
                </a:tc>
                <a:tc>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GB" sz="2250">
                          <a:effectLst/>
                          <a:latin typeface="Arial" panose="020B0604020202020204" pitchFamily="34" charset="0"/>
                          <a:cs typeface="Arial" panose="020B0604020202020204" pitchFamily="34" charset="0"/>
                        </a:rPr>
                        <a:t>Limited emotional expression</a:t>
                      </a:r>
                    </a:p>
                    <a:p>
                      <a:endParaRPr lang="en-GB" sz="2250">
                        <a:latin typeface="Arial" panose="020B0604020202020204" pitchFamily="34" charset="0"/>
                        <a:cs typeface="Arial" panose="020B0604020202020204" pitchFamily="34" charset="0"/>
                      </a:endParaRPr>
                    </a:p>
                  </a:txBody>
                  <a:tcPr/>
                </a:tc>
                <a:tc>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GB" sz="2250">
                          <a:effectLst/>
                          <a:latin typeface="Arial" panose="020B0604020202020204" pitchFamily="34" charset="0"/>
                          <a:cs typeface="Arial" panose="020B0604020202020204" pitchFamily="34" charset="0"/>
                        </a:rPr>
                        <a:t>Difficulty planning</a:t>
                      </a:r>
                      <a:endParaRPr lang="en-GB" sz="2250" b="0" i="0">
                        <a:effectLst/>
                        <a:latin typeface="Arial" panose="020B0604020202020204" pitchFamily="34" charset="0"/>
                        <a:cs typeface="Arial" panose="020B0604020202020204" pitchFamily="34" charset="0"/>
                      </a:endParaRPr>
                    </a:p>
                    <a:p>
                      <a:endParaRPr lang="en-GB" sz="225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2123779"/>
                  </a:ext>
                </a:extLst>
              </a:tr>
            </a:tbl>
          </a:graphicData>
        </a:graphic>
      </p:graphicFrame>
      <p:graphicFrame>
        <p:nvGraphicFramePr>
          <p:cNvPr id="29" name="Table 28">
            <a:extLst>
              <a:ext uri="{FF2B5EF4-FFF2-40B4-BE49-F238E27FC236}">
                <a16:creationId xmlns:a16="http://schemas.microsoft.com/office/drawing/2014/main" id="{2CCDA1F9-8D65-A887-6FC6-1DD0B5EB6F23}"/>
              </a:ext>
            </a:extLst>
          </p:cNvPr>
          <p:cNvGraphicFramePr>
            <a:graphicFrameLocks noGrp="1"/>
          </p:cNvGraphicFramePr>
          <p:nvPr>
            <p:extLst>
              <p:ext uri="{D42A27DB-BD31-4B8C-83A1-F6EECF244321}">
                <p14:modId xmlns:p14="http://schemas.microsoft.com/office/powerpoint/2010/main" val="1617902057"/>
              </p:ext>
            </p:extLst>
          </p:nvPr>
        </p:nvGraphicFramePr>
        <p:xfrm>
          <a:off x="11445016" y="10483301"/>
          <a:ext cx="9937545" cy="6504988"/>
        </p:xfrm>
        <a:graphic>
          <a:graphicData uri="http://schemas.openxmlformats.org/drawingml/2006/table">
            <a:tbl>
              <a:tblPr firstRow="1" bandRow="1">
                <a:tableStyleId>{5C22544A-7EE6-4342-B048-85BDC9FD1C3A}</a:tableStyleId>
              </a:tblPr>
              <a:tblGrid>
                <a:gridCol w="3312515">
                  <a:extLst>
                    <a:ext uri="{9D8B030D-6E8A-4147-A177-3AD203B41FA5}">
                      <a16:colId xmlns:a16="http://schemas.microsoft.com/office/drawing/2014/main" val="2373165147"/>
                    </a:ext>
                  </a:extLst>
                </a:gridCol>
                <a:gridCol w="3312515">
                  <a:extLst>
                    <a:ext uri="{9D8B030D-6E8A-4147-A177-3AD203B41FA5}">
                      <a16:colId xmlns:a16="http://schemas.microsoft.com/office/drawing/2014/main" val="1358962422"/>
                    </a:ext>
                  </a:extLst>
                </a:gridCol>
                <a:gridCol w="3312515">
                  <a:extLst>
                    <a:ext uri="{9D8B030D-6E8A-4147-A177-3AD203B41FA5}">
                      <a16:colId xmlns:a16="http://schemas.microsoft.com/office/drawing/2014/main" val="970274607"/>
                    </a:ext>
                  </a:extLst>
                </a:gridCol>
              </a:tblGrid>
              <a:tr h="957310">
                <a:tc>
                  <a:txBody>
                    <a:bodyPr/>
                    <a:lstStyle/>
                    <a:p>
                      <a:pPr algn="l" fontAlgn="t">
                        <a:lnSpc>
                          <a:spcPct val="150000"/>
                        </a:lnSpc>
                        <a:buNone/>
                      </a:pPr>
                      <a:r>
                        <a:rPr lang="en-GB" sz="2400" b="0" i="0">
                          <a:effectLst/>
                          <a:latin typeface="Arial" panose="020B0604020202020204" pitchFamily="34" charset="0"/>
                          <a:cs typeface="Arial" panose="020B0604020202020204" pitchFamily="34" charset="0"/>
                        </a:rPr>
                        <a:t>Period</a:t>
                      </a:r>
                    </a:p>
                  </a:txBody>
                  <a:tcPr/>
                </a:tc>
                <a:tc>
                  <a:txBody>
                    <a:bodyPr/>
                    <a:lstStyle/>
                    <a:p>
                      <a:pPr algn="l">
                        <a:lnSpc>
                          <a:spcPct val="150000"/>
                        </a:lnSpc>
                      </a:pPr>
                      <a:r>
                        <a:rPr lang="en-GB" sz="1800">
                          <a:latin typeface="Arial" panose="020B0604020202020204" pitchFamily="34" charset="0"/>
                          <a:cs typeface="Arial" panose="020B0604020202020204" pitchFamily="34" charset="0"/>
                        </a:rPr>
                        <a:t>Treatment/Development</a:t>
                      </a:r>
                    </a:p>
                  </a:txBody>
                  <a:tcPr/>
                </a:tc>
                <a:tc>
                  <a:txBody>
                    <a:bodyPr/>
                    <a:lstStyle/>
                    <a:p>
                      <a:pPr algn="l">
                        <a:lnSpc>
                          <a:spcPct val="150000"/>
                        </a:lnSpc>
                      </a:pPr>
                      <a:r>
                        <a:rPr lang="en-GB" sz="2400">
                          <a:latin typeface="Arial" panose="020B0604020202020204" pitchFamily="34" charset="0"/>
                          <a:cs typeface="Arial" panose="020B0604020202020204" pitchFamily="34" charset="0"/>
                        </a:rPr>
                        <a:t>Critical Issues</a:t>
                      </a:r>
                    </a:p>
                  </a:txBody>
                  <a:tcPr/>
                </a:tc>
                <a:extLst>
                  <a:ext uri="{0D108BD9-81ED-4DB2-BD59-A6C34878D82A}">
                    <a16:rowId xmlns:a16="http://schemas.microsoft.com/office/drawing/2014/main" val="683158972"/>
                  </a:ext>
                </a:extLst>
              </a:tr>
              <a:tr h="1250436">
                <a:tc>
                  <a:txBody>
                    <a:bodyPr/>
                    <a:lstStyle/>
                    <a:p>
                      <a:pPr algn="l">
                        <a:lnSpc>
                          <a:spcPct val="150000"/>
                        </a:lnSpc>
                      </a:pPr>
                      <a:r>
                        <a:rPr lang="en-GB" sz="2400">
                          <a:latin typeface="Arial" panose="020B0604020202020204" pitchFamily="34" charset="0"/>
                          <a:cs typeface="Arial" panose="020B0604020202020204" pitchFamily="34" charset="0"/>
                        </a:rPr>
                        <a:t>1800s</a:t>
                      </a:r>
                    </a:p>
                  </a:txBody>
                  <a:tcPr/>
                </a:tc>
                <a:tc>
                  <a:txBody>
                    <a:bodyPr/>
                    <a:lstStyle/>
                    <a:p>
                      <a:pPr algn="l">
                        <a:lnSpc>
                          <a:spcPct val="150000"/>
                        </a:lnSpc>
                      </a:pPr>
                      <a:r>
                        <a:rPr lang="en-GB" sz="2400">
                          <a:latin typeface="Arial" panose="020B0604020202020204" pitchFamily="34" charset="0"/>
                          <a:cs typeface="Arial" panose="020B0604020202020204" pitchFamily="34" charset="0"/>
                        </a:rPr>
                        <a:t>Asylums</a:t>
                      </a:r>
                    </a:p>
                  </a:txBody>
                  <a:tcPr/>
                </a:tc>
                <a:tc>
                  <a:txBody>
                    <a:bodyPr/>
                    <a:lstStyle/>
                    <a:p>
                      <a:pPr algn="l">
                        <a:lnSpc>
                          <a:spcPct val="150000"/>
                        </a:lnSpc>
                      </a:pPr>
                      <a:r>
                        <a:rPr lang="en-GB" sz="2400">
                          <a:latin typeface="Arial" panose="020B0604020202020204" pitchFamily="34" charset="0"/>
                          <a:cs typeface="Arial" panose="020B0604020202020204" pitchFamily="34" charset="0"/>
                        </a:rPr>
                        <a:t>Isolation from society</a:t>
                      </a:r>
                    </a:p>
                  </a:txBody>
                  <a:tcPr/>
                </a:tc>
                <a:extLst>
                  <a:ext uri="{0D108BD9-81ED-4DB2-BD59-A6C34878D82A}">
                    <a16:rowId xmlns:a16="http://schemas.microsoft.com/office/drawing/2014/main" val="2493039827"/>
                  </a:ext>
                </a:extLst>
              </a:tr>
              <a:tr h="1250436">
                <a:tc>
                  <a:txBody>
                    <a:bodyPr/>
                    <a:lstStyle/>
                    <a:p>
                      <a:pPr algn="l">
                        <a:lnSpc>
                          <a:spcPct val="150000"/>
                        </a:lnSpc>
                      </a:pPr>
                      <a:r>
                        <a:rPr lang="en-GB" sz="2400">
                          <a:latin typeface="Arial" panose="020B0604020202020204" pitchFamily="34" charset="0"/>
                          <a:cs typeface="Arial" panose="020B0604020202020204" pitchFamily="34" charset="0"/>
                        </a:rPr>
                        <a:t>1930s</a:t>
                      </a:r>
                    </a:p>
                  </a:txBody>
                  <a:tcPr/>
                </a:tc>
                <a:tc>
                  <a:txBody>
                    <a:bodyPr/>
                    <a:lstStyle/>
                    <a:p>
                      <a:pPr algn="l">
                        <a:lnSpc>
                          <a:spcPct val="150000"/>
                        </a:lnSpc>
                      </a:pPr>
                      <a:r>
                        <a:rPr lang="en-GB" sz="2400">
                          <a:latin typeface="Arial" panose="020B0604020202020204" pitchFamily="34" charset="0"/>
                          <a:cs typeface="Arial" panose="020B0604020202020204" pitchFamily="34" charset="0"/>
                        </a:rPr>
                        <a:t>Insulin-coma therapy</a:t>
                      </a:r>
                    </a:p>
                  </a:txBody>
                  <a:tcPr/>
                </a:tc>
                <a:tc>
                  <a:txBody>
                    <a:bodyPr/>
                    <a:lstStyle/>
                    <a:p>
                      <a:pPr algn="l">
                        <a:lnSpc>
                          <a:spcPct val="150000"/>
                        </a:lnSpc>
                      </a:pPr>
                      <a:r>
                        <a:rPr lang="en-GB" sz="2400">
                          <a:latin typeface="Arial" panose="020B0604020202020204" pitchFamily="34" charset="0"/>
                          <a:cs typeface="Arial" panose="020B0604020202020204" pitchFamily="34" charset="0"/>
                        </a:rPr>
                        <a:t>High risk, limited evidence</a:t>
                      </a:r>
                    </a:p>
                  </a:txBody>
                  <a:tcPr/>
                </a:tc>
                <a:extLst>
                  <a:ext uri="{0D108BD9-81ED-4DB2-BD59-A6C34878D82A}">
                    <a16:rowId xmlns:a16="http://schemas.microsoft.com/office/drawing/2014/main" val="2697492206"/>
                  </a:ext>
                </a:extLst>
              </a:tr>
              <a:tr h="675468">
                <a:tc>
                  <a:txBody>
                    <a:bodyPr/>
                    <a:lstStyle/>
                    <a:p>
                      <a:pPr algn="l">
                        <a:lnSpc>
                          <a:spcPct val="150000"/>
                        </a:lnSpc>
                      </a:pPr>
                      <a:r>
                        <a:rPr lang="en-GB" sz="2400">
                          <a:latin typeface="Arial" panose="020B0604020202020204" pitchFamily="34" charset="0"/>
                          <a:cs typeface="Arial" panose="020B0604020202020204" pitchFamily="34" charset="0"/>
                        </a:rPr>
                        <a:t>1940s</a:t>
                      </a:r>
                    </a:p>
                  </a:txBody>
                  <a:tcPr/>
                </a:tc>
                <a:tc>
                  <a:txBody>
                    <a:bodyPr/>
                    <a:lstStyle/>
                    <a:p>
                      <a:pPr algn="l">
                        <a:lnSpc>
                          <a:spcPct val="150000"/>
                        </a:lnSpc>
                      </a:pPr>
                      <a:r>
                        <a:rPr lang="en-GB" sz="2400">
                          <a:latin typeface="Arial" panose="020B0604020202020204" pitchFamily="34" charset="0"/>
                          <a:cs typeface="Arial" panose="020B0604020202020204" pitchFamily="34" charset="0"/>
                        </a:rPr>
                        <a:t>ECT introduced</a:t>
                      </a:r>
                    </a:p>
                  </a:txBody>
                  <a:tcPr/>
                </a:tc>
                <a:tc>
                  <a:txBody>
                    <a:bodyPr/>
                    <a:lstStyle/>
                    <a:p>
                      <a:pPr algn="l">
                        <a:lnSpc>
                          <a:spcPct val="150000"/>
                        </a:lnSpc>
                      </a:pPr>
                      <a:r>
                        <a:rPr lang="en-GB" sz="2400">
                          <a:latin typeface="Arial" panose="020B0604020202020204" pitchFamily="34" charset="0"/>
                          <a:cs typeface="Arial" panose="020B0604020202020204" pitchFamily="34" charset="0"/>
                        </a:rPr>
                        <a:t>Ethical concerns</a:t>
                      </a:r>
                    </a:p>
                  </a:txBody>
                  <a:tcPr/>
                </a:tc>
                <a:extLst>
                  <a:ext uri="{0D108BD9-81ED-4DB2-BD59-A6C34878D82A}">
                    <a16:rowId xmlns:a16="http://schemas.microsoft.com/office/drawing/2014/main" val="1533296094"/>
                  </a:ext>
                </a:extLst>
              </a:tr>
              <a:tr h="1250436">
                <a:tc>
                  <a:txBody>
                    <a:bodyPr/>
                    <a:lstStyle/>
                    <a:p>
                      <a:pPr algn="l">
                        <a:lnSpc>
                          <a:spcPct val="150000"/>
                        </a:lnSpc>
                      </a:pPr>
                      <a:r>
                        <a:rPr lang="en-GB" sz="2400">
                          <a:latin typeface="Arial" panose="020B0604020202020204" pitchFamily="34" charset="0"/>
                          <a:cs typeface="Arial" panose="020B0604020202020204" pitchFamily="34" charset="0"/>
                        </a:rPr>
                        <a:t>1950s</a:t>
                      </a:r>
                    </a:p>
                  </a:txBody>
                  <a:tcPr/>
                </a:tc>
                <a:tc>
                  <a:txBody>
                    <a:bodyPr/>
                    <a:lstStyle/>
                    <a:p>
                      <a:pPr algn="l">
                        <a:lnSpc>
                          <a:spcPct val="150000"/>
                        </a:lnSpc>
                      </a:pPr>
                      <a:r>
                        <a:rPr lang="en-GB" sz="2400">
                          <a:latin typeface="Arial" panose="020B0604020202020204" pitchFamily="34" charset="0"/>
                          <a:cs typeface="Arial" panose="020B0604020202020204" pitchFamily="34" charset="0"/>
                        </a:rPr>
                        <a:t>Antipsychotic medication</a:t>
                      </a:r>
                    </a:p>
                  </a:txBody>
                  <a:tcPr/>
                </a:tc>
                <a:tc>
                  <a:txBody>
                    <a:bodyPr/>
                    <a:lstStyle/>
                    <a:p>
                      <a:pPr algn="l">
                        <a:lnSpc>
                          <a:spcPct val="150000"/>
                        </a:lnSpc>
                      </a:pPr>
                      <a:r>
                        <a:rPr lang="en-GB" sz="2400">
                          <a:latin typeface="Arial" panose="020B0604020202020204" pitchFamily="34" charset="0"/>
                          <a:cs typeface="Arial" panose="020B0604020202020204" pitchFamily="34" charset="0"/>
                        </a:rPr>
                        <a:t>Reduced hospitalisation</a:t>
                      </a:r>
                    </a:p>
                  </a:txBody>
                  <a:tcPr/>
                </a:tc>
                <a:extLst>
                  <a:ext uri="{0D108BD9-81ED-4DB2-BD59-A6C34878D82A}">
                    <a16:rowId xmlns:a16="http://schemas.microsoft.com/office/drawing/2014/main" val="1536748578"/>
                  </a:ext>
                </a:extLst>
              </a:tr>
              <a:tr h="852310">
                <a:tc>
                  <a:txBody>
                    <a:bodyPr/>
                    <a:lstStyle/>
                    <a:p>
                      <a:pPr algn="l">
                        <a:lnSpc>
                          <a:spcPct val="150000"/>
                        </a:lnSpc>
                      </a:pPr>
                      <a:r>
                        <a:rPr lang="en-GB" sz="2400">
                          <a:latin typeface="Arial" panose="020B0604020202020204" pitchFamily="34" charset="0"/>
                          <a:cs typeface="Arial" panose="020B0604020202020204" pitchFamily="34" charset="0"/>
                        </a:rPr>
                        <a:t>Present</a:t>
                      </a:r>
                    </a:p>
                  </a:txBody>
                  <a:tcPr/>
                </a:tc>
                <a:tc>
                  <a:txBody>
                    <a:bodyPr/>
                    <a:lstStyle/>
                    <a:p>
                      <a:pPr algn="l">
                        <a:lnSpc>
                          <a:spcPct val="150000"/>
                        </a:lnSpc>
                      </a:pPr>
                      <a:r>
                        <a:rPr lang="en-GB" sz="2400">
                          <a:latin typeface="Arial" panose="020B0604020202020204" pitchFamily="34" charset="0"/>
                          <a:cs typeface="Arial" panose="020B0604020202020204" pitchFamily="34" charset="0"/>
                        </a:rPr>
                        <a:t>Recovery-focused care</a:t>
                      </a:r>
                    </a:p>
                  </a:txBody>
                  <a:tcPr/>
                </a:tc>
                <a:tc>
                  <a:txBody>
                    <a:bodyPr/>
                    <a:lstStyle/>
                    <a:p>
                      <a:pPr algn="l">
                        <a:lnSpc>
                          <a:spcPct val="150000"/>
                        </a:lnSpc>
                      </a:pPr>
                      <a:r>
                        <a:rPr lang="en-GB" sz="2400">
                          <a:latin typeface="Arial" panose="020B0604020202020204" pitchFamily="34" charset="0"/>
                          <a:cs typeface="Arial" panose="020B0604020202020204" pitchFamily="34" charset="0"/>
                        </a:rPr>
                        <a:t>Greater patient involvement</a:t>
                      </a:r>
                    </a:p>
                  </a:txBody>
                  <a:tcPr/>
                </a:tc>
                <a:extLst>
                  <a:ext uri="{0D108BD9-81ED-4DB2-BD59-A6C34878D82A}">
                    <a16:rowId xmlns:a16="http://schemas.microsoft.com/office/drawing/2014/main" val="3423850863"/>
                  </a:ext>
                </a:extLst>
              </a:tr>
            </a:tbl>
          </a:graphicData>
        </a:graphic>
      </p:graphicFrame>
      <p:graphicFrame>
        <p:nvGraphicFramePr>
          <p:cNvPr id="32" name="Table 31">
            <a:extLst>
              <a:ext uri="{FF2B5EF4-FFF2-40B4-BE49-F238E27FC236}">
                <a16:creationId xmlns:a16="http://schemas.microsoft.com/office/drawing/2014/main" id="{CE9C4F45-A481-B6B2-BA13-EF82CE0CA221}"/>
              </a:ext>
            </a:extLst>
          </p:cNvPr>
          <p:cNvGraphicFramePr>
            <a:graphicFrameLocks noGrp="1"/>
          </p:cNvGraphicFramePr>
          <p:nvPr>
            <p:extLst>
              <p:ext uri="{D42A27DB-BD31-4B8C-83A1-F6EECF244321}">
                <p14:modId xmlns:p14="http://schemas.microsoft.com/office/powerpoint/2010/main" val="1000897279"/>
              </p:ext>
            </p:extLst>
          </p:nvPr>
        </p:nvGraphicFramePr>
        <p:xfrm>
          <a:off x="22497797" y="5467837"/>
          <a:ext cx="10047018" cy="4488964"/>
        </p:xfrm>
        <a:graphic>
          <a:graphicData uri="http://schemas.openxmlformats.org/drawingml/2006/table">
            <a:tbl>
              <a:tblPr firstRow="1" bandRow="1">
                <a:tableStyleId>{5C22544A-7EE6-4342-B048-85BDC9FD1C3A}</a:tableStyleId>
              </a:tblPr>
              <a:tblGrid>
                <a:gridCol w="5023509">
                  <a:extLst>
                    <a:ext uri="{9D8B030D-6E8A-4147-A177-3AD203B41FA5}">
                      <a16:colId xmlns:a16="http://schemas.microsoft.com/office/drawing/2014/main" val="1187867051"/>
                    </a:ext>
                  </a:extLst>
                </a:gridCol>
                <a:gridCol w="5023509">
                  <a:extLst>
                    <a:ext uri="{9D8B030D-6E8A-4147-A177-3AD203B41FA5}">
                      <a16:colId xmlns:a16="http://schemas.microsoft.com/office/drawing/2014/main" val="729507827"/>
                    </a:ext>
                  </a:extLst>
                </a:gridCol>
              </a:tblGrid>
              <a:tr h="673989">
                <a:tc>
                  <a:txBody>
                    <a:bodyPr/>
                    <a:lstStyle/>
                    <a:p>
                      <a:r>
                        <a:rPr lang="en-GB" sz="2400">
                          <a:latin typeface="Arial" panose="020B0604020202020204" pitchFamily="34" charset="0"/>
                          <a:cs typeface="Arial" panose="020B0604020202020204" pitchFamily="34" charset="0"/>
                        </a:rPr>
                        <a:t>Historical Care</a:t>
                      </a:r>
                    </a:p>
                  </a:txBody>
                  <a:tcPr/>
                </a:tc>
                <a:tc>
                  <a:txBody>
                    <a:bodyPr/>
                    <a:lstStyle/>
                    <a:p>
                      <a:r>
                        <a:rPr lang="en-GB" sz="2400">
                          <a:latin typeface="Arial" panose="020B0604020202020204" pitchFamily="34" charset="0"/>
                          <a:cs typeface="Arial" panose="020B0604020202020204" pitchFamily="34" charset="0"/>
                        </a:rPr>
                        <a:t>Contemporary Care</a:t>
                      </a:r>
                    </a:p>
                  </a:txBody>
                  <a:tcPr/>
                </a:tc>
                <a:extLst>
                  <a:ext uri="{0D108BD9-81ED-4DB2-BD59-A6C34878D82A}">
                    <a16:rowId xmlns:a16="http://schemas.microsoft.com/office/drawing/2014/main" val="2713446932"/>
                  </a:ext>
                </a:extLst>
              </a:tr>
              <a:tr h="1251694">
                <a:tc>
                  <a:txBody>
                    <a:bodyPr/>
                    <a:lstStyle/>
                    <a:p>
                      <a:r>
                        <a:rPr lang="en-GB" sz="2400">
                          <a:latin typeface="Arial" panose="020B0604020202020204" pitchFamily="34" charset="0"/>
                          <a:cs typeface="Arial" panose="020B0604020202020204" pitchFamily="34" charset="0"/>
                        </a:rPr>
                        <a:t>Institutionalisation</a:t>
                      </a:r>
                    </a:p>
                  </a:txBody>
                  <a:tcPr/>
                </a:tc>
                <a:tc>
                  <a:txBody>
                    <a:bodyPr/>
                    <a:lstStyle/>
                    <a:p>
                      <a:r>
                        <a:rPr lang="en-GB" sz="2400">
                          <a:latin typeface="Arial" panose="020B0604020202020204" pitchFamily="34" charset="0"/>
                          <a:cs typeface="Arial" panose="020B0604020202020204" pitchFamily="34" charset="0"/>
                        </a:rPr>
                        <a:t>Community-based support</a:t>
                      </a:r>
                    </a:p>
                  </a:txBody>
                  <a:tcPr/>
                </a:tc>
                <a:extLst>
                  <a:ext uri="{0D108BD9-81ED-4DB2-BD59-A6C34878D82A}">
                    <a16:rowId xmlns:a16="http://schemas.microsoft.com/office/drawing/2014/main" val="2044699220"/>
                  </a:ext>
                </a:extLst>
              </a:tr>
              <a:tr h="673989">
                <a:tc>
                  <a:txBody>
                    <a:bodyPr/>
                    <a:lstStyle/>
                    <a:p>
                      <a:r>
                        <a:rPr lang="en-GB" sz="2400">
                          <a:latin typeface="Arial" panose="020B0604020202020204" pitchFamily="34" charset="0"/>
                          <a:cs typeface="Arial" panose="020B0604020202020204" pitchFamily="34" charset="0"/>
                        </a:rPr>
                        <a:t>Lobotomy</a:t>
                      </a:r>
                    </a:p>
                  </a:txBody>
                  <a:tcPr/>
                </a:tc>
                <a:tc>
                  <a:txBody>
                    <a:bodyPr/>
                    <a:lstStyle/>
                    <a:p>
                      <a:r>
                        <a:rPr lang="en-GB" sz="2400">
                          <a:latin typeface="Arial" panose="020B0604020202020204" pitchFamily="34" charset="0"/>
                          <a:cs typeface="Arial" panose="020B0604020202020204" pitchFamily="34" charset="0"/>
                        </a:rPr>
                        <a:t>Antipsychotic medication</a:t>
                      </a:r>
                    </a:p>
                  </a:txBody>
                  <a:tcPr/>
                </a:tc>
                <a:extLst>
                  <a:ext uri="{0D108BD9-81ED-4DB2-BD59-A6C34878D82A}">
                    <a16:rowId xmlns:a16="http://schemas.microsoft.com/office/drawing/2014/main" val="98619372"/>
                  </a:ext>
                </a:extLst>
              </a:tr>
              <a:tr h="673989">
                <a:tc>
                  <a:txBody>
                    <a:bodyPr/>
                    <a:lstStyle/>
                    <a:p>
                      <a:r>
                        <a:rPr lang="en-GB" sz="2400">
                          <a:latin typeface="Arial" panose="020B0604020202020204" pitchFamily="34" charset="0"/>
                          <a:cs typeface="Arial" panose="020B0604020202020204" pitchFamily="34" charset="0"/>
                        </a:rPr>
                        <a:t>Insulin-coma therapy</a:t>
                      </a:r>
                    </a:p>
                  </a:txBody>
                  <a:tcPr/>
                </a:tc>
                <a:tc>
                  <a:txBody>
                    <a:bodyPr/>
                    <a:lstStyle/>
                    <a:p>
                      <a:r>
                        <a:rPr lang="en-GB" sz="2400">
                          <a:latin typeface="Arial" panose="020B0604020202020204" pitchFamily="34" charset="0"/>
                          <a:cs typeface="Arial" panose="020B0604020202020204" pitchFamily="34" charset="0"/>
                        </a:rPr>
                        <a:t>CBT</a:t>
                      </a:r>
                    </a:p>
                  </a:txBody>
                  <a:tcPr/>
                </a:tc>
                <a:extLst>
                  <a:ext uri="{0D108BD9-81ED-4DB2-BD59-A6C34878D82A}">
                    <a16:rowId xmlns:a16="http://schemas.microsoft.com/office/drawing/2014/main" val="487070018"/>
                  </a:ext>
                </a:extLst>
              </a:tr>
              <a:tr h="673989">
                <a:tc>
                  <a:txBody>
                    <a:bodyPr/>
                    <a:lstStyle/>
                    <a:p>
                      <a:r>
                        <a:rPr lang="en-GB" sz="2400">
                          <a:latin typeface="Arial" panose="020B0604020202020204" pitchFamily="34" charset="0"/>
                          <a:cs typeface="Arial" panose="020B0604020202020204" pitchFamily="34" charset="0"/>
                        </a:rPr>
                        <a:t>Limited patient choice</a:t>
                      </a:r>
                    </a:p>
                  </a:txBody>
                  <a:tcPr/>
                </a:tc>
                <a:tc>
                  <a:txBody>
                    <a:bodyPr/>
                    <a:lstStyle/>
                    <a:p>
                      <a:r>
                        <a:rPr lang="en-GB" sz="2400">
                          <a:latin typeface="Arial" panose="020B0604020202020204" pitchFamily="34" charset="0"/>
                          <a:cs typeface="Arial" panose="020B0604020202020204" pitchFamily="34" charset="0"/>
                        </a:rPr>
                        <a:t>Shared decision-making</a:t>
                      </a:r>
                    </a:p>
                  </a:txBody>
                  <a:tcPr/>
                </a:tc>
                <a:extLst>
                  <a:ext uri="{0D108BD9-81ED-4DB2-BD59-A6C34878D82A}">
                    <a16:rowId xmlns:a16="http://schemas.microsoft.com/office/drawing/2014/main" val="495285883"/>
                  </a:ext>
                </a:extLst>
              </a:tr>
              <a:tr h="541314">
                <a:tc>
                  <a:txBody>
                    <a:bodyPr/>
                    <a:lstStyle/>
                    <a:p>
                      <a:r>
                        <a:rPr lang="en-GB" sz="2400">
                          <a:latin typeface="Arial" panose="020B0604020202020204" pitchFamily="34" charset="0"/>
                          <a:cs typeface="Arial" panose="020B0604020202020204" pitchFamily="34" charset="0"/>
                        </a:rPr>
                        <a:t>Focus on control</a:t>
                      </a:r>
                    </a:p>
                  </a:txBody>
                  <a:tcPr/>
                </a:tc>
                <a:tc>
                  <a:txBody>
                    <a:bodyPr/>
                    <a:lstStyle/>
                    <a:p>
                      <a:r>
                        <a:rPr lang="en-GB" sz="2400">
                          <a:latin typeface="Arial" panose="020B0604020202020204" pitchFamily="34" charset="0"/>
                          <a:cs typeface="Arial" panose="020B0604020202020204" pitchFamily="34" charset="0"/>
                        </a:rPr>
                        <a:t>Focus on recovery</a:t>
                      </a:r>
                    </a:p>
                  </a:txBody>
                  <a:tcPr/>
                </a:tc>
                <a:extLst>
                  <a:ext uri="{0D108BD9-81ED-4DB2-BD59-A6C34878D82A}">
                    <a16:rowId xmlns:a16="http://schemas.microsoft.com/office/drawing/2014/main" val="3056006137"/>
                  </a:ext>
                </a:extLst>
              </a:tr>
            </a:tbl>
          </a:graphicData>
        </a:graphic>
      </p:graphicFrame>
      <p:pic>
        <p:nvPicPr>
          <p:cNvPr id="36" name="Picture 35">
            <a:extLst>
              <a:ext uri="{FF2B5EF4-FFF2-40B4-BE49-F238E27FC236}">
                <a16:creationId xmlns:a16="http://schemas.microsoft.com/office/drawing/2014/main" id="{4629EF5F-E0CB-12CF-2C65-4CC0A29F2E4F}"/>
              </a:ext>
            </a:extLst>
          </p:cNvPr>
          <p:cNvPicPr>
            <a:picLocks noChangeAspect="1"/>
          </p:cNvPicPr>
          <p:nvPr/>
        </p:nvPicPr>
        <p:blipFill>
          <a:blip r:embed="rId2"/>
          <a:stretch>
            <a:fillRect/>
          </a:stretch>
        </p:blipFill>
        <p:spPr>
          <a:xfrm>
            <a:off x="4807815" y="11954012"/>
            <a:ext cx="4573252" cy="3695263"/>
          </a:xfrm>
          <a:prstGeom prst="rect">
            <a:avLst/>
          </a:prstGeom>
        </p:spPr>
      </p:pic>
      <p:sp>
        <p:nvSpPr>
          <p:cNvPr id="37" name="TextBox 36">
            <a:extLst>
              <a:ext uri="{FF2B5EF4-FFF2-40B4-BE49-F238E27FC236}">
                <a16:creationId xmlns:a16="http://schemas.microsoft.com/office/drawing/2014/main" id="{CAF29EAC-6E41-A189-921B-3D17597C2058}"/>
              </a:ext>
            </a:extLst>
          </p:cNvPr>
          <p:cNvSpPr txBox="1"/>
          <p:nvPr/>
        </p:nvSpPr>
        <p:spPr>
          <a:xfrm>
            <a:off x="8440672" y="15292400"/>
            <a:ext cx="2540000" cy="369332"/>
          </a:xfrm>
          <a:prstGeom prst="rect">
            <a:avLst/>
          </a:prstGeom>
          <a:noFill/>
        </p:spPr>
        <p:txBody>
          <a:bodyPr wrap="square" rtlCol="0">
            <a:spAutoFit/>
          </a:bodyPr>
          <a:lstStyle/>
          <a:p>
            <a:r>
              <a:rPr lang="en-GB" sz="1800">
                <a:latin typeface="Arial" panose="020B0604020202020204" pitchFamily="34" charset="0"/>
                <a:cs typeface="Arial" panose="020B0604020202020204" pitchFamily="34" charset="0"/>
              </a:rPr>
              <a:t>(Neurotorium, 2023)</a:t>
            </a:r>
          </a:p>
        </p:txBody>
      </p:sp>
      <p:pic>
        <p:nvPicPr>
          <p:cNvPr id="39" name="Picture 38">
            <a:extLst>
              <a:ext uri="{FF2B5EF4-FFF2-40B4-BE49-F238E27FC236}">
                <a16:creationId xmlns:a16="http://schemas.microsoft.com/office/drawing/2014/main" id="{BCEEE24A-F2EF-A4B4-CCEE-7BDBC18374D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3422042" y="25075329"/>
            <a:ext cx="6667500" cy="3810000"/>
          </a:xfrm>
          <a:prstGeom prst="rect">
            <a:avLst/>
          </a:prstGeom>
        </p:spPr>
      </p:pic>
      <p:sp>
        <p:nvSpPr>
          <p:cNvPr id="40" name="TextBox 39">
            <a:extLst>
              <a:ext uri="{FF2B5EF4-FFF2-40B4-BE49-F238E27FC236}">
                <a16:creationId xmlns:a16="http://schemas.microsoft.com/office/drawing/2014/main" id="{2F4D7DE2-2A2E-DE62-AEF2-D2FDB61CEA8D}"/>
              </a:ext>
            </a:extLst>
          </p:cNvPr>
          <p:cNvSpPr txBox="1"/>
          <p:nvPr/>
        </p:nvSpPr>
        <p:spPr>
          <a:xfrm>
            <a:off x="33422042" y="28966870"/>
            <a:ext cx="6667500" cy="230832"/>
          </a:xfrm>
          <a:prstGeom prst="rect">
            <a:avLst/>
          </a:prstGeom>
          <a:noFill/>
        </p:spPr>
        <p:txBody>
          <a:bodyPr wrap="square" rtlCol="0">
            <a:spAutoFit/>
          </a:bodyPr>
          <a:lstStyle/>
          <a:p>
            <a:r>
              <a:rPr lang="en-GB" sz="900">
                <a:hlinkClick r:id="rId4" tooltip="https://www.medicaljane.com/2013/10/09/cannabis-may-improve-cognitive-functioning-in-schizophrenia/"/>
              </a:rPr>
              <a:t>This Photo</a:t>
            </a:r>
            <a:r>
              <a:rPr lang="en-GB" sz="900"/>
              <a:t> by Unknown Author is licensed under </a:t>
            </a:r>
            <a:r>
              <a:rPr lang="en-GB" sz="900">
                <a:hlinkClick r:id="rId5" tooltip="https://creativecommons.org/licenses/by-nc-sa/3.0/"/>
              </a:rPr>
              <a:t>CC BY-SA-NC</a:t>
            </a:r>
            <a:endParaRPr lang="en-GB" sz="900"/>
          </a:p>
        </p:txBody>
      </p:sp>
      <p:pic>
        <p:nvPicPr>
          <p:cNvPr id="44" name="Picture 43">
            <a:extLst>
              <a:ext uri="{FF2B5EF4-FFF2-40B4-BE49-F238E27FC236}">
                <a16:creationId xmlns:a16="http://schemas.microsoft.com/office/drawing/2014/main" id="{B3BB5301-5356-2E39-D1B2-E8461C52A92E}"/>
              </a:ext>
            </a:extLst>
          </p:cNvPr>
          <p:cNvPicPr>
            <a:picLocks noChangeAspect="1"/>
          </p:cNvPicPr>
          <p:nvPr/>
        </p:nvPicPr>
        <p:blipFill>
          <a:blip r:embed="rId6"/>
          <a:stretch>
            <a:fillRect/>
          </a:stretch>
        </p:blipFill>
        <p:spPr>
          <a:xfrm>
            <a:off x="5946116" y="18150673"/>
            <a:ext cx="4248536" cy="3186402"/>
          </a:xfrm>
          <a:prstGeom prst="rect">
            <a:avLst/>
          </a:prstGeom>
        </p:spPr>
      </p:pic>
      <p:sp>
        <p:nvSpPr>
          <p:cNvPr id="46" name="TextBox 45">
            <a:extLst>
              <a:ext uri="{FF2B5EF4-FFF2-40B4-BE49-F238E27FC236}">
                <a16:creationId xmlns:a16="http://schemas.microsoft.com/office/drawing/2014/main" id="{1489E8E1-10DC-E6D4-5801-CAA259DE746C}"/>
              </a:ext>
            </a:extLst>
          </p:cNvPr>
          <p:cNvSpPr txBox="1"/>
          <p:nvPr/>
        </p:nvSpPr>
        <p:spPr>
          <a:xfrm flipH="1">
            <a:off x="6592503" y="21337075"/>
            <a:ext cx="3696337"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(Schizophrenia Treatment, 2018)</a:t>
            </a:r>
          </a:p>
        </p:txBody>
      </p:sp>
    </p:spTree>
    <p:extLst>
      <p:ext uri="{BB962C8B-B14F-4D97-AF65-F5344CB8AC3E}">
        <p14:creationId xmlns:p14="http://schemas.microsoft.com/office/powerpoint/2010/main" val="53108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63894-E8FF-2C17-1150-013F3DDA801E}"/>
              </a:ext>
            </a:extLst>
          </p:cNvPr>
          <p:cNvSpPr>
            <a:spLocks noGrp="1"/>
          </p:cNvSpPr>
          <p:nvPr>
            <p:ph type="title"/>
          </p:nvPr>
        </p:nvSpPr>
        <p:spPr>
          <a:xfrm>
            <a:off x="3017519" y="1752603"/>
            <a:ext cx="40230213" cy="3801530"/>
          </a:xfrm>
        </p:spPr>
        <p:txBody>
          <a:bodyPr>
            <a:normAutofit/>
          </a:bodyPr>
          <a:lstStyle/>
          <a:p>
            <a:pPr algn="ctr"/>
            <a:r>
              <a:rPr lang="en-GB" sz="1660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DB3B2B02-045C-E6D7-1A09-EF0CD5B6CB4B}"/>
              </a:ext>
            </a:extLst>
          </p:cNvPr>
          <p:cNvSpPr>
            <a:spLocks noGrp="1"/>
          </p:cNvSpPr>
          <p:nvPr>
            <p:ph idx="1"/>
          </p:nvPr>
        </p:nvSpPr>
        <p:spPr>
          <a:xfrm>
            <a:off x="3017521" y="5554133"/>
            <a:ext cx="37856160" cy="25162934"/>
          </a:xfrm>
        </p:spPr>
        <p:txBody>
          <a:bodyPr>
            <a:normAutofit fontScale="25000" lnSpcReduction="20000"/>
          </a:bodyPr>
          <a:lstStyle/>
          <a:p>
            <a:pPr>
              <a:lnSpc>
                <a:spcPct val="170000"/>
              </a:lnSpc>
            </a:pPr>
            <a:r>
              <a:rPr lang="en-GB" sz="14400" b="1">
                <a:latin typeface="Arial" panose="020B0604020202020204" pitchFamily="34" charset="0"/>
                <a:cs typeface="Arial" panose="020B0604020202020204" pitchFamily="34" charset="0"/>
              </a:rPr>
              <a:t>Halvorsrud, K., </a:t>
            </a:r>
            <a:r>
              <a:rPr lang="en-GB" sz="14400" b="1" err="1">
                <a:latin typeface="Arial" panose="020B0604020202020204" pitchFamily="34" charset="0"/>
                <a:cs typeface="Arial" panose="020B0604020202020204" pitchFamily="34" charset="0"/>
              </a:rPr>
              <a:t>Nazroo</a:t>
            </a:r>
            <a:r>
              <a:rPr lang="en-GB" sz="14400" b="1">
                <a:latin typeface="Arial" panose="020B0604020202020204" pitchFamily="34" charset="0"/>
                <a:cs typeface="Arial" panose="020B0604020202020204" pitchFamily="34" charset="0"/>
              </a:rPr>
              <a:t>, J., Otis, M., Brown </a:t>
            </a:r>
            <a:r>
              <a:rPr lang="en-GB" sz="14400" b="1" err="1">
                <a:latin typeface="Arial" panose="020B0604020202020204" pitchFamily="34" charset="0"/>
                <a:cs typeface="Arial" panose="020B0604020202020204" pitchFamily="34" charset="0"/>
              </a:rPr>
              <a:t>Hajdukova</a:t>
            </a:r>
            <a:r>
              <a:rPr lang="en-GB" sz="14400" b="1">
                <a:latin typeface="Arial" panose="020B0604020202020204" pitchFamily="34" charset="0"/>
                <a:cs typeface="Arial" panose="020B0604020202020204" pitchFamily="34" charset="0"/>
              </a:rPr>
              <a:t>, E. and </a:t>
            </a:r>
            <a:r>
              <a:rPr lang="en-GB" sz="14400" b="1" err="1">
                <a:latin typeface="Arial" panose="020B0604020202020204" pitchFamily="34" charset="0"/>
                <a:cs typeface="Arial" panose="020B0604020202020204" pitchFamily="34" charset="0"/>
              </a:rPr>
              <a:t>Bhui</a:t>
            </a:r>
            <a:r>
              <a:rPr lang="en-GB" sz="14400" b="1">
                <a:latin typeface="Arial" panose="020B0604020202020204" pitchFamily="34" charset="0"/>
                <a:cs typeface="Arial" panose="020B0604020202020204" pitchFamily="34" charset="0"/>
              </a:rPr>
              <a:t>, K. (2019)</a:t>
            </a:r>
            <a:r>
              <a:rPr lang="en-GB" sz="14400">
                <a:latin typeface="Arial" panose="020B0604020202020204" pitchFamily="34" charset="0"/>
                <a:cs typeface="Arial" panose="020B0604020202020204" pitchFamily="34" charset="0"/>
              </a:rPr>
              <a:t> ‘Ethnic inequalities in the pathways to care for people with psychosis in England: a systematic review and meta-analysis’, </a:t>
            </a:r>
            <a:r>
              <a:rPr lang="en-GB" sz="14400" i="1">
                <a:latin typeface="Arial" panose="020B0604020202020204" pitchFamily="34" charset="0"/>
                <a:cs typeface="Arial" panose="020B0604020202020204" pitchFamily="34" charset="0"/>
              </a:rPr>
              <a:t>BMC Medicine</a:t>
            </a:r>
            <a:r>
              <a:rPr lang="en-GB" sz="14400">
                <a:latin typeface="Arial" panose="020B0604020202020204" pitchFamily="34" charset="0"/>
                <a:cs typeface="Arial" panose="020B0604020202020204" pitchFamily="34" charset="0"/>
              </a:rPr>
              <a:t>, 17(1), p. 18.</a:t>
            </a:r>
          </a:p>
          <a:p>
            <a:pPr>
              <a:lnSpc>
                <a:spcPct val="170000"/>
              </a:lnSpc>
            </a:pPr>
            <a:r>
              <a:rPr lang="en-GB" sz="14400" b="1">
                <a:latin typeface="Arial" panose="020B0604020202020204" pitchFamily="34" charset="0"/>
                <a:cs typeface="Arial" panose="020B0604020202020204" pitchFamily="34" charset="0"/>
              </a:rPr>
              <a:t>Harrington, A. (2019)</a:t>
            </a:r>
            <a:r>
              <a:rPr lang="en-GB" sz="14400">
                <a:latin typeface="Arial" panose="020B0604020202020204" pitchFamily="34" charset="0"/>
                <a:cs typeface="Arial" panose="020B0604020202020204" pitchFamily="34" charset="0"/>
              </a:rPr>
              <a:t> ‘A landmark in psychiatric progress? The role of evidence in the rise and fall of insulin coma therapy’, </a:t>
            </a:r>
            <a:r>
              <a:rPr lang="en-GB" sz="14400" i="1">
                <a:latin typeface="Arial" panose="020B0604020202020204" pitchFamily="34" charset="0"/>
                <a:cs typeface="Arial" panose="020B0604020202020204" pitchFamily="34" charset="0"/>
              </a:rPr>
              <a:t>History of Psychiatry</a:t>
            </a:r>
            <a:r>
              <a:rPr lang="en-GB" sz="14400">
                <a:latin typeface="Arial" panose="020B0604020202020204" pitchFamily="34" charset="0"/>
                <a:cs typeface="Arial" panose="020B0604020202020204" pitchFamily="34" charset="0"/>
              </a:rPr>
              <a:t>, 30(3), pp. 286–300.</a:t>
            </a:r>
          </a:p>
          <a:p>
            <a:pPr>
              <a:lnSpc>
                <a:spcPct val="170000"/>
              </a:lnSpc>
            </a:pPr>
            <a:r>
              <a:rPr lang="en-GB" sz="14400" b="1">
                <a:latin typeface="Arial" panose="020B0604020202020204" pitchFamily="34" charset="0"/>
                <a:cs typeface="Arial" panose="020B0604020202020204" pitchFamily="34" charset="0"/>
              </a:rPr>
              <a:t>National Institute for Health and Care Excellence (NICE) (2014)</a:t>
            </a:r>
            <a:r>
              <a:rPr lang="en-GB" sz="14400">
                <a:latin typeface="Arial" panose="020B0604020202020204" pitchFamily="34" charset="0"/>
                <a:cs typeface="Arial" panose="020B0604020202020204" pitchFamily="34" charset="0"/>
              </a:rPr>
              <a:t> </a:t>
            </a:r>
            <a:r>
              <a:rPr lang="en-GB" sz="14400" i="1">
                <a:latin typeface="Arial" panose="020B0604020202020204" pitchFamily="34" charset="0"/>
                <a:cs typeface="Arial" panose="020B0604020202020204" pitchFamily="34" charset="0"/>
              </a:rPr>
              <a:t>Psychosis and schizophrenia in adults: prevention and management (CG178).</a:t>
            </a:r>
            <a:r>
              <a:rPr lang="en-GB" sz="14400">
                <a:latin typeface="Arial" panose="020B0604020202020204" pitchFamily="34" charset="0"/>
                <a:cs typeface="Arial" panose="020B0604020202020204" pitchFamily="34" charset="0"/>
              </a:rPr>
              <a:t> Available at: </a:t>
            </a:r>
            <a:r>
              <a:rPr lang="en-GB" sz="14400">
                <a:latin typeface="Arial" panose="020B0604020202020204" pitchFamily="34" charset="0"/>
                <a:cs typeface="Arial" panose="020B0604020202020204" pitchFamily="34" charset="0"/>
                <a:hlinkClick r:id="rId2"/>
              </a:rPr>
              <a:t>https://www.nice.org.uk/guidance/cg178</a:t>
            </a:r>
            <a:r>
              <a:rPr lang="en-GB" sz="14400">
                <a:latin typeface="Arial" panose="020B0604020202020204" pitchFamily="34" charset="0"/>
                <a:cs typeface="Arial" panose="020B0604020202020204" pitchFamily="34" charset="0"/>
              </a:rPr>
              <a:t> (Accessed: 22 October 2026).</a:t>
            </a:r>
          </a:p>
          <a:p>
            <a:pPr>
              <a:lnSpc>
                <a:spcPct val="170000"/>
              </a:lnSpc>
            </a:pPr>
            <a:r>
              <a:rPr lang="en-GB" sz="14400" b="1">
                <a:latin typeface="Arial" panose="020B0604020202020204" pitchFamily="34" charset="0"/>
                <a:cs typeface="Arial" panose="020B0604020202020204" pitchFamily="34" charset="0"/>
              </a:rPr>
              <a:t>NHS (2023)</a:t>
            </a:r>
            <a:r>
              <a:rPr lang="en-GB" sz="14400">
                <a:latin typeface="Arial" panose="020B0604020202020204" pitchFamily="34" charset="0"/>
                <a:cs typeface="Arial" panose="020B0604020202020204" pitchFamily="34" charset="0"/>
              </a:rPr>
              <a:t> </a:t>
            </a:r>
            <a:r>
              <a:rPr lang="en-GB" sz="14400" i="1">
                <a:latin typeface="Arial" panose="020B0604020202020204" pitchFamily="34" charset="0"/>
                <a:cs typeface="Arial" panose="020B0604020202020204" pitchFamily="34" charset="0"/>
              </a:rPr>
              <a:t>Overview - Schizophrenia.</a:t>
            </a:r>
            <a:r>
              <a:rPr lang="en-GB" sz="14400">
                <a:latin typeface="Arial" panose="020B0604020202020204" pitchFamily="34" charset="0"/>
                <a:cs typeface="Arial" panose="020B0604020202020204" pitchFamily="34" charset="0"/>
              </a:rPr>
              <a:t> Available at: </a:t>
            </a:r>
            <a:r>
              <a:rPr lang="en-GB" sz="14400">
                <a:latin typeface="Arial" panose="020B0604020202020204" pitchFamily="34" charset="0"/>
                <a:cs typeface="Arial" panose="020B0604020202020204" pitchFamily="34" charset="0"/>
                <a:hlinkClick r:id="rId3"/>
              </a:rPr>
              <a:t>https://www.nhs.uk/mental-health/conditions/schizophrenia/overview/</a:t>
            </a:r>
            <a:r>
              <a:rPr lang="en-GB" sz="14400">
                <a:latin typeface="Arial" panose="020B0604020202020204" pitchFamily="34" charset="0"/>
                <a:cs typeface="Arial" panose="020B0604020202020204" pitchFamily="34" charset="0"/>
              </a:rPr>
              <a:t> (Accessed: 22 October 2026). </a:t>
            </a:r>
            <a:r>
              <a:rPr lang="en-GB" sz="14400">
                <a:latin typeface="Arial" panose="020B0604020202020204" pitchFamily="34" charset="0"/>
                <a:cs typeface="Arial" panose="020B0604020202020204" pitchFamily="34" charset="0"/>
                <a:hlinkClick r:id="rId3"/>
              </a:rPr>
              <a:t>[nhs.uk]</a:t>
            </a:r>
            <a:endParaRPr lang="en-GB" sz="14400">
              <a:latin typeface="Arial" panose="020B0604020202020204" pitchFamily="34" charset="0"/>
              <a:cs typeface="Arial" panose="020B0604020202020204" pitchFamily="34" charset="0"/>
            </a:endParaRPr>
          </a:p>
          <a:p>
            <a:pPr>
              <a:lnSpc>
                <a:spcPct val="170000"/>
              </a:lnSpc>
            </a:pPr>
            <a:r>
              <a:rPr lang="en-GB" sz="14400" b="1">
                <a:latin typeface="Arial" panose="020B0604020202020204" pitchFamily="34" charset="0"/>
                <a:cs typeface="Arial" panose="020B0604020202020204" pitchFamily="34" charset="0"/>
              </a:rPr>
              <a:t>NHS England (2019)</a:t>
            </a:r>
            <a:r>
              <a:rPr lang="en-GB" sz="14400">
                <a:latin typeface="Arial" panose="020B0604020202020204" pitchFamily="34" charset="0"/>
                <a:cs typeface="Arial" panose="020B0604020202020204" pitchFamily="34" charset="0"/>
              </a:rPr>
              <a:t> </a:t>
            </a:r>
            <a:r>
              <a:rPr lang="en-GB" sz="14400" i="1">
                <a:latin typeface="Arial" panose="020B0604020202020204" pitchFamily="34" charset="0"/>
                <a:cs typeface="Arial" panose="020B0604020202020204" pitchFamily="34" charset="0"/>
              </a:rPr>
              <a:t>The NHS Long Term Plan.</a:t>
            </a:r>
            <a:r>
              <a:rPr lang="en-GB" sz="14400">
                <a:latin typeface="Arial" panose="020B0604020202020204" pitchFamily="34" charset="0"/>
                <a:cs typeface="Arial" panose="020B0604020202020204" pitchFamily="34" charset="0"/>
              </a:rPr>
              <a:t> Available at: </a:t>
            </a:r>
            <a:r>
              <a:rPr lang="en-GB" sz="14400">
                <a:latin typeface="Arial" panose="020B0604020202020204" pitchFamily="34" charset="0"/>
                <a:cs typeface="Arial" panose="020B0604020202020204" pitchFamily="34" charset="0"/>
                <a:hlinkClick r:id="rId4"/>
              </a:rPr>
              <a:t>https://www.longtermplan.nhs.uk/</a:t>
            </a:r>
            <a:r>
              <a:rPr lang="en-GB" sz="14400">
                <a:latin typeface="Arial" panose="020B0604020202020204" pitchFamily="34" charset="0"/>
                <a:cs typeface="Arial" panose="020B0604020202020204" pitchFamily="34" charset="0"/>
              </a:rPr>
              <a:t> (Accessed: 22 October 2026).</a:t>
            </a:r>
          </a:p>
          <a:p>
            <a:pPr>
              <a:lnSpc>
                <a:spcPct val="170000"/>
              </a:lnSpc>
            </a:pPr>
            <a:r>
              <a:rPr lang="en-GB" sz="14400" b="1">
                <a:latin typeface="Arial" panose="020B0604020202020204" pitchFamily="34" charset="0"/>
                <a:cs typeface="Arial" panose="020B0604020202020204" pitchFamily="34" charset="0"/>
              </a:rPr>
              <a:t>Royal College of Psychiatrists (2025)</a:t>
            </a:r>
            <a:r>
              <a:rPr lang="en-GB" sz="14400">
                <a:latin typeface="Arial" panose="020B0604020202020204" pitchFamily="34" charset="0"/>
                <a:cs typeface="Arial" panose="020B0604020202020204" pitchFamily="34" charset="0"/>
              </a:rPr>
              <a:t> </a:t>
            </a:r>
            <a:r>
              <a:rPr lang="en-GB" sz="14400" i="1">
                <a:latin typeface="Arial" panose="020B0604020202020204" pitchFamily="34" charset="0"/>
                <a:cs typeface="Arial" panose="020B0604020202020204" pitchFamily="34" charset="0"/>
              </a:rPr>
              <a:t>Schizophrenia.</a:t>
            </a:r>
            <a:r>
              <a:rPr lang="en-GB" sz="14400">
                <a:latin typeface="Arial" panose="020B0604020202020204" pitchFamily="34" charset="0"/>
                <a:cs typeface="Arial" panose="020B0604020202020204" pitchFamily="34" charset="0"/>
              </a:rPr>
              <a:t> Available at: </a:t>
            </a:r>
            <a:r>
              <a:rPr lang="en-GB" sz="14400">
                <a:latin typeface="Arial" panose="020B0604020202020204" pitchFamily="34" charset="0"/>
                <a:cs typeface="Arial" panose="020B0604020202020204" pitchFamily="34" charset="0"/>
                <a:hlinkClick r:id="rId5"/>
              </a:rPr>
              <a:t>https://www.rcpsych.ac.uk/mental-health/mental-illnesses-and-mental-health-problems/schizophrenia</a:t>
            </a:r>
            <a:r>
              <a:rPr lang="en-GB" sz="14400">
                <a:latin typeface="Arial" panose="020B0604020202020204" pitchFamily="34" charset="0"/>
                <a:cs typeface="Arial" panose="020B0604020202020204" pitchFamily="34" charset="0"/>
              </a:rPr>
              <a:t> (Accessed: 22 October 2026).</a:t>
            </a:r>
          </a:p>
          <a:p>
            <a:pPr>
              <a:lnSpc>
                <a:spcPct val="170000"/>
              </a:lnSpc>
            </a:pPr>
            <a:r>
              <a:rPr lang="en-GB" sz="14400" b="1" err="1">
                <a:latin typeface="Arial" panose="020B0604020202020204" pitchFamily="34" charset="0"/>
                <a:cs typeface="Arial" panose="020B0604020202020204" pitchFamily="34" charset="0"/>
              </a:rPr>
              <a:t>Selten</a:t>
            </a:r>
            <a:r>
              <a:rPr lang="en-GB" sz="14400" b="1">
                <a:latin typeface="Arial" panose="020B0604020202020204" pitchFamily="34" charset="0"/>
                <a:cs typeface="Arial" panose="020B0604020202020204" pitchFamily="34" charset="0"/>
              </a:rPr>
              <a:t>, J.-P., van der Ven, E. and </a:t>
            </a:r>
            <a:r>
              <a:rPr lang="en-GB" sz="14400" b="1" err="1">
                <a:latin typeface="Arial" panose="020B0604020202020204" pitchFamily="34" charset="0"/>
                <a:cs typeface="Arial" panose="020B0604020202020204" pitchFamily="34" charset="0"/>
              </a:rPr>
              <a:t>Termorshuizen</a:t>
            </a:r>
            <a:r>
              <a:rPr lang="en-GB" sz="14400" b="1">
                <a:latin typeface="Arial" panose="020B0604020202020204" pitchFamily="34" charset="0"/>
                <a:cs typeface="Arial" panose="020B0604020202020204" pitchFamily="34" charset="0"/>
              </a:rPr>
              <a:t>, F. (2020)</a:t>
            </a:r>
            <a:r>
              <a:rPr lang="en-GB" sz="14400">
                <a:latin typeface="Arial" panose="020B0604020202020204" pitchFamily="34" charset="0"/>
                <a:cs typeface="Arial" panose="020B0604020202020204" pitchFamily="34" charset="0"/>
              </a:rPr>
              <a:t> ‘Migration and psychosis: a meta-analysis of incidence studies’, </a:t>
            </a:r>
            <a:r>
              <a:rPr lang="en-GB" sz="14400" i="1">
                <a:latin typeface="Arial" panose="020B0604020202020204" pitchFamily="34" charset="0"/>
                <a:cs typeface="Arial" panose="020B0604020202020204" pitchFamily="34" charset="0"/>
              </a:rPr>
              <a:t>Psychological Medicine</a:t>
            </a:r>
            <a:r>
              <a:rPr lang="en-GB" sz="14400">
                <a:latin typeface="Arial" panose="020B0604020202020204" pitchFamily="34" charset="0"/>
                <a:cs typeface="Arial" panose="020B0604020202020204" pitchFamily="34" charset="0"/>
              </a:rPr>
              <a:t>, 50(2), pp. 303–313.</a:t>
            </a:r>
          </a:p>
          <a:p>
            <a:pPr>
              <a:lnSpc>
                <a:spcPct val="170000"/>
              </a:lnSpc>
            </a:pPr>
            <a:r>
              <a:rPr lang="en-GB" sz="14400" b="1">
                <a:latin typeface="Arial" panose="020B0604020202020204" pitchFamily="34" charset="0"/>
                <a:cs typeface="Arial" panose="020B0604020202020204" pitchFamily="34" charset="0"/>
              </a:rPr>
              <a:t>UK Government (1983)</a:t>
            </a:r>
            <a:r>
              <a:rPr lang="en-GB" sz="14400">
                <a:latin typeface="Arial" panose="020B0604020202020204" pitchFamily="34" charset="0"/>
                <a:cs typeface="Arial" panose="020B0604020202020204" pitchFamily="34" charset="0"/>
              </a:rPr>
              <a:t> </a:t>
            </a:r>
            <a:r>
              <a:rPr lang="en-GB" sz="14400" i="1">
                <a:latin typeface="Arial" panose="020B0604020202020204" pitchFamily="34" charset="0"/>
                <a:cs typeface="Arial" panose="020B0604020202020204" pitchFamily="34" charset="0"/>
              </a:rPr>
              <a:t>Mental Health Act 1983.</a:t>
            </a:r>
            <a:r>
              <a:rPr lang="en-GB" sz="14400">
                <a:latin typeface="Arial" panose="020B0604020202020204" pitchFamily="34" charset="0"/>
                <a:cs typeface="Arial" panose="020B0604020202020204" pitchFamily="34" charset="0"/>
              </a:rPr>
              <a:t> Available at: </a:t>
            </a:r>
            <a:r>
              <a:rPr lang="en-GB" sz="14400">
                <a:latin typeface="Arial" panose="020B0604020202020204" pitchFamily="34" charset="0"/>
                <a:cs typeface="Arial" panose="020B0604020202020204" pitchFamily="34" charset="0"/>
                <a:hlinkClick r:id="rId6"/>
              </a:rPr>
              <a:t>https://www.legislation.gov.uk/ukpga/1983/20/contents</a:t>
            </a:r>
            <a:r>
              <a:rPr lang="en-GB" sz="14400">
                <a:latin typeface="Arial" panose="020B0604020202020204" pitchFamily="34" charset="0"/>
                <a:cs typeface="Arial" panose="020B0604020202020204" pitchFamily="34" charset="0"/>
              </a:rPr>
              <a:t> (Accessed: 22 October 2026).</a:t>
            </a:r>
          </a:p>
          <a:p>
            <a:pPr>
              <a:lnSpc>
                <a:spcPct val="170000"/>
              </a:lnSpc>
            </a:pPr>
            <a:r>
              <a:rPr lang="en-GB" sz="14400" b="1">
                <a:latin typeface="Arial" panose="020B0604020202020204" pitchFamily="34" charset="0"/>
                <a:cs typeface="Arial" panose="020B0604020202020204" pitchFamily="34" charset="0"/>
              </a:rPr>
              <a:t>UK Government (2010)</a:t>
            </a:r>
            <a:r>
              <a:rPr lang="en-GB" sz="14400">
                <a:latin typeface="Arial" panose="020B0604020202020204" pitchFamily="34" charset="0"/>
                <a:cs typeface="Arial" panose="020B0604020202020204" pitchFamily="34" charset="0"/>
              </a:rPr>
              <a:t> </a:t>
            </a:r>
            <a:r>
              <a:rPr lang="en-GB" sz="14400" i="1">
                <a:latin typeface="Arial" panose="020B0604020202020204" pitchFamily="34" charset="0"/>
                <a:cs typeface="Arial" panose="020B0604020202020204" pitchFamily="34" charset="0"/>
              </a:rPr>
              <a:t>Equality Act 2010.</a:t>
            </a:r>
            <a:r>
              <a:rPr lang="en-GB" sz="14400">
                <a:latin typeface="Arial" panose="020B0604020202020204" pitchFamily="34" charset="0"/>
                <a:cs typeface="Arial" panose="020B0604020202020204" pitchFamily="34" charset="0"/>
              </a:rPr>
              <a:t> Available at: </a:t>
            </a:r>
            <a:r>
              <a:rPr lang="en-GB" sz="14400">
                <a:latin typeface="Arial" panose="020B0604020202020204" pitchFamily="34" charset="0"/>
                <a:cs typeface="Arial" panose="020B0604020202020204" pitchFamily="34" charset="0"/>
                <a:hlinkClick r:id="rId7"/>
              </a:rPr>
              <a:t>https://www.legislation.gov.uk/ukpga/2010/15/contents</a:t>
            </a:r>
            <a:r>
              <a:rPr lang="en-GB" sz="14400">
                <a:latin typeface="Arial" panose="020B0604020202020204" pitchFamily="34" charset="0"/>
                <a:cs typeface="Arial" panose="020B0604020202020204" pitchFamily="34" charset="0"/>
              </a:rPr>
              <a:t> (Accessed: 22 October 2026).</a:t>
            </a:r>
          </a:p>
          <a:p>
            <a:pPr>
              <a:lnSpc>
                <a:spcPct val="170000"/>
              </a:lnSpc>
            </a:pPr>
            <a:r>
              <a:rPr lang="en-GB" sz="14400" b="1">
                <a:latin typeface="Arial" panose="020B0604020202020204" pitchFamily="34" charset="0"/>
                <a:cs typeface="Arial" panose="020B0604020202020204" pitchFamily="34" charset="0"/>
              </a:rPr>
              <a:t>Wood, L., Byrne, R., Enache, G. and Morrison, A.P. (2014)</a:t>
            </a:r>
            <a:r>
              <a:rPr lang="en-GB" sz="14400">
                <a:latin typeface="Arial" panose="020B0604020202020204" pitchFamily="34" charset="0"/>
                <a:cs typeface="Arial" panose="020B0604020202020204" pitchFamily="34" charset="0"/>
              </a:rPr>
              <a:t> ‘A systematic review of the effect of stigma on psychiatric illness outcomes’, </a:t>
            </a:r>
            <a:r>
              <a:rPr lang="en-GB" sz="14400" i="1">
                <a:latin typeface="Arial" panose="020B0604020202020204" pitchFamily="34" charset="0"/>
                <a:cs typeface="Arial" panose="020B0604020202020204" pitchFamily="34" charset="0"/>
              </a:rPr>
              <a:t>Psychiatry Research</a:t>
            </a:r>
            <a:r>
              <a:rPr lang="en-GB" sz="14400">
                <a:latin typeface="Arial" panose="020B0604020202020204" pitchFamily="34" charset="0"/>
                <a:cs typeface="Arial" panose="020B0604020202020204" pitchFamily="34" charset="0"/>
              </a:rPr>
              <a:t>, 220(1–2), pp. 1–8.</a:t>
            </a:r>
          </a:p>
          <a:p>
            <a:pPr>
              <a:lnSpc>
                <a:spcPct val="170000"/>
              </a:lnSpc>
            </a:pPr>
            <a:r>
              <a:rPr lang="en-GB" sz="14400" b="1">
                <a:latin typeface="Arial" panose="020B0604020202020204" pitchFamily="34" charset="0"/>
                <a:cs typeface="Arial" panose="020B0604020202020204" pitchFamily="34" charset="0"/>
              </a:rPr>
              <a:t>World Health Organization (WHO) (2024)</a:t>
            </a:r>
            <a:r>
              <a:rPr lang="en-GB" sz="14400">
                <a:latin typeface="Arial" panose="020B0604020202020204" pitchFamily="34" charset="0"/>
                <a:cs typeface="Arial" panose="020B0604020202020204" pitchFamily="34" charset="0"/>
              </a:rPr>
              <a:t> </a:t>
            </a:r>
            <a:r>
              <a:rPr lang="en-GB" sz="14400" i="1">
                <a:latin typeface="Arial" panose="020B0604020202020204" pitchFamily="34" charset="0"/>
                <a:cs typeface="Arial" panose="020B0604020202020204" pitchFamily="34" charset="0"/>
              </a:rPr>
              <a:t>Clinical Descriptions and Diagnostic Requirements for ICD-11 Mental, Behavioural and Neurodevelopmental Disorders.</a:t>
            </a:r>
            <a:r>
              <a:rPr lang="en-GB" sz="14400">
                <a:latin typeface="Arial" panose="020B0604020202020204" pitchFamily="34" charset="0"/>
                <a:cs typeface="Arial" panose="020B0604020202020204" pitchFamily="34" charset="0"/>
              </a:rPr>
              <a:t> Geneva: WHO.</a:t>
            </a:r>
          </a:p>
          <a:p>
            <a:pPr>
              <a:lnSpc>
                <a:spcPct val="170000"/>
              </a:lnSpc>
            </a:pPr>
            <a:r>
              <a:rPr lang="en-GB" sz="14400" b="1">
                <a:latin typeface="Arial" panose="020B0604020202020204" pitchFamily="34" charset="0"/>
                <a:cs typeface="Arial" panose="020B0604020202020204" pitchFamily="34" charset="0"/>
              </a:rPr>
              <a:t>World Health Organization (WHO) (2026)</a:t>
            </a:r>
            <a:r>
              <a:rPr lang="en-GB" sz="14400">
                <a:latin typeface="Arial" panose="020B0604020202020204" pitchFamily="34" charset="0"/>
                <a:cs typeface="Arial" panose="020B0604020202020204" pitchFamily="34" charset="0"/>
              </a:rPr>
              <a:t> </a:t>
            </a:r>
            <a:r>
              <a:rPr lang="en-GB" sz="14400" i="1">
                <a:latin typeface="Arial" panose="020B0604020202020204" pitchFamily="34" charset="0"/>
                <a:cs typeface="Arial" panose="020B0604020202020204" pitchFamily="34" charset="0"/>
              </a:rPr>
              <a:t>Schizophrenia.</a:t>
            </a:r>
            <a:r>
              <a:rPr lang="en-GB" sz="14400">
                <a:latin typeface="Arial" panose="020B0604020202020204" pitchFamily="34" charset="0"/>
                <a:cs typeface="Arial" panose="020B0604020202020204" pitchFamily="34" charset="0"/>
              </a:rPr>
              <a:t> Available at: </a:t>
            </a:r>
            <a:r>
              <a:rPr lang="en-GB" sz="14400">
                <a:latin typeface="Arial" panose="020B0604020202020204" pitchFamily="34" charset="0"/>
                <a:cs typeface="Arial" panose="020B0604020202020204" pitchFamily="34" charset="0"/>
                <a:hlinkClick r:id="rId8"/>
              </a:rPr>
              <a:t>https://www.who.int/news-room/fact-sheets/detail/schizophrenia</a:t>
            </a:r>
            <a:r>
              <a:rPr lang="en-GB" sz="14400">
                <a:latin typeface="Arial" panose="020B0604020202020204" pitchFamily="34" charset="0"/>
                <a:cs typeface="Arial" panose="020B0604020202020204" pitchFamily="34" charset="0"/>
              </a:rPr>
              <a:t> (Accessed: 22 October 2026). </a:t>
            </a:r>
          </a:p>
          <a:p>
            <a:pPr>
              <a:lnSpc>
                <a:spcPct val="170000"/>
              </a:lnSpc>
            </a:pPr>
            <a:r>
              <a:rPr lang="en-GB" sz="14400" b="1">
                <a:latin typeface="Arial" panose="020B0604020202020204" pitchFamily="34" charset="0"/>
                <a:cs typeface="Arial" panose="020B0604020202020204" pitchFamily="34" charset="0"/>
              </a:rPr>
              <a:t>Neurotorium (2023) </a:t>
            </a:r>
            <a:r>
              <a:rPr lang="en-GB" sz="14400">
                <a:latin typeface="Arial" panose="020B0604020202020204" pitchFamily="34" charset="0"/>
                <a:cs typeface="Arial" panose="020B0604020202020204" pitchFamily="34" charset="0"/>
              </a:rPr>
              <a:t>The global impact of schizophrenia. Available at: </a:t>
            </a:r>
            <a:r>
              <a:rPr lang="en-GB" sz="14400">
                <a:latin typeface="Arial" panose="020B0604020202020204" pitchFamily="34" charset="0"/>
                <a:cs typeface="Arial" panose="020B0604020202020204" pitchFamily="34" charset="0"/>
                <a:hlinkClick r:id="rId9"/>
              </a:rPr>
              <a:t>https://neurotorium.org/tool/the-global-impact-of-schizophrenia/ </a:t>
            </a:r>
            <a:r>
              <a:rPr lang="en-GB" sz="14400">
                <a:latin typeface="Arial" panose="020B0604020202020204" pitchFamily="34" charset="0"/>
                <a:cs typeface="Arial" panose="020B0604020202020204" pitchFamily="34" charset="0"/>
              </a:rPr>
              <a:t>(Accessed: 23 October 2026).</a:t>
            </a:r>
          </a:p>
          <a:p>
            <a:pPr>
              <a:lnSpc>
                <a:spcPct val="170000"/>
              </a:lnSpc>
            </a:pPr>
            <a:r>
              <a:rPr lang="en-GB" sz="14400" b="1">
                <a:latin typeface="Arial" panose="020B0604020202020204" pitchFamily="34" charset="0"/>
                <a:cs typeface="Arial" panose="020B0604020202020204" pitchFamily="34" charset="0"/>
              </a:rPr>
              <a:t>Correll, C.U., Schooler, N.R. and Robinson, D.G. (2018) </a:t>
            </a:r>
            <a:r>
              <a:rPr lang="en-GB" sz="14400">
                <a:latin typeface="Arial" panose="020B0604020202020204" pitchFamily="34" charset="0"/>
                <a:cs typeface="Arial" panose="020B0604020202020204" pitchFamily="34" charset="0"/>
              </a:rPr>
              <a:t>‘Psychosocial interventions in schizophrenia: evidence-based approaches’, World Psychiatry, 17(2), pp. 200-201.</a:t>
            </a:r>
          </a:p>
          <a:p>
            <a:pPr>
              <a:lnSpc>
                <a:spcPct val="170000"/>
              </a:lnSpc>
            </a:pPr>
            <a:r>
              <a:rPr lang="en-GB" sz="14400" b="1">
                <a:latin typeface="Arial" panose="020B0604020202020204" pitchFamily="34" charset="0"/>
                <a:cs typeface="Arial" panose="020B0604020202020204" pitchFamily="34" charset="0"/>
              </a:rPr>
              <a:t>Thornicroft, G., Sunkel, C. and Aliev, A.A. (2022) </a:t>
            </a:r>
            <a:r>
              <a:rPr lang="en-GB" sz="14400">
                <a:latin typeface="Arial" panose="020B0604020202020204" pitchFamily="34" charset="0"/>
                <a:cs typeface="Arial" panose="020B0604020202020204" pitchFamily="34" charset="0"/>
              </a:rPr>
              <a:t>‘The Lancet Commission on ending stigma and discrimination in mental health’, The Lancet, 400(10361), pp. 1438-1480.</a:t>
            </a:r>
          </a:p>
          <a:p>
            <a:pPr>
              <a:lnSpc>
                <a:spcPct val="170000"/>
              </a:lnSpc>
            </a:pPr>
            <a:r>
              <a:rPr lang="en-GB" sz="14400" b="1">
                <a:latin typeface="Arial" panose="020B0604020202020204" pitchFamily="34" charset="0"/>
                <a:cs typeface="Arial" panose="020B0604020202020204" pitchFamily="34" charset="0"/>
              </a:rPr>
              <a:t>Schizophrenia Treatment (2018) </a:t>
            </a:r>
            <a:r>
              <a:rPr lang="en-GB" sz="14400">
                <a:latin typeface="Arial" panose="020B0604020202020204" pitchFamily="34" charset="0"/>
                <a:cs typeface="Arial" panose="020B0604020202020204" pitchFamily="34" charset="0"/>
              </a:rPr>
              <a:t>How to treat schizophrenia patients. Available at: </a:t>
            </a:r>
            <a:r>
              <a:rPr lang="en-GB" sz="14400">
                <a:latin typeface="Arial" panose="020B0604020202020204" pitchFamily="34" charset="0"/>
                <a:cs typeface="Arial" panose="020B0604020202020204" pitchFamily="34" charset="0"/>
                <a:hlinkClick r:id="rId10"/>
              </a:rPr>
              <a:t>https://treatmentforschizophrenia.blogspot.com/2018/01/how-to-treat-schizophrenia-patients.html </a:t>
            </a:r>
            <a:r>
              <a:rPr lang="en-GB" sz="14400">
                <a:latin typeface="Arial" panose="020B0604020202020204" pitchFamily="34" charset="0"/>
                <a:cs typeface="Arial" panose="020B0604020202020204" pitchFamily="34" charset="0"/>
              </a:rPr>
              <a:t>(Accessed: 23 October 2026).</a:t>
            </a:r>
          </a:p>
          <a:p>
            <a:endParaRPr lang="en-GB"/>
          </a:p>
        </p:txBody>
      </p:sp>
    </p:spTree>
    <p:extLst>
      <p:ext uri="{BB962C8B-B14F-4D97-AF65-F5344CB8AC3E}">
        <p14:creationId xmlns:p14="http://schemas.microsoft.com/office/powerpoint/2010/main" val="179394514"/>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Application>Microsoft Office PowerPoint</Application>
  <PresentationFormat>Custom</PresentationFormat>
  <Slides>3</Slides>
  <Notes>0</Notes>
  <HiddenSlides>0</HiddenSlides>
  <ScaleCrop>false</ScaleCrop>
  <HeadingPairs>
    <vt:vector size="4" baseType="variant">
      <vt:variant>
        <vt:lpstr>Theme</vt:lpstr>
      </vt:variant>
      <vt:variant>
        <vt:i4>5</vt:i4>
      </vt:variant>
      <vt:variant>
        <vt:lpstr>Slide Titles</vt:lpstr>
      </vt:variant>
      <vt:variant>
        <vt:i4>3</vt:i4>
      </vt:variant>
    </vt:vector>
  </HeadingPairs>
  <TitlesOfParts>
    <vt:vector size="8" baseType="lpstr">
      <vt:lpstr>36x48-Template-V2b</vt:lpstr>
      <vt:lpstr>Without Quick Guides</vt:lpstr>
      <vt:lpstr>Classic 3 Columns</vt:lpstr>
      <vt:lpstr>Trifold - Wide Center</vt:lpstr>
      <vt:lpstr>Office Theme</vt:lpstr>
      <vt:lpstr>  Student name: Rosa Islam Semi Bepary  Student number : 2418833 Lecturer Name: Bianca Sanfilippo  </vt:lpstr>
      <vt:lpstr>PowerPoint Presentation</vt:lpstr>
      <vt:lpstr>References:</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revision>1</cp:revision>
  <cp:lastPrinted>2015-06-29T17:31:11Z</cp:lastPrinted>
  <dcterms:created xsi:type="dcterms:W3CDTF">2012-02-03T19:11:35Z</dcterms:created>
  <dcterms:modified xsi:type="dcterms:W3CDTF">2026-10-23T01:27:14Z</dcterms:modified>
</cp:coreProperties>
</file>