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759" r:id="rId2"/>
    <p:sldId id="773" r:id="rId3"/>
    <p:sldId id="774" r:id="rId4"/>
    <p:sldId id="775" r:id="rId5"/>
    <p:sldId id="257" r:id="rId6"/>
    <p:sldId id="258" r:id="rId7"/>
    <p:sldId id="307" r:id="rId8"/>
    <p:sldId id="259" r:id="rId9"/>
    <p:sldId id="261" r:id="rId10"/>
    <p:sldId id="262" r:id="rId11"/>
    <p:sldId id="760" r:id="rId12"/>
    <p:sldId id="761" r:id="rId13"/>
    <p:sldId id="762" r:id="rId14"/>
    <p:sldId id="763" r:id="rId15"/>
    <p:sldId id="764" r:id="rId16"/>
    <p:sldId id="271" r:id="rId17"/>
    <p:sldId id="779" r:id="rId18"/>
    <p:sldId id="272" r:id="rId19"/>
    <p:sldId id="780" r:id="rId20"/>
    <p:sldId id="274" r:id="rId21"/>
    <p:sldId id="768" r:id="rId22"/>
    <p:sldId id="31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C2C80-2C25-4A08-A7F1-33C08A397F1F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07958-B682-4645-A77B-299F5C2AD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09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21BF9-3926-4693-A738-1BEC38B9D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DC3BEF-0F4D-4ED8-9946-26B776B264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3F498-FE50-452C-9061-852475F02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9B79F-91AF-4F40-8176-C2F25CC62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5CB8D-F261-4DF7-92E7-6FD6E1F80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B584-E543-4895-AE87-D787D6394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73B54-B6CA-4928-B699-DB84FC8DE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EE0A5-25C3-40F8-B778-F714718C6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5E627-A7E3-447C-9649-CE32F717B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ACB2F-42F7-4D49-9F08-5C712C968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41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75DBA-A6DE-41B2-8D9F-995EBC3AC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34EA5-DB7B-4313-86B1-76918C1D3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39DA9-24F1-438A-8802-FDF0D324C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CF928-6638-4545-B8E0-0B75FF482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146A7-34F9-4BA8-9D00-01ACCD9D8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415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4247E-F35D-4060-86DA-CD243D97A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B12C4-B429-4642-BA64-EEC72BADA7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0AC6C8-28B5-4354-A1BE-74A2B96D41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698892-E280-41C1-87F0-30DE992C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1939EC-F21A-4747-87FC-B7D061B0D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4399-208E-4FA0-B379-A6B13AB3F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021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53AA6-028F-44EA-A82F-D5EFE3B29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C0FCF-DBFC-451E-835C-8851E5867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C53EE-5D8B-475B-ADDF-AF5786FEA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F71E4-07CC-47D6-9209-D0248A7FD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D092F9-3AB4-48E6-974C-E73913CC6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AF7C1A-9253-4750-BB0A-5F8F39D81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A92A57-58E7-4527-A6C8-E59705C4D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8F16CE-088C-42D1-BD6F-1191F7F0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048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F09F6-DFB8-4B31-9E79-95A5D3F22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9A41C2-635A-4E08-92F7-93D21FD81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A23E-2510-4228-AC4F-E7C39DAD1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8C569D-CF9F-460F-B68F-3B90235BD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94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43C2D3-E572-48FD-8795-C05DED47F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C4DE4-36F2-4B79-9767-FB10D4D05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3D08A-F09E-4D61-A233-7B056D338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60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EEC2-AFC4-40EA-BE3E-E28A108BF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E147C-BFCF-44FF-B5D0-C5AACCE5A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D5D6B5-3DC0-455D-8F1F-E4E7932652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7D463-5F23-4768-81A1-EF929D46B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298AB-CD13-4CC9-964E-376F2FAA9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93C79-AEC5-4AEE-9929-501ADC13E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55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91C8C-BE18-4B20-A161-75D670E77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836519-A662-4302-96A2-22213CB287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76C8B6-4105-47BF-879C-F564FD346F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81AD1C-94CF-4ADE-B075-E5763D859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88D71-8CF1-4D9A-AB3A-4A11586F1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777DD-BB89-45D5-9D87-025E0847B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6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2833-E4A8-45B2-A69B-04EED9246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AE5C9C-1FB4-4B3A-BDC3-3A8B33486B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0E772-25E4-4E8B-8F0B-4EC8EE9B0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839E9-46DE-4F45-A7DC-082AB253F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D50FF-30F4-4210-8E18-BE83F8FEF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55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5B59F8-2597-424B-A68D-9F70D63B7D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E44414-427C-42AE-A799-9EB4874D97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46FD6-A37C-4EBC-A961-C65139EDE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C7D25-E601-4A59-AA6F-430D2136B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E9F3F-63D7-46A6-902F-C8EF34D71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35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EAD4B4-78F5-4CC5-84B5-7DF08FED0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8306D4-6E6C-461A-AB2F-7A20EB4F0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B8E89-5F49-464D-BA42-C86ACB299A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CF70F-F933-45F2-B5F4-D10202ED8A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5DC31-784E-4A01-B200-FF3963759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56DD7-3F01-4EDF-8CD1-CEAE282F5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6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uindaleraprimaria.wordpress.com/2020/04/14/" TargetMode="External"/><Relationship Id="rId5" Type="http://schemas.openxmlformats.org/officeDocument/2006/relationships/image" Target="../media/image7.jp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12614" y="3984"/>
            <a:ext cx="7551121" cy="2310312"/>
          </a:xfrm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chemeClr val="tx2"/>
                </a:solidFill>
              </a:rPr>
              <a:t>LCLM5002 </a:t>
            </a:r>
            <a:r>
              <a:rPr lang="en-GB" sz="5200" b="1">
                <a:solidFill>
                  <a:schemeClr val="tx2"/>
                </a:solidFill>
              </a:rPr>
              <a:t>Report Writing </a:t>
            </a:r>
            <a:r>
              <a:rPr lang="en-GB" sz="5200" b="1" dirty="0">
                <a:solidFill>
                  <a:schemeClr val="tx2"/>
                </a:solidFill>
              </a:rPr>
              <a:t>Tutorial Guide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2614" y="3283409"/>
            <a:ext cx="7850325" cy="175493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Developing and Managing Individuals and Teams</a:t>
            </a:r>
          </a:p>
          <a:p>
            <a:r>
              <a:rPr lang="en-GB" sz="2800" dirty="0">
                <a:solidFill>
                  <a:schemeClr val="tx2"/>
                </a:solidFill>
              </a:rPr>
              <a:t>Assessment Support for </a:t>
            </a:r>
            <a:r>
              <a:rPr lang="en-GB" sz="2800" b="1" dirty="0">
                <a:solidFill>
                  <a:srgbClr val="002060"/>
                </a:solidFill>
              </a:rPr>
              <a:t>Assessment C2 (50%) Individual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D701F-E3BD-7583-A4E6-137735701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document with text on it&#10;&#10;AI-generated content may be incorrect.">
            <a:extLst>
              <a:ext uri="{FF2B5EF4-FFF2-40B4-BE49-F238E27FC236}">
                <a16:creationId xmlns:a16="http://schemas.microsoft.com/office/drawing/2014/main" id="{957893F8-576A-ED97-45E3-C8992270F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86266"/>
            <a:ext cx="12191999" cy="58177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01E298-65D0-A0B4-1FB5-9058257C7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6003985"/>
            <a:ext cx="12192000" cy="854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538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F96FA8F-47DE-57A4-A178-94C79150A0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6085113"/>
            <a:ext cx="12192000" cy="7728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B09E86-4847-BB75-802C-74846BB10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04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777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document&#10;&#10;AI-generated content may be incorrect.">
            <a:extLst>
              <a:ext uri="{FF2B5EF4-FFF2-40B4-BE49-F238E27FC236}">
                <a16:creationId xmlns:a16="http://schemas.microsoft.com/office/drawing/2014/main" id="{B8E6AC26-6283-F5B0-9FAE-C7ABECA2F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647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5437" y="1"/>
            <a:ext cx="5754696" cy="93749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Assessment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63123" y="937497"/>
            <a:ext cx="12254817" cy="4672045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Your task is to produce a </a:t>
            </a:r>
            <a:r>
              <a:rPr lang="en-GB" sz="3200" b="1" dirty="0">
                <a:solidFill>
                  <a:srgbClr val="C00000"/>
                </a:solidFill>
              </a:rPr>
              <a:t>professional report </a:t>
            </a:r>
            <a:r>
              <a:rPr lang="en-GB" sz="3200" dirty="0"/>
              <a:t>that evaluates contemporary Human Resource challenges and recommends how the organisation can respond effectively.</a:t>
            </a:r>
          </a:p>
          <a:p>
            <a:r>
              <a:rPr lang="en-GB" sz="3200" dirty="0"/>
              <a:t>Choose </a:t>
            </a:r>
            <a:r>
              <a:rPr lang="en-GB" sz="3200" b="1" dirty="0">
                <a:solidFill>
                  <a:srgbClr val="C00000"/>
                </a:solidFill>
              </a:rPr>
              <a:t>one UK-based company</a:t>
            </a:r>
            <a:r>
              <a:rPr lang="en-GB" sz="3200" dirty="0">
                <a:solidFill>
                  <a:srgbClr val="C00000"/>
                </a:solidFill>
              </a:rPr>
              <a:t> </a:t>
            </a:r>
            <a:r>
              <a:rPr lang="en-GB" sz="3200" dirty="0"/>
              <a:t>and use it consistently throughout your report. </a:t>
            </a:r>
          </a:p>
          <a:p>
            <a:r>
              <a:rPr lang="en-GB" sz="3200" dirty="0"/>
              <a:t>Suitable organisations include-Tesco, BT, Rolls-Royce, NatWest, NHS, Amazon UK, Marks &amp; Spencer, Unilever UK, Jaguar Land Rover </a:t>
            </a:r>
          </a:p>
          <a:p>
            <a:r>
              <a:rPr lang="en-GB" sz="3200" dirty="0"/>
              <a:t>Choose a company where there is evidence of technological change, recruitment challenges and diversity initiatives.</a:t>
            </a:r>
          </a:p>
          <a:p>
            <a:r>
              <a:rPr lang="en-GB" sz="3200" dirty="0">
                <a:solidFill>
                  <a:schemeClr val="tx2"/>
                </a:solidFill>
              </a:rPr>
              <a:t>Submission to be made in week starting </a:t>
            </a:r>
            <a:r>
              <a:rPr lang="en-GB" sz="3200" b="1" dirty="0"/>
              <a:t>20/07/2026</a:t>
            </a:r>
            <a:r>
              <a:rPr lang="en-GB" sz="3200" dirty="0"/>
              <a:t> @ </a:t>
            </a:r>
            <a:r>
              <a:rPr lang="en-GB" sz="3200" b="1" dirty="0"/>
              <a:t>14:00 (2PM)</a:t>
            </a:r>
            <a:endParaRPr lang="en-GB" sz="3200" dirty="0"/>
          </a:p>
          <a:p>
            <a:endParaRPr lang="en-GB" sz="3200" dirty="0"/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2708EBD-9346-82B5-0F6B-35D3A5094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8196" y="1"/>
            <a:ext cx="5754696" cy="84124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What the Examiner Wants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230" y="594360"/>
            <a:ext cx="12115799" cy="5015183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Demonstrate</a:t>
            </a:r>
          </a:p>
          <a:p>
            <a:r>
              <a:rPr lang="en-GB" sz="3200" dirty="0">
                <a:solidFill>
                  <a:schemeClr val="tx2"/>
                </a:solidFill>
              </a:rPr>
              <a:t> Knowledge of recruitment and selection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 Analysis and justification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Application to a real organisation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Critical academic writing skills</a:t>
            </a:r>
          </a:p>
          <a:p>
            <a:r>
              <a:rPr lang="en-GB" sz="3200" dirty="0">
                <a:solidFill>
                  <a:schemeClr val="tx2"/>
                </a:solidFill>
              </a:rPr>
              <a:t>Application of relevant theory/model/framework</a:t>
            </a:r>
          </a:p>
          <a:p>
            <a:r>
              <a:rPr lang="en-GB" dirty="0"/>
              <a:t>The report is not asking you to describe HR concepts. It expects you to: Explain, Evaluate, Critically evaluate, Recommend. These command words become increasingly analytical</a:t>
            </a: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90CE1DA-F5CD-ABCE-1782-A840C7766A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398805" y="29689"/>
            <a:ext cx="7737331" cy="8701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b="1" kern="1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What your examiners wants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08858" y="1023257"/>
            <a:ext cx="11223172" cy="45862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2"/>
                </a:solidFill>
              </a:rPr>
              <a:t>Remember, when copying text from sources such as books or journals, you must acknowledge the source.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What the examiners want</a:t>
            </a:r>
          </a:p>
          <a:p>
            <a:r>
              <a:rPr lang="en-US" dirty="0">
                <a:solidFill>
                  <a:schemeClr val="tx2"/>
                </a:solidFill>
              </a:rPr>
              <a:t>Clear/critical and balanced arguments</a:t>
            </a:r>
          </a:p>
          <a:p>
            <a:r>
              <a:rPr lang="en-US" dirty="0">
                <a:solidFill>
                  <a:schemeClr val="tx2"/>
                </a:solidFill>
              </a:rPr>
              <a:t>Theoretical concepts applied</a:t>
            </a:r>
          </a:p>
          <a:p>
            <a:r>
              <a:rPr lang="en-US" dirty="0">
                <a:solidFill>
                  <a:schemeClr val="tx2"/>
                </a:solidFill>
              </a:rPr>
              <a:t>Clearly addressed the question asked</a:t>
            </a:r>
          </a:p>
          <a:p>
            <a:r>
              <a:rPr lang="en-US" dirty="0">
                <a:solidFill>
                  <a:schemeClr val="tx2"/>
                </a:solidFill>
              </a:rPr>
              <a:t>Go beyond the lecture slides and materials</a:t>
            </a:r>
          </a:p>
          <a:p>
            <a:r>
              <a:rPr lang="en-US" dirty="0">
                <a:solidFill>
                  <a:schemeClr val="tx2"/>
                </a:solidFill>
              </a:rPr>
              <a:t>Make informed and evidence-based points</a:t>
            </a:r>
          </a:p>
          <a:p>
            <a:r>
              <a:rPr lang="en-US" dirty="0">
                <a:solidFill>
                  <a:schemeClr val="tx2"/>
                </a:solidFill>
              </a:rPr>
              <a:t>Topics have been presented in the lectures, refer to the lecture slides and your notes</a:t>
            </a:r>
          </a:p>
          <a:p>
            <a:r>
              <a:rPr lang="en-US" dirty="0">
                <a:solidFill>
                  <a:schemeClr val="tx2"/>
                </a:solidFill>
              </a:rPr>
              <a:t>You need to provide supporting evidence (citations) to back-up your claims</a:t>
            </a:r>
          </a:p>
          <a:p>
            <a:endParaRPr lang="en-US" sz="8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A95DD39-EEB6-8C31-047C-A6F4BAD4E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89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0" y="-13282"/>
            <a:ext cx="8178009" cy="899204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Suggested Report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5844" y="609829"/>
            <a:ext cx="11640312" cy="5871493"/>
          </a:xfrm>
        </p:spPr>
        <p:txBody>
          <a:bodyPr anchor="t">
            <a:no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Title page: Student name &amp; ID, Module, Assignment title, Lecturer’s name</a:t>
            </a:r>
          </a:p>
          <a:p>
            <a:r>
              <a:rPr lang="en-GB" dirty="0">
                <a:solidFill>
                  <a:schemeClr val="tx2"/>
                </a:solidFill>
              </a:rPr>
              <a:t>Executive Summary</a:t>
            </a:r>
          </a:p>
          <a:p>
            <a:r>
              <a:rPr lang="en-GB" dirty="0">
                <a:solidFill>
                  <a:schemeClr val="tx2"/>
                </a:solidFill>
              </a:rPr>
              <a:t>Table of Contents</a:t>
            </a:r>
          </a:p>
          <a:p>
            <a:r>
              <a:rPr lang="en-GB" dirty="0">
                <a:solidFill>
                  <a:schemeClr val="tx2"/>
                </a:solidFill>
              </a:rPr>
              <a:t>Introduction</a:t>
            </a:r>
          </a:p>
          <a:p>
            <a:r>
              <a:rPr lang="en-GB" dirty="0">
                <a:solidFill>
                  <a:schemeClr val="tx2"/>
                </a:solidFill>
              </a:rPr>
              <a:t>Organisational Background</a:t>
            </a:r>
          </a:p>
          <a:p>
            <a:r>
              <a:rPr lang="en-GB" dirty="0">
                <a:solidFill>
                  <a:schemeClr val="tx2"/>
                </a:solidFill>
              </a:rPr>
              <a:t>Main Body</a:t>
            </a:r>
          </a:p>
          <a:p>
            <a:r>
              <a:rPr lang="en-GB" dirty="0">
                <a:solidFill>
                  <a:schemeClr val="tx2"/>
                </a:solidFill>
              </a:rPr>
              <a:t>Recommendations</a:t>
            </a:r>
          </a:p>
          <a:p>
            <a:r>
              <a:rPr lang="en-GB" dirty="0">
                <a:solidFill>
                  <a:schemeClr val="tx2"/>
                </a:solidFill>
              </a:rPr>
              <a:t>Conclusion</a:t>
            </a:r>
          </a:p>
          <a:p>
            <a:r>
              <a:rPr lang="en-GB" dirty="0">
                <a:solidFill>
                  <a:schemeClr val="tx2"/>
                </a:solidFill>
              </a:rPr>
              <a:t>References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9483891-7D74-C667-2939-910821E8E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2557" y="-13359"/>
            <a:ext cx="9386580" cy="129351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Introduction (150 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" y="1316347"/>
            <a:ext cx="9851136" cy="384632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Explain</a:t>
            </a:r>
            <a:endParaRPr lang="en-GB" dirty="0"/>
          </a:p>
          <a:p>
            <a:pPr lvl="0"/>
            <a:r>
              <a:rPr lang="en-GB" sz="4000" dirty="0"/>
              <a:t>purpose of the report </a:t>
            </a:r>
          </a:p>
          <a:p>
            <a:pPr lvl="0"/>
            <a:r>
              <a:rPr lang="en-GB" sz="4000" dirty="0"/>
              <a:t>organisation selected </a:t>
            </a:r>
          </a:p>
          <a:p>
            <a:pPr lvl="0"/>
            <a:r>
              <a:rPr lang="en-GB" sz="4000" dirty="0"/>
              <a:t>scope of the report </a:t>
            </a:r>
          </a:p>
          <a:p>
            <a:pPr lvl="0"/>
            <a:r>
              <a:rPr lang="en-GB" sz="4000" dirty="0"/>
              <a:t>structure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FB0B63C-A9F6-8805-2D27-9EC900E42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51346"/>
            <a:ext cx="12209925" cy="7507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Organiosational Background (150 words)</a:t>
            </a:r>
            <a:br>
              <a:rPr lang="en-GB" sz="4000" b="1" dirty="0"/>
            </a:b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758" y="802107"/>
            <a:ext cx="11903241" cy="4605158"/>
          </a:xfrm>
        </p:spPr>
        <p:txBody>
          <a:bodyPr anchor="t">
            <a:normAutofit/>
          </a:bodyPr>
          <a:lstStyle/>
          <a:p>
            <a:r>
              <a:rPr lang="en-GB" sz="3200" dirty="0"/>
              <a:t>Briefly explain</a:t>
            </a:r>
          </a:p>
          <a:p>
            <a:r>
              <a:rPr lang="en-GB" sz="3200" dirty="0"/>
              <a:t>what the company does </a:t>
            </a:r>
          </a:p>
          <a:p>
            <a:r>
              <a:rPr lang="en-GB" sz="3200" dirty="0"/>
              <a:t>size </a:t>
            </a:r>
          </a:p>
          <a:p>
            <a:r>
              <a:rPr lang="en-GB" sz="3200" dirty="0"/>
              <a:t>industry </a:t>
            </a:r>
          </a:p>
          <a:p>
            <a:r>
              <a:rPr lang="en-GB" sz="3200" dirty="0"/>
              <a:t>recent developments </a:t>
            </a:r>
          </a:p>
          <a:p>
            <a:r>
              <a:rPr lang="en-GB" sz="3200" dirty="0"/>
              <a:t>why HR is important </a:t>
            </a:r>
          </a:p>
          <a:p>
            <a:r>
              <a:rPr lang="en-GB" sz="3200" dirty="0"/>
              <a:t>Use recent company information</a:t>
            </a:r>
          </a:p>
          <a:p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12274C8-B6A3-0DBA-345C-CE879A2E4E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676" y="39066"/>
            <a:ext cx="5754696" cy="8929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Body Section1: 600 words</a:t>
            </a:r>
            <a:br>
              <a:rPr lang="en-GB" sz="4000" dirty="0"/>
            </a:br>
            <a:endParaRPr lang="en-GB" sz="40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459" y="523253"/>
            <a:ext cx="12191695" cy="508628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800" dirty="0"/>
              <a:t>Explain THREE key HR challenges</a:t>
            </a:r>
          </a:p>
          <a:p>
            <a:r>
              <a:rPr lang="en-GB" sz="1800" dirty="0"/>
              <a:t>The assessment already tells you the three issues to discuss.</a:t>
            </a:r>
          </a:p>
          <a:p>
            <a:pPr marL="0" indent="0">
              <a:buNone/>
            </a:pPr>
            <a:r>
              <a:rPr lang="en-GB" sz="1800" b="1" dirty="0"/>
              <a:t>A. Technological Advancement</a:t>
            </a:r>
            <a:endParaRPr lang="en-GB" sz="1800" dirty="0"/>
          </a:p>
          <a:p>
            <a:r>
              <a:rPr lang="en-GB" sz="1800" dirty="0"/>
              <a:t>Discuss: AI, automation, digital transformation, remote working, HR technology, skills gaps </a:t>
            </a:r>
          </a:p>
          <a:p>
            <a:r>
              <a:rPr lang="en-GB" sz="1800" dirty="0"/>
              <a:t>Explain</a:t>
            </a:r>
          </a:p>
          <a:p>
            <a:r>
              <a:rPr lang="en-GB" sz="1800" dirty="0"/>
              <a:t>How does technology affect employees?</a:t>
            </a:r>
          </a:p>
          <a:p>
            <a:r>
              <a:rPr lang="en-GB" sz="1800" dirty="0"/>
              <a:t>How does it affect organisational performance?</a:t>
            </a:r>
          </a:p>
          <a:p>
            <a:pPr marL="0" indent="0">
              <a:buNone/>
            </a:pPr>
            <a:r>
              <a:rPr lang="en-GB" sz="1800" b="1" dirty="0"/>
              <a:t>B. Talent Acquisition and Retention</a:t>
            </a:r>
            <a:endParaRPr lang="en-GB" sz="1800" dirty="0"/>
          </a:p>
          <a:p>
            <a:r>
              <a:rPr lang="en-GB" sz="1800" dirty="0"/>
              <a:t>Explain: recruitment difficulties, labour shortages, employee turnover, employer branding, succession planning </a:t>
            </a:r>
          </a:p>
          <a:p>
            <a:r>
              <a:rPr lang="en-GB" sz="1800" dirty="0"/>
              <a:t>Ask yourself - Why is attracting and retaining employees becoming difficult?</a:t>
            </a:r>
          </a:p>
          <a:p>
            <a:pPr marL="0" indent="0">
              <a:buNone/>
            </a:pPr>
            <a:r>
              <a:rPr lang="en-GB" sz="1800" b="1" dirty="0"/>
              <a:t>C. Diversity, Equity and Inclusion (DEI)</a:t>
            </a:r>
            <a:endParaRPr lang="en-GB" sz="1800" dirty="0"/>
          </a:p>
          <a:p>
            <a:r>
              <a:rPr lang="en-GB" sz="1800" dirty="0"/>
              <a:t>Explain: equal opportunities, inclusive recruitment, fairness, belonging, diverse leadership </a:t>
            </a:r>
          </a:p>
          <a:p>
            <a:r>
              <a:rPr lang="en-GB" sz="1800" dirty="0"/>
              <a:t>Discuss - Why does DEI improve organisational performance?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9B044FA-1718-2AAA-4E02-FE39956CC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284" y="1"/>
            <a:ext cx="8365500" cy="82295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Body Section 2 (600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230" y="670561"/>
            <a:ext cx="12218142" cy="4526280"/>
          </a:xfrm>
        </p:spPr>
        <p:txBody>
          <a:bodyPr anchor="t"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b="1" dirty="0"/>
              <a:t>Section Two (600 words)</a:t>
            </a:r>
            <a:endParaRPr lang="en-GB" sz="8000" dirty="0"/>
          </a:p>
          <a:p>
            <a:pPr marL="0" indent="0">
              <a:buNone/>
            </a:pPr>
            <a:r>
              <a:rPr lang="en-GB" sz="7400" b="1" dirty="0"/>
              <a:t>Evaluate Contemporary HR Practices</a:t>
            </a:r>
            <a:endParaRPr lang="en-GB" sz="7400" dirty="0"/>
          </a:p>
          <a:p>
            <a:pPr marL="0" indent="0">
              <a:buNone/>
            </a:pPr>
            <a:r>
              <a:rPr lang="en-GB" sz="7400" dirty="0"/>
              <a:t>Move beyond explanation. Evaluate HR practices that solve each problem.</a:t>
            </a:r>
          </a:p>
          <a:p>
            <a:pPr marL="0" indent="0">
              <a:buNone/>
            </a:pPr>
            <a:r>
              <a:rPr lang="en-GB" sz="7400" b="1" dirty="0"/>
              <a:t>Examples</a:t>
            </a:r>
            <a:endParaRPr lang="en-GB" sz="7400" dirty="0"/>
          </a:p>
          <a:p>
            <a:pPr marL="0" indent="0">
              <a:buNone/>
            </a:pPr>
            <a:r>
              <a:rPr lang="en-GB" sz="7400" b="1" dirty="0"/>
              <a:t>Technological Advancement</a:t>
            </a:r>
            <a:endParaRPr lang="en-GB" sz="7400" dirty="0"/>
          </a:p>
          <a:p>
            <a:r>
              <a:rPr lang="en-GB" sz="7400" b="1" dirty="0"/>
              <a:t>Evaluate: </a:t>
            </a:r>
            <a:r>
              <a:rPr lang="en-GB" sz="7400" dirty="0"/>
              <a:t>HR Analytics, AI Recruitment, Digital HR Systems, Learning Management Systems </a:t>
            </a:r>
          </a:p>
          <a:p>
            <a:pPr marL="0" indent="0">
              <a:buNone/>
            </a:pPr>
            <a:r>
              <a:rPr lang="en-GB" sz="7400" b="1" dirty="0"/>
              <a:t>Talent Acquisition</a:t>
            </a:r>
            <a:endParaRPr lang="en-GB" sz="7400" dirty="0"/>
          </a:p>
          <a:p>
            <a:r>
              <a:rPr lang="en-GB" sz="7400" b="1" dirty="0"/>
              <a:t>Evaluate: </a:t>
            </a:r>
            <a:r>
              <a:rPr lang="en-GB" sz="7400" dirty="0"/>
              <a:t>Employer Branding, Flexible Working, Employee Value Proposition, Career Development, Workforce Planning </a:t>
            </a:r>
          </a:p>
          <a:p>
            <a:pPr marL="0" indent="0">
              <a:buNone/>
            </a:pPr>
            <a:r>
              <a:rPr lang="en-GB" sz="7400" b="1" dirty="0"/>
              <a:t>DEI</a:t>
            </a:r>
          </a:p>
          <a:p>
            <a:pPr marL="0" indent="0">
              <a:buNone/>
            </a:pPr>
            <a:r>
              <a:rPr lang="en-GB" sz="7400" b="1" dirty="0"/>
              <a:t>Evaluate:</a:t>
            </a:r>
            <a:r>
              <a:rPr lang="en-GB" sz="7400" dirty="0"/>
              <a:t> Inclusive Recruitment, Unconscious Bias Training, Diverse Leadership, Inclusive Policies </a:t>
            </a:r>
          </a:p>
          <a:p>
            <a:pPr marL="0" indent="0">
              <a:buNone/>
            </a:pPr>
            <a:r>
              <a:rPr lang="en-GB" sz="7400" b="1" dirty="0"/>
              <a:t>Remember </a:t>
            </a:r>
            <a:r>
              <a:rPr lang="en-GB" sz="7400" dirty="0"/>
              <a:t>- Evaluation means discussing: Strengths, Weaknesses, Limitations, Suitability</a:t>
            </a:r>
            <a:r>
              <a:rPr lang="en-GB" sz="7400" dirty="0">
                <a:solidFill>
                  <a:schemeClr val="tx2"/>
                </a:solidFill>
              </a:rPr>
              <a:t>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3B94E37-9F28-2C57-9C36-45820C23F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4188" y="1"/>
            <a:ext cx="7234692" cy="9601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Body Section 3 (500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" y="770862"/>
            <a:ext cx="11996565" cy="577595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b="1" dirty="0"/>
              <a:t>Critically Evaluate Managerial Implementation</a:t>
            </a:r>
          </a:p>
          <a:p>
            <a:pPr marL="0" indent="0">
              <a:buNone/>
            </a:pPr>
            <a:r>
              <a:rPr lang="en-GB" b="1" dirty="0"/>
              <a:t>T</a:t>
            </a:r>
            <a:r>
              <a:rPr lang="en-GB" dirty="0"/>
              <a:t>his is where many students lose marks.</a:t>
            </a:r>
          </a:p>
          <a:p>
            <a:pPr marL="0" indent="0">
              <a:buNone/>
            </a:pPr>
            <a:r>
              <a:rPr lang="en-GB" dirty="0"/>
              <a:t>Do NOT explain HR practices again. Instead answer</a:t>
            </a:r>
          </a:p>
          <a:p>
            <a:r>
              <a:rPr lang="en-GB" dirty="0"/>
              <a:t>How can managers ensure these practices actually work? And incorporate pertinent theories and leadership styles</a:t>
            </a:r>
          </a:p>
          <a:p>
            <a:r>
              <a:rPr lang="en-GB" dirty="0"/>
              <a:t>Discuss: Leadership accountability, Communication, Training, Employee engagement, Performance monitoring, Organisational culture, Managing resistance, Continuous improvement</a:t>
            </a:r>
          </a:p>
          <a:p>
            <a:pPr marL="0" indent="0">
              <a:buNone/>
            </a:pPr>
            <a:r>
              <a:rPr lang="en-GB" b="1" dirty="0"/>
              <a:t>Ask yourself</a:t>
            </a:r>
            <a:endParaRPr lang="en-GB" dirty="0"/>
          </a:p>
          <a:p>
            <a:r>
              <a:rPr lang="en-GB" sz="2400" dirty="0"/>
              <a:t>What should departmental managers actually do? Support your discussion with examples.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A7AEC4E-0031-F1D7-F653-9AA75FEC1D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9695" y="-26363"/>
            <a:ext cx="8319780" cy="90868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Conclusion (100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0043" y="882318"/>
            <a:ext cx="10202778" cy="452494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Summarise</a:t>
            </a:r>
          </a:p>
          <a:p>
            <a:r>
              <a:rPr lang="en-GB" sz="3200" dirty="0"/>
              <a:t>major findings </a:t>
            </a:r>
          </a:p>
          <a:p>
            <a:pPr marL="0" indent="0">
              <a:buNone/>
            </a:pPr>
            <a:r>
              <a:rPr lang="en-GB" sz="3200" dirty="0"/>
              <a:t>Do NOT introduce new ideas.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172C4A2-7E9C-6D90-FEAD-4180E1505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9265" y="51345"/>
            <a:ext cx="10545716" cy="66493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Recommendation (100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1" y="752467"/>
            <a:ext cx="11841480" cy="4657733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dirty="0"/>
              <a:t>Recommendations should be SMART </a:t>
            </a:r>
          </a:p>
          <a:p>
            <a:r>
              <a:rPr lang="en-GB" dirty="0"/>
              <a:t>Specific</a:t>
            </a:r>
          </a:p>
          <a:p>
            <a:r>
              <a:rPr lang="en-GB" dirty="0"/>
              <a:t>Realistic</a:t>
            </a:r>
          </a:p>
          <a:p>
            <a:r>
              <a:rPr lang="en-GB" dirty="0"/>
              <a:t>Actionable</a:t>
            </a:r>
          </a:p>
          <a:p>
            <a:pPr marL="0" indent="0">
              <a:buNone/>
            </a:pPr>
            <a:r>
              <a:rPr lang="en-GB" dirty="0"/>
              <a:t>For example: Instead of saying</a:t>
            </a:r>
          </a:p>
          <a:p>
            <a:pPr marL="0" indent="0">
              <a:buNone/>
            </a:pPr>
            <a:r>
              <a:rPr lang="en-GB" dirty="0"/>
              <a:t>Improve diversity.</a:t>
            </a:r>
          </a:p>
          <a:p>
            <a:pPr marL="0" indent="0">
              <a:buNone/>
            </a:pPr>
            <a:r>
              <a:rPr lang="en-GB" dirty="0"/>
              <a:t>Say</a:t>
            </a:r>
          </a:p>
          <a:p>
            <a:pPr marL="0" indent="0">
              <a:buNone/>
            </a:pPr>
            <a:r>
              <a:rPr lang="en-GB" dirty="0"/>
              <a:t>Introduce blind recruitment during the first stage of recruitment to reduce unconscious bias.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00407312-7AD8-8D89-796D-B65BD9188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72781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Critical Level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3080" y="1499616"/>
            <a:ext cx="7891272" cy="3703320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6500" b="1" dirty="0">
                <a:solidFill>
                  <a:schemeClr val="tx2"/>
                </a:solidFill>
              </a:rPr>
              <a:t>Do not just describe.</a:t>
            </a:r>
          </a:p>
          <a:p>
            <a:pPr marL="0" indent="0">
              <a:buNone/>
            </a:pPr>
            <a:r>
              <a:rPr lang="en-GB" sz="6500" b="1" dirty="0">
                <a:solidFill>
                  <a:schemeClr val="tx2"/>
                </a:solidFill>
              </a:rPr>
              <a:t>Always answer:</a:t>
            </a:r>
          </a:p>
          <a:p>
            <a:pPr marL="0" indent="0">
              <a:buNone/>
            </a:pPr>
            <a:endParaRPr lang="en-GB" sz="6500" b="1" dirty="0">
              <a:solidFill>
                <a:schemeClr val="tx2"/>
              </a:solidFill>
            </a:endParaRPr>
          </a:p>
          <a:p>
            <a:r>
              <a:rPr lang="en-GB" sz="5800" dirty="0">
                <a:solidFill>
                  <a:schemeClr val="tx2"/>
                </a:solidFill>
              </a:rPr>
              <a:t>Why?</a:t>
            </a:r>
          </a:p>
          <a:p>
            <a:r>
              <a:rPr lang="en-GB" sz="5800" dirty="0">
                <a:solidFill>
                  <a:schemeClr val="tx2"/>
                </a:solidFill>
              </a:rPr>
              <a:t>How?</a:t>
            </a:r>
          </a:p>
          <a:p>
            <a:r>
              <a:rPr lang="en-GB" sz="5800" dirty="0">
                <a:solidFill>
                  <a:schemeClr val="tx2"/>
                </a:solidFill>
              </a:rPr>
              <a:t>When?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B66A9C8-699A-0BD7-7EAB-099B99819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9A483-15FE-0D4E-708C-3860A96B9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FC891-3192-B5CD-A9F9-23DD91524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0"/>
            <a:ext cx="11963400" cy="72781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Difference Between Explain, Evaluate and 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D4054-3A3A-77C8-4AF4-8B1EB5478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9159"/>
            <a:ext cx="12192000" cy="4715576"/>
          </a:xfrm>
        </p:spPr>
        <p:txBody>
          <a:bodyPr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4500" b="1" dirty="0"/>
              <a:t>Explain</a:t>
            </a:r>
            <a:endParaRPr lang="en-GB" sz="4500" dirty="0"/>
          </a:p>
          <a:p>
            <a:pPr marL="0" indent="0">
              <a:buNone/>
            </a:pPr>
            <a:r>
              <a:rPr lang="en-GB" sz="4500" dirty="0"/>
              <a:t>Describe what it is.</a:t>
            </a:r>
          </a:p>
          <a:p>
            <a:r>
              <a:rPr lang="en-GB" sz="4500" dirty="0"/>
              <a:t>Example: Digital HR systems automate HR processes.</a:t>
            </a:r>
          </a:p>
          <a:p>
            <a:pPr marL="0" indent="0">
              <a:buNone/>
            </a:pPr>
            <a:r>
              <a:rPr lang="en-GB" sz="4500" b="1" dirty="0"/>
              <a:t>Evaluate</a:t>
            </a:r>
            <a:endParaRPr lang="en-GB" sz="4500" dirty="0"/>
          </a:p>
          <a:p>
            <a:pPr marL="0" indent="0">
              <a:buNone/>
            </a:pPr>
            <a:r>
              <a:rPr lang="en-GB" sz="4500" dirty="0"/>
              <a:t>Discuss strengths and weaknesses.</a:t>
            </a:r>
          </a:p>
          <a:p>
            <a:r>
              <a:rPr lang="en-GB" sz="4500" dirty="0"/>
              <a:t>Example: Digital HR systems improve efficiency but require significant investment and employee training.</a:t>
            </a:r>
          </a:p>
          <a:p>
            <a:pPr marL="0" indent="0">
              <a:buNone/>
            </a:pPr>
            <a:r>
              <a:rPr lang="en-GB" sz="4500" b="1" dirty="0"/>
              <a:t>Critically Evaluate</a:t>
            </a:r>
            <a:endParaRPr lang="en-GB" sz="4500" dirty="0"/>
          </a:p>
          <a:p>
            <a:pPr marL="0" indent="0">
              <a:buNone/>
            </a:pPr>
            <a:r>
              <a:rPr lang="en-GB" sz="4500" dirty="0"/>
              <a:t>Provide balanced judgement supported by evidence.</a:t>
            </a:r>
          </a:p>
          <a:p>
            <a:r>
              <a:rPr lang="en-GB" sz="4500" dirty="0"/>
              <a:t>Example: Although digital HR systems improve efficiency, their success depends on leadership support, employee digital capability, and effective change management. Therefore, organisations should implement </a:t>
            </a:r>
            <a:r>
              <a:rPr lang="en-GB" dirty="0"/>
              <a:t>these systems alongside staff training and ongoing evaluation.</a:t>
            </a:r>
          </a:p>
          <a:p>
            <a:pPr marL="0" indent="0">
              <a:buNone/>
            </a:pPr>
            <a:endParaRPr lang="en-GB" sz="58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FF21DA-D7B1-7873-E7A9-B4A4BA566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3176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8192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Using Academic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640" y="855438"/>
            <a:ext cx="11826240" cy="4554762"/>
          </a:xfrm>
        </p:spPr>
        <p:txBody>
          <a:bodyPr anchor="t"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Use textbooks</a:t>
            </a:r>
          </a:p>
          <a:p>
            <a:r>
              <a:rPr lang="en-GB" sz="3600" dirty="0">
                <a:solidFill>
                  <a:schemeClr val="tx2"/>
                </a:solidFill>
              </a:rPr>
              <a:t>Academic journal articles</a:t>
            </a:r>
          </a:p>
          <a:p>
            <a:r>
              <a:rPr lang="en-GB" sz="3600" dirty="0">
                <a:solidFill>
                  <a:schemeClr val="tx2"/>
                </a:solidFill>
              </a:rPr>
              <a:t>Professional reports such as CIPD.</a:t>
            </a:r>
          </a:p>
          <a:p>
            <a:r>
              <a:rPr lang="en-GB" sz="3600" dirty="0">
                <a:solidFill>
                  <a:schemeClr val="tx2"/>
                </a:solidFill>
              </a:rPr>
              <a:t>Government reports</a:t>
            </a:r>
          </a:p>
          <a:p>
            <a:r>
              <a:rPr lang="en-GB" sz="3600" dirty="0">
                <a:solidFill>
                  <a:schemeClr val="tx2"/>
                </a:solidFill>
              </a:rPr>
              <a:t>Company reports</a:t>
            </a:r>
          </a:p>
          <a:p>
            <a:r>
              <a:rPr lang="en-GB" sz="3600" dirty="0">
                <a:solidFill>
                  <a:schemeClr val="tx2"/>
                </a:solidFill>
              </a:rPr>
              <a:t>Aim for 12+ in-text citations throughout the presentation.</a:t>
            </a:r>
          </a:p>
          <a:p>
            <a:r>
              <a:rPr lang="en-GB" sz="3600" dirty="0">
                <a:solidFill>
                  <a:schemeClr val="tx2"/>
                </a:solidFill>
              </a:rPr>
              <a:t>Avoid relying heavily on websites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4E9DBA6-E30E-EDE6-42A5-87D5B439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4EAE5-9DEC-0F01-E2CF-71EA35B27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93115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</a:rPr>
              <a:t>Final Tips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5D48F-C89F-7572-61BB-75E7F8A1D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52144"/>
            <a:ext cx="10515600" cy="50323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✓ Use recent journal articles</a:t>
            </a:r>
          </a:p>
          <a:p>
            <a:pPr marL="0" indent="0">
              <a:buNone/>
            </a:pPr>
            <a:r>
              <a:rPr lang="en-GB" dirty="0"/>
              <a:t>✓ Apply HR theories to the chosen company</a:t>
            </a:r>
          </a:p>
          <a:p>
            <a:pPr marL="0" indent="0">
              <a:buNone/>
            </a:pPr>
            <a:r>
              <a:rPr lang="en-GB" dirty="0"/>
              <a:t>✓ Compare alternative HR practices</a:t>
            </a:r>
          </a:p>
          <a:p>
            <a:pPr marL="0" indent="0">
              <a:buNone/>
            </a:pPr>
            <a:r>
              <a:rPr lang="en-GB" dirty="0"/>
              <a:t>✓ Justify recommendations with evidence</a:t>
            </a:r>
          </a:p>
          <a:p>
            <a:pPr marL="0" indent="0">
              <a:buNone/>
            </a:pPr>
            <a:r>
              <a:rPr lang="en-GB" dirty="0"/>
              <a:t>✓ Use examples throughout</a:t>
            </a:r>
          </a:p>
          <a:p>
            <a:pPr marL="0" indent="0">
              <a:buNone/>
            </a:pPr>
            <a:r>
              <a:rPr lang="en-GB" dirty="0"/>
              <a:t>✓ Demonstrate critical thinking</a:t>
            </a:r>
          </a:p>
          <a:p>
            <a:pPr marL="0" indent="0">
              <a:buNone/>
            </a:pPr>
            <a:r>
              <a:rPr lang="en-GB" dirty="0"/>
              <a:t>Instead of saying</a:t>
            </a:r>
          </a:p>
          <a:p>
            <a:r>
              <a:rPr lang="en-GB" dirty="0"/>
              <a:t>"Employer branding attracts employees.“</a:t>
            </a:r>
          </a:p>
          <a:p>
            <a:pPr marL="0" indent="0">
              <a:buNone/>
            </a:pPr>
            <a:r>
              <a:rPr lang="en-GB" dirty="0"/>
              <a:t>Say,</a:t>
            </a:r>
          </a:p>
          <a:p>
            <a:pPr marL="0" indent="0">
              <a:buNone/>
            </a:pPr>
            <a:r>
              <a:rPr lang="en-GB" dirty="0"/>
              <a:t>"Although employer branding improves organisational attractiveness, its effectiveness depends on organisational reputation, employee experience, and consistency between employer promises and workplace reality."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A29495-DDFE-ABBF-A71F-866617D629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413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95342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Common Mistakes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230" y="989612"/>
            <a:ext cx="12227242" cy="5429209"/>
          </a:xfrm>
        </p:spPr>
        <p:txBody>
          <a:bodyPr anchor="t">
            <a:noAutofit/>
          </a:bodyPr>
          <a:lstStyle/>
          <a:p>
            <a:r>
              <a:rPr lang="en-GB" sz="3200" dirty="0"/>
              <a:t>Describing theories without applying them</a:t>
            </a:r>
          </a:p>
          <a:p>
            <a:pPr marL="0" indent="0">
              <a:buNone/>
            </a:pPr>
            <a:r>
              <a:rPr lang="en-GB" sz="3200" dirty="0"/>
              <a:t> Discussing HR generally instead of your chosen company</a:t>
            </a:r>
          </a:p>
          <a:p>
            <a:r>
              <a:rPr lang="en-GB" sz="3200" dirty="0"/>
              <a:t>Using outdated information</a:t>
            </a:r>
          </a:p>
          <a:p>
            <a:r>
              <a:rPr lang="en-GB" sz="3200" dirty="0"/>
              <a:t>Weak recommendations</a:t>
            </a:r>
          </a:p>
          <a:p>
            <a:r>
              <a:rPr lang="en-GB" sz="3200" dirty="0"/>
              <a:t>No critical evaluation</a:t>
            </a:r>
          </a:p>
          <a:p>
            <a:r>
              <a:rPr lang="en-GB" sz="3200" dirty="0"/>
              <a:t>No evidence</a:t>
            </a:r>
          </a:p>
          <a:p>
            <a:r>
              <a:rPr lang="en-GB" sz="3200" dirty="0"/>
              <a:t>No references</a:t>
            </a:r>
          </a:p>
          <a:p>
            <a:r>
              <a:rPr lang="en-GB" sz="3200" dirty="0">
                <a:solidFill>
                  <a:schemeClr val="tx2"/>
                </a:solidFill>
              </a:rPr>
              <a:t>Weak referencing.</a:t>
            </a:r>
          </a:p>
          <a:p>
            <a:r>
              <a:rPr lang="en-GB" sz="3200" dirty="0">
                <a:solidFill>
                  <a:schemeClr val="tx2"/>
                </a:solidFill>
              </a:rPr>
              <a:t>Lack of company application.</a:t>
            </a:r>
          </a:p>
          <a:p>
            <a:r>
              <a:rPr lang="en-GB" sz="3200" dirty="0">
                <a:solidFill>
                  <a:schemeClr val="tx2"/>
                </a:solidFill>
              </a:rPr>
              <a:t>Descriptive content without justification.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B13A76D-66BA-AA96-67C9-F8D6BCF1A7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4670" y="0"/>
            <a:ext cx="7705569" cy="75895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Final Submission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477" y="494351"/>
            <a:ext cx="12045447" cy="779740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Before you submit check if you: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answer every task in the brief?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used one company consistently?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evaluated HR practices rather than simply describing them?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critically evaluated the manger’s role?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included practical recommendations and conclusion?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checked grammar, formatting, and Harvard referencing?</a:t>
            </a:r>
          </a:p>
          <a:p>
            <a:r>
              <a:rPr lang="en-GB" sz="3200" dirty="0">
                <a:solidFill>
                  <a:schemeClr val="tx2"/>
                </a:solidFill>
              </a:rPr>
              <a:t>Have you included the required academic references?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218D51A-3F4B-4E3D-36C7-93484F426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vid\AppData\Local\Microsoft\Windows\INetCache\IE\WMQ0B5LQ\question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787" y="631125"/>
            <a:ext cx="5291666" cy="448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vid\AppData\Local\Microsoft\Windows\INetCache\IE\WWBVFCQT\{B7710568-2DC8-4A48-8F63-EC71C68043AD}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75025" y="454108"/>
            <a:ext cx="5291667" cy="416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06D5AA-7445-AD7A-850E-81FC95DFB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  <p:sp>
        <p:nvSpPr>
          <p:cNvPr id="5" name="Subtitle 4"/>
          <p:cNvSpPr>
            <a:spLocks noGrp="1"/>
          </p:cNvSpPr>
          <p:nvPr>
            <p:ph type="subTitle" idx="4294967295"/>
          </p:nvPr>
        </p:nvSpPr>
        <p:spPr>
          <a:xfrm>
            <a:off x="2947359" y="125855"/>
            <a:ext cx="6297282" cy="65650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700" b="1">
                <a:solidFill>
                  <a:srgbClr val="0070C0"/>
                </a:solidFill>
              </a:rPr>
              <a:t>Question and Answer Session</a:t>
            </a:r>
          </a:p>
          <a:p>
            <a:endParaRPr lang="en-GB" sz="17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139CCB-54F9-6838-C430-22C7ACAAAFAF}"/>
              </a:ext>
            </a:extLst>
          </p:cNvPr>
          <p:cNvSpPr txBox="1"/>
          <p:nvPr/>
        </p:nvSpPr>
        <p:spPr>
          <a:xfrm>
            <a:off x="2251587" y="5029960"/>
            <a:ext cx="6223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B050"/>
                </a:solidFill>
                <a:highlight>
                  <a:srgbClr val="00FFFF"/>
                </a:highlight>
                <a:latin typeface="Baguet Script" panose="020F0502020204030204" pitchFamily="2" charset="0"/>
                <a:cs typeface="Aharoni" panose="020F0502020204030204" pitchFamily="2" charset="-79"/>
              </a:rPr>
              <a:t>I wish you all Good Success</a:t>
            </a:r>
          </a:p>
        </p:txBody>
      </p:sp>
      <p:pic>
        <p:nvPicPr>
          <p:cNvPr id="6" name="Picture 5" descr="A smiley face with hands and fingers&#10;&#10;AI-generated content may be incorrect.">
            <a:extLst>
              <a:ext uri="{FF2B5EF4-FFF2-40B4-BE49-F238E27FC236}">
                <a16:creationId xmlns:a16="http://schemas.microsoft.com/office/drawing/2014/main" id="{7712CBA3-CC87-9D16-0C4D-4E3D7D9252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170606" y="4081505"/>
            <a:ext cx="2644878" cy="1684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13A3D1-941B-806C-AE8B-2E2796E22091}"/>
              </a:ext>
            </a:extLst>
          </p:cNvPr>
          <p:cNvSpPr txBox="1"/>
          <p:nvPr/>
        </p:nvSpPr>
        <p:spPr>
          <a:xfrm>
            <a:off x="3252787" y="6858000"/>
            <a:ext cx="56864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guindaleraprimaria.wordpress.com/2020/04/14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71042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8544</TotalTime>
  <Words>1030</Words>
  <Application>Microsoft Office PowerPoint</Application>
  <PresentationFormat>Widescreen</PresentationFormat>
  <Paragraphs>157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Baguet Script</vt:lpstr>
      <vt:lpstr>Calibri</vt:lpstr>
      <vt:lpstr>Calibri Light</vt:lpstr>
      <vt:lpstr>Office Theme</vt:lpstr>
      <vt:lpstr>LCLM5002 Report Writing Tutorial Guide</vt:lpstr>
      <vt:lpstr>PowerPoint Presentation</vt:lpstr>
      <vt:lpstr>PowerPoint Presentation</vt:lpstr>
      <vt:lpstr>PowerPoint Presentation</vt:lpstr>
      <vt:lpstr>Assessment Overview</vt:lpstr>
      <vt:lpstr>What the Examiner Wants</vt:lpstr>
      <vt:lpstr>What your examiners wants 2</vt:lpstr>
      <vt:lpstr>Suggested Report Structure</vt:lpstr>
      <vt:lpstr>Introduction (150 words</vt:lpstr>
      <vt:lpstr>Organiosational Background (150 words) </vt:lpstr>
      <vt:lpstr>Body Section1: 600 words </vt:lpstr>
      <vt:lpstr>Body Section 2 (600 words)</vt:lpstr>
      <vt:lpstr>Body Section 3 (500 words)</vt:lpstr>
      <vt:lpstr>Conclusion (100 words)</vt:lpstr>
      <vt:lpstr>Recommendation (100 words)</vt:lpstr>
      <vt:lpstr>Critical Level Analysis</vt:lpstr>
      <vt:lpstr>Difference Between Explain, Evaluate and Critical Evaluation</vt:lpstr>
      <vt:lpstr>Using Academic Sources</vt:lpstr>
      <vt:lpstr>Final Tips </vt:lpstr>
      <vt:lpstr>Common Mistakes to Avoid</vt:lpstr>
      <vt:lpstr>Final Submission Checklist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Dennis Pepple</dc:creator>
  <cp:lastModifiedBy>Samson Oladejo</cp:lastModifiedBy>
  <cp:revision>15</cp:revision>
  <dcterms:created xsi:type="dcterms:W3CDTF">2022-01-06T10:23:00Z</dcterms:created>
  <dcterms:modified xsi:type="dcterms:W3CDTF">2026-07-14T09:15:51Z</dcterms:modified>
</cp:coreProperties>
</file>