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image/png" Extension="webp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7015"/>
    <p:restoredTop sz="94660"/>
  </p:normalViewPr>
  <p:slideViewPr>
    <p:cSldViewPr snapToGrid="0">
      <p:cViewPr varScale="1">
        <p:scale>
          <a:sx d="100" n="89"/>
          <a:sy d="100" n="89"/>
        </p:scale>
        <p:origin x="336" y="5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6" Target="slides/slide11.xml" Type="http://schemas.openxmlformats.org/officeDocument/2006/relationships/slide"/><Relationship Id="rId15" Target="slides/slide10.xml" Type="http://schemas.openxmlformats.org/officeDocument/2006/relationships/slide"/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7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19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740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994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21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05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186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990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730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151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899368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3" Target="../slideLayouts/slideLayout11.xml" Type="http://schemas.openxmlformats.org/officeDocument/2006/relationships/slideLayout"/><Relationship Id="rId12" Target="../slideLayouts/slideLayout10.xml" Type="http://schemas.openxmlformats.org/officeDocument/2006/relationships/slideLayout"/><Relationship Id="rId11" Target="../slideLayouts/slideLayout9.xml" Type="http://schemas.openxmlformats.org/officeDocument/2006/relationships/slideLayout"/><Relationship Id="rId9" Target="../slideLayouts/slideLayout7.xml" Type="http://schemas.openxmlformats.org/officeDocument/2006/relationships/slideLayout"/><Relationship Id="rId10" Target="../slideLayouts/slideLayout8.xml" Type="http://schemas.openxmlformats.org/officeDocument/2006/relationships/slideLayout"/><Relationship Id="rId8" Target="../slideLayouts/slideLayout6.xml" Type="http://schemas.openxmlformats.org/officeDocument/2006/relationships/slideLayout"/><Relationship Id="rId7" Target="../slideLayouts/slideLayout5.xml" Type="http://schemas.openxmlformats.org/officeDocument/2006/relationships/slideLayout"/><Relationship Id="rId6" Target="../slideLayouts/slideLayout4.xml" Type="http://schemas.openxmlformats.org/officeDocument/2006/relationships/slideLayout"/><Relationship Id="rId5" Target="../slideLayouts/slideLayout3.xml" Type="http://schemas.openxmlformats.org/officeDocument/2006/relationships/slideLayout"/><Relationship Id="rId4" Target="../slideLayouts/slideLayout2.xml" Type="http://schemas.openxmlformats.org/officeDocument/2006/relationships/slideLayout"/><Relationship Id="rId3" Target="../slideLayouts/slideLayout1.xml" Type="http://schemas.openxmlformats.org/officeDocument/2006/relationships/slideLayout"/><Relationship Id="rId2" Target="../media/image1.jpg" Type="http://schemas.openxmlformats.org/officeDocument/2006/relationships/image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alphaModFix amt="58000"/>
            <a:lum/>
          </a:blip>
          <a:srcRect/>
          <a:stretch>
            <a:fillRect b="-9000" t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1EFE4-EE77-44B4-8865-88887CB73F8E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A77B8-80DD-4E29-AA78-2323F9160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95134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3"/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2.jpe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../media/image3.jpg" Type="http://schemas.openxmlformats.org/officeDocument/2006/relationships/image"/><Relationship Id="rId2" Target="../media/image2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media/image4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3" Target="../media/image6.jpeg" Type="http://schemas.openxmlformats.org/officeDocument/2006/relationships/image"/><Relationship Id="rId2" Target="../media/image5.pn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2" Target="../media/image7.webp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media/image8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9.pn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10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1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</p:spPr>
        <p:txBody>
          <a:bodyPr numCol="1">
            <a:normAutofit/>
          </a:bodyPr>
          <a:lstStyle/>
          <a:p>
            <a:r>
              <a:rPr dirty="0" lang="en-US" smtClean="0" sz="4800">
                <a:latin charset="0" panose="020B0604020202020204" pitchFamily="34" typeface="Arial"/>
                <a:cs charset="0" panose="020B0604020202020204" pitchFamily="34" typeface="Arial"/>
              </a:rPr>
              <a:t>Hotel Placement – Operating Hotel Facilities</a:t>
            </a:r>
            <a:endParaRPr dirty="0" lang="en-US" sz="48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noFill/>
        </p:spPr>
        <p:txBody>
          <a:bodyPr numCol="1">
            <a:normAutofit/>
          </a:bodyPr>
          <a:lstStyle/>
          <a:p>
            <a:r>
              <a:rPr b="1" dirty="0" lang="en-US" smtClean="0" sz="2000">
                <a:latin charset="0" panose="020B0604020202020204" pitchFamily="34" typeface="Arial"/>
                <a:cs charset="0" panose="020B0604020202020204" pitchFamily="34" typeface="Arial"/>
              </a:rPr>
              <a:t>BMIH4006</a:t>
            </a:r>
          </a:p>
          <a:p>
            <a:r>
              <a:rPr/>
              <a:t>Student Name: Lavinia Dumitrita Bidasca</a:t>
            </a:r>
          </a:p>
          <a:p>
            <a:r>
              <a:rPr/>
              <a:t>Student ID: 2240974</a:t>
            </a:r>
          </a:p>
          <a:p>
            <a:r>
              <a:rPr/>
              <a:t>Lecture's Name: Lisa Bassler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8902" y="4244635"/>
            <a:ext cx="2763098" cy="221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312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242047" y="161827"/>
            <a:ext cx="11456894" cy="4001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000">
                <a:latin charset="0" panose="020B0604020202020204" pitchFamily="34" typeface="Arial"/>
                <a:cs charset="0" panose="020B0604020202020204" pitchFamily="34" typeface="Arial"/>
              </a:rPr>
              <a:t>Significance of health and safety guide</a:t>
            </a:r>
            <a:endParaRPr b="1" dirty="0" lang="en-US" sz="20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6859" y="793376"/>
            <a:ext cx="11591364" cy="582257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endParaRPr dirty="0" lang="en-US"/>
          </a:p>
        </p:txBody>
      </p:sp>
      <p:sp>
        <p:nvSpPr>
          <p:cNvPr id="4" name="Rectangle 3"/>
          <p:cNvSpPr/>
          <p:nvPr/>
        </p:nvSpPr>
        <p:spPr>
          <a:xfrm>
            <a:off x="1270747" y="1317811"/>
            <a:ext cx="7745506" cy="477370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lang="en-US"/>
              <a:t>Housekeeping is not just about being “clean”.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98494" y="1371600"/>
            <a:ext cx="7490012" cy="59093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Housekeeping is not just about being “clean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”.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help to eliminate the workplace hazards, which in turn helps in preventing accidents.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reduce the slips, trips, spills, manual handling that can effect on health in a positive way.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An orderly and well-maintained workplace may also enhance worker morale.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Efficient maintenance of cleanliness may aid in managing or eradicating potential dangers in the workplace.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Inadequate maintenance procedures can lead to accidents. 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Efficient housekeeping leads to less handling, therefore facilitating the transportation of objects (</a:t>
            </a:r>
            <a:r>
              <a:rPr dirty="0" err="1" lang="en-US" smtClean="0"/>
              <a:t>Dimpfl</a:t>
            </a:r>
            <a:r>
              <a:rPr dirty="0" lang="en-US" smtClean="0"/>
              <a:t>, 2023).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 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decrease the fire hazards.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control the tools and materials.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reduce the property damage.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dispose the waste in a proper way (</a:t>
            </a:r>
            <a:r>
              <a:rPr dirty="0" err="1" lang="en-US" smtClean="0"/>
              <a:t>Thébaud</a:t>
            </a:r>
            <a:r>
              <a:rPr dirty="0" lang="en-US"/>
              <a:t> </a:t>
            </a:r>
            <a:r>
              <a:rPr dirty="0" lang="en-US" smtClean="0"/>
              <a:t>et al, 2021)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 smtClean="0"/>
          </a:p>
          <a:p>
            <a:r>
              <a:rPr dirty="0" lang="en-US" smtClean="0"/>
              <a:t/>
            </a:r>
            <a:br>
              <a:rPr dirty="0" lang="en-US" smtClean="0"/>
            </a:br>
            <a:r>
              <a:rPr dirty="0" lang="en-US" smtClean="0"/>
              <a:t/>
            </a:r>
            <a:br>
              <a:rPr dirty="0" lang="en-US" smtClean="0"/>
            </a:br>
            <a:endParaRPr dirty="0" lang="en-US" smtClean="0"/>
          </a:p>
          <a:p>
            <a:endParaRPr dirty="0"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804" y="4545454"/>
            <a:ext cx="2877419" cy="23019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8239" y="0"/>
            <a:ext cx="2748243" cy="2748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329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26342" y="215075"/>
            <a:ext cx="5983941" cy="4001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000">
                <a:latin charset="0" panose="020B0604020202020204" pitchFamily="34" typeface="Arial"/>
                <a:cs charset="0" panose="020B0604020202020204" pitchFamily="34" typeface="Arial"/>
              </a:rPr>
              <a:t>Overview of Health and safety guide</a:t>
            </a:r>
            <a:endParaRPr b="1" dirty="0" lang="en-US" sz="20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640541" y="1156449"/>
            <a:ext cx="8162365" cy="47333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990164" y="1559858"/>
            <a:ext cx="7664823" cy="535531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Health and safety guide help to explain the risk assessment procedure.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provide the specific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protocols and procedures for performing housekeeping tasks safely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health and safety guide help to provide the detail of personal protective equipment (PPE).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also explain that how to use the PPE.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highlights the safe handling (</a:t>
            </a:r>
            <a:r>
              <a:rPr dirty="0" lang="en-US" smtClean="0"/>
              <a:t>Popov</a:t>
            </a:r>
            <a:r>
              <a:rPr dirty="0" lang="en-US"/>
              <a:t> </a:t>
            </a:r>
            <a:r>
              <a:rPr dirty="0" lang="en-US" smtClean="0"/>
              <a:t>et al, 2016)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also help to guide the use of chemical during cleaning.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also provide the guide that how to mange the critical situation.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This health and safety guide provide the procedure of emergency.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also provide the health and hygiene practice.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This guide provides the training to the tea members.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also guide that how to overcome the hazards and incidents (</a:t>
            </a:r>
            <a:r>
              <a:rPr dirty="0" err="1" lang="en-US"/>
              <a:t>Ostrom</a:t>
            </a:r>
            <a:r>
              <a:rPr dirty="0" lang="en-US" smtClean="0"/>
              <a:t>, </a:t>
            </a:r>
            <a:r>
              <a:rPr dirty="0" lang="en-US"/>
              <a:t>and </a:t>
            </a:r>
            <a:r>
              <a:rPr dirty="0" err="1" lang="en-US"/>
              <a:t>Wilhelmsen</a:t>
            </a:r>
            <a:r>
              <a:rPr dirty="0" lang="en-US"/>
              <a:t>, </a:t>
            </a:r>
            <a:r>
              <a:rPr dirty="0" lang="en-US" smtClean="0"/>
              <a:t>2019).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 smtClean="0"/>
          </a:p>
          <a:p>
            <a:pPr indent="-285750" marL="285750">
              <a:buFont charset="0" panose="020B0604020202020204" pitchFamily="34" typeface="Arial"/>
              <a:buChar char="•"/>
            </a:pPr>
            <a:endParaRPr dirty="0" lang="en-US" smtClean="0"/>
          </a:p>
          <a:p>
            <a:endParaRPr dirty="0" lang="en-US" smtClean="0"/>
          </a:p>
          <a:p>
            <a:endParaRPr dirty="0" lang="en-US" smtClean="0"/>
          </a:p>
          <a:p>
            <a:endParaRPr dirty="0"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9545" y="4155140"/>
            <a:ext cx="2024535" cy="270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964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5282" y="161365"/>
            <a:ext cx="6858000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Chemical safety</a:t>
            </a:r>
            <a:endParaRPr b="1" dirty="0" lang="en-US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Oval 2"/>
          <p:cNvSpPr/>
          <p:nvPr/>
        </p:nvSpPr>
        <p:spPr>
          <a:xfrm>
            <a:off x="1949825" y="1048871"/>
            <a:ext cx="9144000" cy="567465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415553" y="1927884"/>
            <a:ext cx="6517343" cy="4247317"/>
          </a:xfrm>
          <a:prstGeom prst="rect">
            <a:avLst/>
          </a:prstGeom>
          <a:solidFill>
            <a:schemeClr val="bg1"/>
          </a:solidFill>
        </p:spPr>
        <p:txBody>
          <a:bodyPr numCol="1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 Housekeeping cleaning the team members should protect from themselves from the exposure of chemicals.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need to understand the use of chemicals and read the instruction before using.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need to know about how to store chemicals like away from the food items, water and also away from those areas that cause to accident.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should use chemicals on those areas where proper ventilation are available.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fumes of chemicals are dangerous for human life.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Label the containers correctly.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 the container mentioned the instructions of use of chemical (</a:t>
            </a:r>
            <a:r>
              <a:rPr dirty="0" lang="en-US" smtClean="0"/>
              <a:t>Khalil et al, 2022).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Working with chemicals wear PPE.</a:t>
            </a:r>
            <a:endParaRPr dirty="0" lang="en-US" smtClean="0"/>
          </a:p>
          <a:p>
            <a:endParaRPr dirty="0" lang="en-US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2427" y="1927884"/>
            <a:ext cx="2116809" cy="4074459"/>
          </a:xfrm>
          <a:prstGeom prst="rect">
            <a:avLst/>
          </a:prstGeom>
        </p:spPr>
      </p:pic>
      <p:pic>
        <p:nvPicPr>
          <p:cNvPr descr="Tips for the Safe Handling of Cleaning Chemicals | EHS Today" id="2050" name="Picture 2"/>
          <p:cNvPicPr>
            <a:picLocks noChangeArrowheads="1" noChangeAspect="1"/>
          </p:cNvPicPr>
          <p:nvPr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46991" y="47063"/>
            <a:ext cx="3445009" cy="180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766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164976" y="1438836"/>
            <a:ext cx="8027894" cy="45988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092824" y="242047"/>
            <a:ext cx="7032811" cy="46166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400">
                <a:latin charset="0" panose="020B0604020202020204" pitchFamily="34" typeface="Arial"/>
                <a:cs charset="0" panose="020B0604020202020204" pitchFamily="34" typeface="Arial"/>
              </a:rPr>
              <a:t>Prevention</a:t>
            </a:r>
            <a:endParaRPr b="1" dirty="0" lang="en-US" sz="24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54941" y="1667435"/>
            <a:ext cx="7153835" cy="3970318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Identify the most common factors that cause to slips and trill.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major cause of slips is wet floors, uneven surfaces, cluttered walkaway, and improper lightening.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Clean the floor surface properly. 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Dry the floor from mop and promptly cleanup the spills.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Use the absorbent mat in the required area.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Using the alert signs where floors are wet, or slippery.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signs are must be visible.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Provide the safe working environment so tat it reduce the accident.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Each housekeeping staff must follow safety procedure.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Team leader must conduct the regular inspection of floors.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need to identify and address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potential hazards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promptly (</a:t>
            </a:r>
            <a:r>
              <a:rPr dirty="0" err="1" lang="en-US"/>
              <a:t>Aucamp</a:t>
            </a:r>
            <a:r>
              <a:rPr dirty="0" lang="en-US"/>
              <a:t>, </a:t>
            </a:r>
            <a:r>
              <a:rPr dirty="0" lang="en-US" smtClean="0"/>
              <a:t>2016).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64" r="17017" t="5000"/>
          <a:stretch/>
        </p:blipFill>
        <p:spPr>
          <a:xfrm>
            <a:off x="10394576" y="2825597"/>
            <a:ext cx="1694329" cy="2043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598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78424" y="161365"/>
            <a:ext cx="5822576" cy="46166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400">
                <a:latin charset="0" panose="020B0604020202020204" pitchFamily="34" typeface="Arial"/>
                <a:cs charset="0" panose="020B0604020202020204" pitchFamily="34" typeface="Arial"/>
              </a:rPr>
              <a:t>Electrical Safety</a:t>
            </a:r>
            <a:endParaRPr b="1" dirty="0" lang="en-US" sz="24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38835" y="1385047"/>
            <a:ext cx="9332259" cy="4343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06071" y="1573306"/>
            <a:ext cx="8216153" cy="369331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Each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team members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must know about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the potential dangers of electrical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hazards.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 the cleaning area the staff must care the electric shocks, burns, and fire.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Staff members must aware about the electric wires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damaged cords,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and overloaded outlets.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Staff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keeping electrical equipment away from water sources and wet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environments.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must need to unplug the electrical appliance before cleaning or maintenance.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Staff must know the function of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Ground Fault Circuit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Interrupters.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Staff should follow the protocol for reporting electrical problems or safety concerns (</a:t>
            </a:r>
            <a:r>
              <a:rPr dirty="0" err="1" lang="en-US"/>
              <a:t>Ehrenwerth</a:t>
            </a:r>
            <a:r>
              <a:rPr dirty="0" lang="en-US"/>
              <a:t>, </a:t>
            </a:r>
            <a:r>
              <a:rPr dirty="0" lang="en-US" smtClean="0"/>
              <a:t> 2021).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010" y="4864473"/>
            <a:ext cx="3685989" cy="207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21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82788" y="188259"/>
            <a:ext cx="4652683" cy="65890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b="1" dirty="0" lang="en-US" smtClean="0" sz="2000">
                <a:solidFill>
                  <a:schemeClr val="tx1"/>
                </a:solidFill>
                <a:latin charset="0" panose="020B0604020202020204" pitchFamily="34" typeface="Arial"/>
                <a:cs charset="0" panose="020B0604020202020204" pitchFamily="34" typeface="Arial"/>
              </a:rPr>
              <a:t>Ergonomic practices</a:t>
            </a:r>
            <a:endParaRPr b="1" dirty="0" lang="en-US" sz="2000">
              <a:solidFill>
                <a:schemeClr val="tx1"/>
              </a:solidFill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761565" y="1667436"/>
            <a:ext cx="8364070" cy="412824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lang="en-US"/>
              <a:t>concept of ergonomics and its importance in promoting safety, efficiency, and comfort in housekeeping tasks.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11188" y="1973283"/>
            <a:ext cx="7664823" cy="329320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Staff must aware the concept </a:t>
            </a:r>
            <a:r>
              <a:rPr dirty="0" lang="en-US" sz="1600">
                <a:latin charset="0" panose="020B0604020202020204" pitchFamily="34" typeface="Arial"/>
                <a:cs charset="0" panose="020B0604020202020204" pitchFamily="34" typeface="Arial"/>
              </a:rPr>
              <a:t>of </a:t>
            </a: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ergonomics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They know the importance </a:t>
            </a:r>
            <a:r>
              <a:rPr dirty="0" lang="en-US" sz="1600">
                <a:latin charset="0" panose="020B0604020202020204" pitchFamily="34" typeface="Arial"/>
                <a:cs charset="0" panose="020B0604020202020204" pitchFamily="34" typeface="Arial"/>
              </a:rPr>
              <a:t>in promoting safety, efficiency, and comfort in housekeeping tasks</a:t>
            </a: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Staff need to know the neutral body positions.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They know how to </a:t>
            </a:r>
            <a:r>
              <a:rPr dirty="0" lang="en-US" sz="1600">
                <a:latin charset="0" panose="020B0604020202020204" pitchFamily="34" typeface="Arial"/>
                <a:cs charset="0" panose="020B0604020202020204" pitchFamily="34" typeface="Arial"/>
              </a:rPr>
              <a:t>reducing excessive reaching or </a:t>
            </a: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bending.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They also  </a:t>
            </a:r>
            <a:r>
              <a:rPr dirty="0" lang="en-US" sz="1600">
                <a:latin charset="0" panose="020B0604020202020204" pitchFamily="34" typeface="Arial"/>
                <a:cs charset="0" panose="020B0604020202020204" pitchFamily="34" typeface="Arial"/>
              </a:rPr>
              <a:t>minimizing repetitive motions to prevent musculoskeletal injuries</a:t>
            </a: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 housekeeping staff must know about the proper lifting techniques.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These lifting techniques help to reduce the back pain, strains or injuries.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Staff should use dollies, trollies for lifting high weight (</a:t>
            </a:r>
            <a:r>
              <a:rPr dirty="0" lang="en-US" sz="1600"/>
              <a:t>Joshi, </a:t>
            </a:r>
            <a:r>
              <a:rPr dirty="0" lang="en-US" smtClean="0" sz="1600"/>
              <a:t>2016).</a:t>
            </a:r>
            <a:endParaRPr dirty="0" lang="en-US" smtClean="0" sz="16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Staff must have team collaboration.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They know the technique that to mange the heavy loads.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During work the housekeeping staff must take break.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 sz="1600">
                <a:latin charset="0" panose="020B0604020202020204" pitchFamily="34" typeface="Arial"/>
                <a:cs charset="0" panose="020B0604020202020204" pitchFamily="34" typeface="Arial"/>
              </a:rPr>
              <a:t>This break help to reduce the fatigue (</a:t>
            </a:r>
            <a:r>
              <a:rPr dirty="0" err="1" lang="en-US" smtClean="0" sz="1600"/>
              <a:t>Ambardar</a:t>
            </a:r>
            <a:r>
              <a:rPr dirty="0" lang="en-US" smtClean="0" sz="1600"/>
              <a:t> et al, 2023).</a:t>
            </a:r>
            <a:endParaRPr dirty="0" lang="en-US" sz="16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" t="35891"/>
          <a:stretch/>
        </p:blipFill>
        <p:spPr>
          <a:xfrm>
            <a:off x="8135471" y="4316505"/>
            <a:ext cx="3378547" cy="1627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146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33364" y="147918"/>
            <a:ext cx="5472953" cy="4001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b="1" dirty="0" lang="en-US" smtClean="0" sz="2000">
                <a:latin charset="0" panose="020B0604020202020204" pitchFamily="34" typeface="Arial"/>
                <a:cs charset="0" panose="020B0604020202020204" pitchFamily="34" typeface="Arial"/>
              </a:rPr>
              <a:t>Biological Hazards</a:t>
            </a:r>
            <a:endParaRPr b="1" dirty="0" lang="en-US" sz="20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73306" y="1411941"/>
            <a:ext cx="9439835" cy="46795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734670" y="1815353"/>
            <a:ext cx="9117106" cy="4801314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housekeeping have aware about the potential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risks associated with exposure to bacteria, viruses, and other pathogens commonly found in the workplace, such as cold and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flu.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 know that there are several ways of transmission of bacteria's, virus and other microorganism.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Microorganisms are transmitted from the direct contact, through air and also from the body fluids.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When the staff members are infected from the pathogens they should isolate them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These pathogens are contagious.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must wash their hands before every works. They need to take at least 20 second for hand washing.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use hand sanitizer and also use 60% of alcohol as an alternative of hand wash.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must follow the guidelines for the safe disposal of bio hazardous waste.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Use of disinfection protocol for high touch surfaces (</a:t>
            </a:r>
            <a:r>
              <a:rPr dirty="0" err="1" lang="en-US"/>
              <a:t>Croston</a:t>
            </a:r>
            <a:r>
              <a:rPr dirty="0" lang="en-US"/>
              <a:t>, </a:t>
            </a:r>
            <a:r>
              <a:rPr dirty="0" lang="en-US" smtClean="0"/>
              <a:t>2017).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 smtClean="0"/>
          </a:p>
          <a:p>
            <a:endParaRPr dirty="0" lang="en-US" smtClean="0"/>
          </a:p>
          <a:p>
            <a:endParaRPr dirty="0"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6766" y="16305"/>
            <a:ext cx="3115234" cy="179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28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3847" y="215153"/>
            <a:ext cx="4988859" cy="40011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000">
                <a:latin charset="0" panose="020B0604020202020204" pitchFamily="34" typeface="Arial"/>
                <a:cs charset="0" panose="020B0604020202020204" pitchFamily="34" typeface="Arial"/>
              </a:rPr>
              <a:t>Handling sharp objects</a:t>
            </a:r>
            <a:endParaRPr b="1" dirty="0" lang="en-US" sz="20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21976" y="2245659"/>
            <a:ext cx="10623177" cy="392654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lang="en-US"/>
              <a:t>Explain the potential risks associated with handling sharp objects, including cuts, puncture wounds, and injuries from handling broken glass, needles, or knives.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50576" y="2420471"/>
            <a:ext cx="10018059" cy="397031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Understand the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potential risks associated with handling sharp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objects.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T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eam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members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must aware on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common sharp objects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that found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in the workplace, such as broken glass, razor blades, needles, and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knives.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must need to follow the strategies that reduce the risk of injuries.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/>
              <a:t>They know about the importance </a:t>
            </a:r>
            <a:r>
              <a:rPr dirty="0" lang="en-US"/>
              <a:t>of using appropriate personal protective equipment (PPE</a:t>
            </a:r>
            <a:r>
              <a:rPr dirty="0" lang="en-US" smtClean="0"/>
              <a:t>).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must aware the handling technique.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staff must know about the safe storage practices.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need to follow a clear protocol for reporting the presence of sharp objects.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must follow the guideline for the safe disposal of shape object.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must follow guidelines </a:t>
            </a:r>
            <a:r>
              <a:rPr dirty="0" lang="en-US">
                <a:latin charset="0" panose="020B0604020202020204" pitchFamily="34" typeface="Arial"/>
                <a:cs charset="0" panose="020B0604020202020204" pitchFamily="34" typeface="Arial"/>
              </a:rPr>
              <a:t>for the safe disposal of sharp </a:t>
            </a: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objects (</a:t>
            </a:r>
            <a:r>
              <a:rPr dirty="0" err="1" lang="en-US"/>
              <a:t>Akyol</a:t>
            </a:r>
            <a:r>
              <a:rPr dirty="0" lang="en-US" smtClean="0"/>
              <a:t>, </a:t>
            </a:r>
            <a:r>
              <a:rPr dirty="0" lang="en-US"/>
              <a:t>and </a:t>
            </a:r>
            <a:r>
              <a:rPr dirty="0" err="1" lang="en-US"/>
              <a:t>Kargin</a:t>
            </a:r>
            <a:r>
              <a:rPr dirty="0" lang="en-US"/>
              <a:t>, </a:t>
            </a:r>
            <a:r>
              <a:rPr dirty="0" lang="en-US" smtClean="0"/>
              <a:t>2016).</a:t>
            </a: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-285750" marL="285750">
              <a:buFont charset="0" panose="020B0604020202020204" pitchFamily="34" typeface="Arial"/>
              <a:buChar char="•"/>
            </a:pP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 smtClean="0"/>
          </a:p>
          <a:p>
            <a:endParaRPr dirty="0"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cstate="print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6083" y="9946"/>
            <a:ext cx="3195918" cy="226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739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9624" y="336176"/>
            <a:ext cx="11551023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Conclusion</a:t>
            </a:r>
            <a:endParaRPr b="1" dirty="0" lang="en-US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40541" y="1559859"/>
            <a:ext cx="9816353" cy="478715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855694" y="1748118"/>
            <a:ext cx="9372600" cy="4801314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Housekeeping help to eliminate the workplace hazards, which in turn helps in preventing accidents.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reduce the slips, trips, spills, manual handling that can effect on health in a positive way.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It help to reduce the slips, trips, spills, manual handling that can effect on health in a positive way.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 Housekeeping cleaning the team members should protect from themselves from the exposure of chemicals.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They need to understand the use of chemicals.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Dry the floor from mop and promptly cleanup the spills.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Use the absorbent mat in the required area.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In the cleaning area the staff must care the electric shocks, burns, and fire.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r>
              <a:rPr dirty="0" lang="en-US" smtClean="0">
                <a:latin charset="0" panose="020B0604020202020204" pitchFamily="34" typeface="Arial"/>
                <a:cs charset="0" panose="020B0604020202020204" pitchFamily="34" typeface="Arial"/>
              </a:rPr>
              <a:t>Staff members must aware about the electric wires damaged cords, and overloaded outlets.</a:t>
            </a:r>
          </a:p>
          <a:p>
            <a:pPr indent="-285750" marL="285750">
              <a:buFont charset="0" panose="020B0604020202020204" pitchFamily="34" typeface="Arial"/>
              <a:buChar char="•"/>
            </a:pP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-285750" marL="285750">
              <a:buFont charset="0" panose="020B0604020202020204" pitchFamily="34" typeface="Arial"/>
              <a:buChar char="•"/>
            </a:pPr>
            <a:endParaRPr dirty="0" lang="en-US" smtClean="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178934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8941" y="147918"/>
            <a:ext cx="11752730" cy="67710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b="1" dirty="0" lang="en-US" smtClean="0" sz="2000"/>
              <a:t>References</a:t>
            </a:r>
          </a:p>
          <a:p>
            <a:endParaRPr dirty="0" lang="en-US"/>
          </a:p>
        </p:txBody>
      </p:sp>
      <p:sp>
        <p:nvSpPr>
          <p:cNvPr id="3" name="Rectangle 2"/>
          <p:cNvSpPr/>
          <p:nvPr/>
        </p:nvSpPr>
        <p:spPr>
          <a:xfrm>
            <a:off x="0" y="605118"/>
            <a:ext cx="12021671" cy="597049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07576" y="825026"/>
            <a:ext cx="11752730" cy="563231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lvl="0"/>
            <a:r>
              <a:rPr dirty="0" err="1" lang="en-US"/>
              <a:t>Akyol</a:t>
            </a:r>
            <a:r>
              <a:rPr dirty="0" lang="en-US"/>
              <a:t>, A. and </a:t>
            </a:r>
            <a:r>
              <a:rPr dirty="0" err="1" lang="en-US"/>
              <a:t>Kargin</a:t>
            </a:r>
            <a:r>
              <a:rPr dirty="0" lang="en-US"/>
              <a:t>, C., 2016. Needle stick and sharp injuries among nurses. </a:t>
            </a:r>
            <a:r>
              <a:rPr dirty="0" i="1" lang="en-US"/>
              <a:t>Glob J </a:t>
            </a:r>
            <a:r>
              <a:rPr dirty="0" err="1" i="1" lang="en-US"/>
              <a:t>Nurs</a:t>
            </a:r>
            <a:r>
              <a:rPr dirty="0" i="1" lang="en-US"/>
              <a:t> Forensic Stud</a:t>
            </a:r>
            <a:r>
              <a:rPr dirty="0" lang="en-US"/>
              <a:t>, </a:t>
            </a:r>
            <a:r>
              <a:rPr dirty="0" i="1" lang="en-US"/>
              <a:t>1</a:t>
            </a:r>
            <a:r>
              <a:rPr dirty="0" lang="en-US"/>
              <a:t>(109), p.2.</a:t>
            </a:r>
          </a:p>
          <a:p>
            <a:pPr lvl="0"/>
            <a:r>
              <a:rPr dirty="0" err="1" lang="en-US"/>
              <a:t>Ambardar</a:t>
            </a:r>
            <a:r>
              <a:rPr dirty="0" lang="en-US"/>
              <a:t>, A., Singh, A. and Singh, V., 2023. Barriers on implementing ergonomic practices in hotel housekeeping. </a:t>
            </a:r>
            <a:r>
              <a:rPr dirty="0" i="1" lang="en-US"/>
              <a:t>International Journal of Hospitality and Tourism Systems</a:t>
            </a:r>
            <a:r>
              <a:rPr dirty="0" lang="en-US"/>
              <a:t>, </a:t>
            </a:r>
            <a:r>
              <a:rPr dirty="0" i="1" lang="en-US"/>
              <a:t>16</a:t>
            </a:r>
            <a:r>
              <a:rPr dirty="0" lang="en-US"/>
              <a:t>(2), p.11.</a:t>
            </a:r>
          </a:p>
          <a:p>
            <a:pPr lvl="0"/>
            <a:r>
              <a:rPr dirty="0" err="1" lang="en-US"/>
              <a:t>Aucamp</a:t>
            </a:r>
            <a:r>
              <a:rPr dirty="0" lang="en-US"/>
              <a:t>, M., 2016. Housekeeping and linen management. </a:t>
            </a:r>
            <a:r>
              <a:rPr dirty="0" i="1" lang="en-US"/>
              <a:t>IFIC Book: Basic Concepts of Infection Control. 3rd edition. Friedman (Ed)</a:t>
            </a:r>
            <a:r>
              <a:rPr dirty="0" lang="en-US"/>
              <a:t>, pp.1-14.</a:t>
            </a:r>
          </a:p>
          <a:p>
            <a:pPr lvl="0"/>
            <a:r>
              <a:rPr dirty="0" err="1" lang="en-US"/>
              <a:t>Croston</a:t>
            </a:r>
            <a:r>
              <a:rPr dirty="0" lang="en-US"/>
              <a:t>, T.L., 2017. Characterization of Viral Exposures in United States Occupational Environments. </a:t>
            </a:r>
            <a:r>
              <a:rPr dirty="0" i="1" lang="en-US"/>
              <a:t>Exposure to Microbiological Agents in Indoor and Occupational Environments</a:t>
            </a:r>
            <a:r>
              <a:rPr dirty="0" lang="en-US"/>
              <a:t>, pp.57-82.</a:t>
            </a:r>
          </a:p>
          <a:p>
            <a:pPr lvl="0"/>
            <a:r>
              <a:rPr dirty="0" err="1" lang="en-US"/>
              <a:t>Dimpfl</a:t>
            </a:r>
            <a:r>
              <a:rPr dirty="0" lang="en-US"/>
              <a:t>, M., 2023. Clean bodies, dirty work: discomfort and housekeeping labor at a university in the US South. </a:t>
            </a:r>
            <a:r>
              <a:rPr dirty="0" i="1" lang="en-US"/>
              <a:t>Gender, Place &amp; Culture</a:t>
            </a:r>
            <a:r>
              <a:rPr dirty="0" lang="en-US"/>
              <a:t>, </a:t>
            </a:r>
            <a:r>
              <a:rPr dirty="0" i="1" lang="en-US"/>
              <a:t>30</a:t>
            </a:r>
            <a:r>
              <a:rPr dirty="0" lang="en-US"/>
              <a:t>(4), pp.550-561.</a:t>
            </a:r>
          </a:p>
          <a:p>
            <a:pPr lvl="0"/>
            <a:r>
              <a:rPr dirty="0" err="1" lang="en-US"/>
              <a:t>Ehrenwerth</a:t>
            </a:r>
            <a:r>
              <a:rPr dirty="0" lang="en-US"/>
              <a:t>, J., 2021. Electrical and fire safety. In </a:t>
            </a:r>
            <a:r>
              <a:rPr dirty="0" i="1" lang="en-US"/>
              <a:t>Anesthesia Equipment</a:t>
            </a:r>
            <a:r>
              <a:rPr dirty="0" lang="en-US"/>
              <a:t> (pp. 526-558). WB Saunders.</a:t>
            </a:r>
          </a:p>
          <a:p>
            <a:pPr lvl="0"/>
            <a:r>
              <a:rPr dirty="0" lang="en-US"/>
              <a:t>Joshi, S., 2016. To study the relationship between Ergonomics and Efficiency of the Housekeeping Employees at Workplace. </a:t>
            </a:r>
            <a:r>
              <a:rPr dirty="0" err="1" i="1" lang="en-US"/>
              <a:t>Atithya</a:t>
            </a:r>
            <a:r>
              <a:rPr dirty="0" i="1" lang="en-US"/>
              <a:t>: journal of Hospitality</a:t>
            </a:r>
            <a:r>
              <a:rPr dirty="0" lang="en-US"/>
              <a:t>, </a:t>
            </a:r>
            <a:r>
              <a:rPr dirty="0" i="1" lang="en-US"/>
              <a:t>2</a:t>
            </a:r>
            <a:r>
              <a:rPr dirty="0" lang="en-US"/>
              <a:t>(1), pp.37-42.</a:t>
            </a:r>
          </a:p>
          <a:p>
            <a:pPr lvl="0"/>
            <a:r>
              <a:rPr dirty="0" lang="en-US"/>
              <a:t>Khalil, M., Iqbal, M., </a:t>
            </a:r>
            <a:r>
              <a:rPr dirty="0" err="1" lang="en-US"/>
              <a:t>Turan</a:t>
            </a:r>
            <a:r>
              <a:rPr dirty="0" lang="en-US"/>
              <a:t>, V., </a:t>
            </a:r>
            <a:r>
              <a:rPr dirty="0" err="1" lang="en-US"/>
              <a:t>Tauqeer</a:t>
            </a:r>
            <a:r>
              <a:rPr dirty="0" lang="en-US"/>
              <a:t>, H.M., </a:t>
            </a:r>
            <a:r>
              <a:rPr dirty="0" err="1" lang="en-US"/>
              <a:t>Farhad</a:t>
            </a:r>
            <a:r>
              <a:rPr dirty="0" lang="en-US"/>
              <a:t>, M., Ahmed, A. and </a:t>
            </a:r>
            <a:r>
              <a:rPr dirty="0" err="1" lang="en-US"/>
              <a:t>Yasin</a:t>
            </a:r>
            <a:r>
              <a:rPr dirty="0" lang="en-US"/>
              <a:t>, S., 2022. Household chemicals and their impact. In </a:t>
            </a:r>
            <a:r>
              <a:rPr dirty="0" i="1" lang="en-US"/>
              <a:t>Environmental </a:t>
            </a:r>
            <a:r>
              <a:rPr dirty="0" err="1" i="1" lang="en-US"/>
              <a:t>micropollutants</a:t>
            </a:r>
            <a:r>
              <a:rPr dirty="0" lang="en-US"/>
              <a:t> (pp. 201-232). Elsevier.</a:t>
            </a:r>
          </a:p>
          <a:p>
            <a:pPr lvl="0"/>
            <a:r>
              <a:rPr dirty="0" err="1" lang="en-US"/>
              <a:t>Ostrom</a:t>
            </a:r>
            <a:r>
              <a:rPr dirty="0" lang="en-US"/>
              <a:t>, L.T. and </a:t>
            </a:r>
            <a:r>
              <a:rPr dirty="0" err="1" lang="en-US"/>
              <a:t>Wilhelmsen</a:t>
            </a:r>
            <a:r>
              <a:rPr dirty="0" lang="en-US"/>
              <a:t>, C.A., 2019. </a:t>
            </a:r>
            <a:r>
              <a:rPr dirty="0" i="1" lang="en-US"/>
              <a:t>Risk assessment: tools, techniques, and their applications</a:t>
            </a:r>
            <a:r>
              <a:rPr dirty="0" lang="en-US"/>
              <a:t>. John Wiley &amp; Sons.</a:t>
            </a:r>
          </a:p>
          <a:p>
            <a:pPr lvl="0"/>
            <a:r>
              <a:rPr dirty="0" lang="en-US"/>
              <a:t>Popov, G., Lyon, B.K. and </a:t>
            </a:r>
            <a:r>
              <a:rPr dirty="0" err="1" lang="en-US"/>
              <a:t>Hollcroft</a:t>
            </a:r>
            <a:r>
              <a:rPr dirty="0" lang="en-US"/>
              <a:t>, B.D., 2016. </a:t>
            </a:r>
            <a:r>
              <a:rPr dirty="0" i="1" lang="en-US"/>
              <a:t>Risk assessment: A practical guide to assessing operational risks</a:t>
            </a:r>
            <a:r>
              <a:rPr dirty="0" lang="en-US"/>
              <a:t>. John Wiley &amp; Sons.</a:t>
            </a:r>
          </a:p>
          <a:p>
            <a:pPr lvl="0"/>
            <a:r>
              <a:rPr dirty="0" err="1" lang="en-US"/>
              <a:t>Thébaud</a:t>
            </a:r>
            <a:r>
              <a:rPr dirty="0" lang="en-US"/>
              <a:t>, S., </a:t>
            </a:r>
            <a:r>
              <a:rPr dirty="0" err="1" lang="en-US"/>
              <a:t>Kornrich</a:t>
            </a:r>
            <a:r>
              <a:rPr dirty="0" lang="en-US"/>
              <a:t>, S. and </a:t>
            </a:r>
            <a:r>
              <a:rPr dirty="0" err="1" lang="en-US"/>
              <a:t>Ruppanner</a:t>
            </a:r>
            <a:r>
              <a:rPr dirty="0" lang="en-US"/>
              <a:t>, L., 2021. Good housekeeping, great expectations: Gender and housework norms. </a:t>
            </a:r>
            <a:r>
              <a:rPr dirty="0" i="1" lang="en-US"/>
              <a:t>Sociological Methods &amp; Research</a:t>
            </a:r>
            <a:r>
              <a:rPr dirty="0" lang="en-US"/>
              <a:t>, </a:t>
            </a:r>
            <a:r>
              <a:rPr dirty="0" i="1" lang="en-US"/>
              <a:t>50</a:t>
            </a:r>
            <a:r>
              <a:rPr dirty="0" lang="en-US"/>
              <a:t>(3), pp.1186-1214.</a:t>
            </a:r>
          </a:p>
          <a:p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544693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Company/>
  <Words>1285</Words>
  <Paragraphs>124</Paragraphs>
  <Slides>11</Slides>
  <Notes>0</Notes>
  <TotalTime>182</TotalTime>
  <HiddenSlides>0</HiddenSlides>
  <MMClips>0</MMClips>
  <ScaleCrop>false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Calibri Light</vt:lpstr>
      <vt:lpstr>Office Theme</vt:lpstr>
      <vt:lpstr>Hotel Placement – Operating Hotel Facilities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15.0000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2024-02-14T22:30:45Z</dcterms:created>
  <dc:creator>User</dc:creator>
  <cp:lastModifiedBy>QA</cp:lastModifiedBy>
  <dcterms:modified xsi:type="dcterms:W3CDTF">2024-02-15T06:37:46Z</dcterms:modified>
  <cp:revision>19</cp:revision>
  <dc:title>PowerPoint Presentation</dc:title>
</cp:coreProperties>
</file>