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3"/>
  </p:notesMasterIdLst>
  <p:sldIdLst>
    <p:sldId id="256" r:id="rId2"/>
    <p:sldId id="258" r:id="rId3"/>
    <p:sldId id="259" r:id="rId4"/>
    <p:sldId id="273" r:id="rId5"/>
    <p:sldId id="260" r:id="rId6"/>
    <p:sldId id="261" r:id="rId7"/>
    <p:sldId id="262" r:id="rId8"/>
    <p:sldId id="277" r:id="rId9"/>
    <p:sldId id="263" r:id="rId10"/>
    <p:sldId id="264" r:id="rId11"/>
    <p:sldId id="265" r:id="rId12"/>
    <p:sldId id="266" r:id="rId13"/>
    <p:sldId id="267" r:id="rId14"/>
    <p:sldId id="268" r:id="rId15"/>
    <p:sldId id="276" r:id="rId16"/>
    <p:sldId id="269" r:id="rId17"/>
    <p:sldId id="270" r:id="rId18"/>
    <p:sldId id="271" r:id="rId19"/>
    <p:sldId id="272" r:id="rId20"/>
    <p:sldId id="274"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073" autoAdjust="0"/>
  </p:normalViewPr>
  <p:slideViewPr>
    <p:cSldViewPr snapToGrid="0">
      <p:cViewPr varScale="1">
        <p:scale>
          <a:sx n="89" d="100"/>
          <a:sy n="89" d="100"/>
        </p:scale>
        <p:origin x="896"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8B6B62-C9F0-BB42-8670-5E8B8233E9E1}" type="datetimeFigureOut">
              <a:rPr lang="en-US" smtClean="0"/>
              <a:t>7/18/26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CF5350-C677-2241-9F66-C20712CEF0AA}" type="slidenum">
              <a:rPr lang="en-US" smtClean="0"/>
              <a:t>‹#›</a:t>
            </a:fld>
            <a:endParaRPr lang="en-US"/>
          </a:p>
        </p:txBody>
      </p:sp>
    </p:spTree>
    <p:extLst>
      <p:ext uri="{BB962C8B-B14F-4D97-AF65-F5344CB8AC3E}">
        <p14:creationId xmlns:p14="http://schemas.microsoft.com/office/powerpoint/2010/main" val="1940996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Greetings! I am Nazima Begum, and the topic of this presentation is a person-centred, evidence-based treatment plan for a hypothetical patient who has been diagnosed with an acute ischemic stroke. An evidence-based care plan aligned with current NHS and NICE guidelines will be presented, along with an explanation of the anatomy and physiology of the relevant body systems, a discussion of how stroke impairs normal bodily functioning, and a list of lifestyle and clinical risk factors. To support safe, high-quality care, it will also examine communication, monitoring, interdisciplinary collaboration, and ethical issues.</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a:t>
            </a:fld>
            <a:endParaRPr lang="en-US"/>
          </a:p>
        </p:txBody>
      </p:sp>
    </p:spTree>
    <p:extLst>
      <p:ext uri="{BB962C8B-B14F-4D97-AF65-F5344CB8AC3E}">
        <p14:creationId xmlns:p14="http://schemas.microsoft.com/office/powerpoint/2010/main" val="4121445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main causes of death and permanent disability in the globe is stroke (globe Health Organization (WHO), 2024). When a blood clot blocks an artery that supplies oxygen-rich blood to the brain, brain tissue cannot get the oxygen and glucose it requires to survive, resulting in an ischemic stroke (Kumar, Abbas, and Aster, 2020). Ischemic strokes account for about 85% of all strokes (Stroke Association, 2024). Since early intervention can lessen brain damage and enhance recovery, prompt identification, diagnosis, and treatment are crucial (NICE, 2023). This talk looks at how stroke affects bodily functions, explains the underlying anatomy and physiology, and creates a person-centered care plan based on NHS and NICE guidelines.</a:t>
            </a:r>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2</a:t>
            </a:fld>
            <a:endParaRPr lang="en-US"/>
          </a:p>
        </p:txBody>
      </p:sp>
    </p:spTree>
    <p:extLst>
      <p:ext uri="{BB962C8B-B14F-4D97-AF65-F5344CB8AC3E}">
        <p14:creationId xmlns:p14="http://schemas.microsoft.com/office/powerpoint/2010/main" val="4018152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hypothetical 68-year-old man named Mr. James Carter recently resigned from his job and lives with his spouse. His medical history includes long-term smoking, obesity, type 2 diabetes, hypertension, high cholesterol, and little physical activity, all of which raise his risk of stroke (NHS, 2024). He went to the emergency room after experiencing sudden facial drooping, slurred speech, trouble swallowing, and weakness on the right side of his body. He was diagnosed with an acute left-sided ischemic stroke after a CT scan (NICE, 2023). Through person-centered care, his care plan aims to stabilize his condition, lessen complications, aid in rehabilitation, and enhance his long-term quality of life.</a:t>
            </a:r>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3</a:t>
            </a:fld>
            <a:endParaRPr lang="en-US"/>
          </a:p>
        </p:txBody>
      </p:sp>
    </p:spTree>
    <p:extLst>
      <p:ext uri="{BB962C8B-B14F-4D97-AF65-F5344CB8AC3E}">
        <p14:creationId xmlns:p14="http://schemas.microsoft.com/office/powerpoint/2010/main" val="610697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CF5350-C677-2241-9F66-C20712CEF0AA}" type="slidenum">
              <a:rPr lang="en-US" smtClean="0"/>
              <a:t>4</a:t>
            </a:fld>
            <a:endParaRPr lang="en-US"/>
          </a:p>
        </p:txBody>
      </p:sp>
    </p:spTree>
    <p:extLst>
      <p:ext uri="{BB962C8B-B14F-4D97-AF65-F5344CB8AC3E}">
        <p14:creationId xmlns:p14="http://schemas.microsoft.com/office/powerpoint/2010/main" val="886693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Anatomy and Physiology of the Cardiovascular and Nervous Systems Slide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Delivering oxygen-rich blood throughout the body, including the brain, is the responsibility of the cardiovascular system. The carotid and vertebral arteries, which split into smaller cerebral arteries that supply various brain regions, are the main routes by which the brain obtains this blood. Movement, speech, memory, feeling, and cognition are all under the nervous system’s control. Because of their high metabolic requirement, neurons require a steady supply of glucose and oxygen to operate properly. Neurological function is lost when cerebral blood flow is disrupted, as neurons begin to die within minutes.</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5</a:t>
            </a:fld>
            <a:endParaRPr lang="en-US"/>
          </a:p>
        </p:txBody>
      </p:sp>
    </p:spTree>
    <p:extLst>
      <p:ext uri="{BB962C8B-B14F-4D97-AF65-F5344CB8AC3E}">
        <p14:creationId xmlns:p14="http://schemas.microsoft.com/office/powerpoint/2010/main" val="4097278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Pathophysiology</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of Ischaemic Stroke Slide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a blood clot blocks a cerebral artery, oxygenated blood cannot reach a portion of the brain, resulting in an ischemic stroke. Brain cells quickly lose their capacity to function and start to perish in the absence of oxygen and glucose. The damaged part of the brain determines the patient’s symptoms. Mr Carter suffered from weakness on the right side of his body, slurred speech, and trouble swallowing due to damage to the left side of his brain. In order to promote recovery and lessen long-term handicap, prompt treatment and early rehabilitation are crucial.</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6</a:t>
            </a:fld>
            <a:endParaRPr lang="en-US"/>
          </a:p>
        </p:txBody>
      </p:sp>
    </p:spTree>
    <p:extLst>
      <p:ext uri="{BB962C8B-B14F-4D97-AF65-F5344CB8AC3E}">
        <p14:creationId xmlns:p14="http://schemas.microsoft.com/office/powerpoint/2010/main" val="1697855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Mr Carter showed symptoms typical of an acute ischemic stroke, including sudden right-sided weakness, facial drooping, slurred speech, and difficulties swallowing. The FAST evaluation, which stands for Face, Arms, Speech, and Time, was utilised by medical professionals to immediately recognise stroke symptoms and guarantee prompt referral for emergency care. In order to determine if the stroke is ischemic rather than haemorrhagic, a CT brain scan is quickly carried out, enabling the medical team to choose the best course of action.</a:t>
            </a:r>
          </a:p>
          <a:p>
            <a:r>
              <a:rPr lang="en-GB" sz="1200" kern="1200" dirty="0">
                <a:solidFill>
                  <a:schemeClr val="tx1"/>
                </a:solidFill>
                <a:effectLst/>
                <a:latin typeface="+mn-lt"/>
                <a:ea typeface="+mn-ea"/>
                <a:cs typeface="+mn-cs"/>
              </a:rPr>
              <a:t>To determine potential underlying causes and direct continued treatment, other investigations were conducted, including blood tests, blood pressure monitoring, and an electrocardiogram (ECG). Because they lessen brain damage, enhance recovery, and lower the chance of long-term disability, early diagnosis and treatment are crucial.</a:t>
            </a:r>
          </a:p>
          <a:p>
            <a:r>
              <a:rPr lang="en-GB" sz="1200" kern="1200" dirty="0">
                <a:solidFill>
                  <a:schemeClr val="tx1"/>
                </a:solidFill>
                <a:effectLst/>
                <a:latin typeface="+mn-lt"/>
                <a:ea typeface="+mn-ea"/>
                <a:cs typeface="+mn-cs"/>
              </a:rPr>
              <a:t>The FAST assessment is a simple tool used to quickly recognise the signs of a stroke. It stands for Face, Arms, Speech and Time. Healthcare professionals or members of the public check whether one side of the face droops, whether one arm is weak, and whether speech is slurred or difficult to understand. If any of these signs are present, emergency medical services should be contacted immediately because prompt treatment can reduce brain damage and improve the patient’s outcome.</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7</a:t>
            </a:fld>
            <a:endParaRPr lang="en-US"/>
          </a:p>
        </p:txBody>
      </p:sp>
    </p:spTree>
    <p:extLst>
      <p:ext uri="{BB962C8B-B14F-4D97-AF65-F5344CB8AC3E}">
        <p14:creationId xmlns:p14="http://schemas.microsoft.com/office/powerpoint/2010/main" val="301489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Risk Factors Slide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two types of stroke risk factors: modifiable and non-modifiable. Although they cannot be altered, Mr Carter’s age and gender raise his risk. However, his stroke was caused by a number of lifestyle-related variables, such as type 2 diabetes, obesity, smoking, high cholesterol, hypertension, and physical inactivity. Medication, lifestyle modifications, and routine monitoring can help control these issues. Because it lowers the chance of another stroke, educating the patient about these risks is a crucial component of secondary prevention.</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9</a:t>
            </a:fld>
            <a:endParaRPr lang="en-US"/>
          </a:p>
        </p:txBody>
      </p:sp>
    </p:spTree>
    <p:extLst>
      <p:ext uri="{BB962C8B-B14F-4D97-AF65-F5344CB8AC3E}">
        <p14:creationId xmlns:p14="http://schemas.microsoft.com/office/powerpoint/2010/main" val="2081490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plan for Mr Carter is centred on his specific requirements and grounded in person-centred principles. To lower the risk of another stroke, blood pressure should be routinely checked, and antihypertensive drugs should be taken as directed. To reduce the risk of aspiration, a speech-language pathologist should do a swallowing assessment on him before he eats or drinks. To increase mobility and independence, physiotherapy should begin as soon as clinically appropriate. Any speech issues should be supported by communication techniques, such as employing visual aids and speaking clearly. Lastly, to lower future cardiovascular risk, education on quitting smoking, eating a healthy diet, and exercising is crucial.</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10</a:t>
            </a:fld>
            <a:endParaRPr lang="en-US"/>
          </a:p>
        </p:txBody>
      </p:sp>
    </p:spTree>
    <p:extLst>
      <p:ext uri="{BB962C8B-B14F-4D97-AF65-F5344CB8AC3E}">
        <p14:creationId xmlns:p14="http://schemas.microsoft.com/office/powerpoint/2010/main" val="703897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Regular neurological observations should be part of Mr Carter’s daily treatment regimen in order to detect any decline in his condition. Because uncontrolled hypertension is a significant risk factor for recurrent stroke, blood pressure should be regularly checked. It is important to give prescription drugs safely, including cholesterol and antiplatelet treatment when necessary. Occupational therapy and physical therapy are crucial for regaining independence and mobility. Since many stroke survivors feel anxiety or despair throughout rehabilitation, it is important to maintain proper nutrition, hydration, and personal hygiene in addition to providing emotional support.</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11</a:t>
            </a:fld>
            <a:endParaRPr lang="en-US"/>
          </a:p>
        </p:txBody>
      </p:sp>
    </p:spTree>
    <p:extLst>
      <p:ext uri="{BB962C8B-B14F-4D97-AF65-F5344CB8AC3E}">
        <p14:creationId xmlns:p14="http://schemas.microsoft.com/office/powerpoint/2010/main" val="2630625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help in rehabilitation and spot issues early, ongoing observation is crucial. Regular monitoring of blood pressure, blood glucose, and oxygen saturation is necessary because irregularities may impact neurological recovery. Nutritional intake should be tracked to promote recovery, and swallowing capacity should be evaluated to lower the risk of aspiration pneumonia. To prevent pressure ulcers, nurses should assess skin integrity and promote frequent repositioning as needed. Early mobilisation enhances functional recovery and lowers the risk of deep vein thrombosis. Since stroke can have a major psychological impact, it’s particularly critical to keep an eye on the patient’s emotional health.</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12</a:t>
            </a:fld>
            <a:endParaRPr lang="en-US"/>
          </a:p>
        </p:txBody>
      </p:sp>
    </p:spTree>
    <p:extLst>
      <p:ext uri="{BB962C8B-B14F-4D97-AF65-F5344CB8AC3E}">
        <p14:creationId xmlns:p14="http://schemas.microsoft.com/office/powerpoint/2010/main" val="2798726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crucial component of person-centred care is effective communication. Patients may have dysarthria or aphasia after a stroke, which makes it challenging for them to express their requirements. Therefore, healthcare providers should speak in plain, uncomplicated terms, give patients more time to respond, and, where necessary, employ communication aids. In order to promote shared decision-making, Mr. Carter should actively participate in decisions regarding his care, and his wife should be included in talks with his permission. Coordinated involvement from the multidisciplinary team is necessary for recovery. </a:t>
            </a:r>
          </a:p>
          <a:p>
            <a:r>
              <a:rPr lang="en-GB" sz="1200" kern="1200" dirty="0">
                <a:solidFill>
                  <a:schemeClr val="tx1"/>
                </a:solidFill>
                <a:effectLst/>
                <a:latin typeface="+mn-lt"/>
                <a:ea typeface="+mn-ea"/>
                <a:cs typeface="+mn-cs"/>
              </a:rPr>
              <a:t>Coordinated involvement from the multidisciplinary team is necessary for recovery. Pharmacists optimise medications, social workers help with discharge planning and community support, physiotherapists enhance mobility, occupational therapists encourage independence, speech and language therapists manage swallowing and communication, dietitians support nutritional needs, and nurses offer continuous assessment and care.</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13</a:t>
            </a:fld>
            <a:endParaRPr lang="en-US"/>
          </a:p>
        </p:txBody>
      </p:sp>
    </p:spTree>
    <p:extLst>
      <p:ext uri="{BB962C8B-B14F-4D97-AF65-F5344CB8AC3E}">
        <p14:creationId xmlns:p14="http://schemas.microsoft.com/office/powerpoint/2010/main" val="2529874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Following his acute ischemic stroke, Mr. Carter has developed slurred speech and may have temporary cognitive impairment. His capacity to comprehend information, consider treatment alternatives, and express his decisions may be impacted by these symptoms. In accordance with the Mental Capacity Act of 2005, medical staff should determine if he possesses the mental capacity to make particular decisions. It is never appropriate to conclude that someone who has suffered a stroke lacks capacity. According to the autonomy principle, Mr. Carter’s treatment choices, including rehabilitation and discharge planning, must be respected if it is determined that he possesses capacity.</a:t>
            </a:r>
          </a:p>
          <a:p>
            <a:r>
              <a:rPr lang="en-GB" sz="1200" kern="1200" dirty="0">
                <a:solidFill>
                  <a:schemeClr val="tx1"/>
                </a:solidFill>
                <a:effectLst/>
                <a:latin typeface="+mn-lt"/>
                <a:ea typeface="+mn-ea"/>
                <a:cs typeface="+mn-cs"/>
              </a:rPr>
              <a:t>Healthcare providers must, however, act in his best interests if he is incapable of making a specific decision, taking into consideration his previously stated desires, values, and beliefs while including his wife and the multidisciplinary team in the process. This strategy protects Mr. Carter’s rights and well-being while guaranteeing that he receives person-centred, legal, and moral care.</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14</a:t>
            </a:fld>
            <a:endParaRPr lang="en-US"/>
          </a:p>
        </p:txBody>
      </p:sp>
    </p:spTree>
    <p:extLst>
      <p:ext uri="{BB962C8B-B14F-4D97-AF65-F5344CB8AC3E}">
        <p14:creationId xmlns:p14="http://schemas.microsoft.com/office/powerpoint/2010/main" val="887505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15</a:t>
            </a:fld>
            <a:endParaRPr lang="en-US"/>
          </a:p>
        </p:txBody>
      </p:sp>
    </p:spTree>
    <p:extLst>
      <p:ext uri="{BB962C8B-B14F-4D97-AF65-F5344CB8AC3E}">
        <p14:creationId xmlns:p14="http://schemas.microsoft.com/office/powerpoint/2010/main" val="3544106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evaluation, treatment, and rehabilitation of stroke victims, the National Institute for Health and Care Excellence (NICE) offers evidence-based recommendations. Because coordinated stroke care enhances recovery and lowers complications, NICE suggests that Mr. James Carter be hospitalized to a specialist stroke unit. To reduce the risk of aspiration pneumonia, he should have a swallow screening evaluation before being given food, beverages, or oral medications.</a:t>
            </a:r>
          </a:p>
          <a:p>
            <a:r>
              <a:rPr lang="en-GB" sz="1200" kern="1200" dirty="0">
                <a:solidFill>
                  <a:schemeClr val="tx1"/>
                </a:solidFill>
                <a:effectLst/>
                <a:latin typeface="+mn-lt"/>
                <a:ea typeface="+mn-ea"/>
                <a:cs typeface="+mn-cs"/>
              </a:rPr>
              <a:t>As soon as he is medically stable, rehabilitation should start, and it should be customized to meet his unique requirements and objectives. To assist his physical rehabilitation, communication, and independence, a multidisciplinary team of nurses, physicians, physiotherapists, occupational therapists, and speech and language therapists should collaborate. In order to maintain person-centred care throughout his recuperation, Mr. Carter and his spouse should actively participate in creating and evaluating his customized care plan.</a:t>
            </a:r>
          </a:p>
          <a:p>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16</a:t>
            </a:fld>
            <a:endParaRPr lang="en-US"/>
          </a:p>
        </p:txBody>
      </p:sp>
    </p:spTree>
    <p:extLst>
      <p:ext uri="{BB962C8B-B14F-4D97-AF65-F5344CB8AC3E}">
        <p14:creationId xmlns:p14="http://schemas.microsoft.com/office/powerpoint/2010/main" val="1129960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ischemic stroke is a dangerous illness that necessitates early diagnosis, evidence-based treatment, and continuous rehabilitation. It is easier to understand how decreased blood flow harms brain tissue and impairs bodily functions when one is aware of the connection between the neurological and circulatory systems. The care plan for Mr. Carter serves as an example of how person-</a:t>
            </a:r>
            <a:r>
              <a:rPr lang="en-GB" dirty="0" err="1"/>
              <a:t>centered</a:t>
            </a:r>
            <a:r>
              <a:rPr lang="en-GB" dirty="0"/>
              <a:t> care, good communication, interdisciplinary teamwork, and moral </a:t>
            </a:r>
            <a:r>
              <a:rPr lang="en-GB" dirty="0" err="1"/>
              <a:t>behavior</a:t>
            </a:r>
            <a:r>
              <a:rPr lang="en-GB" dirty="0"/>
              <a:t> can enhance healing and quality of life. Healthcare providers can deliver safe, high-quality care while lowering the risk of complications and recurrent stroke by adhering to current NHS and NICE guidelines.</a:t>
            </a:r>
            <a:endParaRPr lang="en-US" dirty="0"/>
          </a:p>
        </p:txBody>
      </p:sp>
      <p:sp>
        <p:nvSpPr>
          <p:cNvPr id="4" name="Slide Number Placeholder 3"/>
          <p:cNvSpPr>
            <a:spLocks noGrp="1"/>
          </p:cNvSpPr>
          <p:nvPr>
            <p:ph type="sldNum" sz="quarter" idx="5"/>
          </p:nvPr>
        </p:nvSpPr>
        <p:spPr/>
        <p:txBody>
          <a:bodyPr/>
          <a:lstStyle/>
          <a:p>
            <a:fld id="{74CF5350-C677-2241-9F66-C20712CEF0AA}" type="slidenum">
              <a:rPr lang="en-US" smtClean="0"/>
              <a:t>17</a:t>
            </a:fld>
            <a:endParaRPr lang="en-US"/>
          </a:p>
        </p:txBody>
      </p:sp>
    </p:spTree>
    <p:extLst>
      <p:ext uri="{BB962C8B-B14F-4D97-AF65-F5344CB8AC3E}">
        <p14:creationId xmlns:p14="http://schemas.microsoft.com/office/powerpoint/2010/main" val="3915829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7/18/26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97906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7/18/26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57714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7/18/26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4662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7/18/26</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98126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7/18/26</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1507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7/18/26</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77231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7/18/26</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65053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7/18/26</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18478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7/18/26</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3719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7/18/26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95643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7/18/26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9370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smtClean="0"/>
              <a:t>7/18/26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779337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png"/><Relationship Id="rId5" Type="http://schemas.openxmlformats.org/officeDocument/2006/relationships/image" Target="../media/image12.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hyperlink" Target="https://www.nice.org.uk/guidance/ng236" TargetMode="External"/><Relationship Id="rId2" Type="http://schemas.openxmlformats.org/officeDocument/2006/relationships/hyperlink" Target="https://www.legislation.gov.uk/ukpga/2005/9/contents" TargetMode="External"/><Relationship Id="rId1" Type="http://schemas.openxmlformats.org/officeDocument/2006/relationships/slideLayout" Target="../slideLayouts/slideLayout2.xml"/><Relationship Id="rId4" Type="http://schemas.openxmlformats.org/officeDocument/2006/relationships/hyperlink" Target="https://www.nhs.uk/conditions/strok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stroke.org.uk" TargetMode="External"/><Relationship Id="rId2" Type="http://schemas.openxmlformats.org/officeDocument/2006/relationships/hyperlink" Target="https://www.rcp.ac.uk/news-and-media/news-and-opinion/new-national-clinical-guideline-for-stroke-2023-now-published/"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strok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bi-maristan.com/wp-content/uploads/2025/11/Image-showing-some-ways-to-prevent-stroke-768x768.webp" TargetMode="External"/><Relationship Id="rId2" Type="http://schemas.openxmlformats.org/officeDocument/2006/relationships/hyperlink" Target="https://www.stroke.org/-/media/Stroke-Images/About-Stroke/Illustration-of-a-Stroke_04.png?h=350&amp;w=350&amp;sc_lang=en" TargetMode="External"/><Relationship Id="rId1" Type="http://schemas.openxmlformats.org/officeDocument/2006/relationships/slideLayout" Target="../slideLayouts/slideLayout2.xml"/><Relationship Id="rId5" Type="http://schemas.openxmlformats.org/officeDocument/2006/relationships/hyperlink" Target="https://www.ibshospitals.com/blogthumb/65fd229a0efe5Understanding%20Ischemic%20Stroke_Large.webp" TargetMode="External"/><Relationship Id="rId4" Type="http://schemas.openxmlformats.org/officeDocument/2006/relationships/hyperlink" Target="https://cdn.flintrehab.com/uploads/2021/08/doctor-helping-bedridden-stroke-patient.jpg"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photo.com/media/476392/view/heart-and-brain-vascular-system-artwork" TargetMode="External"/><Relationship Id="rId2" Type="http://schemas.openxmlformats.org/officeDocument/2006/relationships/hyperlink" Target="https://mustedu.com/wp-content/uploads/2025/07/Capa-do-Blog-Saude-768x337.png" TargetMode="External"/><Relationship Id="rId1" Type="http://schemas.openxmlformats.org/officeDocument/2006/relationships/slideLayout" Target="../slideLayouts/slideLayout2.xml"/><Relationship Id="rId5" Type="http://schemas.openxmlformats.org/officeDocument/2006/relationships/hyperlink" Target="https://www.uclahealth.org/sites/default/files/styles/landscape_3x2_024000_960x640/public/images/bf/stroke-graphic-istock-1345643700.jpg?f=c137313b&amp;itok=4JUt7fbN" TargetMode="External"/><Relationship Id="rId4" Type="http://schemas.openxmlformats.org/officeDocument/2006/relationships/hyperlink" Target="https://strokefoundation.org.au/media/14hfi0mv/ischaemic.png?width=250&amp;height=3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4918A-C6AA-07C3-8611-F8F7E6E79007}"/>
              </a:ext>
            </a:extLst>
          </p:cNvPr>
          <p:cNvSpPr>
            <a:spLocks noGrp="1"/>
          </p:cNvSpPr>
          <p:nvPr>
            <p:ph type="ctrTitle"/>
          </p:nvPr>
        </p:nvSpPr>
        <p:spPr>
          <a:xfrm>
            <a:off x="2207823" y="649862"/>
            <a:ext cx="5518066" cy="2779138"/>
          </a:xfrm>
        </p:spPr>
        <p:txBody>
          <a:bodyPr>
            <a:noAutofit/>
          </a:bodyPr>
          <a:lstStyle/>
          <a:p>
            <a:pPr algn="l"/>
            <a:r>
              <a:rPr lang="en-GB" sz="4000" dirty="0">
                <a:solidFill>
                  <a:srgbClr val="7030A0"/>
                </a:solidFill>
              </a:rPr>
              <a:t>Evidence-Based Person-Centred Care Plan for a Fictional Patient with Acute Ischaemic Stroke</a:t>
            </a:r>
            <a:endParaRPr lang="en-US" sz="4000" dirty="0">
              <a:solidFill>
                <a:srgbClr val="7030A0"/>
              </a:solidFill>
            </a:endParaRPr>
          </a:p>
        </p:txBody>
      </p:sp>
      <p:sp>
        <p:nvSpPr>
          <p:cNvPr id="3" name="Title 1">
            <a:extLst>
              <a:ext uri="{FF2B5EF4-FFF2-40B4-BE49-F238E27FC236}">
                <a16:creationId xmlns:a16="http://schemas.microsoft.com/office/drawing/2014/main" id="{8CE4918A-C6AA-07C3-8611-F8F7E6E79007}"/>
              </a:ext>
            </a:extLst>
          </p:cNvPr>
          <p:cNvSpPr txBox="1">
            <a:spLocks/>
          </p:cNvSpPr>
          <p:nvPr/>
        </p:nvSpPr>
        <p:spPr>
          <a:xfrm>
            <a:off x="1080656" y="4106572"/>
            <a:ext cx="7772400" cy="2751428"/>
          </a:xfrm>
          <a:prstGeom prst="rect">
            <a:avLst/>
          </a:prstGeom>
        </p:spPr>
        <p:txBody>
          <a:bodyPr vert="horz" lIns="91440" tIns="45720" rIns="91440" bIns="45720" rtlCol="0" anchor="t">
            <a:noAutofit/>
          </a:bodyPr>
          <a:lstStyle>
            <a:lvl1pPr algn="r" defTabSz="914400" rtl="0" eaLnBrk="1" latinLnBrk="0" hangingPunct="1">
              <a:lnSpc>
                <a:spcPct val="90000"/>
              </a:lnSpc>
              <a:spcBef>
                <a:spcPct val="0"/>
              </a:spcBef>
              <a:buNone/>
              <a:defRPr sz="6000" b="0" i="0" kern="1200" cap="none">
                <a:solidFill>
                  <a:schemeClr val="tx1"/>
                </a:solidFill>
                <a:effectLst/>
                <a:latin typeface="+mj-lt"/>
                <a:ea typeface="+mj-ea"/>
                <a:cs typeface="+mj-cs"/>
              </a:defRPr>
            </a:lvl1pPr>
          </a:lstStyle>
          <a:p>
            <a:pPr algn="l"/>
            <a:r>
              <a:rPr lang="en-US" sz="3200" dirty="0"/>
              <a:t>Student Name: </a:t>
            </a:r>
            <a:r>
              <a:rPr lang="en-US" sz="3200" dirty="0" err="1"/>
              <a:t>Nazima</a:t>
            </a:r>
            <a:r>
              <a:rPr lang="en-US" sz="3200" dirty="0"/>
              <a:t> Begum</a:t>
            </a:r>
          </a:p>
          <a:p>
            <a:pPr algn="l"/>
            <a:r>
              <a:rPr lang="en-US" sz="3200" dirty="0"/>
              <a:t>Student ID: 2435512</a:t>
            </a:r>
          </a:p>
          <a:p>
            <a:pPr algn="l"/>
            <a:r>
              <a:rPr lang="en-US" sz="3200" dirty="0"/>
              <a:t>Module: Introduction to Physiology</a:t>
            </a:r>
          </a:p>
          <a:p>
            <a:pPr algn="l"/>
            <a:r>
              <a:rPr lang="en-GB" sz="3200" dirty="0"/>
              <a:t>Module Code: BMHP5023</a:t>
            </a:r>
            <a:endParaRPr lang="en-US" sz="3200" dirty="0"/>
          </a:p>
          <a:p>
            <a:pPr algn="l"/>
            <a:r>
              <a:rPr lang="en-US" sz="3200" dirty="0"/>
              <a:t>Assignment Title: Component 2: Presentation</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72550" y="0"/>
            <a:ext cx="3219449" cy="1788583"/>
          </a:xfrm>
          <a:prstGeom prst="rect">
            <a:avLst/>
          </a:prstGeom>
        </p:spPr>
      </p:pic>
      <p:pic>
        <p:nvPicPr>
          <p:cNvPr id="8" name="Audio 7">
            <a:extLst>
              <a:ext uri="{FF2B5EF4-FFF2-40B4-BE49-F238E27FC236}">
                <a16:creationId xmlns:a16="http://schemas.microsoft.com/office/drawing/2014/main" id="{FD1EC455-EDB0-B8A4-B256-210CC550AA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93594193"/>
      </p:ext>
    </p:extLst>
  </p:cSld>
  <p:clrMapOvr>
    <a:masterClrMapping/>
  </p:clrMapOvr>
  <mc:AlternateContent xmlns:mc="http://schemas.openxmlformats.org/markup-compatibility/2006">
    <mc:Choice xmlns:p14="http://schemas.microsoft.com/office/powerpoint/2010/main" Requires="p14">
      <p:transition spd="slow" p14:dur="2000" advTm="59919"/>
    </mc:Choice>
    <mc:Fallback>
      <p:transition spd="slow" advTm="59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12AC-2519-B96C-D5C3-68DE78ABC799}"/>
              </a:ext>
            </a:extLst>
          </p:cNvPr>
          <p:cNvSpPr>
            <a:spLocks noGrp="1"/>
          </p:cNvSpPr>
          <p:nvPr>
            <p:ph type="title"/>
          </p:nvPr>
        </p:nvSpPr>
        <p:spPr>
          <a:xfrm>
            <a:off x="2914599" y="503848"/>
            <a:ext cx="6284819" cy="634767"/>
          </a:xfrm>
        </p:spPr>
        <p:txBody>
          <a:bodyPr/>
          <a:lstStyle/>
          <a:p>
            <a:pPr algn="ctr"/>
            <a:r>
              <a:rPr lang="en-GB" b="1" dirty="0"/>
              <a:t>Introduction</a:t>
            </a:r>
            <a:r>
              <a:rPr lang="en-GB" dirty="0"/>
              <a:t> </a:t>
            </a:r>
            <a:endParaRPr lang="en-US" dirty="0"/>
          </a:p>
        </p:txBody>
      </p:sp>
      <p:sp>
        <p:nvSpPr>
          <p:cNvPr id="3" name="Content Placeholder 2">
            <a:extLst>
              <a:ext uri="{FF2B5EF4-FFF2-40B4-BE49-F238E27FC236}">
                <a16:creationId xmlns:a16="http://schemas.microsoft.com/office/drawing/2014/main" id="{37F71BEE-CEF8-C088-FD68-4EED6D9E7E86}"/>
              </a:ext>
            </a:extLst>
          </p:cNvPr>
          <p:cNvSpPr>
            <a:spLocks noGrp="1"/>
          </p:cNvSpPr>
          <p:nvPr>
            <p:ph idx="1"/>
          </p:nvPr>
        </p:nvSpPr>
        <p:spPr>
          <a:xfrm>
            <a:off x="1011200" y="1662068"/>
            <a:ext cx="6656697" cy="5195932"/>
          </a:xfrm>
        </p:spPr>
        <p:txBody>
          <a:bodyPr>
            <a:noAutofit/>
          </a:bodyPr>
          <a:lstStyle/>
          <a:p>
            <a:pPr marL="0" indent="0">
              <a:buNone/>
            </a:pPr>
            <a:r>
              <a:rPr lang="en-GB" sz="1800" b="1" dirty="0">
                <a:solidFill>
                  <a:srgbClr val="92D050"/>
                </a:solidFill>
              </a:rPr>
              <a:t>What</a:t>
            </a:r>
            <a:r>
              <a:rPr lang="en-GB" sz="1800" dirty="0">
                <a:solidFill>
                  <a:srgbClr val="92D050"/>
                </a:solidFill>
              </a:rPr>
              <a:t> </a:t>
            </a:r>
            <a:r>
              <a:rPr lang="en-GB" sz="1800" b="1" dirty="0">
                <a:solidFill>
                  <a:srgbClr val="92D050"/>
                </a:solidFill>
              </a:rPr>
              <a:t>is</a:t>
            </a:r>
            <a:r>
              <a:rPr lang="en-GB" sz="1800" dirty="0">
                <a:solidFill>
                  <a:srgbClr val="92D050"/>
                </a:solidFill>
              </a:rPr>
              <a:t> </a:t>
            </a:r>
            <a:r>
              <a:rPr lang="en-GB" sz="1800" b="1" dirty="0">
                <a:solidFill>
                  <a:srgbClr val="92D050"/>
                </a:solidFill>
              </a:rPr>
              <a:t>an</a:t>
            </a:r>
            <a:r>
              <a:rPr lang="en-GB" sz="1800" dirty="0">
                <a:solidFill>
                  <a:srgbClr val="92D050"/>
                </a:solidFill>
              </a:rPr>
              <a:t> </a:t>
            </a:r>
            <a:r>
              <a:rPr lang="en-GB" sz="1800" b="1" dirty="0">
                <a:solidFill>
                  <a:srgbClr val="92D050"/>
                </a:solidFill>
              </a:rPr>
              <a:t>Ischaemic</a:t>
            </a:r>
            <a:r>
              <a:rPr lang="en-GB" sz="1800" dirty="0">
                <a:solidFill>
                  <a:srgbClr val="92D050"/>
                </a:solidFill>
              </a:rPr>
              <a:t> </a:t>
            </a:r>
            <a:r>
              <a:rPr lang="en-GB" sz="1800" b="1" dirty="0">
                <a:solidFill>
                  <a:srgbClr val="92D050"/>
                </a:solidFill>
              </a:rPr>
              <a:t>Stroke</a:t>
            </a:r>
            <a:r>
              <a:rPr lang="en-GB" sz="1800" dirty="0">
                <a:solidFill>
                  <a:srgbClr val="92D050"/>
                </a:solidFill>
              </a:rPr>
              <a:t>?</a:t>
            </a:r>
            <a:r>
              <a:rPr lang="en-GB" sz="1800" b="1" dirty="0"/>
              <a:t>
•</a:t>
            </a:r>
            <a:r>
              <a:rPr lang="en-GB" sz="1800" dirty="0"/>
              <a:t>A medical emergency caused by a blockage in a cerebral artery (NHS, 2024).
•Around 85% of all strokes are ischaemic (Stroke Association, 2024).
•Prompt treatment improves survival and recovery (NICE, 2023).
</a:t>
            </a:r>
            <a:r>
              <a:rPr lang="en-GB" sz="1800" b="1" dirty="0">
                <a:solidFill>
                  <a:srgbClr val="92D050"/>
                </a:solidFill>
              </a:rPr>
              <a:t>Presentation Objectives</a:t>
            </a:r>
            <a:r>
              <a:rPr lang="en-GB" sz="1800" dirty="0"/>
              <a:t>
•Explain the relevant anatomy and physiology.
•Describe the effects of stroke on body functioning.
•Develop an evidence-based person-centred care plan.
•Apply NHS and NICE guidance to patient care.               </a:t>
            </a:r>
            <a:endParaRPr lang="en-US" sz="1800" dirty="0"/>
          </a:p>
        </p:txBody>
      </p:sp>
      <p:pic>
        <p:nvPicPr>
          <p:cNvPr id="4" name="Picture 3">
            <a:extLst>
              <a:ext uri="{FF2B5EF4-FFF2-40B4-BE49-F238E27FC236}">
                <a16:creationId xmlns:a16="http://schemas.microsoft.com/office/drawing/2014/main" id="{431D9DE0-2155-5DA5-0E9A-108ACAABC986}"/>
              </a:ext>
            </a:extLst>
          </p:cNvPr>
          <p:cNvPicPr>
            <a:picLocks noChangeAspect="1"/>
          </p:cNvPicPr>
          <p:nvPr/>
        </p:nvPicPr>
        <p:blipFill>
          <a:blip r:embed="rId5"/>
          <a:stretch>
            <a:fillRect/>
          </a:stretch>
        </p:blipFill>
        <p:spPr>
          <a:xfrm>
            <a:off x="8566587" y="1485507"/>
            <a:ext cx="2739783" cy="3807986"/>
          </a:xfrm>
          <a:prstGeom prst="rect">
            <a:avLst/>
          </a:prstGeom>
        </p:spPr>
      </p:pic>
      <p:sp>
        <p:nvSpPr>
          <p:cNvPr id="5" name="Rectangle 4"/>
          <p:cNvSpPr/>
          <p:nvPr/>
        </p:nvSpPr>
        <p:spPr>
          <a:xfrm>
            <a:off x="8566587" y="5514322"/>
            <a:ext cx="2739783" cy="584775"/>
          </a:xfrm>
          <a:prstGeom prst="rect">
            <a:avLst/>
          </a:prstGeom>
        </p:spPr>
        <p:txBody>
          <a:bodyPr wrap="square">
            <a:spAutoFit/>
          </a:bodyPr>
          <a:lstStyle/>
          <a:p>
            <a:r>
              <a:rPr lang="en-GB" sz="1600" dirty="0"/>
              <a:t>Figure 1: Ischaemic Stroke (Stroke Foundation, </a:t>
            </a:r>
            <a:r>
              <a:rPr lang="en-GB" sz="1600" dirty="0" err="1"/>
              <a:t>nd</a:t>
            </a:r>
            <a:r>
              <a:rPr lang="en-GB" sz="1600" dirty="0"/>
              <a:t>)</a:t>
            </a:r>
          </a:p>
        </p:txBody>
      </p:sp>
      <p:pic>
        <p:nvPicPr>
          <p:cNvPr id="10" name="Audio 9">
            <a:extLst>
              <a:ext uri="{FF2B5EF4-FFF2-40B4-BE49-F238E27FC236}">
                <a16:creationId xmlns:a16="http://schemas.microsoft.com/office/drawing/2014/main" id="{A6358D30-DAB8-E2E9-76EE-E8C22B0E26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81463579"/>
      </p:ext>
    </p:extLst>
  </p:cSld>
  <p:clrMapOvr>
    <a:masterClrMapping/>
  </p:clrMapOvr>
  <mc:AlternateContent xmlns:mc="http://schemas.openxmlformats.org/markup-compatibility/2006">
    <mc:Choice xmlns:p14="http://schemas.microsoft.com/office/powerpoint/2010/main" Requires="p14">
      <p:transition spd="slow" p14:dur="2000" advTm="76751"/>
    </mc:Choice>
    <mc:Fallback>
      <p:transition spd="slow" advTm="76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287C-C114-2544-ADF5-C0D5F1EB8A71}"/>
              </a:ext>
            </a:extLst>
          </p:cNvPr>
          <p:cNvSpPr>
            <a:spLocks noGrp="1"/>
          </p:cNvSpPr>
          <p:nvPr>
            <p:ph type="title"/>
          </p:nvPr>
        </p:nvSpPr>
        <p:spPr>
          <a:xfrm>
            <a:off x="5028604" y="422689"/>
            <a:ext cx="5798821" cy="644112"/>
          </a:xfrm>
        </p:spPr>
        <p:txBody>
          <a:bodyPr/>
          <a:lstStyle/>
          <a:p>
            <a:pPr algn="ctr"/>
            <a:r>
              <a:rPr lang="en-GB" b="1" dirty="0"/>
              <a:t>Fictional Patient Profile </a:t>
            </a:r>
            <a:endParaRPr lang="en-US" b="1" dirty="0"/>
          </a:p>
        </p:txBody>
      </p:sp>
      <p:sp>
        <p:nvSpPr>
          <p:cNvPr id="3" name="Content Placeholder 2">
            <a:extLst>
              <a:ext uri="{FF2B5EF4-FFF2-40B4-BE49-F238E27FC236}">
                <a16:creationId xmlns:a16="http://schemas.microsoft.com/office/drawing/2014/main" id="{6A8E33C1-469D-A29B-7E8B-A60B90F31ECD}"/>
              </a:ext>
            </a:extLst>
          </p:cNvPr>
          <p:cNvSpPr>
            <a:spLocks noGrp="1"/>
          </p:cNvSpPr>
          <p:nvPr>
            <p:ph idx="1"/>
          </p:nvPr>
        </p:nvSpPr>
        <p:spPr>
          <a:xfrm>
            <a:off x="1091641" y="173398"/>
            <a:ext cx="3936963" cy="6511203"/>
          </a:xfrm>
        </p:spPr>
        <p:txBody>
          <a:bodyPr>
            <a:noAutofit/>
          </a:bodyPr>
          <a:lstStyle/>
          <a:p>
            <a:pPr marL="0" indent="0">
              <a:buNone/>
            </a:pPr>
            <a:endParaRPr lang="en-GB" sz="1800" b="1" dirty="0"/>
          </a:p>
          <a:p>
            <a:pPr marL="0" indent="0">
              <a:buNone/>
            </a:pPr>
            <a:endParaRPr lang="en-GB" sz="1800" b="1" dirty="0"/>
          </a:p>
          <a:p>
            <a:pPr marL="0" indent="0">
              <a:buNone/>
            </a:pPr>
            <a:r>
              <a:rPr lang="en-GB" sz="1800" b="1" dirty="0"/>
              <a:t>Patient</a:t>
            </a:r>
            <a:r>
              <a:rPr lang="en-GB" sz="1800" dirty="0"/>
              <a:t>: Mr James Carter (Fictional)
Age: 68 years
Married, lives with his wife.                
Retired bus driver
</a:t>
            </a:r>
            <a:r>
              <a:rPr lang="en-GB" sz="1800" b="1" dirty="0">
                <a:solidFill>
                  <a:srgbClr val="92D050"/>
                </a:solidFill>
              </a:rPr>
              <a:t>Medical History</a:t>
            </a:r>
            <a:r>
              <a:rPr lang="en-GB" sz="1800" dirty="0"/>
              <a:t>
Hypertension</a:t>
            </a:r>
          </a:p>
          <a:p>
            <a:pPr marL="0" indent="0">
              <a:buNone/>
            </a:pPr>
            <a:r>
              <a:rPr lang="en-GB" sz="1800" dirty="0" err="1"/>
              <a:t>Hypercholesterolaemia</a:t>
            </a:r>
            <a:r>
              <a:rPr lang="en-GB" sz="1800" dirty="0"/>
              <a:t>.                               
Type 2 diabetes
BMI 31 kg/m²
Smokes 20 cigarettes/day
Sedentary lifestyle</a:t>
            </a:r>
            <a:r>
              <a:rPr lang="en-GB" sz="1400" dirty="0"/>
              <a:t>
</a:t>
            </a:r>
          </a:p>
          <a:p>
            <a:pPr marL="0" indent="0">
              <a:buNone/>
            </a:pPr>
            <a:endParaRPr lang="en-GB" sz="1050" dirty="0"/>
          </a:p>
          <a:p>
            <a:pPr marL="0" indent="0">
              <a:buNone/>
            </a:pPr>
            <a:endParaRPr lang="en-US" sz="1050" dirty="0"/>
          </a:p>
        </p:txBody>
      </p:sp>
      <p:pic>
        <p:nvPicPr>
          <p:cNvPr id="4" name="Picture 3">
            <a:extLst>
              <a:ext uri="{FF2B5EF4-FFF2-40B4-BE49-F238E27FC236}">
                <a16:creationId xmlns:a16="http://schemas.microsoft.com/office/drawing/2014/main" id="{9C8FDA3C-FBD8-3B3C-FCFC-58C36AD00EEE}"/>
              </a:ext>
            </a:extLst>
          </p:cNvPr>
          <p:cNvPicPr>
            <a:picLocks noChangeAspect="1"/>
          </p:cNvPicPr>
          <p:nvPr/>
        </p:nvPicPr>
        <p:blipFill>
          <a:blip r:embed="rId5"/>
          <a:stretch>
            <a:fillRect/>
          </a:stretch>
        </p:blipFill>
        <p:spPr>
          <a:xfrm>
            <a:off x="5028604" y="1319808"/>
            <a:ext cx="5600700" cy="3743325"/>
          </a:xfrm>
          <a:prstGeom prst="rect">
            <a:avLst/>
          </a:prstGeom>
        </p:spPr>
      </p:pic>
      <p:sp>
        <p:nvSpPr>
          <p:cNvPr id="5" name="Rectangle 4"/>
          <p:cNvSpPr/>
          <p:nvPr/>
        </p:nvSpPr>
        <p:spPr>
          <a:xfrm>
            <a:off x="5028604" y="5316140"/>
            <a:ext cx="4950742" cy="646331"/>
          </a:xfrm>
          <a:prstGeom prst="rect">
            <a:avLst/>
          </a:prstGeom>
        </p:spPr>
        <p:txBody>
          <a:bodyPr wrap="square">
            <a:spAutoFit/>
          </a:bodyPr>
          <a:lstStyle/>
          <a:p>
            <a:r>
              <a:rPr lang="en-GB" dirty="0"/>
              <a:t>Figure 2: Helping Bedridden Stroke Patient (Flint Rehab, 2021) </a:t>
            </a:r>
          </a:p>
        </p:txBody>
      </p:sp>
      <p:pic>
        <p:nvPicPr>
          <p:cNvPr id="8" name="Audio 7">
            <a:extLst>
              <a:ext uri="{FF2B5EF4-FFF2-40B4-BE49-F238E27FC236}">
                <a16:creationId xmlns:a16="http://schemas.microsoft.com/office/drawing/2014/main" id="{74E90788-2B99-118B-A33A-348404DFA8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51622801"/>
      </p:ext>
    </p:extLst>
  </p:cSld>
  <p:clrMapOvr>
    <a:masterClrMapping/>
  </p:clrMapOvr>
  <mc:AlternateContent xmlns:mc="http://schemas.openxmlformats.org/markup-compatibility/2006">
    <mc:Choice xmlns:p14="http://schemas.microsoft.com/office/powerpoint/2010/main" Requires="p14">
      <p:transition spd="slow" p14:dur="2000" advTm="79544"/>
    </mc:Choice>
    <mc:Fallback>
      <p:transition spd="slow" advTm="79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B7A6FC-9253-B129-B7C8-E23E2398F55D}"/>
              </a:ext>
            </a:extLst>
          </p:cNvPr>
          <p:cNvSpPr>
            <a:spLocks noGrp="1"/>
          </p:cNvSpPr>
          <p:nvPr>
            <p:ph idx="1"/>
          </p:nvPr>
        </p:nvSpPr>
        <p:spPr>
          <a:xfrm>
            <a:off x="1566159" y="247866"/>
            <a:ext cx="8202431" cy="5362142"/>
          </a:xfrm>
        </p:spPr>
        <p:txBody>
          <a:bodyPr>
            <a:normAutofit lnSpcReduction="10000"/>
          </a:bodyPr>
          <a:lstStyle/>
          <a:p>
            <a:pPr marL="0" indent="0">
              <a:buNone/>
            </a:pPr>
            <a:r>
              <a:rPr lang="en-GB" sz="2800" b="1" dirty="0">
                <a:solidFill>
                  <a:srgbClr val="92D050"/>
                </a:solidFill>
              </a:rPr>
              <a:t>Presenting Symptoms</a:t>
            </a:r>
            <a:r>
              <a:rPr lang="en-GB" dirty="0"/>
              <a:t>
• </a:t>
            </a:r>
            <a:r>
              <a:rPr lang="en-GB" sz="3200" dirty="0"/>
              <a:t>Right-sided weakness
• Facial drooping
• Slurred speech
• Difficulty swallowing</a:t>
            </a:r>
          </a:p>
          <a:p>
            <a:pPr marL="0" indent="0">
              <a:buNone/>
            </a:pPr>
            <a:endParaRPr lang="en-GB" sz="3200" dirty="0"/>
          </a:p>
          <a:p>
            <a:pPr marL="0" indent="0">
              <a:buNone/>
            </a:pPr>
            <a:r>
              <a:rPr lang="en-GB" sz="3600" b="1" dirty="0">
                <a:solidFill>
                  <a:srgbClr val="FF0000"/>
                </a:solidFill>
              </a:rPr>
              <a:t>Diagnosis:  Acute Left Ischaemic Stroke</a:t>
            </a:r>
          </a:p>
        </p:txBody>
      </p:sp>
    </p:spTree>
    <p:extLst>
      <p:ext uri="{BB962C8B-B14F-4D97-AF65-F5344CB8AC3E}">
        <p14:creationId xmlns:p14="http://schemas.microsoft.com/office/powerpoint/2010/main" val="482410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FDE2-1B02-3465-44C7-A71C8B01CCD7}"/>
              </a:ext>
            </a:extLst>
          </p:cNvPr>
          <p:cNvSpPr>
            <a:spLocks noGrp="1"/>
          </p:cNvSpPr>
          <p:nvPr>
            <p:ph type="title"/>
          </p:nvPr>
        </p:nvSpPr>
        <p:spPr>
          <a:xfrm>
            <a:off x="1598369" y="166255"/>
            <a:ext cx="7958331" cy="1136073"/>
          </a:xfrm>
        </p:spPr>
        <p:txBody>
          <a:bodyPr>
            <a:normAutofit/>
          </a:bodyPr>
          <a:lstStyle/>
          <a:p>
            <a:pPr algn="ctr"/>
            <a:r>
              <a:rPr lang="en-GB" b="1" dirty="0"/>
              <a:t>Anatomy and Physiology of the Cardiovascular and Nervous Systems</a:t>
            </a:r>
            <a:endParaRPr lang="en-US" b="1" dirty="0"/>
          </a:p>
        </p:txBody>
      </p:sp>
      <p:sp>
        <p:nvSpPr>
          <p:cNvPr id="3" name="Content Placeholder 2">
            <a:extLst>
              <a:ext uri="{FF2B5EF4-FFF2-40B4-BE49-F238E27FC236}">
                <a16:creationId xmlns:a16="http://schemas.microsoft.com/office/drawing/2014/main" id="{917C5528-EDC9-CF49-3F83-EC3BED1FD81E}"/>
              </a:ext>
            </a:extLst>
          </p:cNvPr>
          <p:cNvSpPr>
            <a:spLocks noGrp="1"/>
          </p:cNvSpPr>
          <p:nvPr>
            <p:ph idx="1"/>
          </p:nvPr>
        </p:nvSpPr>
        <p:spPr>
          <a:xfrm>
            <a:off x="1174589" y="1748496"/>
            <a:ext cx="5946647" cy="4788025"/>
          </a:xfrm>
        </p:spPr>
        <p:txBody>
          <a:bodyPr>
            <a:normAutofit fontScale="77500" lnSpcReduction="20000"/>
          </a:bodyPr>
          <a:lstStyle/>
          <a:p>
            <a:pPr marL="0" indent="0">
              <a:buNone/>
            </a:pPr>
            <a:r>
              <a:rPr lang="en-GB" sz="4100" b="1" dirty="0">
                <a:solidFill>
                  <a:srgbClr val="92D050"/>
                </a:solidFill>
              </a:rPr>
              <a:t>Cardiovascular</a:t>
            </a:r>
            <a:r>
              <a:rPr lang="en-GB" sz="4100" b="1" dirty="0"/>
              <a:t> </a:t>
            </a:r>
            <a:r>
              <a:rPr lang="en-GB" sz="4100" b="1" dirty="0">
                <a:solidFill>
                  <a:srgbClr val="92D050"/>
                </a:solidFill>
              </a:rPr>
              <a:t>System</a:t>
            </a:r>
            <a:r>
              <a:rPr lang="en-GB" dirty="0"/>
              <a:t>
</a:t>
            </a:r>
            <a:r>
              <a:rPr lang="en-GB" sz="2800" dirty="0"/>
              <a:t>Pumps oxygenated blood around the body (</a:t>
            </a:r>
            <a:r>
              <a:rPr lang="en-GB" sz="2800" dirty="0" err="1"/>
              <a:t>Tortora</a:t>
            </a:r>
            <a:r>
              <a:rPr lang="en-GB" sz="2800" dirty="0"/>
              <a:t> and </a:t>
            </a:r>
            <a:r>
              <a:rPr lang="en-GB" sz="2800" dirty="0" err="1"/>
              <a:t>Derrickson</a:t>
            </a:r>
            <a:r>
              <a:rPr lang="en-GB" sz="2800" dirty="0"/>
              <a:t>, 2017).
Carotid and vertebral arteries supply the brain.
</a:t>
            </a:r>
            <a:r>
              <a:rPr lang="en-GB" sz="2800" b="1" dirty="0">
                <a:solidFill>
                  <a:srgbClr val="FF0000"/>
                </a:solidFill>
              </a:rPr>
              <a:t>Nervous System</a:t>
            </a:r>
            <a:r>
              <a:rPr lang="en-GB" sz="2800" dirty="0"/>
              <a:t>
Brain controls movement, speech, sensation and cognition.
Neurons require a continuous supply of oxygen and glucose (Kumar, Abbas and Aster, 2020).</a:t>
            </a:r>
            <a:endParaRPr lang="en-US" sz="2800" dirty="0"/>
          </a:p>
        </p:txBody>
      </p:sp>
      <p:pic>
        <p:nvPicPr>
          <p:cNvPr id="4" name="Picture 3">
            <a:extLst>
              <a:ext uri="{FF2B5EF4-FFF2-40B4-BE49-F238E27FC236}">
                <a16:creationId xmlns:a16="http://schemas.microsoft.com/office/drawing/2014/main" id="{76DD6E07-67A4-E5ED-D947-77C1D953C1DB}"/>
              </a:ext>
            </a:extLst>
          </p:cNvPr>
          <p:cNvPicPr>
            <a:picLocks noChangeAspect="1"/>
          </p:cNvPicPr>
          <p:nvPr/>
        </p:nvPicPr>
        <p:blipFill>
          <a:blip r:embed="rId5"/>
          <a:stretch>
            <a:fillRect/>
          </a:stretch>
        </p:blipFill>
        <p:spPr>
          <a:xfrm>
            <a:off x="7255575" y="2376798"/>
            <a:ext cx="4112862" cy="2312767"/>
          </a:xfrm>
          <a:prstGeom prst="rect">
            <a:avLst/>
          </a:prstGeom>
        </p:spPr>
      </p:pic>
      <p:sp>
        <p:nvSpPr>
          <p:cNvPr id="5" name="Rectangle 4"/>
          <p:cNvSpPr/>
          <p:nvPr/>
        </p:nvSpPr>
        <p:spPr>
          <a:xfrm>
            <a:off x="7255574" y="4951067"/>
            <a:ext cx="4112863" cy="923330"/>
          </a:xfrm>
          <a:prstGeom prst="rect">
            <a:avLst/>
          </a:prstGeom>
        </p:spPr>
        <p:txBody>
          <a:bodyPr wrap="square">
            <a:spAutoFit/>
          </a:bodyPr>
          <a:lstStyle/>
          <a:p>
            <a:pPr fontAlgn="base"/>
            <a:r>
              <a:rPr lang="en-US" dirty="0">
                <a:latin typeface="Catamaran"/>
              </a:rPr>
              <a:t>Figure 3: Heart and brain vascular system, artwork (Science Photo Library, </a:t>
            </a:r>
            <a:r>
              <a:rPr lang="en-US" dirty="0" err="1">
                <a:latin typeface="Catamaran"/>
              </a:rPr>
              <a:t>nd</a:t>
            </a:r>
            <a:r>
              <a:rPr lang="en-US" dirty="0">
                <a:latin typeface="Catamaran"/>
              </a:rPr>
              <a:t>)</a:t>
            </a:r>
            <a:endParaRPr lang="en-US" b="0" i="0" dirty="0">
              <a:effectLst/>
              <a:latin typeface="Catamaran"/>
            </a:endParaRPr>
          </a:p>
        </p:txBody>
      </p:sp>
      <p:pic>
        <p:nvPicPr>
          <p:cNvPr id="16" name="Audio 15">
            <a:extLst>
              <a:ext uri="{FF2B5EF4-FFF2-40B4-BE49-F238E27FC236}">
                <a16:creationId xmlns:a16="http://schemas.microsoft.com/office/drawing/2014/main" id="{485F9DCC-8C33-D2DE-C012-FC32114683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46213308"/>
      </p:ext>
    </p:extLst>
  </p:cSld>
  <p:clrMapOvr>
    <a:masterClrMapping/>
  </p:clrMapOvr>
  <mc:AlternateContent xmlns:mc="http://schemas.openxmlformats.org/markup-compatibility/2006">
    <mc:Choice xmlns:p14="http://schemas.microsoft.com/office/powerpoint/2010/main" Requires="p14">
      <p:transition spd="slow" p14:dur="2000" advTm="67668"/>
    </mc:Choice>
    <mc:Fallback>
      <p:transition spd="slow" advTm="67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F76E8-61D2-FBD9-AB17-558633232510}"/>
              </a:ext>
            </a:extLst>
          </p:cNvPr>
          <p:cNvSpPr>
            <a:spLocks noGrp="1"/>
          </p:cNvSpPr>
          <p:nvPr>
            <p:ph type="title"/>
          </p:nvPr>
        </p:nvSpPr>
        <p:spPr>
          <a:xfrm>
            <a:off x="2618843" y="173258"/>
            <a:ext cx="7958331" cy="568036"/>
          </a:xfrm>
        </p:spPr>
        <p:txBody>
          <a:bodyPr/>
          <a:lstStyle/>
          <a:p>
            <a:r>
              <a:rPr lang="en-GB" b="1" dirty="0"/>
              <a:t>Pathophysiology</a:t>
            </a:r>
            <a:r>
              <a:rPr lang="en-GB" dirty="0"/>
              <a:t> </a:t>
            </a:r>
            <a:r>
              <a:rPr lang="en-GB" b="1" dirty="0"/>
              <a:t>of Ischaemic Stroke</a:t>
            </a:r>
            <a:endParaRPr lang="en-US" b="1" dirty="0"/>
          </a:p>
        </p:txBody>
      </p:sp>
      <p:sp>
        <p:nvSpPr>
          <p:cNvPr id="3" name="Content Placeholder 2">
            <a:extLst>
              <a:ext uri="{FF2B5EF4-FFF2-40B4-BE49-F238E27FC236}">
                <a16:creationId xmlns:a16="http://schemas.microsoft.com/office/drawing/2014/main" id="{154AD3B5-03C6-22BE-7051-36156EECDFEC}"/>
              </a:ext>
            </a:extLst>
          </p:cNvPr>
          <p:cNvSpPr>
            <a:spLocks noGrp="1"/>
          </p:cNvSpPr>
          <p:nvPr>
            <p:ph idx="1"/>
          </p:nvPr>
        </p:nvSpPr>
        <p:spPr>
          <a:xfrm>
            <a:off x="1139317" y="976821"/>
            <a:ext cx="5458691" cy="5780770"/>
          </a:xfrm>
        </p:spPr>
        <p:txBody>
          <a:bodyPr numCol="2">
            <a:noAutofit/>
          </a:bodyPr>
          <a:lstStyle/>
          <a:p>
            <a:pPr marL="0" indent="0">
              <a:buNone/>
            </a:pPr>
            <a:r>
              <a:rPr lang="en-GB" b="1" dirty="0">
                <a:solidFill>
                  <a:srgbClr val="92D050"/>
                </a:solidFill>
              </a:rPr>
              <a:t>How Ischaemic Stroke Affects Body Functioning</a:t>
            </a:r>
            <a:r>
              <a:rPr lang="en-GB" sz="1600" dirty="0"/>
              <a:t>
</a:t>
            </a:r>
            <a:r>
              <a:rPr lang="en-GB" dirty="0"/>
              <a:t>A blood clot blocks a cerebral artery.
Blood flow is interrupted.
Brain tissue becomes deprived of oxygen.
Neurons become damaged.
Loss of neurological function occurs.
</a:t>
            </a:r>
            <a:r>
              <a:rPr lang="en-GB" b="1" dirty="0">
                <a:solidFill>
                  <a:srgbClr val="FF0000"/>
                </a:solidFill>
              </a:rPr>
              <a:t>Common Effects</a:t>
            </a:r>
            <a:r>
              <a:rPr lang="en-GB" dirty="0"/>
              <a:t>
Muscle weakness
Slurred speech
Dysphagia
Reduced coordination
Cognitive changes</a:t>
            </a:r>
            <a:endParaRPr lang="en-US" dirty="0"/>
          </a:p>
        </p:txBody>
      </p:sp>
      <p:pic>
        <p:nvPicPr>
          <p:cNvPr id="4" name="Picture 3">
            <a:extLst>
              <a:ext uri="{FF2B5EF4-FFF2-40B4-BE49-F238E27FC236}">
                <a16:creationId xmlns:a16="http://schemas.microsoft.com/office/drawing/2014/main" id="{047ACE80-4769-3032-74AD-24D2C3668D35}"/>
              </a:ext>
            </a:extLst>
          </p:cNvPr>
          <p:cNvPicPr>
            <a:picLocks noChangeAspect="1"/>
          </p:cNvPicPr>
          <p:nvPr/>
        </p:nvPicPr>
        <p:blipFill>
          <a:blip r:embed="rId5"/>
          <a:stretch>
            <a:fillRect/>
          </a:stretch>
        </p:blipFill>
        <p:spPr>
          <a:xfrm>
            <a:off x="6859441" y="1181136"/>
            <a:ext cx="4528996" cy="2136952"/>
          </a:xfrm>
          <a:prstGeom prst="rect">
            <a:avLst/>
          </a:prstGeom>
        </p:spPr>
      </p:pic>
      <p:sp>
        <p:nvSpPr>
          <p:cNvPr id="5" name="Rectangle 4"/>
          <p:cNvSpPr/>
          <p:nvPr/>
        </p:nvSpPr>
        <p:spPr>
          <a:xfrm>
            <a:off x="6859441" y="3573264"/>
            <a:ext cx="4528996" cy="646331"/>
          </a:xfrm>
          <a:prstGeom prst="rect">
            <a:avLst/>
          </a:prstGeom>
        </p:spPr>
        <p:txBody>
          <a:bodyPr wrap="square">
            <a:spAutoFit/>
          </a:bodyPr>
          <a:lstStyle/>
          <a:p>
            <a:r>
              <a:rPr lang="en-GB" dirty="0"/>
              <a:t>Figure 4: Strong (American Stroke Association (</a:t>
            </a:r>
            <a:r>
              <a:rPr lang="en-GB" dirty="0" err="1"/>
              <a:t>n.d.</a:t>
            </a:r>
            <a:r>
              <a:rPr lang="en-GB" dirty="0"/>
              <a:t>) </a:t>
            </a:r>
            <a:endParaRPr lang="en-US" dirty="0"/>
          </a:p>
        </p:txBody>
      </p:sp>
      <p:pic>
        <p:nvPicPr>
          <p:cNvPr id="9" name="Audio 8">
            <a:extLst>
              <a:ext uri="{FF2B5EF4-FFF2-40B4-BE49-F238E27FC236}">
                <a16:creationId xmlns:a16="http://schemas.microsoft.com/office/drawing/2014/main" id="{6B0A1310-1D90-9364-6794-D9A2A5303E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7980927"/>
      </p:ext>
    </p:extLst>
  </p:cSld>
  <p:clrMapOvr>
    <a:masterClrMapping/>
  </p:clrMapOvr>
  <mc:AlternateContent xmlns:mc="http://schemas.openxmlformats.org/markup-compatibility/2006">
    <mc:Choice xmlns:p14="http://schemas.microsoft.com/office/powerpoint/2010/main" Requires="p14">
      <p:transition spd="slow" p14:dur="2000" advTm="59333"/>
    </mc:Choice>
    <mc:Fallback>
      <p:transition spd="slow" advTm="59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3EEA7-96A1-3659-6E7B-8540EF6A89D3}"/>
              </a:ext>
            </a:extLst>
          </p:cNvPr>
          <p:cNvSpPr>
            <a:spLocks noGrp="1"/>
          </p:cNvSpPr>
          <p:nvPr>
            <p:ph type="title"/>
          </p:nvPr>
        </p:nvSpPr>
        <p:spPr>
          <a:xfrm>
            <a:off x="1054069" y="110835"/>
            <a:ext cx="7958331" cy="665018"/>
          </a:xfrm>
        </p:spPr>
        <p:txBody>
          <a:bodyPr>
            <a:normAutofit/>
          </a:bodyPr>
          <a:lstStyle/>
          <a:p>
            <a:r>
              <a:rPr lang="en-GB" sz="3600" b="1" dirty="0"/>
              <a:t>Clinical Presentation and Diagnosis</a:t>
            </a:r>
            <a:endParaRPr lang="en-US" sz="3600" b="1" dirty="0"/>
          </a:p>
        </p:txBody>
      </p:sp>
      <p:sp>
        <p:nvSpPr>
          <p:cNvPr id="3" name="Content Placeholder 2">
            <a:extLst>
              <a:ext uri="{FF2B5EF4-FFF2-40B4-BE49-F238E27FC236}">
                <a16:creationId xmlns:a16="http://schemas.microsoft.com/office/drawing/2014/main" id="{B3F44421-9965-2EB0-CFFE-05578FBEC175}"/>
              </a:ext>
            </a:extLst>
          </p:cNvPr>
          <p:cNvSpPr>
            <a:spLocks noGrp="1"/>
          </p:cNvSpPr>
          <p:nvPr>
            <p:ph idx="1"/>
          </p:nvPr>
        </p:nvSpPr>
        <p:spPr>
          <a:xfrm>
            <a:off x="1450295" y="775853"/>
            <a:ext cx="7562105" cy="5957455"/>
          </a:xfrm>
        </p:spPr>
        <p:txBody>
          <a:bodyPr numCol="2">
            <a:normAutofit fontScale="40000" lnSpcReduction="20000"/>
          </a:bodyPr>
          <a:lstStyle/>
          <a:p>
            <a:pPr marL="6160" indent="0">
              <a:buNone/>
            </a:pPr>
            <a:r>
              <a:rPr lang="en-GB" sz="8000" b="1" dirty="0">
                <a:solidFill>
                  <a:srgbClr val="92D050"/>
                </a:solidFill>
              </a:rPr>
              <a:t>Clinical</a:t>
            </a:r>
            <a:r>
              <a:rPr lang="en-GB" sz="7200" b="1" dirty="0">
                <a:solidFill>
                  <a:srgbClr val="92D050"/>
                </a:solidFill>
              </a:rPr>
              <a:t> </a:t>
            </a:r>
            <a:r>
              <a:rPr lang="en-GB" sz="8000" b="1" dirty="0">
                <a:solidFill>
                  <a:srgbClr val="92D050"/>
                </a:solidFill>
              </a:rPr>
              <a:t>Presentation</a:t>
            </a:r>
            <a:r>
              <a:rPr lang="en-GB" sz="7200" b="1" dirty="0">
                <a:solidFill>
                  <a:srgbClr val="92D050"/>
                </a:solidFill>
              </a:rPr>
              <a:t> </a:t>
            </a:r>
            <a:r>
              <a:rPr lang="en-GB" sz="8000" b="1" dirty="0">
                <a:solidFill>
                  <a:srgbClr val="92D050"/>
                </a:solidFill>
              </a:rPr>
              <a:t>and Diagnosis</a:t>
            </a:r>
          </a:p>
          <a:p>
            <a:pPr marL="6160" indent="0">
              <a:buNone/>
            </a:pPr>
            <a:r>
              <a:rPr lang="en-GB" sz="8000" b="1" dirty="0">
                <a:solidFill>
                  <a:srgbClr val="FF0000"/>
                </a:solidFill>
              </a:rPr>
              <a:t>Presenting Symptoms</a:t>
            </a:r>
          </a:p>
          <a:p>
            <a:r>
              <a:rPr lang="en-GB" sz="7200" dirty="0"/>
              <a:t>Sudden right-sided weakness </a:t>
            </a:r>
            <a:r>
              <a:rPr lang="en-GB" sz="7200" b="1" dirty="0"/>
              <a:t>(NHS, 2024)</a:t>
            </a:r>
            <a:r>
              <a:rPr lang="en-GB" sz="7200" dirty="0"/>
              <a:t> </a:t>
            </a:r>
          </a:p>
          <a:p>
            <a:r>
              <a:rPr lang="en-GB" sz="7200" dirty="0"/>
              <a:t>Facial drooping </a:t>
            </a:r>
            <a:r>
              <a:rPr lang="en-GB" sz="7200" b="1" dirty="0"/>
              <a:t>(NHS, 2024)</a:t>
            </a:r>
            <a:r>
              <a:rPr lang="en-GB" sz="7200" dirty="0"/>
              <a:t> </a:t>
            </a:r>
          </a:p>
          <a:p>
            <a:r>
              <a:rPr lang="en-GB" sz="7200" dirty="0"/>
              <a:t>Slurred speech (dysarthria) </a:t>
            </a:r>
          </a:p>
          <a:p>
            <a:r>
              <a:rPr lang="en-GB" sz="7200" dirty="0"/>
              <a:t>Difficulty swallowing (dysphagia) </a:t>
            </a:r>
          </a:p>
          <a:p>
            <a:r>
              <a:rPr lang="en-GB" sz="7200" dirty="0"/>
              <a:t>Reduced balance and coordination </a:t>
            </a:r>
          </a:p>
          <a:p>
            <a:pPr marL="6160" indent="0">
              <a:buNone/>
            </a:pPr>
            <a:endParaRPr lang="en-GB" sz="7200" dirty="0"/>
          </a:p>
          <a:p>
            <a:endParaRPr lang="en-US" dirty="0"/>
          </a:p>
        </p:txBody>
      </p:sp>
      <p:pic>
        <p:nvPicPr>
          <p:cNvPr id="6" name="Audio 5">
            <a:extLst>
              <a:ext uri="{FF2B5EF4-FFF2-40B4-BE49-F238E27FC236}">
                <a16:creationId xmlns:a16="http://schemas.microsoft.com/office/drawing/2014/main" id="{8044033C-8492-4644-04AC-C2EC57237A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34307203"/>
      </p:ext>
    </p:extLst>
  </p:cSld>
  <p:clrMapOvr>
    <a:masterClrMapping/>
  </p:clrMapOvr>
  <mc:AlternateContent xmlns:mc="http://schemas.openxmlformats.org/markup-compatibility/2006">
    <mc:Choice xmlns:p14="http://schemas.microsoft.com/office/powerpoint/2010/main" Requires="p14">
      <p:transition spd="slow" p14:dur="2000" advTm="56442"/>
    </mc:Choice>
    <mc:Fallback>
      <p:transition spd="slow" advTm="56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F8E1F-4991-09E7-0ACD-DE087B5F98E3}"/>
              </a:ext>
            </a:extLst>
          </p:cNvPr>
          <p:cNvSpPr>
            <a:spLocks noGrp="1"/>
          </p:cNvSpPr>
          <p:nvPr>
            <p:ph type="title"/>
          </p:nvPr>
        </p:nvSpPr>
        <p:spPr>
          <a:xfrm>
            <a:off x="1308073" y="0"/>
            <a:ext cx="7958331" cy="1077229"/>
          </a:xfrm>
        </p:spPr>
        <p:txBody>
          <a:bodyPr/>
          <a:lstStyle/>
          <a:p>
            <a:r>
              <a:rPr lang="en-GB" b="1" dirty="0"/>
              <a:t>Diagnosis Procedures for Stroke</a:t>
            </a:r>
            <a:endParaRPr lang="en-US" b="1" dirty="0"/>
          </a:p>
        </p:txBody>
      </p:sp>
      <p:sp>
        <p:nvSpPr>
          <p:cNvPr id="3" name="Content Placeholder 2">
            <a:extLst>
              <a:ext uri="{FF2B5EF4-FFF2-40B4-BE49-F238E27FC236}">
                <a16:creationId xmlns:a16="http://schemas.microsoft.com/office/drawing/2014/main" id="{1C8EE7F9-147A-747C-A968-222A8B56B808}"/>
              </a:ext>
            </a:extLst>
          </p:cNvPr>
          <p:cNvSpPr>
            <a:spLocks noGrp="1"/>
          </p:cNvSpPr>
          <p:nvPr>
            <p:ph idx="1"/>
          </p:nvPr>
        </p:nvSpPr>
        <p:spPr>
          <a:xfrm>
            <a:off x="1469864" y="803672"/>
            <a:ext cx="7796540" cy="5760079"/>
          </a:xfrm>
        </p:spPr>
        <p:txBody>
          <a:bodyPr>
            <a:normAutofit fontScale="92500" lnSpcReduction="10000"/>
          </a:bodyPr>
          <a:lstStyle/>
          <a:p>
            <a:r>
              <a:rPr lang="en-GB" dirty="0">
                <a:solidFill>
                  <a:srgbClr val="92D050"/>
                </a:solidFill>
              </a:rPr>
              <a:t>FAST</a:t>
            </a:r>
            <a:r>
              <a:rPr lang="en-GB" dirty="0"/>
              <a:t> </a:t>
            </a:r>
            <a:r>
              <a:rPr lang="en-GB" dirty="0">
                <a:solidFill>
                  <a:srgbClr val="92D050"/>
                </a:solidFill>
              </a:rPr>
              <a:t>Assessment</a:t>
            </a:r>
            <a:r>
              <a:rPr lang="en-GB" dirty="0"/>
              <a:t> (Stroke Association, 2024) </a:t>
            </a:r>
          </a:p>
          <a:p>
            <a:pPr marL="6160" indent="0">
              <a:buNone/>
            </a:pPr>
            <a:r>
              <a:rPr lang="en-GB" dirty="0"/>
              <a:t>The FAST assessment is a simple and widely used screening tool to help recognise the signs of a stroke quickly. It is promoted by the NHS and Stroke Association because early recognition allows patients to receive emergency treatment as soon as possible.</a:t>
            </a:r>
          </a:p>
          <a:p>
            <a:pPr marL="6160" indent="0">
              <a:buNone/>
            </a:pPr>
            <a:r>
              <a:rPr lang="en-GB" dirty="0"/>
              <a:t>F – Face: Check for facial drooping.
A – Arms: Check for weakness in one arm.
S – Speech: Check for slurred or unclear speech.
T – Time: Seek emergency medical help immediately.</a:t>
            </a:r>
          </a:p>
          <a:p>
            <a:pPr marL="6160" indent="0">
              <a:buNone/>
            </a:pPr>
            <a:endParaRPr lang="en-GB" dirty="0"/>
          </a:p>
          <a:p>
            <a:r>
              <a:rPr lang="en-GB" dirty="0">
                <a:solidFill>
                  <a:srgbClr val="92D050"/>
                </a:solidFill>
              </a:rPr>
              <a:t>CT brain scan</a:t>
            </a:r>
            <a:r>
              <a:rPr lang="en-GB" dirty="0"/>
              <a:t> (NICE, 2023) 
</a:t>
            </a:r>
            <a:r>
              <a:rPr lang="en-GB" dirty="0">
                <a:solidFill>
                  <a:srgbClr val="92D050"/>
                </a:solidFill>
              </a:rPr>
              <a:t>Blood tests </a:t>
            </a:r>
            <a:r>
              <a:rPr lang="en-GB" dirty="0"/>
              <a:t>(NHS, 2024)
</a:t>
            </a:r>
            <a:r>
              <a:rPr lang="en-GB" dirty="0">
                <a:solidFill>
                  <a:srgbClr val="92D050"/>
                </a:solidFill>
              </a:rPr>
              <a:t>ECG and blood pressure monitoring</a:t>
            </a:r>
            <a:r>
              <a:rPr lang="en-GB" dirty="0"/>
              <a:t> (NICE, 2023)</a:t>
            </a:r>
            <a:endParaRPr lang="en-US" dirty="0"/>
          </a:p>
        </p:txBody>
      </p:sp>
    </p:spTree>
    <p:extLst>
      <p:ext uri="{BB962C8B-B14F-4D97-AF65-F5344CB8AC3E}">
        <p14:creationId xmlns:p14="http://schemas.microsoft.com/office/powerpoint/2010/main" val="5090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B05A-85A8-89EF-FB90-06746F6D6105}"/>
              </a:ext>
            </a:extLst>
          </p:cNvPr>
          <p:cNvSpPr>
            <a:spLocks noGrp="1"/>
          </p:cNvSpPr>
          <p:nvPr>
            <p:ph type="title"/>
          </p:nvPr>
        </p:nvSpPr>
        <p:spPr>
          <a:xfrm>
            <a:off x="1855704" y="308227"/>
            <a:ext cx="7958331" cy="633883"/>
          </a:xfrm>
        </p:spPr>
        <p:txBody>
          <a:bodyPr>
            <a:normAutofit/>
          </a:bodyPr>
          <a:lstStyle/>
          <a:p>
            <a:pPr algn="ctr"/>
            <a:r>
              <a:rPr lang="en-GB" sz="3600" b="1" dirty="0"/>
              <a:t>Risk Factors </a:t>
            </a:r>
            <a:endParaRPr lang="en-US" sz="3600" b="1" dirty="0"/>
          </a:p>
        </p:txBody>
      </p:sp>
      <p:sp>
        <p:nvSpPr>
          <p:cNvPr id="3" name="Content Placeholder 2">
            <a:extLst>
              <a:ext uri="{FF2B5EF4-FFF2-40B4-BE49-F238E27FC236}">
                <a16:creationId xmlns:a16="http://schemas.microsoft.com/office/drawing/2014/main" id="{CDDB8838-28AD-0A71-0DAB-92D5395FE026}"/>
              </a:ext>
            </a:extLst>
          </p:cNvPr>
          <p:cNvSpPr>
            <a:spLocks noGrp="1"/>
          </p:cNvSpPr>
          <p:nvPr>
            <p:ph idx="1"/>
          </p:nvPr>
        </p:nvSpPr>
        <p:spPr>
          <a:xfrm>
            <a:off x="1100934" y="1189637"/>
            <a:ext cx="5374262" cy="5517815"/>
          </a:xfrm>
        </p:spPr>
        <p:txBody>
          <a:bodyPr numCol="2">
            <a:noAutofit/>
          </a:bodyPr>
          <a:lstStyle/>
          <a:p>
            <a:pPr marL="0" indent="0">
              <a:buNone/>
            </a:pPr>
            <a:r>
              <a:rPr lang="en-GB" b="1" dirty="0">
                <a:solidFill>
                  <a:srgbClr val="92D050"/>
                </a:solidFill>
              </a:rPr>
              <a:t>Stroke Risk Factors</a:t>
            </a:r>
          </a:p>
          <a:p>
            <a:pPr marL="0" indent="0">
              <a:buNone/>
            </a:pPr>
            <a:r>
              <a:rPr lang="en-GB" b="1" dirty="0">
                <a:solidFill>
                  <a:srgbClr val="FF0000"/>
                </a:solidFill>
              </a:rPr>
              <a:t>Non-modifiable</a:t>
            </a:r>
            <a:r>
              <a:rPr lang="en-GB" b="1" dirty="0"/>
              <a:t> </a:t>
            </a:r>
            <a:r>
              <a:rPr lang="en-GB" b="1" dirty="0">
                <a:solidFill>
                  <a:srgbClr val="FF0000"/>
                </a:solidFill>
              </a:rPr>
              <a:t>Factors </a:t>
            </a:r>
            <a:r>
              <a:rPr lang="en-GB" sz="1800" dirty="0"/>
              <a:t>
• Age (68 years)
• Male sex.                                
• Family history (if present)
</a:t>
            </a:r>
            <a:r>
              <a:rPr lang="en-GB" b="1" dirty="0">
                <a:solidFill>
                  <a:srgbClr val="FF0000"/>
                </a:solidFill>
              </a:rPr>
              <a:t>Modifiable</a:t>
            </a:r>
            <a:r>
              <a:rPr lang="en-GB" sz="1800" b="1" dirty="0">
                <a:solidFill>
                  <a:srgbClr val="FF0000"/>
                </a:solidFill>
              </a:rPr>
              <a:t> </a:t>
            </a:r>
            <a:r>
              <a:rPr lang="en-GB" b="1" dirty="0">
                <a:solidFill>
                  <a:srgbClr val="FF0000"/>
                </a:solidFill>
              </a:rPr>
              <a:t>Factors</a:t>
            </a:r>
            <a:r>
              <a:rPr lang="en-GB" sz="1800" dirty="0"/>
              <a:t>
• Hypertension (NHS, 2024)
• Smoking
• Obesity
• Physical inactivity
• Type 2 diabetes</a:t>
            </a:r>
          </a:p>
          <a:p>
            <a:pPr marL="0" indent="0">
              <a:buNone/>
            </a:pPr>
            <a:r>
              <a:rPr lang="en-GB" sz="1800" dirty="0"/>
              <a:t>• </a:t>
            </a:r>
            <a:r>
              <a:rPr lang="en-GB" sz="1800" dirty="0" err="1"/>
              <a:t>Hypercholesterolaemia</a:t>
            </a:r>
            <a:endParaRPr lang="en-US" sz="1800" dirty="0"/>
          </a:p>
        </p:txBody>
      </p:sp>
      <p:pic>
        <p:nvPicPr>
          <p:cNvPr id="6" name="Picture 5"/>
          <p:cNvPicPr>
            <a:picLocks noChangeAspect="1"/>
          </p:cNvPicPr>
          <p:nvPr/>
        </p:nvPicPr>
        <p:blipFill>
          <a:blip r:embed="rId5"/>
          <a:stretch>
            <a:fillRect/>
          </a:stretch>
        </p:blipFill>
        <p:spPr>
          <a:xfrm>
            <a:off x="6857184" y="1189637"/>
            <a:ext cx="4503521" cy="3078619"/>
          </a:xfrm>
          <a:prstGeom prst="rect">
            <a:avLst/>
          </a:prstGeom>
        </p:spPr>
      </p:pic>
      <p:sp>
        <p:nvSpPr>
          <p:cNvPr id="7" name="Rectangle 6"/>
          <p:cNvSpPr/>
          <p:nvPr/>
        </p:nvSpPr>
        <p:spPr>
          <a:xfrm>
            <a:off x="6980666" y="4624168"/>
            <a:ext cx="4380039" cy="646331"/>
          </a:xfrm>
          <a:prstGeom prst="rect">
            <a:avLst/>
          </a:prstGeom>
        </p:spPr>
        <p:txBody>
          <a:bodyPr wrap="square">
            <a:spAutoFit/>
          </a:bodyPr>
          <a:lstStyle/>
          <a:p>
            <a:r>
              <a:rPr lang="en-GB" dirty="0"/>
              <a:t>Figure 5: Brain Stroke Factors (UCLA Health, </a:t>
            </a:r>
            <a:r>
              <a:rPr lang="en-GB" dirty="0" err="1"/>
              <a:t>n.d.</a:t>
            </a:r>
            <a:r>
              <a:rPr lang="en-GB" dirty="0"/>
              <a:t>) </a:t>
            </a:r>
          </a:p>
        </p:txBody>
      </p:sp>
      <p:pic>
        <p:nvPicPr>
          <p:cNvPr id="12" name="Audio 11">
            <a:extLst>
              <a:ext uri="{FF2B5EF4-FFF2-40B4-BE49-F238E27FC236}">
                <a16:creationId xmlns:a16="http://schemas.microsoft.com/office/drawing/2014/main" id="{89BB5A64-26F5-64AA-9CEF-D4D21D6242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1901841"/>
      </p:ext>
    </p:extLst>
  </p:cSld>
  <p:clrMapOvr>
    <a:masterClrMapping/>
  </p:clrMapOvr>
  <mc:AlternateContent xmlns:mc="http://schemas.openxmlformats.org/markup-compatibility/2006">
    <mc:Choice xmlns:p14="http://schemas.microsoft.com/office/powerpoint/2010/main" Requires="p14">
      <p:transition spd="slow" p14:dur="2000" advTm="55480"/>
    </mc:Choice>
    <mc:Fallback>
      <p:transition spd="slow" advTm="55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D9F55-2D88-C420-E2E9-AB7F69014496}"/>
              </a:ext>
            </a:extLst>
          </p:cNvPr>
          <p:cNvSpPr>
            <a:spLocks noGrp="1"/>
          </p:cNvSpPr>
          <p:nvPr>
            <p:ph type="title"/>
          </p:nvPr>
        </p:nvSpPr>
        <p:spPr>
          <a:xfrm>
            <a:off x="1450949" y="269441"/>
            <a:ext cx="9300178" cy="1077229"/>
          </a:xfrm>
        </p:spPr>
        <p:txBody>
          <a:bodyPr/>
          <a:lstStyle/>
          <a:p>
            <a:pPr algn="ctr"/>
            <a:r>
              <a:rPr lang="en-GB" b="1" dirty="0"/>
              <a:t>Evidence-Based Person-Centred Care Plan</a:t>
            </a:r>
            <a:endParaRPr lang="en-US" b="1" dirty="0"/>
          </a:p>
        </p:txBody>
      </p:sp>
      <p:graphicFrame>
        <p:nvGraphicFramePr>
          <p:cNvPr id="4" name="Content Placeholder 3">
            <a:extLst>
              <a:ext uri="{FF2B5EF4-FFF2-40B4-BE49-F238E27FC236}">
                <a16:creationId xmlns:a16="http://schemas.microsoft.com/office/drawing/2014/main" id="{C3C56C4D-EE14-7222-914D-317C35235739}"/>
              </a:ext>
            </a:extLst>
          </p:cNvPr>
          <p:cNvGraphicFramePr>
            <a:graphicFrameLocks noGrp="1"/>
          </p:cNvGraphicFramePr>
          <p:nvPr>
            <p:ph idx="1"/>
            <p:extLst>
              <p:ext uri="{D42A27DB-BD31-4B8C-83A1-F6EECF244321}">
                <p14:modId xmlns:p14="http://schemas.microsoft.com/office/powerpoint/2010/main" val="1657889756"/>
              </p:ext>
            </p:extLst>
          </p:nvPr>
        </p:nvGraphicFramePr>
        <p:xfrm>
          <a:off x="1809098" y="1307885"/>
          <a:ext cx="7796211" cy="5196840"/>
        </p:xfrm>
        <a:graphic>
          <a:graphicData uri="http://schemas.openxmlformats.org/drawingml/2006/table">
            <a:tbl>
              <a:tblPr firstRow="1" bandRow="1">
                <a:tableStyleId>{1FECB4D8-DB02-4DC6-A0A2-4F2EBAE1DC90}</a:tableStyleId>
              </a:tblPr>
              <a:tblGrid>
                <a:gridCol w="2598737">
                  <a:extLst>
                    <a:ext uri="{9D8B030D-6E8A-4147-A177-3AD203B41FA5}">
                      <a16:colId xmlns:a16="http://schemas.microsoft.com/office/drawing/2014/main" val="3492197671"/>
                    </a:ext>
                  </a:extLst>
                </a:gridCol>
                <a:gridCol w="2598737">
                  <a:extLst>
                    <a:ext uri="{9D8B030D-6E8A-4147-A177-3AD203B41FA5}">
                      <a16:colId xmlns:a16="http://schemas.microsoft.com/office/drawing/2014/main" val="1974964174"/>
                    </a:ext>
                  </a:extLst>
                </a:gridCol>
                <a:gridCol w="2598737">
                  <a:extLst>
                    <a:ext uri="{9D8B030D-6E8A-4147-A177-3AD203B41FA5}">
                      <a16:colId xmlns:a16="http://schemas.microsoft.com/office/drawing/2014/main" val="3115493003"/>
                    </a:ext>
                  </a:extLst>
                </a:gridCol>
              </a:tblGrid>
              <a:tr h="624840">
                <a:tc>
                  <a:txBody>
                    <a:bodyPr/>
                    <a:lstStyle/>
                    <a:p>
                      <a:r>
                        <a:rPr lang="en-GB" dirty="0"/>
                        <a:t>Patient Need</a:t>
                      </a:r>
                      <a:endParaRPr lang="en-US" dirty="0"/>
                    </a:p>
                  </a:txBody>
                  <a:tcPr/>
                </a:tc>
                <a:tc>
                  <a:txBody>
                    <a:bodyPr/>
                    <a:lstStyle/>
                    <a:p>
                      <a:r>
                        <a:rPr lang="en-GB" dirty="0"/>
                        <a:t>Intervention </a:t>
                      </a:r>
                      <a:endParaRPr lang="en-US" dirty="0"/>
                    </a:p>
                  </a:txBody>
                  <a:tcPr/>
                </a:tc>
                <a:tc>
                  <a:txBody>
                    <a:bodyPr/>
                    <a:lstStyle/>
                    <a:p>
                      <a:r>
                        <a:rPr lang="en-GB" dirty="0"/>
                        <a:t>Expected Outcome </a:t>
                      </a:r>
                      <a:endParaRPr lang="en-US" dirty="0"/>
                    </a:p>
                  </a:txBody>
                  <a:tcPr/>
                </a:tc>
                <a:extLst>
                  <a:ext uri="{0D108BD9-81ED-4DB2-BD59-A6C34878D82A}">
                    <a16:rowId xmlns:a16="http://schemas.microsoft.com/office/drawing/2014/main" val="1639432473"/>
                  </a:ext>
                </a:extLst>
              </a:tr>
              <a:tr h="624840">
                <a:tc>
                  <a:txBody>
                    <a:bodyPr/>
                    <a:lstStyle/>
                    <a:p>
                      <a:r>
                        <a:rPr lang="en-GB" dirty="0"/>
                        <a:t>High blood pressure</a:t>
                      </a:r>
                      <a:endParaRPr lang="en-US" dirty="0"/>
                    </a:p>
                  </a:txBody>
                  <a:tcPr/>
                </a:tc>
                <a:tc>
                  <a:txBody>
                    <a:bodyPr/>
                    <a:lstStyle/>
                    <a:p>
                      <a:r>
                        <a:rPr lang="en-GB" dirty="0"/>
                        <a:t>Monitor BP and administer medication as prescribed </a:t>
                      </a:r>
                      <a:r>
                        <a:rPr lang="en-GB" b="1" dirty="0"/>
                        <a:t>(NICE, 2023)</a:t>
                      </a:r>
                      <a:endParaRPr lang="en-US" dirty="0"/>
                    </a:p>
                  </a:txBody>
                  <a:tcPr/>
                </a:tc>
                <a:tc>
                  <a:txBody>
                    <a:bodyPr/>
                    <a:lstStyle/>
                    <a:p>
                      <a:r>
                        <a:rPr lang="en-GB" dirty="0"/>
                        <a:t>BP remains within target range</a:t>
                      </a:r>
                      <a:endParaRPr lang="en-US" dirty="0"/>
                    </a:p>
                  </a:txBody>
                  <a:tcPr/>
                </a:tc>
                <a:extLst>
                  <a:ext uri="{0D108BD9-81ED-4DB2-BD59-A6C34878D82A}">
                    <a16:rowId xmlns:a16="http://schemas.microsoft.com/office/drawing/2014/main" val="3290523747"/>
                  </a:ext>
                </a:extLst>
              </a:tr>
              <a:tr h="624840">
                <a:tc>
                  <a:txBody>
                    <a:bodyPr/>
                    <a:lstStyle/>
                    <a:p>
                      <a:r>
                        <a:rPr lang="en-GB" dirty="0"/>
                        <a:t>Difficulty swallowing</a:t>
                      </a:r>
                      <a:endParaRPr lang="en-US" dirty="0"/>
                    </a:p>
                  </a:txBody>
                  <a:tcPr/>
                </a:tc>
                <a:tc>
                  <a:txBody>
                    <a:bodyPr/>
                    <a:lstStyle/>
                    <a:p>
                      <a:r>
                        <a:rPr lang="en-GB" dirty="0"/>
                        <a:t>SALT assessment before oral intake (NICE, 2023)</a:t>
                      </a:r>
                      <a:endParaRPr lang="en-US" dirty="0"/>
                    </a:p>
                  </a:txBody>
                  <a:tcPr/>
                </a:tc>
                <a:tc>
                  <a:txBody>
                    <a:bodyPr/>
                    <a:lstStyle/>
                    <a:p>
                      <a:r>
                        <a:rPr lang="en-GB" dirty="0"/>
                        <a:t>Reduced aspiration risk</a:t>
                      </a:r>
                      <a:endParaRPr lang="en-US" dirty="0"/>
                    </a:p>
                  </a:txBody>
                  <a:tcPr/>
                </a:tc>
                <a:extLst>
                  <a:ext uri="{0D108BD9-81ED-4DB2-BD59-A6C34878D82A}">
                    <a16:rowId xmlns:a16="http://schemas.microsoft.com/office/drawing/2014/main" val="2952530502"/>
                  </a:ext>
                </a:extLst>
              </a:tr>
              <a:tr h="624840">
                <a:tc>
                  <a:txBody>
                    <a:bodyPr/>
                    <a:lstStyle/>
                    <a:p>
                      <a:r>
                        <a:rPr lang="en-GB" dirty="0"/>
                        <a:t>Reduced mobility</a:t>
                      </a:r>
                      <a:endParaRPr lang="en-US" dirty="0"/>
                    </a:p>
                  </a:txBody>
                  <a:tcPr/>
                </a:tc>
                <a:tc>
                  <a:txBody>
                    <a:bodyPr/>
                    <a:lstStyle/>
                    <a:p>
                      <a:r>
                        <a:rPr lang="en-GB" dirty="0"/>
                        <a:t>Physiotherapy and assisted mobilisation</a:t>
                      </a:r>
                      <a:endParaRPr lang="en-US" dirty="0"/>
                    </a:p>
                  </a:txBody>
                  <a:tcPr/>
                </a:tc>
                <a:tc>
                  <a:txBody>
                    <a:bodyPr/>
                    <a:lstStyle/>
                    <a:p>
                      <a:r>
                        <a:rPr lang="en-GB" dirty="0"/>
                        <a:t>Improved independence</a:t>
                      </a:r>
                      <a:endParaRPr lang="en-US" dirty="0"/>
                    </a:p>
                  </a:txBody>
                  <a:tcPr/>
                </a:tc>
                <a:extLst>
                  <a:ext uri="{0D108BD9-81ED-4DB2-BD59-A6C34878D82A}">
                    <a16:rowId xmlns:a16="http://schemas.microsoft.com/office/drawing/2014/main" val="2898858941"/>
                  </a:ext>
                </a:extLst>
              </a:tr>
              <a:tr h="624840">
                <a:tc>
                  <a:txBody>
                    <a:bodyPr/>
                    <a:lstStyle/>
                    <a:p>
                      <a:r>
                        <a:rPr lang="en-GB" dirty="0"/>
                        <a:t>Communication difficulties</a:t>
                      </a:r>
                      <a:endParaRPr lang="en-US" dirty="0"/>
                    </a:p>
                  </a:txBody>
                  <a:tcPr/>
                </a:tc>
                <a:tc>
                  <a:txBody>
                    <a:bodyPr/>
                    <a:lstStyle/>
                    <a:p>
                      <a:r>
                        <a:rPr lang="en-GB" dirty="0"/>
                        <a:t>Simple language and communication aids (NMC, 2018)</a:t>
                      </a:r>
                      <a:endParaRPr lang="en-US" dirty="0"/>
                    </a:p>
                  </a:txBody>
                  <a:tcPr/>
                </a:tc>
                <a:tc>
                  <a:txBody>
                    <a:bodyPr/>
                    <a:lstStyle/>
                    <a:p>
                      <a:r>
                        <a:rPr lang="en-GB" dirty="0"/>
                        <a:t>Better communication</a:t>
                      </a:r>
                      <a:endParaRPr lang="en-US" dirty="0"/>
                    </a:p>
                  </a:txBody>
                  <a:tcPr/>
                </a:tc>
                <a:extLst>
                  <a:ext uri="{0D108BD9-81ED-4DB2-BD59-A6C34878D82A}">
                    <a16:rowId xmlns:a16="http://schemas.microsoft.com/office/drawing/2014/main" val="3608530465"/>
                  </a:ext>
                </a:extLst>
              </a:tr>
              <a:tr h="624840">
                <a:tc>
                  <a:txBody>
                    <a:bodyPr/>
                    <a:lstStyle/>
                    <a:p>
                      <a:r>
                        <a:rPr lang="en-GB" dirty="0"/>
                        <a:t>Lifestyle modification</a:t>
                      </a:r>
                      <a:endParaRPr lang="en-US" dirty="0"/>
                    </a:p>
                  </a:txBody>
                  <a:tcPr/>
                </a:tc>
                <a:tc>
                  <a:txBody>
                    <a:bodyPr/>
                    <a:lstStyle/>
                    <a:p>
                      <a:r>
                        <a:rPr lang="en-GB" dirty="0"/>
                        <a:t>Smoking cessation, healthy diet and exercise (NHS, 2026)</a:t>
                      </a:r>
                      <a:endParaRPr lang="en-US" dirty="0"/>
                    </a:p>
                  </a:txBody>
                  <a:tcPr/>
                </a:tc>
                <a:tc>
                  <a:txBody>
                    <a:bodyPr/>
                    <a:lstStyle/>
                    <a:p>
                      <a:r>
                        <a:rPr lang="en-GB" dirty="0"/>
                        <a:t>Reduced risk of recurrent stroke</a:t>
                      </a:r>
                      <a:endParaRPr lang="en-US" dirty="0"/>
                    </a:p>
                  </a:txBody>
                  <a:tcPr/>
                </a:tc>
                <a:extLst>
                  <a:ext uri="{0D108BD9-81ED-4DB2-BD59-A6C34878D82A}">
                    <a16:rowId xmlns:a16="http://schemas.microsoft.com/office/drawing/2014/main" val="900464255"/>
                  </a:ext>
                </a:extLst>
              </a:tr>
            </a:tbl>
          </a:graphicData>
        </a:graphic>
      </p:graphicFrame>
      <p:pic>
        <p:nvPicPr>
          <p:cNvPr id="6" name="Audio 5">
            <a:extLst>
              <a:ext uri="{FF2B5EF4-FFF2-40B4-BE49-F238E27FC236}">
                <a16:creationId xmlns:a16="http://schemas.microsoft.com/office/drawing/2014/main" id="{020EEA12-147C-36FE-D9D7-6362DE6C99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46059526"/>
      </p:ext>
    </p:extLst>
  </p:cSld>
  <p:clrMapOvr>
    <a:masterClrMapping/>
  </p:clrMapOvr>
  <mc:AlternateContent xmlns:mc="http://schemas.openxmlformats.org/markup-compatibility/2006">
    <mc:Choice xmlns:p14="http://schemas.microsoft.com/office/powerpoint/2010/main" Requires="p14">
      <p:transition spd="slow" p14:dur="2000" advTm="71010"/>
    </mc:Choice>
    <mc:Fallback>
      <p:transition spd="slow" advTm="71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9A8C0-17EF-A3E0-5A73-E3F74645FEF7}"/>
              </a:ext>
            </a:extLst>
          </p:cNvPr>
          <p:cNvSpPr>
            <a:spLocks noGrp="1"/>
          </p:cNvSpPr>
          <p:nvPr>
            <p:ph type="title"/>
          </p:nvPr>
        </p:nvSpPr>
        <p:spPr>
          <a:xfrm>
            <a:off x="1861714" y="629464"/>
            <a:ext cx="7958331" cy="799288"/>
          </a:xfrm>
        </p:spPr>
        <p:txBody>
          <a:bodyPr/>
          <a:lstStyle/>
          <a:p>
            <a:r>
              <a:rPr lang="en-GB" b="1" dirty="0"/>
              <a:t>Daily Care Routine and Rehabilitation</a:t>
            </a:r>
            <a:endParaRPr lang="en-US" b="1" dirty="0"/>
          </a:p>
        </p:txBody>
      </p:sp>
      <p:sp>
        <p:nvSpPr>
          <p:cNvPr id="3" name="Content Placeholder 2">
            <a:extLst>
              <a:ext uri="{FF2B5EF4-FFF2-40B4-BE49-F238E27FC236}">
                <a16:creationId xmlns:a16="http://schemas.microsoft.com/office/drawing/2014/main" id="{28632C74-45A4-F569-7D0A-D93FFB336BC9}"/>
              </a:ext>
            </a:extLst>
          </p:cNvPr>
          <p:cNvSpPr>
            <a:spLocks noGrp="1"/>
          </p:cNvSpPr>
          <p:nvPr>
            <p:ph idx="1"/>
          </p:nvPr>
        </p:nvSpPr>
        <p:spPr>
          <a:xfrm>
            <a:off x="1861714" y="1605630"/>
            <a:ext cx="8996786" cy="4788025"/>
          </a:xfrm>
        </p:spPr>
        <p:txBody>
          <a:bodyPr>
            <a:normAutofit/>
          </a:bodyPr>
          <a:lstStyle/>
          <a:p>
            <a:pPr marL="0" indent="0">
              <a:buNone/>
            </a:pPr>
            <a:r>
              <a:rPr lang="en-GB" sz="3000" b="1" dirty="0">
                <a:solidFill>
                  <a:srgbClr val="92D050"/>
                </a:solidFill>
              </a:rPr>
              <a:t>Daily Care Routine</a:t>
            </a:r>
            <a:r>
              <a:rPr lang="en-GB" dirty="0"/>
              <a:t>
• Neurological observations (NICE, 2023)
• Blood pressure monitoring
• Medication administration
• Healthy diet and hydration
• Physiotherapy
• Occupational therapy
• Personal hygiene support
• Emotional wellbeing support</a:t>
            </a:r>
            <a:endParaRPr lang="en-US" dirty="0"/>
          </a:p>
        </p:txBody>
      </p:sp>
      <p:pic>
        <p:nvPicPr>
          <p:cNvPr id="4" name="Picture 3">
            <a:extLst>
              <a:ext uri="{FF2B5EF4-FFF2-40B4-BE49-F238E27FC236}">
                <a16:creationId xmlns:a16="http://schemas.microsoft.com/office/drawing/2014/main" id="{7E2DFE9A-FA57-607E-E0C6-04AE68A78CF2}"/>
              </a:ext>
            </a:extLst>
          </p:cNvPr>
          <p:cNvPicPr>
            <a:picLocks noChangeAspect="1"/>
          </p:cNvPicPr>
          <p:nvPr/>
        </p:nvPicPr>
        <p:blipFill>
          <a:blip r:embed="rId5"/>
          <a:stretch>
            <a:fillRect/>
          </a:stretch>
        </p:blipFill>
        <p:spPr>
          <a:xfrm>
            <a:off x="6672296" y="1304449"/>
            <a:ext cx="4566047" cy="4357686"/>
          </a:xfrm>
          <a:prstGeom prst="rect">
            <a:avLst/>
          </a:prstGeom>
        </p:spPr>
      </p:pic>
      <p:sp>
        <p:nvSpPr>
          <p:cNvPr id="5" name="Rectangle 4"/>
          <p:cNvSpPr/>
          <p:nvPr/>
        </p:nvSpPr>
        <p:spPr>
          <a:xfrm>
            <a:off x="6902289" y="5839013"/>
            <a:ext cx="4922805" cy="338554"/>
          </a:xfrm>
          <a:prstGeom prst="rect">
            <a:avLst/>
          </a:prstGeom>
        </p:spPr>
        <p:txBody>
          <a:bodyPr wrap="square">
            <a:spAutoFit/>
          </a:bodyPr>
          <a:lstStyle/>
          <a:p>
            <a:r>
              <a:rPr lang="en-GB" sz="1600" dirty="0"/>
              <a:t>Figure 6: Stroke Prevention (Bi-</a:t>
            </a:r>
            <a:r>
              <a:rPr lang="en-GB" sz="1600" dirty="0" err="1"/>
              <a:t>Maristan</a:t>
            </a:r>
            <a:r>
              <a:rPr lang="en-GB" sz="1600" dirty="0"/>
              <a:t>, 2025) </a:t>
            </a:r>
          </a:p>
        </p:txBody>
      </p:sp>
      <p:pic>
        <p:nvPicPr>
          <p:cNvPr id="8" name="Audio 7">
            <a:extLst>
              <a:ext uri="{FF2B5EF4-FFF2-40B4-BE49-F238E27FC236}">
                <a16:creationId xmlns:a16="http://schemas.microsoft.com/office/drawing/2014/main" id="{6A88AE45-E0F9-3AEE-BFC8-81A8EEA591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0606599"/>
      </p:ext>
    </p:extLst>
  </p:cSld>
  <p:clrMapOvr>
    <a:masterClrMapping/>
  </p:clrMapOvr>
  <mc:AlternateContent xmlns:mc="http://schemas.openxmlformats.org/markup-compatibility/2006">
    <mc:Choice xmlns:p14="http://schemas.microsoft.com/office/powerpoint/2010/main" Requires="p14">
      <p:transition spd="slow" p14:dur="2000" advTm="65557"/>
    </mc:Choice>
    <mc:Fallback>
      <p:transition spd="slow" advTm="65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88D17-8119-93D8-F785-C22378D25546}"/>
              </a:ext>
            </a:extLst>
          </p:cNvPr>
          <p:cNvSpPr>
            <a:spLocks noGrp="1"/>
          </p:cNvSpPr>
          <p:nvPr>
            <p:ph type="title"/>
          </p:nvPr>
        </p:nvSpPr>
        <p:spPr>
          <a:xfrm>
            <a:off x="2116833" y="180109"/>
            <a:ext cx="7958331" cy="1077229"/>
          </a:xfrm>
        </p:spPr>
        <p:txBody>
          <a:bodyPr>
            <a:noAutofit/>
          </a:bodyPr>
          <a:lstStyle/>
          <a:p>
            <a:pPr algn="ctr"/>
            <a:r>
              <a:rPr lang="en-GB" sz="3600" b="1" dirty="0"/>
              <a:t>Monitoring and Prevention of Complications</a:t>
            </a:r>
            <a:endParaRPr lang="en-US" sz="3600" b="1" dirty="0"/>
          </a:p>
        </p:txBody>
      </p:sp>
      <p:sp>
        <p:nvSpPr>
          <p:cNvPr id="3" name="Content Placeholder 2">
            <a:extLst>
              <a:ext uri="{FF2B5EF4-FFF2-40B4-BE49-F238E27FC236}">
                <a16:creationId xmlns:a16="http://schemas.microsoft.com/office/drawing/2014/main" id="{D1BE6CD6-AE89-9C8D-C4F5-AEDA27EA285B}"/>
              </a:ext>
            </a:extLst>
          </p:cNvPr>
          <p:cNvSpPr>
            <a:spLocks noGrp="1"/>
          </p:cNvSpPr>
          <p:nvPr>
            <p:ph idx="1"/>
          </p:nvPr>
        </p:nvSpPr>
        <p:spPr>
          <a:xfrm>
            <a:off x="1569016" y="1454728"/>
            <a:ext cx="9260093" cy="5403272"/>
          </a:xfrm>
        </p:spPr>
        <p:txBody>
          <a:bodyPr numCol="2">
            <a:noAutofit/>
          </a:bodyPr>
          <a:lstStyle/>
          <a:p>
            <a:pPr marL="6160" indent="0">
              <a:buNone/>
            </a:pPr>
            <a:r>
              <a:rPr lang="en-GB" sz="2800" b="1" dirty="0">
                <a:solidFill>
                  <a:srgbClr val="92D050"/>
                </a:solidFill>
              </a:rPr>
              <a:t>Ongoing Monitoring</a:t>
            </a:r>
          </a:p>
          <a:p>
            <a:r>
              <a:rPr lang="en-GB" sz="2400" dirty="0"/>
              <a:t>Blood pressure </a:t>
            </a:r>
            <a:r>
              <a:rPr lang="en-GB" sz="2400" b="1" dirty="0"/>
              <a:t>(NICE, 2023)</a:t>
            </a:r>
            <a:r>
              <a:rPr lang="en-GB" sz="2400" dirty="0"/>
              <a:t> </a:t>
            </a:r>
          </a:p>
          <a:p>
            <a:r>
              <a:rPr lang="en-GB" sz="2400" dirty="0"/>
              <a:t>Oxygen saturation </a:t>
            </a:r>
          </a:p>
          <a:p>
            <a:r>
              <a:rPr lang="en-GB" sz="2400" dirty="0"/>
              <a:t>Blood glucose </a:t>
            </a:r>
          </a:p>
          <a:p>
            <a:r>
              <a:rPr lang="en-GB" sz="2400" dirty="0"/>
              <a:t>Swallowing ability </a:t>
            </a:r>
          </a:p>
          <a:p>
            <a:r>
              <a:rPr lang="en-GB" sz="2400" dirty="0"/>
              <a:t>Nutritional status </a:t>
            </a:r>
          </a:p>
          <a:p>
            <a:r>
              <a:rPr lang="en-GB" sz="2400" dirty="0"/>
              <a:t>Skin integrity </a:t>
            </a:r>
          </a:p>
          <a:p>
            <a:r>
              <a:rPr lang="en-GB" sz="2400" dirty="0"/>
              <a:t>Mobility </a:t>
            </a:r>
          </a:p>
          <a:p>
            <a:r>
              <a:rPr lang="en-GB" sz="2400" dirty="0"/>
              <a:t>Mental wellbeing </a:t>
            </a:r>
          </a:p>
          <a:p>
            <a:pPr marL="6160" indent="0">
              <a:buNone/>
            </a:pPr>
            <a:r>
              <a:rPr lang="en-GB" sz="2800" b="1" dirty="0">
                <a:solidFill>
                  <a:srgbClr val="92D050"/>
                </a:solidFill>
              </a:rPr>
              <a:t>Preventing</a:t>
            </a:r>
            <a:r>
              <a:rPr lang="en-GB" sz="2800" b="1" dirty="0"/>
              <a:t> </a:t>
            </a:r>
            <a:r>
              <a:rPr lang="en-GB" sz="2800" b="1" dirty="0">
                <a:solidFill>
                  <a:srgbClr val="92D050"/>
                </a:solidFill>
              </a:rPr>
              <a:t>Complications</a:t>
            </a:r>
          </a:p>
          <a:p>
            <a:r>
              <a:rPr lang="en-GB" dirty="0"/>
              <a:t>Aspiration pneumonia </a:t>
            </a:r>
          </a:p>
          <a:p>
            <a:r>
              <a:rPr lang="en-GB" dirty="0"/>
              <a:t>Pressure ulcers </a:t>
            </a:r>
          </a:p>
          <a:p>
            <a:r>
              <a:rPr lang="en-GB" dirty="0"/>
              <a:t>Falls </a:t>
            </a:r>
          </a:p>
          <a:p>
            <a:r>
              <a:rPr lang="en-GB" dirty="0"/>
              <a:t>Deep vein thrombosis (DVT) </a:t>
            </a:r>
          </a:p>
          <a:p>
            <a:r>
              <a:rPr lang="en-GB" dirty="0"/>
              <a:t>Recurrent stroke</a:t>
            </a:r>
          </a:p>
          <a:p>
            <a:endParaRPr lang="en-US" sz="1000" dirty="0"/>
          </a:p>
        </p:txBody>
      </p:sp>
      <p:pic>
        <p:nvPicPr>
          <p:cNvPr id="6" name="Audio 5">
            <a:extLst>
              <a:ext uri="{FF2B5EF4-FFF2-40B4-BE49-F238E27FC236}">
                <a16:creationId xmlns:a16="http://schemas.microsoft.com/office/drawing/2014/main" id="{7B80D5F9-91DC-C37F-890A-EB7AB83722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31040289"/>
      </p:ext>
    </p:extLst>
  </p:cSld>
  <p:clrMapOvr>
    <a:masterClrMapping/>
  </p:clrMapOvr>
  <mc:AlternateContent xmlns:mc="http://schemas.openxmlformats.org/markup-compatibility/2006">
    <mc:Choice xmlns:p14="http://schemas.microsoft.com/office/powerpoint/2010/main" Requires="p14">
      <p:transition spd="slow" p14:dur="2000" advTm="70612"/>
    </mc:Choice>
    <mc:Fallback>
      <p:transition spd="slow" advTm="70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2AC0-25F3-13DE-4E3B-3314FA9E6018}"/>
              </a:ext>
            </a:extLst>
          </p:cNvPr>
          <p:cNvSpPr>
            <a:spLocks noGrp="1"/>
          </p:cNvSpPr>
          <p:nvPr>
            <p:ph type="title"/>
          </p:nvPr>
        </p:nvSpPr>
        <p:spPr>
          <a:xfrm>
            <a:off x="1371935" y="332509"/>
            <a:ext cx="9018974" cy="748145"/>
          </a:xfrm>
        </p:spPr>
        <p:txBody>
          <a:bodyPr>
            <a:normAutofit/>
          </a:bodyPr>
          <a:lstStyle/>
          <a:p>
            <a:pPr algn="ctr"/>
            <a:r>
              <a:rPr lang="en-GB" sz="2800" b="1" dirty="0"/>
              <a:t>Communication &amp; the Multidisciplinary Team (MDT) </a:t>
            </a:r>
            <a:endParaRPr lang="en-US" sz="2800" b="1" dirty="0"/>
          </a:p>
        </p:txBody>
      </p:sp>
      <p:sp>
        <p:nvSpPr>
          <p:cNvPr id="3" name="Content Placeholder 2">
            <a:extLst>
              <a:ext uri="{FF2B5EF4-FFF2-40B4-BE49-F238E27FC236}">
                <a16:creationId xmlns:a16="http://schemas.microsoft.com/office/drawing/2014/main" id="{094BA576-DF83-F529-0B7C-64701626BCCD}"/>
              </a:ext>
            </a:extLst>
          </p:cNvPr>
          <p:cNvSpPr>
            <a:spLocks noGrp="1"/>
          </p:cNvSpPr>
          <p:nvPr>
            <p:ph idx="1"/>
          </p:nvPr>
        </p:nvSpPr>
        <p:spPr>
          <a:xfrm>
            <a:off x="1686126" y="1202496"/>
            <a:ext cx="8704783" cy="5484974"/>
          </a:xfrm>
        </p:spPr>
        <p:txBody>
          <a:bodyPr numCol="2">
            <a:normAutofit fontScale="25000" lnSpcReduction="20000"/>
          </a:bodyPr>
          <a:lstStyle/>
          <a:p>
            <a:pPr marL="0" indent="0">
              <a:buNone/>
            </a:pPr>
            <a:r>
              <a:rPr lang="en-GB" sz="7000" b="1" dirty="0">
                <a:solidFill>
                  <a:srgbClr val="92D050"/>
                </a:solidFill>
              </a:rPr>
              <a:t>Communication</a:t>
            </a:r>
            <a:r>
              <a:rPr lang="en-GB" sz="7000" b="1" dirty="0"/>
              <a:t> </a:t>
            </a:r>
            <a:r>
              <a:rPr lang="en-GB" sz="7000" b="1" dirty="0">
                <a:solidFill>
                  <a:srgbClr val="92D050"/>
                </a:solidFill>
              </a:rPr>
              <a:t>and</a:t>
            </a:r>
            <a:r>
              <a:rPr lang="en-GB" sz="7000" b="1" dirty="0"/>
              <a:t> </a:t>
            </a:r>
            <a:r>
              <a:rPr lang="en-GB" sz="7000" b="1" dirty="0">
                <a:solidFill>
                  <a:srgbClr val="92D050"/>
                </a:solidFill>
              </a:rPr>
              <a:t>MDT</a:t>
            </a:r>
            <a:r>
              <a:rPr lang="en-GB" dirty="0"/>
              <a:t>
</a:t>
            </a:r>
            <a:r>
              <a:rPr lang="en-GB" sz="5600" b="1" dirty="0">
                <a:solidFill>
                  <a:srgbClr val="FF0000"/>
                </a:solidFill>
              </a:rPr>
              <a:t>Effective</a:t>
            </a:r>
            <a:r>
              <a:rPr lang="en-GB" sz="5600" b="1" dirty="0"/>
              <a:t> </a:t>
            </a:r>
            <a:r>
              <a:rPr lang="en-GB" sz="5600" b="1" dirty="0">
                <a:solidFill>
                  <a:srgbClr val="FF0000"/>
                </a:solidFill>
              </a:rPr>
              <a:t>Communication</a:t>
            </a:r>
            <a:r>
              <a:rPr lang="en-GB" sz="5600" dirty="0"/>
              <a:t>
• Use clear, simple language        •   • (NMC, 2018)
• Allow time for the patient to respond
• Use communication aids if required
• Involve the patient and family in care planning (NICE, 2023)
</a:t>
            </a:r>
          </a:p>
          <a:p>
            <a:pPr marL="0" indent="0">
              <a:buNone/>
            </a:pPr>
            <a:r>
              <a:rPr lang="en-GB" sz="5600" b="1" dirty="0">
                <a:solidFill>
                  <a:srgbClr val="FF0000"/>
                </a:solidFill>
              </a:rPr>
              <a:t>Multidisciplinary</a:t>
            </a:r>
            <a:r>
              <a:rPr lang="en-GB" sz="5600" b="1" dirty="0"/>
              <a:t> </a:t>
            </a:r>
            <a:r>
              <a:rPr lang="en-GB" sz="5600" b="1" dirty="0">
                <a:solidFill>
                  <a:srgbClr val="FF0000"/>
                </a:solidFill>
              </a:rPr>
              <a:t>Team</a:t>
            </a:r>
            <a:r>
              <a:rPr lang="en-GB" sz="5600" b="1" dirty="0"/>
              <a:t> (</a:t>
            </a:r>
            <a:r>
              <a:rPr lang="en-GB" sz="5600" b="1" dirty="0">
                <a:solidFill>
                  <a:srgbClr val="FF0000"/>
                </a:solidFill>
              </a:rPr>
              <a:t>MDT</a:t>
            </a:r>
            <a:r>
              <a:rPr lang="en-GB" sz="5600" b="1" dirty="0"/>
              <a:t>)</a:t>
            </a:r>
            <a:r>
              <a:rPr lang="en-GB" sz="5600" dirty="0"/>
              <a:t>
• Stroke consultant
• Registered nurse
Physiotherapist
• Occupational therapist
• Dietitian
• Pharmacist
 • Social worker</a:t>
            </a:r>
          </a:p>
          <a:p>
            <a:pPr marL="6160" indent="0">
              <a:buNone/>
            </a:pPr>
            <a:r>
              <a:rPr lang="en-GB" sz="5400" dirty="0"/>
              <a:t>• SALT assessment </a:t>
            </a:r>
          </a:p>
          <a:p>
            <a:pPr marL="6160" indent="0">
              <a:buNone/>
            </a:pPr>
            <a:r>
              <a:rPr lang="en-GB" sz="5400" dirty="0"/>
              <a:t>A </a:t>
            </a:r>
            <a:r>
              <a:rPr lang="en-GB" sz="5400" b="1" dirty="0"/>
              <a:t>SALT assessment</a:t>
            </a:r>
            <a:r>
              <a:rPr lang="en-GB" sz="5400" dirty="0"/>
              <a:t> is an evaluation carried out by a Speech and Language Therapist to assess a person's:</a:t>
            </a:r>
          </a:p>
          <a:p>
            <a:r>
              <a:rPr lang="en-GB" sz="5400" b="1" dirty="0"/>
              <a:t>Swallowing ability (dysphagia)</a:t>
            </a:r>
            <a:r>
              <a:rPr lang="en-GB" sz="5400" dirty="0"/>
              <a:t> </a:t>
            </a:r>
          </a:p>
          <a:p>
            <a:r>
              <a:rPr lang="en-GB" sz="5400" b="1" dirty="0"/>
              <a:t>Speech</a:t>
            </a:r>
            <a:r>
              <a:rPr lang="en-GB" sz="5400" dirty="0"/>
              <a:t> </a:t>
            </a:r>
          </a:p>
          <a:p>
            <a:r>
              <a:rPr lang="en-GB" sz="5400" b="1" dirty="0"/>
              <a:t>Language</a:t>
            </a:r>
            <a:r>
              <a:rPr lang="en-GB" sz="5400" dirty="0"/>
              <a:t> </a:t>
            </a:r>
          </a:p>
          <a:p>
            <a:r>
              <a:rPr lang="en-GB" sz="5400" b="1" dirty="0"/>
              <a:t>Communication</a:t>
            </a:r>
            <a:r>
              <a:rPr lang="en-GB" sz="5400" dirty="0"/>
              <a:t> </a:t>
            </a:r>
          </a:p>
          <a:p>
            <a:r>
              <a:rPr lang="en-GB" sz="5400" b="1" dirty="0"/>
              <a:t>Cognitive-communication skills</a:t>
            </a:r>
            <a:r>
              <a:rPr lang="en-GB" sz="5400" dirty="0"/>
              <a:t> (if affected)</a:t>
            </a:r>
          </a:p>
          <a:p>
            <a:pPr marL="0" indent="0">
              <a:buNone/>
            </a:pPr>
            <a:endParaRPr lang="en-US" sz="5600" dirty="0"/>
          </a:p>
        </p:txBody>
      </p:sp>
      <p:pic>
        <p:nvPicPr>
          <p:cNvPr id="6" name="Audio 5">
            <a:extLst>
              <a:ext uri="{FF2B5EF4-FFF2-40B4-BE49-F238E27FC236}">
                <a16:creationId xmlns:a16="http://schemas.microsoft.com/office/drawing/2014/main" id="{4C330C4B-6A25-4FC7-9F8A-D5304C572B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94845326"/>
      </p:ext>
    </p:extLst>
  </p:cSld>
  <p:clrMapOvr>
    <a:masterClrMapping/>
  </p:clrMapOvr>
  <mc:AlternateContent xmlns:mc="http://schemas.openxmlformats.org/markup-compatibility/2006">
    <mc:Choice xmlns:p14="http://schemas.microsoft.com/office/powerpoint/2010/main" Requires="p14">
      <p:transition spd="slow" p14:dur="2000" advTm="96481"/>
    </mc:Choice>
    <mc:Fallback>
      <p:transition spd="slow" advTm="96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C4F9-EC45-E932-53A4-EE6C3DB5ED29}"/>
              </a:ext>
            </a:extLst>
          </p:cNvPr>
          <p:cNvSpPr>
            <a:spLocks noGrp="1"/>
          </p:cNvSpPr>
          <p:nvPr>
            <p:ph type="title"/>
          </p:nvPr>
        </p:nvSpPr>
        <p:spPr>
          <a:xfrm>
            <a:off x="1218777" y="486588"/>
            <a:ext cx="7958331" cy="1077229"/>
          </a:xfrm>
        </p:spPr>
        <p:txBody>
          <a:bodyPr/>
          <a:lstStyle/>
          <a:p>
            <a:r>
              <a:rPr lang="en-GB" b="1" dirty="0"/>
              <a:t>Ethical and Legal Considerations </a:t>
            </a:r>
            <a:endParaRPr lang="en-US" b="1" dirty="0"/>
          </a:p>
        </p:txBody>
      </p:sp>
      <p:sp>
        <p:nvSpPr>
          <p:cNvPr id="3" name="Content Placeholder 2">
            <a:extLst>
              <a:ext uri="{FF2B5EF4-FFF2-40B4-BE49-F238E27FC236}">
                <a16:creationId xmlns:a16="http://schemas.microsoft.com/office/drawing/2014/main" id="{6FE03CFD-0E94-B590-229E-B3E8399E2452}"/>
              </a:ext>
            </a:extLst>
          </p:cNvPr>
          <p:cNvSpPr>
            <a:spLocks noGrp="1"/>
          </p:cNvSpPr>
          <p:nvPr>
            <p:ph idx="1"/>
          </p:nvPr>
        </p:nvSpPr>
        <p:spPr>
          <a:xfrm>
            <a:off x="1218777" y="1390978"/>
            <a:ext cx="6000912" cy="5370040"/>
          </a:xfrm>
        </p:spPr>
        <p:txBody>
          <a:bodyPr>
            <a:normAutofit fontScale="62500" lnSpcReduction="20000"/>
          </a:bodyPr>
          <a:lstStyle/>
          <a:p>
            <a:pPr marL="0" indent="0">
              <a:buNone/>
            </a:pPr>
            <a:r>
              <a:rPr lang="en-GB" sz="5900" b="1" dirty="0">
                <a:solidFill>
                  <a:srgbClr val="92D050"/>
                </a:solidFill>
              </a:rPr>
              <a:t>Four Principles of Ethics</a:t>
            </a:r>
            <a:r>
              <a:rPr lang="en-GB" dirty="0"/>
              <a:t>
• </a:t>
            </a:r>
            <a:r>
              <a:rPr lang="en-GB" sz="3200" dirty="0"/>
              <a:t>Autonomy – Respect the patient’s right to make informed decisions (Beauchamp and Childress, 2019).
Beneficence – Act in the patient’s best interests to promote health and wellbeing (Beauchamp and Childress, 2019).
Non-maleficence – Avoid causing harm and minimise risks during care (Beauchamp and Childress, 2019).
Justice – Provide fair, equal and non-discriminatory care (Beauchamp and Childress, 2019).</a:t>
            </a:r>
            <a:endParaRPr lang="en-US" sz="3200" dirty="0"/>
          </a:p>
        </p:txBody>
      </p:sp>
      <p:pic>
        <p:nvPicPr>
          <p:cNvPr id="4" name="Picture 3">
            <a:extLst>
              <a:ext uri="{FF2B5EF4-FFF2-40B4-BE49-F238E27FC236}">
                <a16:creationId xmlns:a16="http://schemas.microsoft.com/office/drawing/2014/main" id="{6F10DB12-E8A2-6CDC-BE40-BB7897192ADA}"/>
              </a:ext>
            </a:extLst>
          </p:cNvPr>
          <p:cNvPicPr>
            <a:picLocks noChangeAspect="1"/>
          </p:cNvPicPr>
          <p:nvPr/>
        </p:nvPicPr>
        <p:blipFill>
          <a:blip r:embed="rId5"/>
          <a:stretch>
            <a:fillRect/>
          </a:stretch>
        </p:blipFill>
        <p:spPr>
          <a:xfrm>
            <a:off x="7476829" y="2061522"/>
            <a:ext cx="3899322" cy="1948775"/>
          </a:xfrm>
          <a:prstGeom prst="rect">
            <a:avLst/>
          </a:prstGeom>
        </p:spPr>
      </p:pic>
      <p:sp>
        <p:nvSpPr>
          <p:cNvPr id="5" name="Rectangle 4"/>
          <p:cNvSpPr/>
          <p:nvPr/>
        </p:nvSpPr>
        <p:spPr>
          <a:xfrm>
            <a:off x="7329967" y="4270155"/>
            <a:ext cx="4046184" cy="646331"/>
          </a:xfrm>
          <a:prstGeom prst="rect">
            <a:avLst/>
          </a:prstGeom>
        </p:spPr>
        <p:txBody>
          <a:bodyPr wrap="square">
            <a:spAutoFit/>
          </a:bodyPr>
          <a:lstStyle/>
          <a:p>
            <a:r>
              <a:rPr lang="en-GB" dirty="0"/>
              <a:t>Figure 8: Ethical Principles (MUST Education, 2025) </a:t>
            </a:r>
          </a:p>
        </p:txBody>
      </p:sp>
      <p:pic>
        <p:nvPicPr>
          <p:cNvPr id="8" name="Audio 7">
            <a:extLst>
              <a:ext uri="{FF2B5EF4-FFF2-40B4-BE49-F238E27FC236}">
                <a16:creationId xmlns:a16="http://schemas.microsoft.com/office/drawing/2014/main" id="{4F6B23E7-52C6-B998-CE11-45DE8EF136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44244374"/>
      </p:ext>
    </p:extLst>
  </p:cSld>
  <p:clrMapOvr>
    <a:masterClrMapping/>
  </p:clrMapOvr>
  <mc:AlternateContent xmlns:mc="http://schemas.openxmlformats.org/markup-compatibility/2006">
    <mc:Choice xmlns:p14="http://schemas.microsoft.com/office/powerpoint/2010/main" Requires="p14">
      <p:transition spd="slow" p14:dur="2000" advTm="105938"/>
    </mc:Choice>
    <mc:Fallback>
      <p:transition spd="slow" advTm="105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CF4F3-E042-0644-9999-6EB59EA7B400}"/>
              </a:ext>
            </a:extLst>
          </p:cNvPr>
          <p:cNvSpPr>
            <a:spLocks noGrp="1"/>
          </p:cNvSpPr>
          <p:nvPr>
            <p:ph idx="1"/>
          </p:nvPr>
        </p:nvSpPr>
        <p:spPr>
          <a:xfrm>
            <a:off x="1607343" y="321469"/>
            <a:ext cx="7266155" cy="4317584"/>
          </a:xfrm>
        </p:spPr>
        <p:txBody>
          <a:bodyPr/>
          <a:lstStyle/>
          <a:p>
            <a:pPr marL="6160" indent="0">
              <a:buNone/>
            </a:pPr>
            <a:r>
              <a:rPr lang="en-GB" sz="3200" dirty="0">
                <a:solidFill>
                  <a:srgbClr val="92D050"/>
                </a:solidFill>
              </a:rPr>
              <a:t>Legal</a:t>
            </a:r>
            <a:r>
              <a:rPr lang="en-GB" dirty="0"/>
              <a:t> </a:t>
            </a:r>
            <a:r>
              <a:rPr lang="en-GB" sz="3200" dirty="0">
                <a:solidFill>
                  <a:srgbClr val="92D050"/>
                </a:solidFill>
              </a:rPr>
              <a:t>Considerations</a:t>
            </a:r>
            <a:r>
              <a:rPr lang="en-GB" dirty="0"/>
              <a:t>
• </a:t>
            </a:r>
            <a:r>
              <a:rPr lang="en-GB" sz="2400" dirty="0"/>
              <a:t>Obtain informed consent (NMC, 2018).
• Maintain confidentiality and privacy (NMC, 2018).
• Follow the Mental Capacity Act 2005 where capacity is impaired.
• Deliver person-centred care in line with NICE (2023).</a:t>
            </a:r>
            <a:endParaRPr lang="en-US" sz="2400" dirty="0"/>
          </a:p>
        </p:txBody>
      </p:sp>
    </p:spTree>
    <p:extLst>
      <p:ext uri="{BB962C8B-B14F-4D97-AF65-F5344CB8AC3E}">
        <p14:creationId xmlns:p14="http://schemas.microsoft.com/office/powerpoint/2010/main" val="2127947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C27F8-C276-C3F6-ECF1-55933B53538E}"/>
              </a:ext>
            </a:extLst>
          </p:cNvPr>
          <p:cNvSpPr>
            <a:spLocks noGrp="1"/>
          </p:cNvSpPr>
          <p:nvPr>
            <p:ph type="title"/>
          </p:nvPr>
        </p:nvSpPr>
        <p:spPr>
          <a:xfrm>
            <a:off x="1798542" y="270411"/>
            <a:ext cx="7958331" cy="1077229"/>
          </a:xfrm>
        </p:spPr>
        <p:txBody>
          <a:bodyPr>
            <a:noAutofit/>
          </a:bodyPr>
          <a:lstStyle/>
          <a:p>
            <a:pPr algn="ctr"/>
            <a:r>
              <a:rPr lang="en-GB" sz="3200" b="1" dirty="0"/>
              <a:t>Evidence-based Recommendations for Mr James Carter (NHS and NICE)</a:t>
            </a:r>
            <a:endParaRPr lang="en-US" sz="3200" b="1" dirty="0"/>
          </a:p>
        </p:txBody>
      </p:sp>
      <p:sp>
        <p:nvSpPr>
          <p:cNvPr id="3" name="Content Placeholder 2">
            <a:extLst>
              <a:ext uri="{FF2B5EF4-FFF2-40B4-BE49-F238E27FC236}">
                <a16:creationId xmlns:a16="http://schemas.microsoft.com/office/drawing/2014/main" id="{4E111363-BDB9-41E1-BEE6-A53758D6FFB2}"/>
              </a:ext>
            </a:extLst>
          </p:cNvPr>
          <p:cNvSpPr>
            <a:spLocks noGrp="1"/>
          </p:cNvSpPr>
          <p:nvPr>
            <p:ph idx="1"/>
          </p:nvPr>
        </p:nvSpPr>
        <p:spPr>
          <a:xfrm>
            <a:off x="1031966" y="1347640"/>
            <a:ext cx="10202090" cy="5510360"/>
          </a:xfrm>
        </p:spPr>
        <p:txBody>
          <a:bodyPr>
            <a:noAutofit/>
          </a:bodyPr>
          <a:lstStyle/>
          <a:p>
            <a:pPr marL="0" indent="0">
              <a:buNone/>
            </a:pPr>
            <a:endParaRPr lang="en-GB" sz="1050" b="1" dirty="0">
              <a:solidFill>
                <a:srgbClr val="92D050"/>
              </a:solidFill>
            </a:endParaRPr>
          </a:p>
          <a:p>
            <a:r>
              <a:rPr lang="en-GB" sz="1600" dirty="0"/>
              <a:t>Admit Mr Carter to a specialist stroke unit to receive coordinated multidisciplinary care (NICE, 2023).
Monitor his blood pressure, blood glucose and cholesterol regularly to reduce the risk of recurrent stroke (NICE, 2023).
Administer antiplatelet medication and statins as prescribed to prevent further vascular events (NHS, 2024).
Complete a swallow screening before oral intake to reduce the risk of aspiration pneumonia (NICE, 2023).
Begin early physiotherapy, occupational therapy and speech and language therapy to maximise recovery (Royal College of Physicians, 2023).</a:t>
            </a:r>
          </a:p>
          <a:p>
            <a:r>
              <a:rPr lang="en-GB" sz="1600" dirty="0"/>
              <a:t>Support smoking cessation, a healthy diet and regular physical activity to reduce future stroke risk (NHS, 2024).
As Mr Carter has slurred speech following his stroke, healthcare professionals should assess his mental capacity before obtaining consent for significant treatment decisions. If he lacks capacity for a specific decision, care must be provided in his best interests in accordance with the Mental Capacity Act 2005, while involving his wife and the multidisciplinary team where appropriate (Mental Capacity Act, 2005; NMC, 2018).</a:t>
            </a:r>
          </a:p>
          <a:p>
            <a:endParaRPr lang="en-US" sz="500" dirty="0"/>
          </a:p>
        </p:txBody>
      </p:sp>
      <p:pic>
        <p:nvPicPr>
          <p:cNvPr id="6" name="Audio 5">
            <a:extLst>
              <a:ext uri="{FF2B5EF4-FFF2-40B4-BE49-F238E27FC236}">
                <a16:creationId xmlns:a16="http://schemas.microsoft.com/office/drawing/2014/main" id="{4FE329C3-A2B1-E8AF-43D5-75D527B290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10233948"/>
      </p:ext>
    </p:extLst>
  </p:cSld>
  <p:clrMapOvr>
    <a:masterClrMapping/>
  </p:clrMapOvr>
  <mc:AlternateContent xmlns:mc="http://schemas.openxmlformats.org/markup-compatibility/2006">
    <mc:Choice xmlns:p14="http://schemas.microsoft.com/office/powerpoint/2010/main" Requires="p14">
      <p:transition spd="slow" p14:dur="2000" advTm="89522"/>
    </mc:Choice>
    <mc:Fallback>
      <p:transition spd="slow" advTm="89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D9E7-C8BD-58AC-26D4-FF9829684E30}"/>
              </a:ext>
            </a:extLst>
          </p:cNvPr>
          <p:cNvSpPr>
            <a:spLocks noGrp="1"/>
          </p:cNvSpPr>
          <p:nvPr>
            <p:ph type="title"/>
          </p:nvPr>
        </p:nvSpPr>
        <p:spPr>
          <a:xfrm>
            <a:off x="1698627" y="429491"/>
            <a:ext cx="7958331" cy="813993"/>
          </a:xfrm>
        </p:spPr>
        <p:txBody>
          <a:bodyPr>
            <a:normAutofit/>
          </a:bodyPr>
          <a:lstStyle/>
          <a:p>
            <a:pPr algn="ctr"/>
            <a:r>
              <a:rPr lang="en-GB" sz="4000" b="1" dirty="0"/>
              <a:t>Conclusion</a:t>
            </a:r>
            <a:r>
              <a:rPr lang="en-GB" sz="3200" b="1" dirty="0"/>
              <a:t> </a:t>
            </a:r>
            <a:endParaRPr lang="en-US" sz="3200" b="1" dirty="0"/>
          </a:p>
        </p:txBody>
      </p:sp>
      <p:sp>
        <p:nvSpPr>
          <p:cNvPr id="3" name="Content Placeholder 2">
            <a:extLst>
              <a:ext uri="{FF2B5EF4-FFF2-40B4-BE49-F238E27FC236}">
                <a16:creationId xmlns:a16="http://schemas.microsoft.com/office/drawing/2014/main" id="{467B43A6-4BCC-8F8E-4C41-DCA97E2E0C87}"/>
              </a:ext>
            </a:extLst>
          </p:cNvPr>
          <p:cNvSpPr>
            <a:spLocks noGrp="1"/>
          </p:cNvSpPr>
          <p:nvPr>
            <p:ph idx="1"/>
          </p:nvPr>
        </p:nvSpPr>
        <p:spPr>
          <a:xfrm>
            <a:off x="1546227" y="1077229"/>
            <a:ext cx="7796540" cy="5583382"/>
          </a:xfrm>
        </p:spPr>
        <p:txBody>
          <a:bodyPr>
            <a:noAutofit/>
          </a:bodyPr>
          <a:lstStyle/>
          <a:p>
            <a:pPr marL="6160" indent="0">
              <a:buNone/>
            </a:pPr>
            <a:r>
              <a:rPr lang="en-GB" sz="2400" dirty="0"/>
              <a:t>Ischaemic stroke is a medical emergency requiring rapid diagnosis and treatment and understanding its anatomy and physiology helps in providing effective care to the patient. Person-centred care improves recovery and quality of life as MDT working, communication and ethical practice are important in healthcare practices. Evidence-based care following NHS and NICE guidance also promotes safe and effective outcomes.</a:t>
            </a:r>
            <a:endParaRPr lang="en-US" sz="2400" dirty="0"/>
          </a:p>
        </p:txBody>
      </p:sp>
      <p:pic>
        <p:nvPicPr>
          <p:cNvPr id="6" name="Audio 5">
            <a:extLst>
              <a:ext uri="{FF2B5EF4-FFF2-40B4-BE49-F238E27FC236}">
                <a16:creationId xmlns:a16="http://schemas.microsoft.com/office/drawing/2014/main" id="{C4E1020A-356D-F919-C46A-9AE3264B9A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58181601"/>
      </p:ext>
    </p:extLst>
  </p:cSld>
  <p:clrMapOvr>
    <a:masterClrMapping/>
  </p:clrMapOvr>
  <mc:AlternateContent xmlns:mc="http://schemas.openxmlformats.org/markup-compatibility/2006">
    <mc:Choice xmlns:p14="http://schemas.microsoft.com/office/powerpoint/2010/main" Requires="p14">
      <p:transition spd="slow" p14:dur="2000" advTm="64393"/>
    </mc:Choice>
    <mc:Fallback>
      <p:transition spd="slow" advTm="64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32E4A-C182-509B-146E-CC4483D327AF}"/>
              </a:ext>
            </a:extLst>
          </p:cNvPr>
          <p:cNvSpPr>
            <a:spLocks noGrp="1"/>
          </p:cNvSpPr>
          <p:nvPr>
            <p:ph type="title"/>
          </p:nvPr>
        </p:nvSpPr>
        <p:spPr>
          <a:xfrm>
            <a:off x="2743425" y="249382"/>
            <a:ext cx="7958331" cy="669456"/>
          </a:xfrm>
        </p:spPr>
        <p:txBody>
          <a:bodyPr>
            <a:normAutofit/>
          </a:bodyPr>
          <a:lstStyle/>
          <a:p>
            <a:pPr algn="l"/>
            <a:r>
              <a:rPr lang="en-GB" sz="3600" b="1" dirty="0"/>
              <a:t>References </a:t>
            </a:r>
            <a:endParaRPr lang="en-US" sz="3600" b="1" dirty="0"/>
          </a:p>
        </p:txBody>
      </p:sp>
      <p:sp>
        <p:nvSpPr>
          <p:cNvPr id="3" name="Content Placeholder 2">
            <a:extLst>
              <a:ext uri="{FF2B5EF4-FFF2-40B4-BE49-F238E27FC236}">
                <a16:creationId xmlns:a16="http://schemas.microsoft.com/office/drawing/2014/main" id="{4CD4549D-9F5F-3151-1338-7FF9E8CBF002}"/>
              </a:ext>
            </a:extLst>
          </p:cNvPr>
          <p:cNvSpPr>
            <a:spLocks noGrp="1"/>
          </p:cNvSpPr>
          <p:nvPr>
            <p:ph idx="1"/>
          </p:nvPr>
        </p:nvSpPr>
        <p:spPr>
          <a:xfrm>
            <a:off x="1094509" y="1066801"/>
            <a:ext cx="10072254" cy="5527962"/>
          </a:xfrm>
        </p:spPr>
        <p:txBody>
          <a:bodyPr>
            <a:noAutofit/>
          </a:bodyPr>
          <a:lstStyle/>
          <a:p>
            <a:pPr marL="6160" indent="0">
              <a:buNone/>
            </a:pPr>
            <a:endParaRPr lang="en-GB" sz="2400" dirty="0"/>
          </a:p>
          <a:p>
            <a:pPr marL="6160" indent="0">
              <a:buNone/>
            </a:pPr>
            <a:r>
              <a:rPr lang="en-GB" sz="2400" dirty="0"/>
              <a:t>Beauchamp, T.L. And Childress, J.F. (2019) </a:t>
            </a:r>
            <a:r>
              <a:rPr lang="en-GB" sz="2400" i="1" dirty="0"/>
              <a:t>Principles of Biomedical Ethics</a:t>
            </a:r>
            <a:r>
              <a:rPr lang="en-GB" sz="2400" dirty="0"/>
              <a:t>. (8</a:t>
            </a:r>
            <a:r>
              <a:rPr lang="en-GB" sz="2400" baseline="30000" dirty="0"/>
              <a:t>th</a:t>
            </a:r>
            <a:r>
              <a:rPr lang="en-GB" sz="2400" dirty="0"/>
              <a:t> </a:t>
            </a:r>
            <a:r>
              <a:rPr lang="en-GB" sz="2400" dirty="0" err="1"/>
              <a:t>edn</a:t>
            </a:r>
            <a:r>
              <a:rPr lang="en-GB" sz="2400" dirty="0"/>
              <a:t>). New York: Oxford University Press.</a:t>
            </a:r>
          </a:p>
          <a:p>
            <a:pPr marL="6160" indent="0">
              <a:buNone/>
            </a:pPr>
            <a:r>
              <a:rPr lang="en-US" sz="2400" dirty="0"/>
              <a:t>Kumar, V., Abbas, A. and Aster, J. (2020) </a:t>
            </a:r>
            <a:r>
              <a:rPr lang="en-US" sz="2400" i="1" dirty="0"/>
              <a:t>Robbins and </a:t>
            </a:r>
            <a:r>
              <a:rPr lang="en-US" sz="2400" i="1" dirty="0" err="1"/>
              <a:t>Cotran</a:t>
            </a:r>
            <a:r>
              <a:rPr lang="en-US" sz="2400" i="1" dirty="0"/>
              <a:t> Pathologic Basis of Diseases.</a:t>
            </a:r>
            <a:r>
              <a:rPr lang="en-US" sz="2400" dirty="0"/>
              <a:t> (10</a:t>
            </a:r>
            <a:r>
              <a:rPr lang="en-US" sz="2400" baseline="30000" dirty="0"/>
              <a:t>th</a:t>
            </a:r>
            <a:r>
              <a:rPr lang="en-US" sz="2400" dirty="0"/>
              <a:t> </a:t>
            </a:r>
            <a:r>
              <a:rPr lang="en-US" sz="2400" dirty="0" err="1"/>
              <a:t>Edn</a:t>
            </a:r>
            <a:r>
              <a:rPr lang="en-US" sz="2400" dirty="0"/>
              <a:t>). Amsterdam: Elsevier.</a:t>
            </a:r>
            <a:endParaRPr lang="en-GB" sz="2400" dirty="0"/>
          </a:p>
          <a:p>
            <a:pPr marL="6160" indent="0">
              <a:buNone/>
            </a:pPr>
            <a:r>
              <a:rPr lang="en-GB" sz="2400" i="1" dirty="0"/>
              <a:t>Mental Capacity Act 2005. c.9. </a:t>
            </a:r>
            <a:r>
              <a:rPr lang="en-GB" sz="2400" dirty="0"/>
              <a:t>Available at: </a:t>
            </a:r>
            <a:r>
              <a:rPr lang="en-GB" sz="2400" dirty="0">
                <a:hlinkClick r:id="rId2"/>
              </a:rPr>
              <a:t>https://www.legislation.gov.uk/ukpga/2005/9/contents</a:t>
            </a:r>
            <a:r>
              <a:rPr lang="en-GB" sz="2400" dirty="0"/>
              <a:t> (Accessed: 11 July 2026).</a:t>
            </a:r>
          </a:p>
          <a:p>
            <a:pPr marL="6160" indent="0">
              <a:buNone/>
            </a:pPr>
            <a:r>
              <a:rPr lang="en-GB" sz="2400" dirty="0"/>
              <a:t>National Institute for Health and Care Excellence (NICE) (2023) </a:t>
            </a:r>
            <a:r>
              <a:rPr lang="en-GB" sz="2400" i="1" dirty="0"/>
              <a:t>Stroke rehabilitation in adults (NG236).</a:t>
            </a:r>
            <a:r>
              <a:rPr lang="en-GB" sz="2400" dirty="0"/>
              <a:t> Available at: </a:t>
            </a:r>
            <a:r>
              <a:rPr lang="en-GB" sz="2400" dirty="0">
                <a:hlinkClick r:id="rId3"/>
              </a:rPr>
              <a:t>https://www.nice.org.uk/guidance/ng236</a:t>
            </a:r>
            <a:r>
              <a:rPr lang="en-GB" sz="2400" dirty="0"/>
              <a:t> (Accessed: 13 July 2026). </a:t>
            </a:r>
          </a:p>
          <a:p>
            <a:pPr marL="6160" indent="0">
              <a:buNone/>
            </a:pPr>
            <a:r>
              <a:rPr lang="en-GB" sz="2400" dirty="0"/>
              <a:t>NHS (2026) </a:t>
            </a:r>
            <a:r>
              <a:rPr lang="en-GB" sz="2400" i="1" dirty="0"/>
              <a:t>Stroke.</a:t>
            </a:r>
            <a:r>
              <a:rPr lang="en-GB" sz="2400" dirty="0"/>
              <a:t> Available at: </a:t>
            </a:r>
            <a:r>
              <a:rPr lang="en-GB" sz="2400" dirty="0">
                <a:hlinkClick r:id="rId4"/>
              </a:rPr>
              <a:t>https://www.nhs.uk/conditions/stroke/</a:t>
            </a:r>
            <a:r>
              <a:rPr lang="en-GB" sz="2400" dirty="0"/>
              <a:t> (Accessed: 13 July 2026). </a:t>
            </a:r>
          </a:p>
          <a:p>
            <a:pPr marL="6160" indent="0">
              <a:buNone/>
            </a:pPr>
            <a:endParaRPr lang="en-US" sz="2400" dirty="0"/>
          </a:p>
        </p:txBody>
      </p:sp>
    </p:spTree>
    <p:extLst>
      <p:ext uri="{BB962C8B-B14F-4D97-AF65-F5344CB8AC3E}">
        <p14:creationId xmlns:p14="http://schemas.microsoft.com/office/powerpoint/2010/main" val="2457477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818EC3-53AE-1EF2-E8CB-58DDCAC8094E}"/>
              </a:ext>
            </a:extLst>
          </p:cNvPr>
          <p:cNvSpPr>
            <a:spLocks noGrp="1"/>
          </p:cNvSpPr>
          <p:nvPr>
            <p:ph idx="1"/>
          </p:nvPr>
        </p:nvSpPr>
        <p:spPr>
          <a:xfrm>
            <a:off x="1048262" y="1064312"/>
            <a:ext cx="9177461" cy="5209308"/>
          </a:xfrm>
        </p:spPr>
        <p:txBody>
          <a:bodyPr>
            <a:noAutofit/>
          </a:bodyPr>
          <a:lstStyle/>
          <a:p>
            <a:r>
              <a:rPr lang="en-GB" dirty="0"/>
              <a:t>Nursing Midwifery Council (2018) </a:t>
            </a:r>
            <a:r>
              <a:rPr lang="en-GB" i="1" dirty="0"/>
              <a:t>The Code: Professional Standards of Practice and Behaviour for Nurses, Midwives and Nursing Associates</a:t>
            </a:r>
            <a:r>
              <a:rPr lang="en-GB" dirty="0"/>
              <a:t>. NMC.</a:t>
            </a:r>
          </a:p>
          <a:p>
            <a:r>
              <a:rPr lang="en-GB" dirty="0"/>
              <a:t>Royal College of Physicians (2023</a:t>
            </a:r>
            <a:r>
              <a:rPr lang="en-GB" i="1" dirty="0"/>
              <a:t>) </a:t>
            </a:r>
            <a:r>
              <a:rPr lang="en-US" i="1" dirty="0"/>
              <a:t>New National Clinical Guideline for Stroke (2023) now published</a:t>
            </a:r>
            <a:r>
              <a:rPr lang="en-GB" dirty="0"/>
              <a:t>. Available at: </a:t>
            </a:r>
            <a:r>
              <a:rPr lang="en-GB" dirty="0">
                <a:hlinkClick r:id="rId2"/>
              </a:rPr>
              <a:t>https://www.rcp.ac.uk/news-and-media/news-and-opinion/new-national-clinical-guideline-for-stroke-2023-now-published/</a:t>
            </a:r>
            <a:r>
              <a:rPr lang="en-GB" dirty="0"/>
              <a:t> (Accessed: 12 July 2026).
Stroke Association (2024) </a:t>
            </a:r>
            <a:r>
              <a:rPr lang="en-GB" i="1" dirty="0"/>
              <a:t>Stroke Information and Support. </a:t>
            </a:r>
            <a:r>
              <a:rPr lang="en-GB" dirty="0"/>
              <a:t>Available at: </a:t>
            </a:r>
            <a:r>
              <a:rPr lang="en-GB" dirty="0">
                <a:hlinkClick r:id="rId3"/>
              </a:rPr>
              <a:t>https://www.stroke.org.uk</a:t>
            </a:r>
            <a:r>
              <a:rPr lang="en-GB" dirty="0"/>
              <a:t> (Accessed: 13 July 2026).
</a:t>
            </a:r>
            <a:r>
              <a:rPr lang="en-US" dirty="0" err="1"/>
              <a:t>Tortora</a:t>
            </a:r>
            <a:r>
              <a:rPr lang="en-US" dirty="0"/>
              <a:t>, G. J., and </a:t>
            </a:r>
            <a:r>
              <a:rPr lang="en-US" dirty="0" err="1"/>
              <a:t>Derrickson</a:t>
            </a:r>
            <a:r>
              <a:rPr lang="en-US" dirty="0"/>
              <a:t>, B. (2017) </a:t>
            </a:r>
            <a:r>
              <a:rPr lang="en-US" i="1" dirty="0"/>
              <a:t>Principles of anatomy and physiology.</a:t>
            </a:r>
            <a:r>
              <a:rPr lang="en-US" dirty="0"/>
              <a:t> (15th </a:t>
            </a:r>
            <a:r>
              <a:rPr lang="en-US" dirty="0" err="1"/>
              <a:t>edn</a:t>
            </a:r>
            <a:r>
              <a:rPr lang="en-US" dirty="0"/>
              <a:t>.). Hoboken: John Wiley &amp; Sons.</a:t>
            </a:r>
            <a:r>
              <a:rPr lang="en-GB" dirty="0"/>
              <a:t>
World Health Organization (WHO) (2025) </a:t>
            </a:r>
            <a:r>
              <a:rPr lang="en-GB" i="1" dirty="0"/>
              <a:t>Stroke. </a:t>
            </a:r>
            <a:r>
              <a:rPr lang="en-GB" dirty="0"/>
              <a:t>Available at: </a:t>
            </a:r>
            <a:r>
              <a:rPr lang="en-GB" dirty="0">
                <a:hlinkClick r:id="rId4"/>
              </a:rPr>
              <a:t>https://www.who.int/news-room/fact-sheets/detail/stroke</a:t>
            </a:r>
            <a:r>
              <a:rPr lang="en-GB" dirty="0"/>
              <a:t> (Accessed: 13 July 2026)</a:t>
            </a:r>
            <a:endParaRPr lang="en-US" dirty="0"/>
          </a:p>
        </p:txBody>
      </p:sp>
      <p:sp>
        <p:nvSpPr>
          <p:cNvPr id="4" name="Title 1">
            <a:extLst>
              <a:ext uri="{FF2B5EF4-FFF2-40B4-BE49-F238E27FC236}">
                <a16:creationId xmlns:a16="http://schemas.microsoft.com/office/drawing/2014/main" id="{72432E4A-C182-509B-146E-CC4483D327AF}"/>
              </a:ext>
            </a:extLst>
          </p:cNvPr>
          <p:cNvSpPr>
            <a:spLocks noGrp="1"/>
          </p:cNvSpPr>
          <p:nvPr>
            <p:ph type="title"/>
          </p:nvPr>
        </p:nvSpPr>
        <p:spPr>
          <a:xfrm>
            <a:off x="3142502" y="0"/>
            <a:ext cx="7958331" cy="669456"/>
          </a:xfrm>
        </p:spPr>
        <p:txBody>
          <a:bodyPr>
            <a:normAutofit/>
          </a:bodyPr>
          <a:lstStyle/>
          <a:p>
            <a:pPr algn="l"/>
            <a:r>
              <a:rPr lang="en-GB" sz="3600" b="1" dirty="0"/>
              <a:t>References </a:t>
            </a:r>
            <a:endParaRPr lang="en-US" sz="3600" b="1" dirty="0"/>
          </a:p>
        </p:txBody>
      </p:sp>
    </p:spTree>
    <p:extLst>
      <p:ext uri="{BB962C8B-B14F-4D97-AF65-F5344CB8AC3E}">
        <p14:creationId xmlns:p14="http://schemas.microsoft.com/office/powerpoint/2010/main" val="4248114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EA2E1-3797-B913-CEF6-66B201123515}"/>
              </a:ext>
            </a:extLst>
          </p:cNvPr>
          <p:cNvSpPr>
            <a:spLocks noGrp="1"/>
          </p:cNvSpPr>
          <p:nvPr>
            <p:ph type="title"/>
          </p:nvPr>
        </p:nvSpPr>
        <p:spPr>
          <a:xfrm>
            <a:off x="2495006" y="117566"/>
            <a:ext cx="4084320" cy="574764"/>
          </a:xfrm>
        </p:spPr>
        <p:txBody>
          <a:bodyPr>
            <a:normAutofit/>
          </a:bodyPr>
          <a:lstStyle/>
          <a:p>
            <a:r>
              <a:rPr lang="en-GB" b="1" dirty="0"/>
              <a:t>Image References </a:t>
            </a:r>
            <a:endParaRPr lang="en-US" b="1" dirty="0"/>
          </a:p>
        </p:txBody>
      </p:sp>
      <p:sp>
        <p:nvSpPr>
          <p:cNvPr id="3" name="Content Placeholder 2">
            <a:extLst>
              <a:ext uri="{FF2B5EF4-FFF2-40B4-BE49-F238E27FC236}">
                <a16:creationId xmlns:a16="http://schemas.microsoft.com/office/drawing/2014/main" id="{D22E7817-3A29-BA54-EF42-0FEE13ADF44F}"/>
              </a:ext>
            </a:extLst>
          </p:cNvPr>
          <p:cNvSpPr>
            <a:spLocks noGrp="1"/>
          </p:cNvSpPr>
          <p:nvPr>
            <p:ph idx="1"/>
          </p:nvPr>
        </p:nvSpPr>
        <p:spPr>
          <a:xfrm>
            <a:off x="1360351" y="574764"/>
            <a:ext cx="9471298" cy="6283236"/>
          </a:xfrm>
        </p:spPr>
        <p:txBody>
          <a:bodyPr>
            <a:noAutofit/>
          </a:bodyPr>
          <a:lstStyle/>
          <a:p>
            <a:pPr marL="0" indent="0">
              <a:buNone/>
            </a:pPr>
            <a:r>
              <a:rPr lang="en-GB" sz="1800" dirty="0"/>
              <a:t>American Stroke Association (</a:t>
            </a:r>
            <a:r>
              <a:rPr lang="en-GB" sz="1800" dirty="0" err="1"/>
              <a:t>n.d.</a:t>
            </a:r>
            <a:r>
              <a:rPr lang="en-GB" sz="1800" dirty="0"/>
              <a:t>) </a:t>
            </a:r>
            <a:r>
              <a:rPr lang="en-GB" sz="1800" i="1" dirty="0"/>
              <a:t>Illustration of a stroke </a:t>
            </a:r>
            <a:r>
              <a:rPr lang="en-GB" sz="1800" dirty="0"/>
              <a:t>[image]. Available at: </a:t>
            </a:r>
            <a:r>
              <a:rPr lang="en-GB" sz="1800" dirty="0">
                <a:hlinkClick r:id="rId2"/>
              </a:rPr>
              <a:t>https://www.stroke.org/-/media/Stroke-Images/About-Stroke/Illustration-of-a-Stroke_04.png?h=350&amp;w=350&amp;sc_lang=en</a:t>
            </a:r>
            <a:r>
              <a:rPr lang="en-GB" sz="1800" dirty="0"/>
              <a:t> (Accessed: 15 July 2026).</a:t>
            </a:r>
          </a:p>
          <a:p>
            <a:pPr marL="0" indent="0">
              <a:buNone/>
            </a:pPr>
            <a:endParaRPr lang="en-GB" sz="1800" dirty="0"/>
          </a:p>
          <a:p>
            <a:pPr marL="0" indent="0">
              <a:buNone/>
            </a:pPr>
            <a:r>
              <a:rPr lang="en-GB" sz="1800" dirty="0"/>
              <a:t>Bi-</a:t>
            </a:r>
            <a:r>
              <a:rPr lang="en-GB" sz="1800" dirty="0" err="1"/>
              <a:t>Maristan</a:t>
            </a:r>
            <a:r>
              <a:rPr lang="en-GB" sz="1800" dirty="0"/>
              <a:t> (2025) </a:t>
            </a:r>
            <a:r>
              <a:rPr lang="en-GB" sz="1800" i="1" dirty="0"/>
              <a:t>Image showing some ways to prevent stroke </a:t>
            </a:r>
            <a:r>
              <a:rPr lang="en-GB" sz="1800" dirty="0"/>
              <a:t>[image]. Available at: </a:t>
            </a:r>
            <a:r>
              <a:rPr lang="en-GB" sz="1800" dirty="0">
                <a:hlinkClick r:id="rId3"/>
              </a:rPr>
              <a:t>https://bi-maristan.com/wp-content/uploads/2025/11/Image-showing-some-ways-to-prevent-stroke-768x768.webp</a:t>
            </a:r>
            <a:r>
              <a:rPr lang="en-GB" sz="1800" dirty="0"/>
              <a:t> (Accessed: 15 July 2026).</a:t>
            </a:r>
          </a:p>
          <a:p>
            <a:pPr marL="0" indent="0">
              <a:buNone/>
            </a:pPr>
            <a:r>
              <a:rPr lang="en-GB" sz="1800" dirty="0"/>
              <a:t>
Flint Rehab (2021) </a:t>
            </a:r>
            <a:r>
              <a:rPr lang="en-GB" sz="1800" i="1" dirty="0"/>
              <a:t>Doctor helping bedridden stroke patient </a:t>
            </a:r>
            <a:r>
              <a:rPr lang="en-GB" sz="1800" dirty="0"/>
              <a:t>[image]. Available at: </a:t>
            </a:r>
            <a:r>
              <a:rPr lang="en-GB" sz="1800" dirty="0">
                <a:hlinkClick r:id="rId4"/>
              </a:rPr>
              <a:t>https://cdn.flintrehab.com/uploads/2021/08/doctor-helping-bedridden-stroke-patient.jpg</a:t>
            </a:r>
            <a:r>
              <a:rPr lang="en-GB" sz="1800" dirty="0"/>
              <a:t> (Accessed: 15 July 2026).</a:t>
            </a:r>
          </a:p>
          <a:p>
            <a:pPr marL="0" indent="0">
              <a:buNone/>
            </a:pPr>
            <a:endParaRPr lang="en-GB" sz="1800" dirty="0"/>
          </a:p>
          <a:p>
            <a:pPr marL="0" indent="0">
              <a:buNone/>
            </a:pPr>
            <a:r>
              <a:rPr lang="en-GB" sz="1800" dirty="0"/>
              <a:t>IBS Hospitals (</a:t>
            </a:r>
            <a:r>
              <a:rPr lang="en-GB" sz="1800" dirty="0" err="1"/>
              <a:t>n.d.</a:t>
            </a:r>
            <a:r>
              <a:rPr lang="en-GB" sz="1800" dirty="0"/>
              <a:t>) </a:t>
            </a:r>
            <a:r>
              <a:rPr lang="en-GB" sz="1800" i="1" dirty="0"/>
              <a:t>Understanding Ischemic Stroke </a:t>
            </a:r>
            <a:r>
              <a:rPr lang="en-GB" sz="1800" dirty="0"/>
              <a:t>[image]. Available at: </a:t>
            </a:r>
            <a:r>
              <a:rPr lang="en-GB" sz="1800" dirty="0">
                <a:hlinkClick r:id="rId5"/>
              </a:rPr>
              <a:t>https://www.ibshospitals.com/blogthumb/65fd229a0efe5Understanding%20Ischemic%20Stroke_Large.webp</a:t>
            </a:r>
            <a:r>
              <a:rPr lang="en-GB" sz="1800" dirty="0"/>
              <a:t> (Accessed: 15 July 2026).</a:t>
            </a:r>
            <a:endParaRPr lang="en-GB" dirty="0"/>
          </a:p>
        </p:txBody>
      </p:sp>
    </p:spTree>
    <p:extLst>
      <p:ext uri="{BB962C8B-B14F-4D97-AF65-F5344CB8AC3E}">
        <p14:creationId xmlns:p14="http://schemas.microsoft.com/office/powerpoint/2010/main" val="602475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EEE9F-9D79-9CBD-67D0-8892EFDE45A8}"/>
              </a:ext>
            </a:extLst>
          </p:cNvPr>
          <p:cNvSpPr>
            <a:spLocks noGrp="1"/>
          </p:cNvSpPr>
          <p:nvPr>
            <p:ph idx="1"/>
          </p:nvPr>
        </p:nvSpPr>
        <p:spPr>
          <a:xfrm>
            <a:off x="1562416" y="979714"/>
            <a:ext cx="9462635" cy="5630092"/>
          </a:xfrm>
        </p:spPr>
        <p:txBody>
          <a:bodyPr>
            <a:normAutofit fontScale="25000" lnSpcReduction="20000"/>
          </a:bodyPr>
          <a:lstStyle/>
          <a:p>
            <a:pPr marL="6160" indent="0">
              <a:buNone/>
            </a:pPr>
            <a:endParaRPr lang="en-GB" dirty="0"/>
          </a:p>
          <a:p>
            <a:pPr marL="6160" indent="0">
              <a:buNone/>
            </a:pPr>
            <a:endParaRPr lang="en-GB" dirty="0"/>
          </a:p>
          <a:p>
            <a:pPr marL="6160" indent="0">
              <a:buNone/>
            </a:pPr>
            <a:endParaRPr lang="en-GB" sz="7200" dirty="0"/>
          </a:p>
          <a:p>
            <a:pPr marL="6160" indent="0">
              <a:buNone/>
            </a:pPr>
            <a:r>
              <a:rPr lang="en-GB" sz="7200" dirty="0"/>
              <a:t>MUST Education (2025) </a:t>
            </a:r>
            <a:r>
              <a:rPr lang="en-GB" sz="7200" i="1" dirty="0" err="1"/>
              <a:t>Capa</a:t>
            </a:r>
            <a:r>
              <a:rPr lang="en-GB" sz="7200" i="1" dirty="0"/>
              <a:t> do Blog </a:t>
            </a:r>
            <a:r>
              <a:rPr lang="en-GB" sz="7200" i="1" dirty="0" err="1"/>
              <a:t>Saúde</a:t>
            </a:r>
            <a:r>
              <a:rPr lang="en-GB" sz="7200" i="1" dirty="0"/>
              <a:t> </a:t>
            </a:r>
            <a:r>
              <a:rPr lang="en-GB" sz="7200" dirty="0"/>
              <a:t>[image]. Available at: </a:t>
            </a:r>
            <a:r>
              <a:rPr lang="en-GB" sz="7200" dirty="0">
                <a:hlinkClick r:id="rId2"/>
              </a:rPr>
              <a:t>https://mustedu.com/wp-content/uploads/2025/07/Capa-do-Blog-Saude-768x337.png</a:t>
            </a:r>
            <a:r>
              <a:rPr lang="en-GB" sz="7200" dirty="0"/>
              <a:t> (Accessed: 15 July 2026).</a:t>
            </a:r>
          </a:p>
          <a:p>
            <a:pPr marL="6160" indent="0">
              <a:buNone/>
            </a:pPr>
            <a:endParaRPr lang="en-GB" sz="7200" dirty="0"/>
          </a:p>
          <a:p>
            <a:pPr marL="6160" indent="0">
              <a:buNone/>
            </a:pPr>
            <a:r>
              <a:rPr lang="en-GB" sz="7200" dirty="0"/>
              <a:t>Science Photo Library (</a:t>
            </a:r>
            <a:r>
              <a:rPr lang="en-GB" sz="7200" dirty="0" err="1"/>
              <a:t>n.d.</a:t>
            </a:r>
            <a:r>
              <a:rPr lang="en-GB" sz="7200" dirty="0"/>
              <a:t>) </a:t>
            </a:r>
            <a:r>
              <a:rPr lang="en-GB" sz="7200" i="1" dirty="0"/>
              <a:t>Heart and brain vascular system artwork </a:t>
            </a:r>
            <a:r>
              <a:rPr lang="en-GB" sz="7200" dirty="0"/>
              <a:t>[image]. Available at: </a:t>
            </a:r>
            <a:r>
              <a:rPr lang="en-GB" sz="7200" dirty="0">
                <a:hlinkClick r:id="rId3"/>
              </a:rPr>
              <a:t>https://www.sciencephoto.com/media/476392/view/heart-and-brain-vascular-system-artwork</a:t>
            </a:r>
            <a:r>
              <a:rPr lang="en-GB" sz="7200" dirty="0"/>
              <a:t> (Accessed: 15 July 2026).</a:t>
            </a:r>
          </a:p>
          <a:p>
            <a:pPr marL="6160" indent="0">
              <a:buNone/>
            </a:pPr>
            <a:endParaRPr lang="en-GB" sz="7200" dirty="0"/>
          </a:p>
          <a:p>
            <a:pPr marL="6160" indent="0">
              <a:buNone/>
            </a:pPr>
            <a:r>
              <a:rPr lang="en-GB" sz="7200" dirty="0"/>
              <a:t>Stroke Foundation (</a:t>
            </a:r>
            <a:r>
              <a:rPr lang="en-GB" sz="7200" dirty="0" err="1"/>
              <a:t>n.d.</a:t>
            </a:r>
            <a:r>
              <a:rPr lang="en-GB" sz="7200" dirty="0"/>
              <a:t>) </a:t>
            </a:r>
            <a:r>
              <a:rPr lang="en-GB" sz="7200" i="1" dirty="0"/>
              <a:t>Ischaemic stroke </a:t>
            </a:r>
            <a:r>
              <a:rPr lang="en-GB" sz="7200" dirty="0"/>
              <a:t>[image]. Available at: </a:t>
            </a:r>
            <a:r>
              <a:rPr lang="en-GB" sz="7200" dirty="0">
                <a:hlinkClick r:id="rId4"/>
              </a:rPr>
              <a:t>https://strokefoundation.org.au/media/14hfi0mv/ischaemic.png?width=250&amp;height=362</a:t>
            </a:r>
            <a:r>
              <a:rPr lang="en-GB" sz="7200" dirty="0"/>
              <a:t> (Accessed: 15 July 2026).</a:t>
            </a:r>
          </a:p>
          <a:p>
            <a:pPr marL="6160" indent="0">
              <a:buNone/>
            </a:pPr>
            <a:endParaRPr lang="en-GB" sz="7200" dirty="0"/>
          </a:p>
          <a:p>
            <a:pPr marL="6160" indent="0">
              <a:buNone/>
            </a:pPr>
            <a:r>
              <a:rPr lang="en-GB" sz="7200" dirty="0"/>
              <a:t>UCLA Health (</a:t>
            </a:r>
            <a:r>
              <a:rPr lang="en-GB" sz="7200" dirty="0" err="1"/>
              <a:t>n.d.</a:t>
            </a:r>
            <a:r>
              <a:rPr lang="en-GB" sz="7200" dirty="0"/>
              <a:t>) </a:t>
            </a:r>
            <a:r>
              <a:rPr lang="en-GB" sz="7200" i="1" dirty="0"/>
              <a:t>Stroke graphic </a:t>
            </a:r>
            <a:r>
              <a:rPr lang="en-GB" sz="7200" dirty="0"/>
              <a:t>[image]. Available at: </a:t>
            </a:r>
            <a:r>
              <a:rPr lang="en-GB" sz="7200" dirty="0">
                <a:hlinkClick r:id="rId5"/>
              </a:rPr>
              <a:t>https://www.uclahealth.org/sites/default/files/styles/landscape_3x2_024000_960x640/public/images/bf/stroke-graphic-istock-1345643700.jpg?f=c137313b&amp;itok=4JUt7fbN</a:t>
            </a:r>
            <a:r>
              <a:rPr lang="en-GB" sz="7200" dirty="0"/>
              <a:t> (Accessed: 15 July 2026).</a:t>
            </a:r>
          </a:p>
          <a:p>
            <a:pPr marL="6160" indent="0">
              <a:buNone/>
            </a:pPr>
            <a:endParaRPr lang="en-GB" dirty="0"/>
          </a:p>
          <a:p>
            <a:pPr marL="6160" indent="0">
              <a:buNone/>
            </a:pPr>
            <a:endParaRPr lang="en-US" dirty="0"/>
          </a:p>
        </p:txBody>
      </p:sp>
      <p:sp>
        <p:nvSpPr>
          <p:cNvPr id="4" name="Title 1">
            <a:extLst>
              <a:ext uri="{FF2B5EF4-FFF2-40B4-BE49-F238E27FC236}">
                <a16:creationId xmlns:a16="http://schemas.microsoft.com/office/drawing/2014/main" id="{958EA2E1-3797-B913-CEF6-66B201123515}"/>
              </a:ext>
            </a:extLst>
          </p:cNvPr>
          <p:cNvSpPr>
            <a:spLocks noGrp="1"/>
          </p:cNvSpPr>
          <p:nvPr>
            <p:ph type="title"/>
          </p:nvPr>
        </p:nvSpPr>
        <p:spPr>
          <a:xfrm>
            <a:off x="2612571" y="248195"/>
            <a:ext cx="4084320" cy="574764"/>
          </a:xfrm>
        </p:spPr>
        <p:txBody>
          <a:bodyPr>
            <a:normAutofit/>
          </a:bodyPr>
          <a:lstStyle/>
          <a:p>
            <a:r>
              <a:rPr lang="en-GB" b="1" dirty="0"/>
              <a:t>Image References </a:t>
            </a:r>
            <a:endParaRPr lang="en-US" b="1" dirty="0"/>
          </a:p>
        </p:txBody>
      </p:sp>
    </p:spTree>
    <p:extLst>
      <p:ext uri="{BB962C8B-B14F-4D97-AF65-F5344CB8AC3E}">
        <p14:creationId xmlns:p14="http://schemas.microsoft.com/office/powerpoint/2010/main" val="10877996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133</TotalTime>
  <Words>3954</Words>
  <Application>Microsoft Macintosh PowerPoint</Application>
  <PresentationFormat>Widescreen</PresentationFormat>
  <Paragraphs>167</Paragraphs>
  <Slides>21</Slides>
  <Notes>16</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Catamaran</vt:lpstr>
      <vt:lpstr>MS Shell Dlg 2</vt:lpstr>
      <vt:lpstr>Wingdings</vt:lpstr>
      <vt:lpstr>Wingdings 3</vt:lpstr>
      <vt:lpstr>Madison</vt:lpstr>
      <vt:lpstr>Evidence-Based Person-Centred Care Plan for a Fictional Patient with Acute Ischaemic Stroke</vt:lpstr>
      <vt:lpstr>Introduction </vt:lpstr>
      <vt:lpstr>Fictional Patient Profile </vt:lpstr>
      <vt:lpstr>PowerPoint Presentation</vt:lpstr>
      <vt:lpstr>Anatomy and Physiology of the Cardiovascular and Nervous Systems</vt:lpstr>
      <vt:lpstr>Pathophysiology of Ischaemic Stroke</vt:lpstr>
      <vt:lpstr>Clinical Presentation and Diagnosis</vt:lpstr>
      <vt:lpstr>Diagnosis Procedures for Stroke</vt:lpstr>
      <vt:lpstr>Risk Factors </vt:lpstr>
      <vt:lpstr>Evidence-Based Person-Centred Care Plan</vt:lpstr>
      <vt:lpstr>Daily Care Routine and Rehabilitation</vt:lpstr>
      <vt:lpstr>Monitoring and Prevention of Complications</vt:lpstr>
      <vt:lpstr>Communication &amp; the Multidisciplinary Team (MDT) </vt:lpstr>
      <vt:lpstr>Ethical and Legal Considerations </vt:lpstr>
      <vt:lpstr>PowerPoint Presentation</vt:lpstr>
      <vt:lpstr>Evidence-based Recommendations for Mr James Carter (NHS and NICE)</vt:lpstr>
      <vt:lpstr>Conclusion </vt:lpstr>
      <vt:lpstr>References </vt:lpstr>
      <vt:lpstr>References </vt:lpstr>
      <vt:lpstr>Image References </vt:lpstr>
      <vt:lpstr>Image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Person-Centred Care Plan for a Fictional Patient with Acute Ischaemic Stroke</dc:title>
  <dc:creator>Nazima Begum</dc:creator>
  <cp:lastModifiedBy>nazima begum</cp:lastModifiedBy>
  <cp:revision>31</cp:revision>
  <dcterms:created xsi:type="dcterms:W3CDTF">2026-07-14T14:53:37Z</dcterms:created>
  <dcterms:modified xsi:type="dcterms:W3CDTF">2026-07-18T12:38:57Z</dcterms:modified>
</cp:coreProperties>
</file>