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864" r:id="rId4"/>
  </p:sldMasterIdLst>
  <p:notesMasterIdLst>
    <p:notesMasterId r:id="rId15"/>
  </p:notesMasterIdLst>
  <p:handoutMasterIdLst>
    <p:handoutMasterId r:id="rId16"/>
  </p:handoutMasterIdLst>
  <p:sldIdLst>
    <p:sldId id="256" r:id="rId5"/>
    <p:sldId id="263" r:id="rId6"/>
    <p:sldId id="278" r:id="rId7"/>
    <p:sldId id="265" r:id="rId8"/>
    <p:sldId id="279" r:id="rId9"/>
    <p:sldId id="281" r:id="rId10"/>
    <p:sldId id="280" r:id="rId11"/>
    <p:sldId id="289" r:id="rId12"/>
    <p:sldId id="260" r:id="rId13"/>
    <p:sldId id="27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0000"/>
    <a:srgbClr val="F4E1B2"/>
    <a:srgbClr val="ECCD80"/>
    <a:srgbClr val="2E294D"/>
    <a:srgbClr val="D2D3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12" autoAdjust="0"/>
  </p:normalViewPr>
  <p:slideViewPr>
    <p:cSldViewPr snapToGrid="0">
      <p:cViewPr>
        <p:scale>
          <a:sx n="68" d="100"/>
          <a:sy n="68" d="100"/>
        </p:scale>
        <p:origin x="81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3288" y="32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609A7646-64A1-4BED-BA0B-77C27DE51A1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7DABEFC0-5AA8-4302-B8B2-9ACD77A2E1D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82F98B-3DC8-431B-BBBF-B7C2B94E730B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16656EA-4150-44D1-821F-53CA0DBA1A3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F6184F06-C917-4D16-B46F-633E54CA499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1F4691-38BC-4357-BA2E-AC7731A10A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00607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7300D2-6E0D-49B5-9AB1-C6683F5C846D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025FD9-6782-4777-BD37-B8EEBEF1E4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810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025FD9-6782-4777-BD37-B8EEBEF1E49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3835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025FD9-6782-4777-BD37-B8EEBEF1E49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1782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025FD9-6782-4777-BD37-B8EEBEF1E49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9324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025FD9-6782-4777-BD37-B8EEBEF1E49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63171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025FD9-6782-4777-BD37-B8EEBEF1E49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6254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025FD9-6782-4777-BD37-B8EEBEF1E49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9086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025FD9-6782-4777-BD37-B8EEBEF1E49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9368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025FD9-6782-4777-BD37-B8EEBEF1E497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4253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025FD9-6782-4777-BD37-B8EEBEF1E497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647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025FD9-6782-4777-BD37-B8EEBEF1E497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8281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660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794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62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777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660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2046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4920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6981" y="1852122"/>
            <a:ext cx="2458230" cy="200867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="" xmlns:a16="http://schemas.microsoft.com/office/drawing/2014/main" id="{87B0DF2F-DAFD-4616-9E25-0C28D75BF30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491805" y="1852122"/>
            <a:ext cx="2458230" cy="200867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="" xmlns:a16="http://schemas.microsoft.com/office/drawing/2014/main" id="{336DA0F9-D851-437C-A45B-EC125A3D3DB3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9076629" y="1852122"/>
            <a:ext cx="2458230" cy="200867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="" xmlns:a16="http://schemas.microsoft.com/office/drawing/2014/main" id="{0FF0BA98-3AB4-4D88-B1C2-6279BCACFAD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887792" y="3971924"/>
            <a:ext cx="2477419" cy="803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Text Placeholder 5">
            <a:extLst>
              <a:ext uri="{FF2B5EF4-FFF2-40B4-BE49-F238E27FC236}">
                <a16:creationId xmlns="" xmlns:a16="http://schemas.microsoft.com/office/drawing/2014/main" id="{D9DEF72B-B924-4A0D-8C83-3B370632C0D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472616" y="3971925"/>
            <a:ext cx="2477419" cy="803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="" xmlns:a16="http://schemas.microsoft.com/office/drawing/2014/main" id="{E9D30C54-E9E8-4300-8DA4-352DB3A71A4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070240" y="3971924"/>
            <a:ext cx="2458230" cy="803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080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9410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3974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192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939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jp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4a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microsoft.com/office/2007/relationships/media" Target="../media/media3.m4a"/><Relationship Id="rId1" Type="http://schemas.openxmlformats.org/officeDocument/2006/relationships/audio" Target="NULL" TargetMode="External"/><Relationship Id="rId6" Type="http://schemas.openxmlformats.org/officeDocument/2006/relationships/image" Target="../media/image4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5.m4a"/><Relationship Id="rId7" Type="http://schemas.openxmlformats.org/officeDocument/2006/relationships/image" Target="../media/image3.png"/><Relationship Id="rId2" Type="http://schemas.microsoft.com/office/2007/relationships/media" Target="../media/media4.m4a"/><Relationship Id="rId1" Type="http://schemas.openxmlformats.org/officeDocument/2006/relationships/audio" Target="NULL" TargetMode="External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microsoft.com/office/2007/relationships/media" Target="../media/media6.m4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7.m4a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8.m4a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9.m4a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7.jp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="" xmlns:a16="http://schemas.microsoft.com/office/drawing/2014/main" id="{8869841E-71E7-4F51-8E6F-5E8A5E37565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E9282B84-621E-4580-80B7-222118AE446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F4E1B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72110722-2775-4A70-8182-7C215D42C9B2}"/>
              </a:ext>
            </a:extLst>
          </p:cNvPr>
          <p:cNvSpPr txBox="1">
            <a:spLocks/>
          </p:cNvSpPr>
          <p:nvPr/>
        </p:nvSpPr>
        <p:spPr>
          <a:xfrm>
            <a:off x="714375" y="371475"/>
            <a:ext cx="10787062" cy="6115050"/>
          </a:xfrm>
          <a:prstGeom prst="rect">
            <a:avLst/>
          </a:prstGeom>
          <a:solidFill>
            <a:srgbClr val="F4E1B2"/>
          </a:solidFill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00" kern="1200" spc="-10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srgbClr val="7A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94B067E-A161-4B29-A8FA-FEEB1944952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" y="761999"/>
            <a:ext cx="4642228" cy="5334001"/>
          </a:xfrm>
          <a:prstGeom prst="rect">
            <a:avLst/>
          </a:prstGeom>
          <a:solidFill>
            <a:srgbClr val="7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D6CA50C-1A88-4B3F-A34F-FE199F4205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7" y="-98379"/>
            <a:ext cx="3685070" cy="5260490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rgbClr val="ECCD80"/>
                </a:solidFill>
              </a:rPr>
              <a:t>T</a:t>
            </a:r>
            <a:r>
              <a:rPr lang="en-US" sz="4800" dirty="0" smtClean="0">
                <a:solidFill>
                  <a:srgbClr val="ECCD80"/>
                </a:solidFill>
              </a:rPr>
              <a:t>he Three Hierarchs and Theotokos </a:t>
            </a:r>
            <a:r>
              <a:rPr lang="en-US" sz="4800" dirty="0" err="1" smtClean="0">
                <a:solidFill>
                  <a:srgbClr val="ECCD80"/>
                </a:solidFill>
              </a:rPr>
              <a:t>Hodegetria</a:t>
            </a:r>
            <a:r>
              <a:rPr lang="en-US" sz="4800" dirty="0" smtClean="0">
                <a:solidFill>
                  <a:srgbClr val="ECCD80"/>
                </a:solidFill>
              </a:rPr>
              <a:t/>
            </a:r>
            <a:br>
              <a:rPr lang="en-US" sz="4800" dirty="0" smtClean="0">
                <a:solidFill>
                  <a:srgbClr val="ECCD80"/>
                </a:solidFill>
              </a:rPr>
            </a:br>
            <a:r>
              <a:rPr lang="en-US" sz="4800" dirty="0">
                <a:solidFill>
                  <a:srgbClr val="ECCD80"/>
                </a:solidFill>
              </a:rPr>
              <a:t/>
            </a:r>
            <a:br>
              <a:rPr lang="en-US" sz="4800" dirty="0">
                <a:solidFill>
                  <a:srgbClr val="ECCD80"/>
                </a:solidFill>
              </a:rPr>
            </a:br>
            <a:r>
              <a:rPr lang="en-US" sz="4000" dirty="0" smtClean="0">
                <a:solidFill>
                  <a:srgbClr val="ECCD80"/>
                </a:solidFill>
              </a:rPr>
              <a:t>BXM992</a:t>
            </a:r>
            <a:endParaRPr lang="en-US" sz="4800" dirty="0">
              <a:solidFill>
                <a:srgbClr val="ECCD8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9CC2D51-705E-403A-AC0E-9157DC5513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7" y="5430518"/>
            <a:ext cx="3998762" cy="39707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ECCD80"/>
                </a:solidFill>
              </a:rPr>
              <a:t>by Jennifer Taylor 1403125</a:t>
            </a:r>
            <a:endParaRPr lang="en-US" dirty="0">
              <a:solidFill>
                <a:srgbClr val="ECCD80"/>
              </a:solidFill>
            </a:endParaRPr>
          </a:p>
        </p:txBody>
      </p:sp>
      <p:pic>
        <p:nvPicPr>
          <p:cNvPr id="13" name="Picture 12"/>
          <p:cNvPicPr/>
          <p:nvPr/>
        </p:nvPicPr>
        <p:blipFill rotWithShape="1">
          <a:blip r:embed="rId3">
            <a:clrChange>
              <a:clrFrom>
                <a:srgbClr val="D2D3D5"/>
              </a:clrFrom>
              <a:clrTo>
                <a:srgbClr val="D2D3D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81" b="25813"/>
          <a:stretch/>
        </p:blipFill>
        <p:spPr>
          <a:xfrm>
            <a:off x="3570954" y="-54592"/>
            <a:ext cx="9429750" cy="694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82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">
            <a:extLst>
              <a:ext uri="{FF2B5EF4-FFF2-40B4-BE49-F238E27FC236}">
                <a16:creationId xmlns="" xmlns:a16="http://schemas.microsoft.com/office/drawing/2014/main" id="{DFE1F858-2A30-4F73-962A-B70A9326A7C2}"/>
              </a:ext>
            </a:extLst>
          </p:cNvPr>
          <p:cNvSpPr txBox="1">
            <a:spLocks/>
          </p:cNvSpPr>
          <p:nvPr/>
        </p:nvSpPr>
        <p:spPr>
          <a:xfrm>
            <a:off x="0" y="758952"/>
            <a:ext cx="11815864" cy="5330952"/>
          </a:xfrm>
          <a:prstGeom prst="rect">
            <a:avLst/>
          </a:prstGeom>
          <a:solidFill>
            <a:srgbClr val="F4E1B2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rgbClr val="2E294D"/>
              </a:solidFill>
            </a:endParaRPr>
          </a:p>
        </p:txBody>
      </p:sp>
      <p:sp>
        <p:nvSpPr>
          <p:cNvPr id="13" name="Rectangle 10">
            <a:extLst>
              <a:ext uri="{FF2B5EF4-FFF2-40B4-BE49-F238E27FC236}">
                <a16:creationId xmlns="" xmlns:a16="http://schemas.microsoft.com/office/drawing/2014/main" id="{72AC46CB-E41C-431E-B498-6295C0C5E3F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759254"/>
            <a:ext cx="5608255" cy="5330952"/>
          </a:xfrm>
          <a:prstGeom prst="rect">
            <a:avLst/>
          </a:prstGeom>
          <a:solidFill>
            <a:srgbClr val="F4E1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456" y="1255469"/>
            <a:ext cx="4237150" cy="4834435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 smtClean="0">
                <a:solidFill>
                  <a:srgbClr val="7A0000"/>
                </a:solidFill>
              </a:rPr>
              <a:t>14</a:t>
            </a:r>
            <a:r>
              <a:rPr lang="en-GB" sz="2400" baseline="30000" dirty="0" smtClean="0">
                <a:solidFill>
                  <a:srgbClr val="7A0000"/>
                </a:solidFill>
              </a:rPr>
              <a:t>th</a:t>
            </a:r>
            <a:r>
              <a:rPr lang="en-GB" sz="2400" dirty="0" smtClean="0">
                <a:solidFill>
                  <a:srgbClr val="7A0000"/>
                </a:solidFill>
              </a:rPr>
              <a:t> Century  </a:t>
            </a:r>
          </a:p>
          <a:p>
            <a:pPr marL="0" indent="0">
              <a:buNone/>
            </a:pPr>
            <a:endParaRPr lang="en-GB" sz="2400" dirty="0" smtClean="0">
              <a:solidFill>
                <a:srgbClr val="7A0000"/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7A0000"/>
                </a:solidFill>
              </a:rPr>
              <a:t>Constantinople </a:t>
            </a:r>
          </a:p>
          <a:p>
            <a:pPr marL="0" indent="0">
              <a:buNone/>
            </a:pPr>
            <a:endParaRPr lang="en-GB" sz="2400" dirty="0" smtClean="0">
              <a:solidFill>
                <a:srgbClr val="7A0000"/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7A0000"/>
                </a:solidFill>
              </a:rPr>
              <a:t>The Three Hierarchs who were 4</a:t>
            </a:r>
            <a:r>
              <a:rPr lang="en-GB" sz="2400" baseline="30000" dirty="0" smtClean="0">
                <a:solidFill>
                  <a:srgbClr val="7A0000"/>
                </a:solidFill>
              </a:rPr>
              <a:t>th</a:t>
            </a:r>
            <a:r>
              <a:rPr lang="en-GB" sz="2400" dirty="0" smtClean="0">
                <a:solidFill>
                  <a:srgbClr val="7A0000"/>
                </a:solidFill>
              </a:rPr>
              <a:t> Century saints and Greek Fathers of the early church</a:t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/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>On the reverse side is the Virgin Mary holding the Christ Child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E9282B84-621E-4580-80B7-222118AE446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F4E1B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E1F858-2A30-4F73-962A-B70A9326A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4938" y="826889"/>
            <a:ext cx="11830802" cy="496517"/>
          </a:xfrm>
          <a:solidFill>
            <a:srgbClr val="F4E1B2"/>
          </a:solidFill>
        </p:spPr>
        <p:txBody>
          <a:bodyPr>
            <a:noAutofit/>
          </a:bodyPr>
          <a:lstStyle/>
          <a:p>
            <a:r>
              <a:rPr lang="en-US" sz="4000" dirty="0" smtClean="0">
                <a:solidFill>
                  <a:srgbClr val="7A0000"/>
                </a:solidFill>
              </a:rPr>
              <a:t>   The Three Hierarchs and Theotokos </a:t>
            </a:r>
            <a:r>
              <a:rPr lang="en-US" sz="4000" dirty="0" err="1" smtClean="0">
                <a:solidFill>
                  <a:srgbClr val="7A0000"/>
                </a:solidFill>
              </a:rPr>
              <a:t>Hodegetria</a:t>
            </a:r>
            <a:endParaRPr lang="en-US" sz="3200" dirty="0">
              <a:solidFill>
                <a:srgbClr val="7A0000"/>
              </a:solidFill>
            </a:endParaRPr>
          </a:p>
        </p:txBody>
      </p:sp>
      <p:pic>
        <p:nvPicPr>
          <p:cNvPr id="16" name="Picture 15"/>
          <p:cNvPicPr/>
          <p:nvPr/>
        </p:nvPicPr>
        <p:blipFill>
          <a:blip r:embed="rId5">
            <a:clrChange>
              <a:clrFrom>
                <a:srgbClr val="D2D3D5"/>
              </a:clrFrom>
              <a:clrTo>
                <a:srgbClr val="D2D3D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304" y="579945"/>
            <a:ext cx="4357671" cy="6538408"/>
          </a:xfrm>
          <a:prstGeom prst="rect">
            <a:avLst/>
          </a:prstGeom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5608254" y="6297769"/>
            <a:ext cx="6400679" cy="43164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itchFamily="18" charset="2"/>
              <a:buNone/>
            </a:pPr>
            <a:r>
              <a:rPr lang="en-GB" sz="1600" i="1" dirty="0" smtClean="0">
                <a:solidFill>
                  <a:srgbClr val="7A0000"/>
                </a:solidFill>
              </a:rPr>
              <a:t>Front and reverse of The Three Hierarchs and Theotokos </a:t>
            </a:r>
            <a:r>
              <a:rPr lang="en-GB" sz="1600" i="1" dirty="0" err="1" smtClean="0">
                <a:solidFill>
                  <a:srgbClr val="7A0000"/>
                </a:solidFill>
              </a:rPr>
              <a:t>Hodegetria</a:t>
            </a:r>
            <a:r>
              <a:rPr lang="en-GB" sz="1600" i="1" dirty="0" smtClean="0">
                <a:solidFill>
                  <a:srgbClr val="7A0000"/>
                </a:solidFill>
              </a:rPr>
              <a:t>, BXM992, The Byzantine and Christian Museum, Athens </a:t>
            </a:r>
            <a:endParaRPr lang="en-GB" sz="1600" i="1" dirty="0">
              <a:solidFill>
                <a:srgbClr val="7A0000"/>
              </a:solidFill>
            </a:endParaRPr>
          </a:p>
        </p:txBody>
      </p:sp>
      <p:pic>
        <p:nvPicPr>
          <p:cNvPr id="17" name="Picture 16"/>
          <p:cNvPicPr/>
          <p:nvPr/>
        </p:nvPicPr>
        <p:blipFill>
          <a:blip r:embed="rId6">
            <a:clrChange>
              <a:clrFrom>
                <a:srgbClr val="D2D3D5"/>
              </a:clrFrom>
              <a:clrTo>
                <a:srgbClr val="D2D3D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564" y="678439"/>
            <a:ext cx="4366286" cy="65807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-5242" y="758952"/>
            <a:ext cx="128072" cy="533095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" y="-1"/>
            <a:ext cx="763429" cy="763429"/>
          </a:xfrm>
          <a:prstGeom prst="rect">
            <a:avLst/>
          </a:prstGeom>
          <a:solidFill>
            <a:srgbClr val="7A0000"/>
          </a:solidFill>
        </p:spPr>
      </p:pic>
    </p:spTree>
    <p:extLst>
      <p:ext uri="{BB962C8B-B14F-4D97-AF65-F5344CB8AC3E}">
        <p14:creationId xmlns:p14="http://schemas.microsoft.com/office/powerpoint/2010/main" val="203279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2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2110722-2775-4A70-8182-7C215D42C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375" y="371475"/>
            <a:ext cx="10787062" cy="6115050"/>
          </a:xfrm>
          <a:solidFill>
            <a:srgbClr val="F4E1B2"/>
          </a:solidFill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7A0000"/>
                </a:solidFill>
              </a:rPr>
              <a:t>Three Hierarchs </a:t>
            </a:r>
            <a:br>
              <a:rPr lang="en-US" sz="4000" dirty="0" smtClean="0">
                <a:solidFill>
                  <a:srgbClr val="7A0000"/>
                </a:solidFill>
              </a:rPr>
            </a:br>
            <a:r>
              <a:rPr lang="en-US" sz="4000" dirty="0" smtClean="0">
                <a:solidFill>
                  <a:srgbClr val="7A0000"/>
                </a:solidFill>
              </a:rPr>
              <a:t/>
            </a:r>
            <a:br>
              <a:rPr lang="en-US" sz="4000" dirty="0" smtClean="0">
                <a:solidFill>
                  <a:srgbClr val="7A0000"/>
                </a:solidFill>
              </a:rPr>
            </a:br>
            <a:r>
              <a:rPr lang="en-US" sz="4000" dirty="0" smtClean="0">
                <a:solidFill>
                  <a:srgbClr val="7A0000"/>
                </a:solidFill>
              </a:rPr>
              <a:t/>
            </a:r>
            <a:br>
              <a:rPr lang="en-US" sz="4000" dirty="0" smtClean="0">
                <a:solidFill>
                  <a:srgbClr val="7A0000"/>
                </a:solidFill>
              </a:rPr>
            </a:br>
            <a:r>
              <a:rPr lang="en-US" sz="4000" dirty="0" smtClean="0">
                <a:solidFill>
                  <a:srgbClr val="7A0000"/>
                </a:solidFill>
              </a:rPr>
              <a:t/>
            </a:r>
            <a:br>
              <a:rPr lang="en-US" sz="4000" dirty="0" smtClean="0">
                <a:solidFill>
                  <a:srgbClr val="7A0000"/>
                </a:solidFill>
              </a:rPr>
            </a:br>
            <a:r>
              <a:rPr lang="en-US" sz="4000" dirty="0" smtClean="0">
                <a:solidFill>
                  <a:srgbClr val="7A0000"/>
                </a:solidFill>
              </a:rPr>
              <a:t/>
            </a:r>
            <a:br>
              <a:rPr lang="en-US" sz="4000" dirty="0" smtClean="0">
                <a:solidFill>
                  <a:srgbClr val="7A0000"/>
                </a:solidFill>
              </a:rPr>
            </a:br>
            <a:r>
              <a:rPr lang="en-US" sz="4000" dirty="0" smtClean="0">
                <a:solidFill>
                  <a:srgbClr val="7A0000"/>
                </a:solidFill>
              </a:rPr>
              <a:t/>
            </a:r>
            <a:br>
              <a:rPr lang="en-US" sz="4000" dirty="0" smtClean="0">
                <a:solidFill>
                  <a:srgbClr val="7A0000"/>
                </a:solidFill>
              </a:rPr>
            </a:br>
            <a:r>
              <a:rPr lang="en-US" sz="4000" dirty="0" smtClean="0">
                <a:solidFill>
                  <a:srgbClr val="7A0000"/>
                </a:solidFill>
              </a:rPr>
              <a:t/>
            </a:r>
            <a:br>
              <a:rPr lang="en-US" sz="4000" dirty="0" smtClean="0">
                <a:solidFill>
                  <a:srgbClr val="7A0000"/>
                </a:solidFill>
              </a:rPr>
            </a:br>
            <a:r>
              <a:rPr lang="en-US" sz="4000" dirty="0" smtClean="0">
                <a:solidFill>
                  <a:srgbClr val="7A0000"/>
                </a:solidFill>
              </a:rPr>
              <a:t/>
            </a:r>
            <a:br>
              <a:rPr lang="en-US" sz="4000" dirty="0" smtClean="0">
                <a:solidFill>
                  <a:srgbClr val="7A0000"/>
                </a:solidFill>
              </a:rPr>
            </a:br>
            <a:r>
              <a:rPr lang="en-US" sz="4000" dirty="0" smtClean="0">
                <a:solidFill>
                  <a:srgbClr val="7A0000"/>
                </a:solidFill>
              </a:rPr>
              <a:t/>
            </a:r>
            <a:br>
              <a:rPr lang="en-US" sz="4000" dirty="0" smtClean="0">
                <a:solidFill>
                  <a:srgbClr val="7A0000"/>
                </a:solidFill>
              </a:rPr>
            </a:br>
            <a:endParaRPr lang="en-US" sz="4000" dirty="0">
              <a:solidFill>
                <a:srgbClr val="7A0000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7ACB9FA-C8E8-43F1-868B-D328ECFC31E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758952"/>
            <a:ext cx="384048" cy="5330952"/>
          </a:xfrm>
          <a:prstGeom prst="rect">
            <a:avLst/>
          </a:prstGeom>
          <a:solidFill>
            <a:srgbClr val="F4E1B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486" y="4104292"/>
            <a:ext cx="2244098" cy="19128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7A0000"/>
                </a:solidFill>
              </a:rPr>
              <a:t>Gregory the Theologian</a:t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/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>Archbishop of Constantinople </a:t>
            </a:r>
            <a:endParaRPr lang="en-GB" sz="2400" dirty="0">
              <a:solidFill>
                <a:srgbClr val="7A000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E9282B84-621E-4580-80B7-222118AE446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F4E1B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724859" y="6017112"/>
            <a:ext cx="10776577" cy="46941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GB" sz="1600" i="1" dirty="0" smtClean="0">
                <a:solidFill>
                  <a:srgbClr val="7A0000"/>
                </a:solidFill>
              </a:rPr>
              <a:t>Details from The </a:t>
            </a:r>
            <a:r>
              <a:rPr lang="en-GB" sz="1600" i="1" dirty="0">
                <a:solidFill>
                  <a:srgbClr val="7A0000"/>
                </a:solidFill>
              </a:rPr>
              <a:t>Three Hierarchs and Theotokos </a:t>
            </a:r>
            <a:r>
              <a:rPr lang="en-GB" sz="1600" i="1" dirty="0" err="1">
                <a:solidFill>
                  <a:srgbClr val="7A0000"/>
                </a:solidFill>
              </a:rPr>
              <a:t>Hodegetria</a:t>
            </a:r>
            <a:r>
              <a:rPr lang="en-GB" sz="1600" i="1" dirty="0">
                <a:solidFill>
                  <a:srgbClr val="7A0000"/>
                </a:solidFill>
              </a:rPr>
              <a:t>, BXM992, The Byzantine </a:t>
            </a:r>
            <a:r>
              <a:rPr lang="en-GB" sz="1600" i="1" dirty="0" smtClean="0">
                <a:solidFill>
                  <a:srgbClr val="7A0000"/>
                </a:solidFill>
              </a:rPr>
              <a:t>and </a:t>
            </a:r>
            <a:r>
              <a:rPr lang="en-GB" sz="1600" i="1" dirty="0">
                <a:solidFill>
                  <a:srgbClr val="7A0000"/>
                </a:solidFill>
              </a:rPr>
              <a:t>Christian Museum, Athens 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8487225" y="4281529"/>
            <a:ext cx="2472696" cy="1735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itchFamily="18" charset="2"/>
              <a:buNone/>
            </a:pPr>
            <a:r>
              <a:rPr lang="en-GB" sz="2400" dirty="0" smtClean="0">
                <a:solidFill>
                  <a:srgbClr val="7A0000"/>
                </a:solidFill>
              </a:rPr>
              <a:t>Basil the Great</a:t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/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>Theologian and bishop in Cappadocia </a:t>
            </a:r>
            <a:endParaRPr lang="en-GB" sz="2400" dirty="0">
              <a:solidFill>
                <a:srgbClr val="7A0000"/>
              </a:solidFill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988589" y="3946356"/>
            <a:ext cx="2455400" cy="21188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itchFamily="18" charset="2"/>
              <a:buNone/>
            </a:pPr>
            <a:r>
              <a:rPr lang="en-GB" sz="2400" dirty="0" smtClean="0">
                <a:solidFill>
                  <a:srgbClr val="7A0000"/>
                </a:solidFill>
              </a:rPr>
              <a:t>John Chrysostom </a:t>
            </a:r>
            <a:r>
              <a:rPr lang="en-GB" sz="2400" dirty="0">
                <a:solidFill>
                  <a:srgbClr val="7A0000"/>
                </a:solidFill>
              </a:rPr>
              <a:t/>
            </a:r>
            <a:br>
              <a:rPr lang="en-GB" sz="2400" dirty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/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>An Early Church Father and Archbishop of Constantinople </a:t>
            </a:r>
            <a:endParaRPr lang="en-GB" sz="2400" dirty="0">
              <a:solidFill>
                <a:srgbClr val="7A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31" t="22456" r="60857" b="62850"/>
          <a:stretch/>
        </p:blipFill>
        <p:spPr>
          <a:xfrm>
            <a:off x="1514772" y="1429924"/>
            <a:ext cx="2213812" cy="26743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44" t="22222" r="42295" b="66338"/>
          <a:stretch/>
        </p:blipFill>
        <p:spPr>
          <a:xfrm>
            <a:off x="4988588" y="1616755"/>
            <a:ext cx="2238633" cy="23296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07" t="21754" r="23032" b="60702"/>
          <a:stretch/>
        </p:blipFill>
        <p:spPr>
          <a:xfrm>
            <a:off x="8653954" y="999582"/>
            <a:ext cx="2056687" cy="3281947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="" xmlns:a16="http://schemas.microsoft.com/office/drawing/2014/main" id="{72110722-2775-4A70-8182-7C215D42C9B2}"/>
              </a:ext>
            </a:extLst>
          </p:cNvPr>
          <p:cNvSpPr txBox="1">
            <a:spLocks/>
          </p:cNvSpPr>
          <p:nvPr/>
        </p:nvSpPr>
        <p:spPr>
          <a:xfrm>
            <a:off x="262526" y="631065"/>
            <a:ext cx="451850" cy="558943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srgbClr val="2E294D"/>
              </a:solidFill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="" xmlns:a16="http://schemas.microsoft.com/office/drawing/2014/main" id="{72110722-2775-4A70-8182-7C215D42C9B2}"/>
              </a:ext>
            </a:extLst>
          </p:cNvPr>
          <p:cNvSpPr txBox="1">
            <a:spLocks/>
          </p:cNvSpPr>
          <p:nvPr/>
        </p:nvSpPr>
        <p:spPr>
          <a:xfrm>
            <a:off x="11511920" y="371475"/>
            <a:ext cx="451850" cy="584902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srgbClr val="2E294D"/>
              </a:solidFill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172.2993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" y="0"/>
            <a:ext cx="724859" cy="758952"/>
          </a:xfrm>
          <a:prstGeom prst="rect">
            <a:avLst/>
          </a:prstGeom>
          <a:solidFill>
            <a:srgbClr val="7A0000"/>
          </a:solidFill>
        </p:spPr>
      </p:pic>
    </p:spTree>
    <p:extLst>
      <p:ext uri="{BB962C8B-B14F-4D97-AF65-F5344CB8AC3E}">
        <p14:creationId xmlns:p14="http://schemas.microsoft.com/office/powerpoint/2010/main" val="395997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6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3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DA178560-78C9-4CB5-BE46-05302CDA8E9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69461EC9-A94F-4225-B526-5C862F340FB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rgbClr val="F4E1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D87160F7-FCB2-48B7-8BB8-BEFF45F6BF1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697130" y="754144"/>
            <a:ext cx="7865196" cy="5335760"/>
          </a:xfrm>
          <a:prstGeom prst="rect">
            <a:avLst/>
          </a:prstGeom>
          <a:solidFill>
            <a:srgbClr val="F4E1B2">
              <a:alpha val="8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E9282B84-621E-4580-80B7-222118AE446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F4E1B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28492750-E12D-4995-ABCB-5BB846060890}"/>
              </a:ext>
            </a:extLst>
          </p:cNvPr>
          <p:cNvSpPr txBox="1">
            <a:spLocks/>
          </p:cNvSpPr>
          <p:nvPr/>
        </p:nvSpPr>
        <p:spPr>
          <a:xfrm>
            <a:off x="932230" y="-39615"/>
            <a:ext cx="2947482" cy="97840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 smtClean="0">
                <a:solidFill>
                  <a:srgbClr val="7A0000"/>
                </a:solidFill>
              </a:rPr>
              <a:t>Hodegetria</a:t>
            </a:r>
            <a:endParaRPr lang="en-US" dirty="0">
              <a:solidFill>
                <a:srgbClr val="7A000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28492750-E12D-4995-ABCB-5BB846060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141" y="368967"/>
            <a:ext cx="3446815" cy="6063917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7A0000"/>
                </a:solidFill>
              </a:rPr>
              <a:t>An iconographical depiction of the Virgin Mary holding the Christ Child </a:t>
            </a:r>
            <a:br>
              <a:rPr lang="en-US" sz="2400" dirty="0" smtClean="0">
                <a:solidFill>
                  <a:srgbClr val="7A0000"/>
                </a:solidFill>
              </a:rPr>
            </a:br>
            <a:r>
              <a:rPr lang="en-US" sz="2400" dirty="0" smtClean="0">
                <a:solidFill>
                  <a:srgbClr val="7A0000"/>
                </a:solidFill>
              </a:rPr>
              <a:t/>
            </a:r>
            <a:br>
              <a:rPr lang="en-US" sz="2400" dirty="0" smtClean="0">
                <a:solidFill>
                  <a:srgbClr val="7A0000"/>
                </a:solidFill>
              </a:rPr>
            </a:br>
            <a:r>
              <a:rPr lang="en-US" sz="2400" dirty="0" err="1" smtClean="0">
                <a:solidFill>
                  <a:srgbClr val="7A0000"/>
                </a:solidFill>
              </a:rPr>
              <a:t>Hodegetria</a:t>
            </a:r>
            <a:r>
              <a:rPr lang="en-US" sz="2400" dirty="0" smtClean="0">
                <a:solidFill>
                  <a:srgbClr val="7A0000"/>
                </a:solidFill>
              </a:rPr>
              <a:t> = she who points the way</a:t>
            </a:r>
            <a:br>
              <a:rPr lang="en-US" sz="2400" dirty="0" smtClean="0">
                <a:solidFill>
                  <a:srgbClr val="7A0000"/>
                </a:solidFill>
              </a:rPr>
            </a:br>
            <a:r>
              <a:rPr lang="en-US" sz="2400" dirty="0">
                <a:solidFill>
                  <a:srgbClr val="7A0000"/>
                </a:solidFill>
              </a:rPr>
              <a:t/>
            </a:r>
            <a:br>
              <a:rPr lang="en-US" sz="2400" dirty="0">
                <a:solidFill>
                  <a:srgbClr val="7A0000"/>
                </a:solidFill>
              </a:rPr>
            </a:br>
            <a:r>
              <a:rPr lang="en-US" sz="2400" dirty="0" smtClean="0">
                <a:solidFill>
                  <a:srgbClr val="7A0000"/>
                </a:solidFill>
              </a:rPr>
              <a:t>Based on the portrait of Mary painted by Luke the Evangelist, the first icon painter </a:t>
            </a:r>
            <a:br>
              <a:rPr lang="en-US" sz="2400" dirty="0" smtClean="0">
                <a:solidFill>
                  <a:srgbClr val="7A0000"/>
                </a:solidFill>
              </a:rPr>
            </a:br>
            <a:r>
              <a:rPr lang="en-US" sz="2400" dirty="0">
                <a:solidFill>
                  <a:srgbClr val="7A0000"/>
                </a:solidFill>
              </a:rPr>
              <a:t/>
            </a:r>
            <a:br>
              <a:rPr lang="en-US" sz="2400" dirty="0">
                <a:solidFill>
                  <a:srgbClr val="7A0000"/>
                </a:solidFill>
              </a:rPr>
            </a:br>
            <a:r>
              <a:rPr lang="en-US" sz="2400" dirty="0" smtClean="0">
                <a:solidFill>
                  <a:srgbClr val="7A0000"/>
                </a:solidFill>
              </a:rPr>
              <a:t>One of the most common iconographical depictions</a:t>
            </a:r>
            <a:endParaRPr lang="en-US" sz="2400" dirty="0">
              <a:solidFill>
                <a:srgbClr val="7A0000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7636042" y="6089903"/>
            <a:ext cx="4171910" cy="6312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i="1" dirty="0">
                <a:solidFill>
                  <a:srgbClr val="7A0000"/>
                </a:solidFill>
              </a:rPr>
              <a:t>Front </a:t>
            </a:r>
            <a:r>
              <a:rPr lang="en-GB" sz="1600" i="1" dirty="0" smtClean="0">
                <a:solidFill>
                  <a:srgbClr val="7A0000"/>
                </a:solidFill>
              </a:rPr>
              <a:t>of </a:t>
            </a:r>
            <a:r>
              <a:rPr lang="en-GB" sz="1600" i="1" dirty="0">
                <a:solidFill>
                  <a:srgbClr val="7A0000"/>
                </a:solidFill>
              </a:rPr>
              <a:t>The Theotokos </a:t>
            </a:r>
            <a:r>
              <a:rPr lang="en-GB" sz="1600" i="1" dirty="0" err="1">
                <a:solidFill>
                  <a:srgbClr val="7A0000"/>
                </a:solidFill>
              </a:rPr>
              <a:t>Hodegetria</a:t>
            </a:r>
            <a:r>
              <a:rPr lang="en-GB" sz="1600" i="1" dirty="0">
                <a:solidFill>
                  <a:srgbClr val="7A0000"/>
                </a:solidFill>
              </a:rPr>
              <a:t> </a:t>
            </a:r>
            <a:r>
              <a:rPr lang="en-GB" sz="1600" i="1" dirty="0" smtClean="0">
                <a:solidFill>
                  <a:srgbClr val="7A0000"/>
                </a:solidFill>
              </a:rPr>
              <a:t>and Crucifixion, BXM01354, </a:t>
            </a:r>
            <a:r>
              <a:rPr lang="en-GB" sz="1600" i="1" dirty="0">
                <a:solidFill>
                  <a:srgbClr val="7A0000"/>
                </a:solidFill>
              </a:rPr>
              <a:t>The Byzantine </a:t>
            </a:r>
            <a:r>
              <a:rPr lang="en-GB" sz="1600" i="1" dirty="0" smtClean="0">
                <a:solidFill>
                  <a:srgbClr val="7A0000"/>
                </a:solidFill>
              </a:rPr>
              <a:t>and </a:t>
            </a:r>
            <a:r>
              <a:rPr lang="en-GB" sz="1600" i="1" dirty="0">
                <a:solidFill>
                  <a:srgbClr val="7A0000"/>
                </a:solidFill>
              </a:rPr>
              <a:t>Christian Museum, Athens </a:t>
            </a:r>
          </a:p>
        </p:txBody>
      </p:sp>
      <p:pic>
        <p:nvPicPr>
          <p:cNvPr id="14" name="Picture 13"/>
          <p:cNvPicPr/>
          <p:nvPr/>
        </p:nvPicPr>
        <p:blipFill>
          <a:blip r:embed="rId5">
            <a:clrChange>
              <a:clrFrom>
                <a:srgbClr val="D2D3D5"/>
              </a:clrFrom>
              <a:clrTo>
                <a:srgbClr val="D2D3D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910" y="139891"/>
            <a:ext cx="4544454" cy="6855587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6">
            <a:clrChange>
              <a:clrFrom>
                <a:srgbClr val="D2D3D5"/>
              </a:clrFrom>
              <a:clrTo>
                <a:srgbClr val="D2D3D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551" y="799917"/>
            <a:ext cx="4168551" cy="5121276"/>
          </a:xfrm>
          <a:prstGeom prst="rect">
            <a:avLst/>
          </a:prstGeom>
        </p:spPr>
      </p:pic>
      <p:sp>
        <p:nvSpPr>
          <p:cNvPr id="11" name="Content Placeholder 2"/>
          <p:cNvSpPr txBox="1">
            <a:spLocks/>
          </p:cNvSpPr>
          <p:nvPr/>
        </p:nvSpPr>
        <p:spPr>
          <a:xfrm>
            <a:off x="3697129" y="6083078"/>
            <a:ext cx="3770548" cy="6312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i="1" dirty="0" smtClean="0">
                <a:solidFill>
                  <a:srgbClr val="7A0000"/>
                </a:solidFill>
              </a:rPr>
              <a:t>Reverse of </a:t>
            </a:r>
            <a:r>
              <a:rPr lang="en-GB" sz="1600" i="1" dirty="0">
                <a:solidFill>
                  <a:srgbClr val="7A0000"/>
                </a:solidFill>
              </a:rPr>
              <a:t>The Three Hierarchs and Theotokos </a:t>
            </a:r>
            <a:r>
              <a:rPr lang="en-GB" sz="1600" i="1" dirty="0" err="1">
                <a:solidFill>
                  <a:srgbClr val="7A0000"/>
                </a:solidFill>
              </a:rPr>
              <a:t>Hodegetria</a:t>
            </a:r>
            <a:r>
              <a:rPr lang="en-GB" sz="1600" i="1" dirty="0">
                <a:solidFill>
                  <a:srgbClr val="7A0000"/>
                </a:solidFill>
              </a:rPr>
              <a:t>, BXM992, The Byzantine </a:t>
            </a:r>
            <a:r>
              <a:rPr lang="en-GB" sz="1600" i="1" dirty="0" smtClean="0">
                <a:solidFill>
                  <a:srgbClr val="7A0000"/>
                </a:solidFill>
              </a:rPr>
              <a:t>and </a:t>
            </a:r>
            <a:r>
              <a:rPr lang="en-GB" sz="1600" i="1" dirty="0">
                <a:solidFill>
                  <a:srgbClr val="7A0000"/>
                </a:solidFill>
              </a:rPr>
              <a:t>Christian Museum, Athens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-5242" y="758952"/>
            <a:ext cx="128072" cy="533095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400" end="1160.9841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" y="-1"/>
            <a:ext cx="763865" cy="763865"/>
          </a:xfrm>
          <a:prstGeom prst="rect">
            <a:avLst/>
          </a:prstGeom>
          <a:solidFill>
            <a:srgbClr val="7A0000"/>
          </a:solidFill>
        </p:spPr>
      </p:pic>
    </p:spTree>
    <p:extLst>
      <p:ext uri="{BB962C8B-B14F-4D97-AF65-F5344CB8AC3E}">
        <p14:creationId xmlns:p14="http://schemas.microsoft.com/office/powerpoint/2010/main" val="111836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7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3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DA178560-78C9-4CB5-BE46-05302CDA8E9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69461EC9-A94F-4225-B526-5C862F340FB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rgbClr val="F4E1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D87160F7-FCB2-48B7-8BB8-BEFF45F6BF1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697130" y="754144"/>
            <a:ext cx="7865196" cy="5335760"/>
          </a:xfrm>
          <a:prstGeom prst="rect">
            <a:avLst/>
          </a:prstGeom>
          <a:solidFill>
            <a:srgbClr val="F4E1B2">
              <a:alpha val="8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E9282B84-621E-4580-80B7-222118AE446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F4E1B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28492750-E12D-4995-ABCB-5BB846060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141" y="368967"/>
            <a:ext cx="3446815" cy="6063917"/>
          </a:xfrm>
        </p:spPr>
        <p:txBody>
          <a:bodyPr>
            <a:normAutofit/>
          </a:bodyPr>
          <a:lstStyle/>
          <a:p>
            <a:endParaRPr lang="en-US" sz="2400" dirty="0">
              <a:solidFill>
                <a:srgbClr val="2E294D"/>
              </a:solidFill>
            </a:endParaRPr>
          </a:p>
        </p:txBody>
      </p:sp>
      <p:pic>
        <p:nvPicPr>
          <p:cNvPr id="15" name="Picture 14"/>
          <p:cNvPicPr/>
          <p:nvPr/>
        </p:nvPicPr>
        <p:blipFill>
          <a:blip r:embed="rId3">
            <a:clrChange>
              <a:clrFrom>
                <a:srgbClr val="D2D3D5"/>
              </a:clrFrom>
              <a:clrTo>
                <a:srgbClr val="D2D3D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0148" y="465222"/>
            <a:ext cx="4353725" cy="59670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50" y="892340"/>
            <a:ext cx="3803771" cy="5049253"/>
          </a:xfrm>
          <a:prstGeom prst="rect">
            <a:avLst/>
          </a:prstGeom>
        </p:spPr>
      </p:pic>
      <p:pic>
        <p:nvPicPr>
          <p:cNvPr id="17" name="Picture 16"/>
          <p:cNvPicPr/>
          <p:nvPr/>
        </p:nvPicPr>
        <p:blipFill>
          <a:blip r:embed="rId5">
            <a:clrChange>
              <a:clrFrom>
                <a:srgbClr val="D2D3D5"/>
              </a:clrFrom>
              <a:clrTo>
                <a:srgbClr val="D2D3D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344" y="137586"/>
            <a:ext cx="4544454" cy="6855587"/>
          </a:xfrm>
          <a:prstGeom prst="rect">
            <a:avLst/>
          </a:prstGeom>
        </p:spPr>
      </p:pic>
      <p:sp>
        <p:nvSpPr>
          <p:cNvPr id="14" name="Content Placeholder 2"/>
          <p:cNvSpPr txBox="1">
            <a:spLocks/>
          </p:cNvSpPr>
          <p:nvPr/>
        </p:nvSpPr>
        <p:spPr>
          <a:xfrm>
            <a:off x="152403" y="5918455"/>
            <a:ext cx="4394579" cy="4985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t">
              <a:buNone/>
            </a:pPr>
            <a:r>
              <a:rPr lang="en-GB" sz="1500" i="1" dirty="0">
                <a:solidFill>
                  <a:srgbClr val="7A0000"/>
                </a:solidFill>
              </a:rPr>
              <a:t>The </a:t>
            </a:r>
            <a:r>
              <a:rPr lang="en-GB" sz="1500" i="1" dirty="0" smtClean="0">
                <a:solidFill>
                  <a:srgbClr val="7A0000"/>
                </a:solidFill>
              </a:rPr>
              <a:t>Theotokos </a:t>
            </a:r>
            <a:r>
              <a:rPr lang="en-GB" sz="1500" i="1" dirty="0" err="1" smtClean="0">
                <a:solidFill>
                  <a:srgbClr val="7A0000"/>
                </a:solidFill>
              </a:rPr>
              <a:t>Hodegetria</a:t>
            </a:r>
            <a:r>
              <a:rPr lang="en-GB" sz="1500" i="1" dirty="0" smtClean="0">
                <a:solidFill>
                  <a:srgbClr val="7A0000"/>
                </a:solidFill>
              </a:rPr>
              <a:t> </a:t>
            </a:r>
            <a:r>
              <a:rPr lang="en-GB" sz="1500" i="1" dirty="0">
                <a:solidFill>
                  <a:srgbClr val="7A0000"/>
                </a:solidFill>
              </a:rPr>
              <a:t>of </a:t>
            </a:r>
            <a:r>
              <a:rPr lang="en-GB" sz="1500" i="1" dirty="0" err="1" smtClean="0">
                <a:solidFill>
                  <a:srgbClr val="7A0000"/>
                </a:solidFill>
              </a:rPr>
              <a:t>Peribleptos</a:t>
            </a:r>
            <a:r>
              <a:rPr lang="en-GB" sz="1500" i="1" dirty="0" smtClean="0">
                <a:solidFill>
                  <a:srgbClr val="7A0000"/>
                </a:solidFill>
              </a:rPr>
              <a:t> </a:t>
            </a:r>
            <a:r>
              <a:rPr lang="en-GB" sz="1500" i="1" dirty="0">
                <a:solidFill>
                  <a:srgbClr val="7A0000"/>
                </a:solidFill>
              </a:rPr>
              <a:t>(c. 1350</a:t>
            </a:r>
            <a:r>
              <a:rPr lang="en-GB" sz="1500" i="1" dirty="0" smtClean="0">
                <a:solidFill>
                  <a:srgbClr val="7A0000"/>
                </a:solidFill>
              </a:rPr>
              <a:t>)</a:t>
            </a:r>
            <a:endParaRPr lang="en-GB" sz="1500" i="1" dirty="0">
              <a:solidFill>
                <a:srgbClr val="7A0000"/>
              </a:solidFill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997588" y="6227490"/>
            <a:ext cx="4021554" cy="616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500" i="1" dirty="0" smtClean="0">
                <a:solidFill>
                  <a:srgbClr val="7A0000"/>
                </a:solidFill>
              </a:rPr>
              <a:t>Reverse of </a:t>
            </a:r>
            <a:r>
              <a:rPr lang="en-GB" sz="1500" i="1" dirty="0">
                <a:solidFill>
                  <a:srgbClr val="7A0000"/>
                </a:solidFill>
              </a:rPr>
              <a:t>The </a:t>
            </a:r>
            <a:r>
              <a:rPr lang="en-GB" sz="1500" i="1" dirty="0" smtClean="0">
                <a:solidFill>
                  <a:srgbClr val="7A0000"/>
                </a:solidFill>
              </a:rPr>
              <a:t>Crucifixion and Theotokos </a:t>
            </a:r>
            <a:r>
              <a:rPr lang="en-GB" sz="1500" i="1" dirty="0" err="1" smtClean="0">
                <a:solidFill>
                  <a:srgbClr val="7A0000"/>
                </a:solidFill>
              </a:rPr>
              <a:t>Hodegetria</a:t>
            </a:r>
            <a:r>
              <a:rPr lang="en-GB" sz="1500" i="1" dirty="0" smtClean="0">
                <a:solidFill>
                  <a:srgbClr val="7A0000"/>
                </a:solidFill>
              </a:rPr>
              <a:t>, BXM995, </a:t>
            </a:r>
            <a:r>
              <a:rPr lang="en-GB" sz="1500" i="1" dirty="0">
                <a:solidFill>
                  <a:srgbClr val="7A0000"/>
                </a:solidFill>
              </a:rPr>
              <a:t>The Byzantine and Christian Museum, Athens </a:t>
            </a: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28492750-E12D-4995-ABCB-5BB846060890}"/>
              </a:ext>
            </a:extLst>
          </p:cNvPr>
          <p:cNvSpPr txBox="1">
            <a:spLocks/>
          </p:cNvSpPr>
          <p:nvPr/>
        </p:nvSpPr>
        <p:spPr>
          <a:xfrm>
            <a:off x="932230" y="-39615"/>
            <a:ext cx="2947482" cy="97840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 smtClean="0">
                <a:solidFill>
                  <a:srgbClr val="7A0000"/>
                </a:solidFill>
              </a:rPr>
              <a:t>Hodegetria</a:t>
            </a:r>
            <a:endParaRPr lang="en-US" dirty="0">
              <a:solidFill>
                <a:srgbClr val="7A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31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xmlns="" id="{DA178560-78C9-4CB5-BE46-05302CDA8E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69461EC9-A94F-4225-B526-5C862F340FB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rgbClr val="F4E1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D87160F7-FCB2-48B7-8BB8-BEFF45F6BF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697130" y="754144"/>
            <a:ext cx="7865196" cy="5335760"/>
          </a:xfrm>
          <a:prstGeom prst="rect">
            <a:avLst/>
          </a:prstGeom>
          <a:solidFill>
            <a:srgbClr val="F4E1B2">
              <a:alpha val="8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E9282B84-621E-4580-80B7-222118AE44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F4E1B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268" y="1335175"/>
            <a:ext cx="7693058" cy="50673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7A0000"/>
                </a:solidFill>
              </a:rPr>
              <a:t>Holding the Bible = sainted bishop</a:t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/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>Hands covered by cloth whilst holding the Bible = reverence </a:t>
            </a:r>
            <a:r>
              <a:rPr lang="en-GB" sz="2400" dirty="0">
                <a:solidFill>
                  <a:srgbClr val="7A0000"/>
                </a:solidFill>
              </a:rPr>
              <a:t/>
            </a:r>
            <a:br>
              <a:rPr lang="en-GB" sz="2400" dirty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/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/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>Symbolism of colours</a:t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/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/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/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/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/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/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>Presence of Jesus Christ</a:t>
            </a:r>
            <a:br>
              <a:rPr lang="en-GB" sz="2400" dirty="0" smtClean="0">
                <a:solidFill>
                  <a:srgbClr val="7A0000"/>
                </a:solidFill>
              </a:rPr>
            </a:br>
            <a:endParaRPr lang="en-GB" sz="2400" dirty="0" smtClean="0">
              <a:solidFill>
                <a:srgbClr val="7A0000"/>
              </a:solidFill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xmlns="" id="{28492750-E12D-4995-ABCB-5BB846060890}"/>
              </a:ext>
            </a:extLst>
          </p:cNvPr>
          <p:cNvSpPr txBox="1">
            <a:spLocks/>
          </p:cNvSpPr>
          <p:nvPr/>
        </p:nvSpPr>
        <p:spPr>
          <a:xfrm>
            <a:off x="254443" y="754145"/>
            <a:ext cx="2947482" cy="6499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 smtClean="0">
                <a:solidFill>
                  <a:srgbClr val="7A0000"/>
                </a:solidFill>
              </a:rPr>
              <a:t>Icons</a:t>
            </a:r>
            <a:endParaRPr lang="en-US" sz="3200" dirty="0">
              <a:solidFill>
                <a:srgbClr val="7A0000"/>
              </a:solidFill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xmlns="" id="{28492750-E12D-4995-ABCB-5BB846060890}"/>
              </a:ext>
            </a:extLst>
          </p:cNvPr>
          <p:cNvSpPr txBox="1">
            <a:spLocks/>
          </p:cNvSpPr>
          <p:nvPr/>
        </p:nvSpPr>
        <p:spPr>
          <a:xfrm>
            <a:off x="3716254" y="754143"/>
            <a:ext cx="7846072" cy="691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i="1" dirty="0" smtClean="0">
                <a:solidFill>
                  <a:srgbClr val="7A0000"/>
                </a:solidFill>
              </a:rPr>
              <a:t>Iconography </a:t>
            </a:r>
            <a:endParaRPr lang="en-US" dirty="0">
              <a:solidFill>
                <a:srgbClr val="7A0000"/>
              </a:solidFill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xmlns="" id="{28492750-E12D-4995-ABCB-5BB846060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350" y="1171070"/>
            <a:ext cx="2706700" cy="11411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7A0000"/>
                </a:solidFill>
              </a:rPr>
              <a:t>Biblical origins</a:t>
            </a:r>
            <a:endParaRPr lang="en-US" sz="2400" dirty="0">
              <a:solidFill>
                <a:srgbClr val="7A0000"/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xmlns="" id="{28492750-E12D-4995-ABCB-5BB846060890}"/>
              </a:ext>
            </a:extLst>
          </p:cNvPr>
          <p:cNvSpPr txBox="1">
            <a:spLocks/>
          </p:cNvSpPr>
          <p:nvPr/>
        </p:nvSpPr>
        <p:spPr>
          <a:xfrm>
            <a:off x="495215" y="1445791"/>
            <a:ext cx="2706700" cy="2099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7A0000"/>
                </a:solidFill>
              </a:rPr>
              <a:t>Adam in Genesis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7A0000"/>
                </a:solidFill>
              </a:rPr>
              <a:t>Luke the Evangelist</a:t>
            </a:r>
            <a:endParaRPr lang="en-US" sz="2400" dirty="0">
              <a:solidFill>
                <a:srgbClr val="7A0000"/>
              </a:solidFill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28492750-E12D-4995-ABCB-5BB846060890}"/>
              </a:ext>
            </a:extLst>
          </p:cNvPr>
          <p:cNvSpPr txBox="1">
            <a:spLocks/>
          </p:cNvSpPr>
          <p:nvPr/>
        </p:nvSpPr>
        <p:spPr>
          <a:xfrm>
            <a:off x="514350" y="3047999"/>
            <a:ext cx="2706700" cy="29657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 smtClean="0">
                <a:solidFill>
                  <a:srgbClr val="7A0000"/>
                </a:solidFill>
              </a:rPr>
              <a:t>Integral to Orthodox spirituality </a:t>
            </a:r>
          </a:p>
          <a:p>
            <a:endParaRPr lang="en-US" sz="2400" dirty="0">
              <a:solidFill>
                <a:srgbClr val="7A0000"/>
              </a:solidFill>
            </a:endParaRPr>
          </a:p>
          <a:p>
            <a:r>
              <a:rPr lang="en-US" sz="2400" dirty="0" smtClean="0">
                <a:solidFill>
                  <a:srgbClr val="7A0000"/>
                </a:solidFill>
              </a:rPr>
              <a:t>Link between past, present, future and heavenly and earthly realities </a:t>
            </a:r>
          </a:p>
          <a:p>
            <a:endParaRPr lang="en-US" sz="2400" dirty="0" smtClean="0">
              <a:solidFill>
                <a:srgbClr val="7A0000"/>
              </a:solidFill>
            </a:endParaRPr>
          </a:p>
          <a:p>
            <a:r>
              <a:rPr lang="en-US" sz="2400" dirty="0" smtClean="0">
                <a:solidFill>
                  <a:srgbClr val="7A0000"/>
                </a:solidFill>
              </a:rPr>
              <a:t>Agency of icons </a:t>
            </a:r>
            <a:endParaRPr lang="en-US" sz="2400" dirty="0">
              <a:solidFill>
                <a:srgbClr val="7A0000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938796" y="3515861"/>
            <a:ext cx="7315200" cy="1860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7A0000"/>
              </a:buClr>
            </a:pPr>
            <a:r>
              <a:rPr lang="en-GB" sz="2400" dirty="0" smtClean="0">
                <a:solidFill>
                  <a:srgbClr val="7A0000"/>
                </a:solidFill>
              </a:rPr>
              <a:t>gold = the radiance of Heaven </a:t>
            </a:r>
          </a:p>
          <a:p>
            <a:pPr>
              <a:buClr>
                <a:srgbClr val="7A0000"/>
              </a:buClr>
            </a:pPr>
            <a:r>
              <a:rPr lang="en-GB" sz="2400" dirty="0" smtClean="0">
                <a:solidFill>
                  <a:srgbClr val="7A0000"/>
                </a:solidFill>
              </a:rPr>
              <a:t>red = </a:t>
            </a:r>
            <a:r>
              <a:rPr lang="en-GB" sz="2400" dirty="0">
                <a:solidFill>
                  <a:srgbClr val="7A0000"/>
                </a:solidFill>
              </a:rPr>
              <a:t>human life</a:t>
            </a:r>
          </a:p>
          <a:p>
            <a:pPr>
              <a:buClr>
                <a:srgbClr val="7A0000"/>
              </a:buClr>
            </a:pPr>
            <a:r>
              <a:rPr lang="en-GB" sz="2400" dirty="0" smtClean="0">
                <a:solidFill>
                  <a:srgbClr val="7A0000"/>
                </a:solidFill>
              </a:rPr>
              <a:t>blue = divine life</a:t>
            </a:r>
            <a:endParaRPr lang="en-GB" sz="2400" dirty="0">
              <a:solidFill>
                <a:srgbClr val="7A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-5242" y="758952"/>
            <a:ext cx="262526" cy="533095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1800107" y="758952"/>
            <a:ext cx="128072" cy="5330952"/>
          </a:xfrm>
          <a:prstGeom prst="rect">
            <a:avLst/>
          </a:prstGeom>
          <a:solidFill>
            <a:srgbClr val="7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84" end="18643.210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0" y="-1605"/>
            <a:ext cx="609600" cy="609600"/>
          </a:xfrm>
          <a:prstGeom prst="rect">
            <a:avLst/>
          </a:prstGeom>
          <a:solidFill>
            <a:srgbClr val="7A0000"/>
          </a:solidFill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4347" end="8107.820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8965" y="0"/>
            <a:ext cx="609600" cy="609600"/>
          </a:xfrm>
          <a:prstGeom prst="rect">
            <a:avLst/>
          </a:prstGeom>
          <a:solidFill>
            <a:srgbClr val="7A0000"/>
          </a:solidFill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2100" end="6039.9229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477930" y="0"/>
            <a:ext cx="609600" cy="609600"/>
          </a:xfrm>
          <a:prstGeom prst="rect">
            <a:avLst/>
          </a:prstGeom>
          <a:solidFill>
            <a:srgbClr val="7A0000"/>
          </a:solidFill>
        </p:spPr>
      </p:pic>
      <p:sp>
        <p:nvSpPr>
          <p:cNvPr id="18" name="Title 1">
            <a:extLst>
              <a:ext uri="{FF2B5EF4-FFF2-40B4-BE49-F238E27FC236}">
                <a16:creationId xmlns="" xmlns:a16="http://schemas.microsoft.com/office/drawing/2014/main" id="{28492750-E12D-4995-ABCB-5BB846060890}"/>
              </a:ext>
            </a:extLst>
          </p:cNvPr>
          <p:cNvSpPr txBox="1">
            <a:spLocks/>
          </p:cNvSpPr>
          <p:nvPr/>
        </p:nvSpPr>
        <p:spPr>
          <a:xfrm>
            <a:off x="609600" y="-39614"/>
            <a:ext cx="3087530" cy="36822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7A0000"/>
                </a:solidFill>
              </a:rPr>
              <a:t>1                   2	           3</a:t>
            </a:r>
            <a:endParaRPr lang="en-US" dirty="0">
              <a:solidFill>
                <a:srgbClr val="7A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141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4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13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550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0">
            <a:extLst>
              <a:ext uri="{FF2B5EF4-FFF2-40B4-BE49-F238E27FC236}">
                <a16:creationId xmlns:a16="http://schemas.microsoft.com/office/drawing/2014/main" xmlns="" id="{72AC46CB-E41C-431E-B498-6295C0C5E3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59254"/>
            <a:ext cx="5608255" cy="5330952"/>
          </a:xfrm>
          <a:prstGeom prst="rect">
            <a:avLst/>
          </a:prstGeom>
          <a:solidFill>
            <a:srgbClr val="F4E1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E1F858-2A30-4F73-962A-B70A9326A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3825" y="758650"/>
            <a:ext cx="7871288" cy="496517"/>
          </a:xfrm>
          <a:solidFill>
            <a:srgbClr val="F4E1B2"/>
          </a:solidFill>
        </p:spPr>
        <p:txBody>
          <a:bodyPr>
            <a:noAutofit/>
          </a:bodyPr>
          <a:lstStyle/>
          <a:p>
            <a:r>
              <a:rPr lang="en-US" sz="4000" dirty="0" smtClean="0">
                <a:solidFill>
                  <a:srgbClr val="7A0000"/>
                </a:solidFill>
              </a:rPr>
              <a:t>  Physicality</a:t>
            </a:r>
            <a:endParaRPr lang="en-US" sz="3200" dirty="0">
              <a:solidFill>
                <a:srgbClr val="7A0000"/>
              </a:solidFill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5608255" y="758651"/>
            <a:ext cx="6582770" cy="5331254"/>
          </a:xfrm>
          <a:prstGeom prst="rect">
            <a:avLst/>
          </a:prstGeom>
          <a:solidFill>
            <a:srgbClr val="F4E1B2">
              <a:alpha val="60000"/>
            </a:srgbClr>
          </a:solidFill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itchFamily="18" charset="2"/>
              <a:buNone/>
            </a:pPr>
            <a:endParaRPr lang="en-GB" sz="2400" dirty="0" smtClean="0">
              <a:solidFill>
                <a:srgbClr val="2E294D"/>
              </a:solidFill>
            </a:endParaRPr>
          </a:p>
          <a:p>
            <a:pPr marL="0" indent="0">
              <a:buFont typeface="Wingdings 2" pitchFamily="18" charset="2"/>
              <a:buNone/>
            </a:pPr>
            <a:r>
              <a:rPr lang="en-GB" sz="2400" dirty="0" smtClean="0">
                <a:solidFill>
                  <a:srgbClr val="7A0000"/>
                </a:solidFill>
              </a:rPr>
              <a:t>text</a:t>
            </a:r>
            <a:endParaRPr lang="en-GB" dirty="0" smtClean="0">
              <a:solidFill>
                <a:srgbClr val="7A0000"/>
              </a:solidFill>
            </a:endParaRPr>
          </a:p>
          <a:p>
            <a:pPr marL="0" indent="0">
              <a:buFont typeface="Wingdings 2" pitchFamily="18" charset="2"/>
              <a:buNone/>
            </a:pPr>
            <a:endParaRPr lang="en-GB" dirty="0">
              <a:solidFill>
                <a:srgbClr val="2E294D"/>
              </a:solidFill>
            </a:endParaRPr>
          </a:p>
        </p:txBody>
      </p:sp>
      <p:pic>
        <p:nvPicPr>
          <p:cNvPr id="9" name="Picture 8"/>
          <p:cNvPicPr/>
          <p:nvPr/>
        </p:nvPicPr>
        <p:blipFill>
          <a:blip r:embed="rId5">
            <a:clrChange>
              <a:clrFrom>
                <a:srgbClr val="D2D3D5"/>
              </a:clrFrom>
              <a:clrTo>
                <a:srgbClr val="D2D3D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399" y="-777921"/>
            <a:ext cx="5854889" cy="8420668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218681" y="1254865"/>
            <a:ext cx="3206907" cy="483473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lnSpcReduction="1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 smtClean="0">
                <a:solidFill>
                  <a:srgbClr val="7A0000"/>
                </a:solidFill>
              </a:rPr>
              <a:t>125 </a:t>
            </a:r>
            <a:r>
              <a:rPr lang="en-GB" sz="2400" dirty="0">
                <a:solidFill>
                  <a:srgbClr val="7A0000"/>
                </a:solidFill>
              </a:rPr>
              <a:t>x 90 </a:t>
            </a:r>
            <a:r>
              <a:rPr lang="en-GB" sz="2400" dirty="0" smtClean="0">
                <a:solidFill>
                  <a:srgbClr val="7A0000"/>
                </a:solidFill>
              </a:rPr>
              <a:t>cm</a:t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/>
            </a:r>
            <a:br>
              <a:rPr lang="en-GB" sz="2400" dirty="0" smtClean="0">
                <a:solidFill>
                  <a:srgbClr val="7A0000"/>
                </a:solidFill>
              </a:rPr>
            </a:br>
            <a:r>
              <a:rPr lang="en-GB" sz="2400" dirty="0" smtClean="0">
                <a:solidFill>
                  <a:srgbClr val="7A0000"/>
                </a:solidFill>
              </a:rPr>
              <a:t>Colours</a:t>
            </a:r>
            <a:r>
              <a:rPr lang="en-GB" sz="2400" dirty="0">
                <a:solidFill>
                  <a:srgbClr val="7A0000"/>
                </a:solidFill>
              </a:rPr>
              <a:t>:</a:t>
            </a:r>
          </a:p>
          <a:p>
            <a:pPr>
              <a:buClr>
                <a:srgbClr val="7A0000"/>
              </a:buClr>
            </a:pPr>
            <a:r>
              <a:rPr lang="en-GB" sz="2400" dirty="0">
                <a:solidFill>
                  <a:srgbClr val="7A0000"/>
                </a:solidFill>
              </a:rPr>
              <a:t>r</a:t>
            </a:r>
            <a:r>
              <a:rPr lang="en-GB" sz="2400" dirty="0" smtClean="0">
                <a:solidFill>
                  <a:srgbClr val="7A0000"/>
                </a:solidFill>
              </a:rPr>
              <a:t>ed – humanity and life</a:t>
            </a:r>
            <a:endParaRPr lang="en-GB" sz="2400" dirty="0">
              <a:solidFill>
                <a:srgbClr val="7A0000"/>
              </a:solidFill>
            </a:endParaRPr>
          </a:p>
          <a:p>
            <a:pPr>
              <a:buClr>
                <a:srgbClr val="7A0000"/>
              </a:buClr>
            </a:pPr>
            <a:r>
              <a:rPr lang="en-GB" sz="2400" dirty="0" smtClean="0">
                <a:solidFill>
                  <a:srgbClr val="7A0000"/>
                </a:solidFill>
              </a:rPr>
              <a:t>gold – Heaven </a:t>
            </a:r>
          </a:p>
          <a:p>
            <a:pPr>
              <a:buClr>
                <a:srgbClr val="7A0000"/>
              </a:buClr>
            </a:pPr>
            <a:r>
              <a:rPr lang="en-GB" sz="2400" dirty="0">
                <a:solidFill>
                  <a:srgbClr val="7A0000"/>
                </a:solidFill>
              </a:rPr>
              <a:t>b</a:t>
            </a:r>
            <a:r>
              <a:rPr lang="en-GB" sz="2400" dirty="0" smtClean="0">
                <a:solidFill>
                  <a:srgbClr val="7A0000"/>
                </a:solidFill>
              </a:rPr>
              <a:t>lue – divinity and infinity </a:t>
            </a:r>
          </a:p>
          <a:p>
            <a:pPr>
              <a:buClr>
                <a:srgbClr val="7A0000"/>
              </a:buClr>
            </a:pPr>
            <a:r>
              <a:rPr lang="en-GB" sz="2400" dirty="0">
                <a:solidFill>
                  <a:srgbClr val="7A0000"/>
                </a:solidFill>
              </a:rPr>
              <a:t>b</a:t>
            </a:r>
            <a:r>
              <a:rPr lang="en-GB" sz="2400" dirty="0" smtClean="0">
                <a:solidFill>
                  <a:srgbClr val="7A0000"/>
                </a:solidFill>
              </a:rPr>
              <a:t>rown – things which are temporary</a:t>
            </a:r>
          </a:p>
          <a:p>
            <a:pPr>
              <a:buClr>
                <a:srgbClr val="7A0000"/>
              </a:buClr>
            </a:pPr>
            <a:r>
              <a:rPr lang="en-GB" sz="2400" dirty="0">
                <a:solidFill>
                  <a:srgbClr val="7A0000"/>
                </a:solidFill>
              </a:rPr>
              <a:t>w</a:t>
            </a:r>
            <a:r>
              <a:rPr lang="en-GB" sz="2400" dirty="0" smtClean="0">
                <a:solidFill>
                  <a:srgbClr val="7A0000"/>
                </a:solidFill>
              </a:rPr>
              <a:t>hite – holiness, purity and righteousness 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8580367" y="1254865"/>
            <a:ext cx="3206907" cy="483473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itchFamily="18" charset="2"/>
              <a:buNone/>
            </a:pPr>
            <a:endParaRPr lang="en-GB" sz="2400" dirty="0" smtClean="0">
              <a:solidFill>
                <a:srgbClr val="2E294D"/>
              </a:solidFill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7A0000"/>
                </a:solidFill>
              </a:rPr>
              <a:t>Cracks in the wood at the top and </a:t>
            </a:r>
            <a:r>
              <a:rPr lang="en-GB" sz="2400" dirty="0" smtClean="0">
                <a:solidFill>
                  <a:srgbClr val="7A0000"/>
                </a:solidFill>
              </a:rPr>
              <a:t>base of the icon</a:t>
            </a:r>
          </a:p>
          <a:p>
            <a:pPr marL="0" indent="0">
              <a:buNone/>
            </a:pPr>
            <a:endParaRPr lang="en-GB" sz="2400" dirty="0">
              <a:solidFill>
                <a:srgbClr val="7A0000"/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7A0000"/>
                </a:solidFill>
              </a:rPr>
              <a:t>Evidence of woodworm at the top of the icon and in the bottom left hand corner </a:t>
            </a:r>
          </a:p>
          <a:p>
            <a:pPr marL="0" indent="0">
              <a:buNone/>
            </a:pPr>
            <a:endParaRPr lang="en-GB" sz="2400" dirty="0">
              <a:solidFill>
                <a:srgbClr val="7A0000"/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7A0000"/>
                </a:solidFill>
              </a:rPr>
              <a:t> </a:t>
            </a:r>
            <a:endParaRPr lang="en-GB" sz="2400" dirty="0">
              <a:solidFill>
                <a:srgbClr val="7A0000"/>
              </a:solidFill>
            </a:endParaRPr>
          </a:p>
          <a:p>
            <a:pPr marL="0" indent="0">
              <a:buFont typeface="Wingdings 2" pitchFamily="18" charset="2"/>
              <a:buNone/>
            </a:pPr>
            <a:endParaRPr lang="en-GB" dirty="0" smtClean="0">
              <a:solidFill>
                <a:srgbClr val="7A0000"/>
              </a:solidFill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70542" y="6297769"/>
            <a:ext cx="3738391" cy="43164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itchFamily="18" charset="2"/>
              <a:buNone/>
            </a:pPr>
            <a:r>
              <a:rPr lang="en-GB" sz="1600" i="1" dirty="0" smtClean="0">
                <a:solidFill>
                  <a:srgbClr val="7A0000"/>
                </a:solidFill>
              </a:rPr>
              <a:t>Front of The Three Hierarchs and Theotokos </a:t>
            </a:r>
            <a:r>
              <a:rPr lang="en-GB" sz="1600" i="1" dirty="0" err="1" smtClean="0">
                <a:solidFill>
                  <a:srgbClr val="7A0000"/>
                </a:solidFill>
              </a:rPr>
              <a:t>Hodegetria</a:t>
            </a:r>
            <a:r>
              <a:rPr lang="en-GB" sz="1600" i="1" dirty="0" smtClean="0">
                <a:solidFill>
                  <a:srgbClr val="7A0000"/>
                </a:solidFill>
              </a:rPr>
              <a:t>, BXM992, The Byzantine and Christian Museum, Athens </a:t>
            </a:r>
            <a:endParaRPr lang="en-GB" sz="1600" i="1" dirty="0">
              <a:solidFill>
                <a:srgbClr val="7A0000"/>
              </a:solidFill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40" end="1621.337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0" y="0"/>
            <a:ext cx="756771" cy="756771"/>
          </a:xfrm>
          <a:prstGeom prst="rect">
            <a:avLst/>
          </a:prstGeom>
          <a:solidFill>
            <a:srgbClr val="7A0000"/>
          </a:solidFill>
        </p:spPr>
      </p:pic>
    </p:spTree>
    <p:extLst>
      <p:ext uri="{BB962C8B-B14F-4D97-AF65-F5344CB8AC3E}">
        <p14:creationId xmlns:p14="http://schemas.microsoft.com/office/powerpoint/2010/main" val="175249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1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0">
            <a:extLst>
              <a:ext uri="{FF2B5EF4-FFF2-40B4-BE49-F238E27FC236}">
                <a16:creationId xmlns:a16="http://schemas.microsoft.com/office/drawing/2014/main" xmlns="" id="{72AC46CB-E41C-431E-B498-6295C0C5E3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59254"/>
            <a:ext cx="5608255" cy="5330952"/>
          </a:xfrm>
          <a:prstGeom prst="rect">
            <a:avLst/>
          </a:prstGeom>
          <a:solidFill>
            <a:srgbClr val="F4E1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E1F858-2A30-4F73-962A-B70A9326A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3825" y="758650"/>
            <a:ext cx="8048709" cy="496517"/>
          </a:xfrm>
          <a:solidFill>
            <a:srgbClr val="F4E1B2"/>
          </a:solidFill>
        </p:spPr>
        <p:txBody>
          <a:bodyPr>
            <a:noAutofit/>
          </a:bodyPr>
          <a:lstStyle/>
          <a:p>
            <a:r>
              <a:rPr lang="en-US" sz="4000" dirty="0" smtClean="0">
                <a:solidFill>
                  <a:srgbClr val="7A0000"/>
                </a:solidFill>
              </a:rPr>
              <a:t>  Physicality</a:t>
            </a:r>
            <a:endParaRPr lang="en-US" sz="3200" dirty="0">
              <a:solidFill>
                <a:srgbClr val="7A0000"/>
              </a:solidFill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5608255" y="758651"/>
            <a:ext cx="6583745" cy="5331254"/>
          </a:xfrm>
          <a:prstGeom prst="rect">
            <a:avLst/>
          </a:prstGeom>
          <a:solidFill>
            <a:srgbClr val="F4E1B2">
              <a:alpha val="60000"/>
            </a:srgbClr>
          </a:solidFill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itchFamily="18" charset="2"/>
              <a:buNone/>
            </a:pPr>
            <a:endParaRPr lang="en-GB" sz="2400" dirty="0" smtClean="0">
              <a:solidFill>
                <a:srgbClr val="2E294D"/>
              </a:solidFill>
            </a:endParaRPr>
          </a:p>
          <a:p>
            <a:pPr marL="0" indent="0">
              <a:buFont typeface="Wingdings 2" pitchFamily="18" charset="2"/>
              <a:buNone/>
            </a:pPr>
            <a:r>
              <a:rPr lang="en-GB" sz="2400" dirty="0" smtClean="0">
                <a:solidFill>
                  <a:srgbClr val="7A0000"/>
                </a:solidFill>
              </a:rPr>
              <a:t>text</a:t>
            </a:r>
            <a:endParaRPr lang="en-GB" dirty="0" smtClean="0">
              <a:solidFill>
                <a:srgbClr val="7A0000"/>
              </a:solidFill>
            </a:endParaRPr>
          </a:p>
          <a:p>
            <a:pPr marL="0" indent="0">
              <a:buFont typeface="Wingdings 2" pitchFamily="18" charset="2"/>
              <a:buNone/>
            </a:pPr>
            <a:endParaRPr lang="en-GB" dirty="0">
              <a:solidFill>
                <a:srgbClr val="2E294D"/>
              </a:solidFill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18681" y="1254865"/>
            <a:ext cx="3206907" cy="483473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7A0000"/>
                </a:solidFill>
              </a:rPr>
              <a:t>Colours:</a:t>
            </a:r>
          </a:p>
          <a:p>
            <a:pPr>
              <a:buClr>
                <a:srgbClr val="7A0000"/>
              </a:buClr>
            </a:pPr>
            <a:r>
              <a:rPr lang="en-GB" sz="2400" dirty="0">
                <a:solidFill>
                  <a:srgbClr val="7A0000"/>
                </a:solidFill>
              </a:rPr>
              <a:t>red – humanity and </a:t>
            </a:r>
            <a:r>
              <a:rPr lang="en-GB" sz="2400" dirty="0" smtClean="0">
                <a:solidFill>
                  <a:srgbClr val="7A0000"/>
                </a:solidFill>
              </a:rPr>
              <a:t>life and also of Jesus Christ’s resurrection</a:t>
            </a:r>
            <a:endParaRPr lang="en-GB" sz="2400" dirty="0">
              <a:solidFill>
                <a:srgbClr val="7A0000"/>
              </a:solidFill>
            </a:endParaRPr>
          </a:p>
          <a:p>
            <a:pPr>
              <a:buClr>
                <a:srgbClr val="7A0000"/>
              </a:buClr>
            </a:pPr>
            <a:r>
              <a:rPr lang="en-GB" sz="2400" dirty="0">
                <a:solidFill>
                  <a:srgbClr val="7A0000"/>
                </a:solidFill>
              </a:rPr>
              <a:t>gold – Heaven </a:t>
            </a:r>
          </a:p>
          <a:p>
            <a:pPr>
              <a:buClr>
                <a:srgbClr val="7A0000"/>
              </a:buClr>
            </a:pPr>
            <a:r>
              <a:rPr lang="en-GB" sz="2400" dirty="0">
                <a:solidFill>
                  <a:srgbClr val="7A0000"/>
                </a:solidFill>
              </a:rPr>
              <a:t>blue – divinity and infinity </a:t>
            </a:r>
          </a:p>
          <a:p>
            <a:pPr>
              <a:buClr>
                <a:srgbClr val="7A0000"/>
              </a:buClr>
            </a:pPr>
            <a:r>
              <a:rPr lang="en-GB" sz="2400" dirty="0">
                <a:solidFill>
                  <a:srgbClr val="7A0000"/>
                </a:solidFill>
              </a:rPr>
              <a:t>brown – things which are temporary</a:t>
            </a:r>
          </a:p>
          <a:p>
            <a:pPr>
              <a:buClr>
                <a:srgbClr val="7A0000"/>
              </a:buClr>
            </a:pPr>
            <a:r>
              <a:rPr lang="en-GB" sz="2400" dirty="0">
                <a:solidFill>
                  <a:srgbClr val="7A0000"/>
                </a:solidFill>
              </a:rPr>
              <a:t>p</a:t>
            </a:r>
            <a:r>
              <a:rPr lang="en-GB" sz="2400" dirty="0" smtClean="0">
                <a:solidFill>
                  <a:srgbClr val="7A0000"/>
                </a:solidFill>
              </a:rPr>
              <a:t>urple – royalty </a:t>
            </a:r>
            <a:endParaRPr lang="en-GB" sz="2400" dirty="0">
              <a:solidFill>
                <a:srgbClr val="7A0000"/>
              </a:solidFill>
            </a:endParaRPr>
          </a:p>
        </p:txBody>
      </p:sp>
      <p:pic>
        <p:nvPicPr>
          <p:cNvPr id="11" name="Picture 10"/>
          <p:cNvPicPr/>
          <p:nvPr/>
        </p:nvPicPr>
        <p:blipFill>
          <a:blip r:embed="rId5">
            <a:clrChange>
              <a:clrFrom>
                <a:srgbClr val="D2D3D5"/>
              </a:clrFrom>
              <a:clrTo>
                <a:srgbClr val="D2D3D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989" y="-573203"/>
            <a:ext cx="5854889" cy="8379724"/>
          </a:xfrm>
          <a:prstGeom prst="rect">
            <a:avLst/>
          </a:prstGeom>
        </p:spPr>
      </p:pic>
      <p:sp>
        <p:nvSpPr>
          <p:cNvPr id="15" name="Content Placeholder 2"/>
          <p:cNvSpPr txBox="1">
            <a:spLocks/>
          </p:cNvSpPr>
          <p:nvPr/>
        </p:nvSpPr>
        <p:spPr>
          <a:xfrm>
            <a:off x="8580367" y="540283"/>
            <a:ext cx="3206907" cy="577283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350" dirty="0" smtClean="0">
                <a:solidFill>
                  <a:srgbClr val="7A0000"/>
                </a:solidFill>
              </a:rPr>
              <a:t>The reverse side of the icon is much more damaged and the paint is more darkened over time</a:t>
            </a:r>
          </a:p>
          <a:p>
            <a:pPr marL="0" indent="0">
              <a:buNone/>
            </a:pPr>
            <a:r>
              <a:rPr lang="en-GB" sz="2350" dirty="0" smtClean="0">
                <a:solidFill>
                  <a:srgbClr val="7A0000"/>
                </a:solidFill>
              </a:rPr>
              <a:t>The figures of Mary and Jesus can still be made out and the detail of Mary’s eyes and head cover are still quite prominent </a:t>
            </a:r>
          </a:p>
          <a:p>
            <a:pPr marL="0" indent="0">
              <a:buNone/>
            </a:pPr>
            <a:r>
              <a:rPr lang="en-GB" sz="2350" dirty="0" smtClean="0">
                <a:solidFill>
                  <a:srgbClr val="7A0000"/>
                </a:solidFill>
              </a:rPr>
              <a:t>Woodworm </a:t>
            </a:r>
          </a:p>
          <a:p>
            <a:pPr marL="0" indent="0">
              <a:buNone/>
            </a:pPr>
            <a:r>
              <a:rPr lang="en-GB" sz="2350" dirty="0" smtClean="0">
                <a:solidFill>
                  <a:srgbClr val="7A0000"/>
                </a:solidFill>
              </a:rPr>
              <a:t>At least eight crosses have been carved into the bottom quarter 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451658" y="6299473"/>
            <a:ext cx="3629209" cy="43164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itchFamily="18" charset="2"/>
              <a:buNone/>
            </a:pPr>
            <a:r>
              <a:rPr lang="en-GB" sz="1600" i="1" dirty="0">
                <a:solidFill>
                  <a:srgbClr val="7A0000"/>
                </a:solidFill>
              </a:rPr>
              <a:t>R</a:t>
            </a:r>
            <a:r>
              <a:rPr lang="en-GB" sz="1600" i="1" dirty="0" smtClean="0">
                <a:solidFill>
                  <a:srgbClr val="7A0000"/>
                </a:solidFill>
              </a:rPr>
              <a:t>everse of  The Three Hierarchs and Theotokos </a:t>
            </a:r>
            <a:r>
              <a:rPr lang="en-GB" sz="1600" i="1" dirty="0" err="1" smtClean="0">
                <a:solidFill>
                  <a:srgbClr val="7A0000"/>
                </a:solidFill>
              </a:rPr>
              <a:t>Hodegetria</a:t>
            </a:r>
            <a:r>
              <a:rPr lang="en-GB" sz="1600" i="1" dirty="0" smtClean="0">
                <a:solidFill>
                  <a:srgbClr val="7A0000"/>
                </a:solidFill>
              </a:rPr>
              <a:t>, BXM992, The Byzantine and Christian Museum, Athens </a:t>
            </a:r>
            <a:endParaRPr lang="en-GB" sz="1600" i="1" dirty="0">
              <a:solidFill>
                <a:srgbClr val="7A0000"/>
              </a:solidFill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70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0" y="0"/>
            <a:ext cx="758046" cy="758046"/>
          </a:xfrm>
          <a:prstGeom prst="rect">
            <a:avLst/>
          </a:prstGeom>
          <a:solidFill>
            <a:srgbClr val="7A0000"/>
          </a:solidFill>
        </p:spPr>
      </p:pic>
    </p:spTree>
    <p:extLst>
      <p:ext uri="{BB962C8B-B14F-4D97-AF65-F5344CB8AC3E}">
        <p14:creationId xmlns:p14="http://schemas.microsoft.com/office/powerpoint/2010/main" val="2239212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8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="" xmlns:a16="http://schemas.microsoft.com/office/drawing/2014/main" id="{DFE1F858-2A30-4F73-962A-B70A9326A7C2}"/>
              </a:ext>
            </a:extLst>
          </p:cNvPr>
          <p:cNvSpPr txBox="1">
            <a:spLocks/>
          </p:cNvSpPr>
          <p:nvPr/>
        </p:nvSpPr>
        <p:spPr>
          <a:xfrm>
            <a:off x="0" y="758952"/>
            <a:ext cx="11652088" cy="5330952"/>
          </a:xfrm>
          <a:prstGeom prst="rect">
            <a:avLst/>
          </a:prstGeom>
          <a:solidFill>
            <a:srgbClr val="F4E1B2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rgbClr val="7A0000"/>
              </a:solidFill>
            </a:endParaRPr>
          </a:p>
        </p:txBody>
      </p:sp>
      <p:sp>
        <p:nvSpPr>
          <p:cNvPr id="13" name="Rectangle 10">
            <a:extLst>
              <a:ext uri="{FF2B5EF4-FFF2-40B4-BE49-F238E27FC236}">
                <a16:creationId xmlns="" xmlns:a16="http://schemas.microsoft.com/office/drawing/2014/main" id="{72AC46CB-E41C-431E-B498-6295C0C5E3F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759254"/>
            <a:ext cx="5608255" cy="5330952"/>
          </a:xfrm>
          <a:prstGeom prst="rect">
            <a:avLst/>
          </a:prstGeom>
          <a:solidFill>
            <a:srgbClr val="F4E1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E1F858-2A30-4F73-962A-B70A9326A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944" y="839557"/>
            <a:ext cx="4808153" cy="1255469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7A0000"/>
                </a:solidFill>
              </a:rPr>
              <a:t>BXM14192</a:t>
            </a:r>
            <a:r>
              <a:rPr lang="en-US" dirty="0" smtClean="0">
                <a:solidFill>
                  <a:srgbClr val="7A0000"/>
                </a:solidFill>
              </a:rPr>
              <a:t/>
            </a:r>
            <a:br>
              <a:rPr lang="en-US" dirty="0" smtClean="0">
                <a:solidFill>
                  <a:srgbClr val="7A0000"/>
                </a:solidFill>
              </a:rPr>
            </a:br>
            <a:r>
              <a:rPr lang="en-US" dirty="0" smtClean="0">
                <a:solidFill>
                  <a:srgbClr val="7A0000"/>
                </a:solidFill>
              </a:rPr>
              <a:t>The Three Hierarchs </a:t>
            </a:r>
            <a:endParaRPr lang="en-US" dirty="0">
              <a:solidFill>
                <a:srgbClr val="7A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E9282B84-621E-4580-80B7-222118AE446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F4E1B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43944" y="1341904"/>
            <a:ext cx="5853108" cy="51179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7A0000"/>
                </a:solidFill>
              </a:rPr>
              <a:t>In the 18</a:t>
            </a:r>
            <a:r>
              <a:rPr lang="en-GB" sz="2400" baseline="30000" dirty="0" smtClean="0">
                <a:solidFill>
                  <a:srgbClr val="7A0000"/>
                </a:solidFill>
              </a:rPr>
              <a:t>th</a:t>
            </a:r>
            <a:r>
              <a:rPr lang="en-GB" sz="2400" dirty="0" smtClean="0">
                <a:solidFill>
                  <a:srgbClr val="7A0000"/>
                </a:solidFill>
              </a:rPr>
              <a:t> Century the front of the icon was painted over with another depiction of the Three Hierarchs. </a:t>
            </a:r>
          </a:p>
          <a:p>
            <a:pPr marL="0" indent="0">
              <a:buNone/>
            </a:pPr>
            <a:endParaRPr lang="en-GB" sz="2400" dirty="0">
              <a:solidFill>
                <a:srgbClr val="7A0000"/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7A0000"/>
                </a:solidFill>
              </a:rPr>
              <a:t>This layer was removed in 1985 by </a:t>
            </a:r>
            <a:r>
              <a:rPr lang="en-GB" sz="2400" dirty="0" err="1" smtClean="0">
                <a:solidFill>
                  <a:srgbClr val="7A0000"/>
                </a:solidFill>
              </a:rPr>
              <a:t>Tassos</a:t>
            </a:r>
            <a:r>
              <a:rPr lang="en-GB" sz="2400" dirty="0" smtClean="0">
                <a:solidFill>
                  <a:srgbClr val="7A0000"/>
                </a:solidFill>
              </a:rPr>
              <a:t> </a:t>
            </a:r>
            <a:r>
              <a:rPr lang="en-GB" sz="2400" dirty="0" err="1" smtClean="0">
                <a:solidFill>
                  <a:srgbClr val="7A0000"/>
                </a:solidFill>
              </a:rPr>
              <a:t>Margaritov</a:t>
            </a:r>
            <a:r>
              <a:rPr lang="en-GB" sz="2400" dirty="0" smtClean="0">
                <a:solidFill>
                  <a:srgbClr val="7A0000"/>
                </a:solidFill>
              </a:rPr>
              <a:t>, Stavros </a:t>
            </a:r>
            <a:r>
              <a:rPr lang="en-GB" sz="2400" dirty="0" err="1" smtClean="0">
                <a:solidFill>
                  <a:srgbClr val="7A0000"/>
                </a:solidFill>
              </a:rPr>
              <a:t>Papageorgiou</a:t>
            </a:r>
            <a:r>
              <a:rPr lang="en-GB" sz="2400" dirty="0" smtClean="0">
                <a:solidFill>
                  <a:srgbClr val="7A0000"/>
                </a:solidFill>
              </a:rPr>
              <a:t>, and Thalia </a:t>
            </a:r>
            <a:r>
              <a:rPr lang="en-GB" sz="2400" dirty="0" err="1" smtClean="0">
                <a:solidFill>
                  <a:srgbClr val="7A0000"/>
                </a:solidFill>
              </a:rPr>
              <a:t>Papageorgiou</a:t>
            </a:r>
            <a:r>
              <a:rPr lang="en-GB" sz="2400" dirty="0" smtClean="0">
                <a:solidFill>
                  <a:srgbClr val="7A0000"/>
                </a:solidFill>
              </a:rPr>
              <a:t>. </a:t>
            </a:r>
            <a:endParaRPr lang="en-GB" sz="2400" dirty="0">
              <a:solidFill>
                <a:srgbClr val="7A0000"/>
              </a:solidFill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1" y="6089904"/>
            <a:ext cx="6875218" cy="58265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GB" sz="1600" i="1" dirty="0">
                <a:solidFill>
                  <a:srgbClr val="7A0000"/>
                </a:solidFill>
              </a:rPr>
              <a:t>The Three </a:t>
            </a:r>
            <a:r>
              <a:rPr lang="en-GB" sz="1600" i="1" dirty="0" smtClean="0">
                <a:solidFill>
                  <a:srgbClr val="7A0000"/>
                </a:solidFill>
              </a:rPr>
              <a:t>Hierarchs, BXM14192, </a:t>
            </a:r>
            <a:r>
              <a:rPr lang="en-GB" sz="1600" i="1" dirty="0">
                <a:solidFill>
                  <a:srgbClr val="7A0000"/>
                </a:solidFill>
              </a:rPr>
              <a:t>The Byzantine and Christian Museum, Athens</a:t>
            </a:r>
          </a:p>
        </p:txBody>
      </p:sp>
      <p:pic>
        <p:nvPicPr>
          <p:cNvPr id="12" name="Picture 11"/>
          <p:cNvPicPr/>
          <p:nvPr/>
        </p:nvPicPr>
        <p:blipFill>
          <a:blip r:embed="rId5">
            <a:clrChange>
              <a:clrFrom>
                <a:srgbClr val="D5D5D5"/>
              </a:clrFrom>
              <a:clrTo>
                <a:srgbClr val="D5D5D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442" y="49329"/>
            <a:ext cx="4940646" cy="672678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7ACB9FA-C8E8-43F1-868B-D328ECFC31E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758952"/>
            <a:ext cx="384048" cy="5330952"/>
          </a:xfrm>
          <a:prstGeom prst="rect">
            <a:avLst/>
          </a:prstGeom>
          <a:solidFill>
            <a:srgbClr val="F4E1B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-5242" y="758952"/>
            <a:ext cx="262526" cy="533095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-5242" y="758952"/>
            <a:ext cx="262526" cy="533095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2484.19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5242" y="-10275"/>
            <a:ext cx="760765" cy="760765"/>
          </a:xfrm>
          <a:prstGeom prst="rect">
            <a:avLst/>
          </a:prstGeom>
          <a:solidFill>
            <a:srgbClr val="7A0000"/>
          </a:solidFill>
        </p:spPr>
      </p:pic>
    </p:spTree>
    <p:extLst>
      <p:ext uri="{BB962C8B-B14F-4D97-AF65-F5344CB8AC3E}">
        <p14:creationId xmlns:p14="http://schemas.microsoft.com/office/powerpoint/2010/main" val="139689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="" xmlns:a16="http://schemas.microsoft.com/office/drawing/2014/main" id="{0F9DE327-AEAE-44B2-8483-660A265AE3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2110722-2775-4A70-8182-7C215D42C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375" y="323557"/>
            <a:ext cx="10787062" cy="6162968"/>
          </a:xfrm>
          <a:solidFill>
            <a:srgbClr val="F4E1B2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7A0000"/>
                </a:solidFill>
              </a:rPr>
              <a:t>References</a:t>
            </a:r>
            <a:r>
              <a:rPr lang="en-US" sz="4000" dirty="0" smtClean="0">
                <a:solidFill>
                  <a:srgbClr val="2E294D"/>
                </a:solidFill>
              </a:rPr>
              <a:t> </a:t>
            </a:r>
            <a:br>
              <a:rPr lang="en-US" sz="4000" dirty="0" smtClean="0">
                <a:solidFill>
                  <a:srgbClr val="2E294D"/>
                </a:solidFill>
              </a:rPr>
            </a:br>
            <a:r>
              <a:rPr lang="en-US" sz="4000" dirty="0">
                <a:solidFill>
                  <a:srgbClr val="2E294D"/>
                </a:solidFill>
              </a:rPr>
              <a:t/>
            </a:r>
            <a:br>
              <a:rPr lang="en-US" sz="4000" dirty="0">
                <a:solidFill>
                  <a:srgbClr val="2E294D"/>
                </a:solidFill>
              </a:rPr>
            </a:br>
            <a:r>
              <a:rPr lang="en-US" sz="4000" dirty="0" smtClean="0">
                <a:solidFill>
                  <a:srgbClr val="2E294D"/>
                </a:solidFill>
              </a:rPr>
              <a:t/>
            </a:r>
            <a:br>
              <a:rPr lang="en-US" sz="4000" dirty="0" smtClean="0">
                <a:solidFill>
                  <a:srgbClr val="2E294D"/>
                </a:solidFill>
              </a:rPr>
            </a:br>
            <a:r>
              <a:rPr lang="en-US" sz="4000" dirty="0">
                <a:solidFill>
                  <a:srgbClr val="2E294D"/>
                </a:solidFill>
              </a:rPr>
              <a:t/>
            </a:r>
            <a:br>
              <a:rPr lang="en-US" sz="4000" dirty="0">
                <a:solidFill>
                  <a:srgbClr val="2E294D"/>
                </a:solidFill>
              </a:rPr>
            </a:br>
            <a:r>
              <a:rPr lang="en-US" sz="4000" dirty="0" smtClean="0">
                <a:solidFill>
                  <a:srgbClr val="2E294D"/>
                </a:solidFill>
              </a:rPr>
              <a:t/>
            </a:r>
            <a:br>
              <a:rPr lang="en-US" sz="4000" dirty="0" smtClean="0">
                <a:solidFill>
                  <a:srgbClr val="2E294D"/>
                </a:solidFill>
              </a:rPr>
            </a:br>
            <a:r>
              <a:rPr lang="en-US" sz="4000" dirty="0">
                <a:solidFill>
                  <a:srgbClr val="2E294D"/>
                </a:solidFill>
              </a:rPr>
              <a:t/>
            </a:r>
            <a:br>
              <a:rPr lang="en-US" sz="4000" dirty="0">
                <a:solidFill>
                  <a:srgbClr val="2E294D"/>
                </a:solidFill>
              </a:rPr>
            </a:br>
            <a:r>
              <a:rPr lang="en-US" sz="4000" dirty="0" smtClean="0">
                <a:solidFill>
                  <a:srgbClr val="2E294D"/>
                </a:solidFill>
              </a:rPr>
              <a:t/>
            </a:r>
            <a:br>
              <a:rPr lang="en-US" sz="4000" dirty="0" smtClean="0">
                <a:solidFill>
                  <a:srgbClr val="2E294D"/>
                </a:solidFill>
              </a:rPr>
            </a:br>
            <a:r>
              <a:rPr lang="en-US" sz="4000" dirty="0">
                <a:solidFill>
                  <a:srgbClr val="2E294D"/>
                </a:solidFill>
              </a:rPr>
              <a:t/>
            </a:r>
            <a:br>
              <a:rPr lang="en-US" sz="4000" dirty="0">
                <a:solidFill>
                  <a:srgbClr val="2E294D"/>
                </a:solidFill>
              </a:rPr>
            </a:br>
            <a:r>
              <a:rPr lang="en-US" sz="4000" dirty="0" smtClean="0">
                <a:solidFill>
                  <a:srgbClr val="2E294D"/>
                </a:solidFill>
              </a:rPr>
              <a:t/>
            </a:r>
            <a:br>
              <a:rPr lang="en-US" sz="4000" dirty="0" smtClean="0">
                <a:solidFill>
                  <a:srgbClr val="2E294D"/>
                </a:solidFill>
              </a:rPr>
            </a:br>
            <a:r>
              <a:rPr lang="en-US" sz="4000" dirty="0" smtClean="0">
                <a:solidFill>
                  <a:srgbClr val="2E294D"/>
                </a:solidFill>
              </a:rPr>
              <a:t/>
            </a:r>
            <a:br>
              <a:rPr lang="en-US" sz="4000" dirty="0" smtClean="0">
                <a:solidFill>
                  <a:srgbClr val="2E294D"/>
                </a:solidFill>
              </a:rPr>
            </a:br>
            <a:r>
              <a:rPr lang="en-US" sz="4000" dirty="0" smtClean="0">
                <a:solidFill>
                  <a:srgbClr val="2E294D"/>
                </a:solidFill>
              </a:rPr>
              <a:t/>
            </a:r>
            <a:br>
              <a:rPr lang="en-US" sz="4000" dirty="0" smtClean="0">
                <a:solidFill>
                  <a:srgbClr val="2E294D"/>
                </a:solidFill>
              </a:rPr>
            </a:br>
            <a:r>
              <a:rPr lang="en-US" sz="2400" dirty="0" smtClean="0">
                <a:solidFill>
                  <a:srgbClr val="2E294D"/>
                </a:solidFill>
              </a:rPr>
              <a:t/>
            </a:r>
            <a:br>
              <a:rPr lang="en-US" sz="2400" dirty="0" smtClean="0">
                <a:solidFill>
                  <a:srgbClr val="2E294D"/>
                </a:solidFill>
              </a:rPr>
            </a:br>
            <a:endParaRPr lang="en-US" sz="2400" dirty="0">
              <a:solidFill>
                <a:srgbClr val="2E294D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7ACB9FA-C8E8-43F1-868B-D328ECFC31E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758952"/>
            <a:ext cx="384048" cy="5330952"/>
          </a:xfrm>
          <a:prstGeom prst="rect">
            <a:avLst/>
          </a:prstGeom>
          <a:solidFill>
            <a:srgbClr val="F4E1B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E9282B84-621E-4580-80B7-222118AE446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F4E1B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DFE1F858-2A30-4F73-962A-B70A9326A7C2}"/>
              </a:ext>
            </a:extLst>
          </p:cNvPr>
          <p:cNvSpPr txBox="1">
            <a:spLocks/>
          </p:cNvSpPr>
          <p:nvPr/>
        </p:nvSpPr>
        <p:spPr>
          <a:xfrm>
            <a:off x="714375" y="6089903"/>
            <a:ext cx="10787062" cy="624796"/>
          </a:xfrm>
          <a:prstGeom prst="rect">
            <a:avLst/>
          </a:prstGeom>
          <a:solidFill>
            <a:srgbClr val="F4E1B2"/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00" kern="1200" spc="-10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rgbClr val="2E294D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14376" y="799896"/>
            <a:ext cx="10787062" cy="591480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900" dirty="0" err="1" smtClean="0">
                <a:solidFill>
                  <a:srgbClr val="7A0000"/>
                </a:solidFill>
              </a:rPr>
              <a:t>Brajović</a:t>
            </a:r>
            <a:r>
              <a:rPr lang="en-GB" sz="1900" dirty="0" smtClean="0">
                <a:solidFill>
                  <a:srgbClr val="7A0000"/>
                </a:solidFill>
              </a:rPr>
              <a:t>, </a:t>
            </a:r>
            <a:r>
              <a:rPr lang="en-GB" sz="1900" dirty="0" err="1" smtClean="0">
                <a:solidFill>
                  <a:srgbClr val="7A0000"/>
                </a:solidFill>
              </a:rPr>
              <a:t>Saša</a:t>
            </a:r>
            <a:r>
              <a:rPr lang="en-GB" sz="1900" dirty="0" smtClean="0">
                <a:solidFill>
                  <a:srgbClr val="7A0000"/>
                </a:solidFill>
              </a:rPr>
              <a:t> and </a:t>
            </a:r>
            <a:r>
              <a:rPr lang="en-GB" sz="1900" dirty="0" err="1" smtClean="0">
                <a:solidFill>
                  <a:srgbClr val="7A0000"/>
                </a:solidFill>
              </a:rPr>
              <a:t>Erdeljan</a:t>
            </a:r>
            <a:r>
              <a:rPr lang="en-GB" sz="1900" dirty="0" smtClean="0">
                <a:solidFill>
                  <a:srgbClr val="7A0000"/>
                </a:solidFill>
              </a:rPr>
              <a:t>, </a:t>
            </a:r>
            <a:r>
              <a:rPr lang="en-GB" sz="1900" dirty="0" err="1" smtClean="0">
                <a:solidFill>
                  <a:srgbClr val="7A0000"/>
                </a:solidFill>
              </a:rPr>
              <a:t>Jelena</a:t>
            </a:r>
            <a:r>
              <a:rPr lang="en-GB" sz="1900" dirty="0" smtClean="0">
                <a:solidFill>
                  <a:srgbClr val="7A0000"/>
                </a:solidFill>
              </a:rPr>
              <a:t>, “Praying with the Senses: Examples </a:t>
            </a:r>
            <a:r>
              <a:rPr lang="en-GB" sz="1900" dirty="0">
                <a:solidFill>
                  <a:srgbClr val="7A0000"/>
                </a:solidFill>
              </a:rPr>
              <a:t>of icon devotion and the sensory experience in medieval and early modern </a:t>
            </a:r>
            <a:r>
              <a:rPr lang="en-GB" sz="1900" dirty="0" smtClean="0">
                <a:solidFill>
                  <a:srgbClr val="7A0000"/>
                </a:solidFill>
              </a:rPr>
              <a:t>Balkans”, </a:t>
            </a:r>
            <a:r>
              <a:rPr lang="en-GB" sz="1900" i="1" dirty="0" err="1" smtClean="0">
                <a:solidFill>
                  <a:srgbClr val="7A0000"/>
                </a:solidFill>
              </a:rPr>
              <a:t>Zograf</a:t>
            </a:r>
            <a:r>
              <a:rPr lang="en-GB" sz="1900" dirty="0" smtClean="0">
                <a:solidFill>
                  <a:srgbClr val="7A0000"/>
                </a:solidFill>
              </a:rPr>
              <a:t>, Vol. 39 (2015) pp. 57-63</a:t>
            </a:r>
          </a:p>
          <a:p>
            <a:pPr marL="0" indent="0">
              <a:buNone/>
            </a:pPr>
            <a:r>
              <a:rPr lang="en-GB" sz="1900" dirty="0" smtClean="0">
                <a:solidFill>
                  <a:srgbClr val="7A0000"/>
                </a:solidFill>
              </a:rPr>
              <a:t>Chadwick, Henry, </a:t>
            </a:r>
            <a:r>
              <a:rPr lang="en-GB" sz="1900" i="1" dirty="0" smtClean="0">
                <a:solidFill>
                  <a:srgbClr val="7A0000"/>
                </a:solidFill>
              </a:rPr>
              <a:t>The Church in Ancient Society: From Galilee to Gregory the Great </a:t>
            </a:r>
            <a:r>
              <a:rPr lang="en-GB" sz="1900" dirty="0" smtClean="0">
                <a:solidFill>
                  <a:srgbClr val="7A0000"/>
                </a:solidFill>
              </a:rPr>
              <a:t>(OUP: Oxford, 2001)</a:t>
            </a:r>
          </a:p>
          <a:p>
            <a:pPr marL="0" indent="0">
              <a:buNone/>
            </a:pPr>
            <a:r>
              <a:rPr lang="en-GB" sz="1900" dirty="0" err="1" smtClean="0">
                <a:solidFill>
                  <a:srgbClr val="7A0000"/>
                </a:solidFill>
              </a:rPr>
              <a:t>Gheorghiță</a:t>
            </a:r>
            <a:r>
              <a:rPr lang="en-GB" sz="1900" dirty="0" smtClean="0">
                <a:solidFill>
                  <a:srgbClr val="7A0000"/>
                </a:solidFill>
              </a:rPr>
              <a:t>, Veronica and </a:t>
            </a:r>
            <a:r>
              <a:rPr lang="en-GB" sz="1900" dirty="0" err="1" smtClean="0">
                <a:solidFill>
                  <a:srgbClr val="7A0000"/>
                </a:solidFill>
              </a:rPr>
              <a:t>Pădurețu</a:t>
            </a:r>
            <a:r>
              <a:rPr lang="en-GB" sz="1900" dirty="0" smtClean="0">
                <a:solidFill>
                  <a:srgbClr val="7A0000"/>
                </a:solidFill>
              </a:rPr>
              <a:t>, Alexandrina, “Representation of the Saints in Orthodox Iconography”, </a:t>
            </a:r>
            <a:r>
              <a:rPr lang="en-GB" sz="1900" i="1" dirty="0">
                <a:solidFill>
                  <a:srgbClr val="7A0000"/>
                </a:solidFill>
              </a:rPr>
              <a:t>SEA: Practical Application of Science</a:t>
            </a:r>
            <a:r>
              <a:rPr lang="en-GB" sz="1900" dirty="0" smtClean="0">
                <a:solidFill>
                  <a:srgbClr val="7A0000"/>
                </a:solidFill>
              </a:rPr>
              <a:t>, Vol. 2 (2014) pp.555-562</a:t>
            </a:r>
          </a:p>
          <a:p>
            <a:pPr marL="0" indent="0">
              <a:buNone/>
            </a:pPr>
            <a:r>
              <a:rPr lang="en-GB" sz="1900" dirty="0" err="1" smtClean="0">
                <a:solidFill>
                  <a:srgbClr val="7A0000"/>
                </a:solidFill>
              </a:rPr>
              <a:t>Mouriki</a:t>
            </a:r>
            <a:r>
              <a:rPr lang="en-GB" sz="1900" dirty="0" smtClean="0">
                <a:solidFill>
                  <a:srgbClr val="7A0000"/>
                </a:solidFill>
              </a:rPr>
              <a:t>, Doula</a:t>
            </a:r>
            <a:r>
              <a:rPr lang="en-GB" sz="1900" dirty="0">
                <a:solidFill>
                  <a:srgbClr val="7A0000"/>
                </a:solidFill>
              </a:rPr>
              <a:t>, </a:t>
            </a:r>
            <a:r>
              <a:rPr lang="en-GB" sz="1900" dirty="0" smtClean="0">
                <a:solidFill>
                  <a:srgbClr val="7A0000"/>
                </a:solidFill>
              </a:rPr>
              <a:t>“A </a:t>
            </a:r>
            <a:r>
              <a:rPr lang="en-GB" sz="1900" dirty="0">
                <a:solidFill>
                  <a:srgbClr val="7A0000"/>
                </a:solidFill>
              </a:rPr>
              <a:t>Thirteenth-Century Icon with A Variant of the </a:t>
            </a:r>
            <a:r>
              <a:rPr lang="en-GB" sz="1900" dirty="0" err="1">
                <a:solidFill>
                  <a:srgbClr val="7A0000"/>
                </a:solidFill>
              </a:rPr>
              <a:t>Hodegetria</a:t>
            </a:r>
            <a:r>
              <a:rPr lang="en-GB" sz="1900" dirty="0">
                <a:solidFill>
                  <a:srgbClr val="7A0000"/>
                </a:solidFill>
              </a:rPr>
              <a:t> in the Byzantine Museum of Athens”, </a:t>
            </a:r>
            <a:r>
              <a:rPr lang="en-GB" sz="1900" i="1" dirty="0">
                <a:solidFill>
                  <a:srgbClr val="7A0000"/>
                </a:solidFill>
              </a:rPr>
              <a:t>Dumbarton Oaks Papers</a:t>
            </a:r>
            <a:r>
              <a:rPr lang="en-GB" sz="1900" dirty="0">
                <a:solidFill>
                  <a:srgbClr val="7A0000"/>
                </a:solidFill>
              </a:rPr>
              <a:t>, Vol. </a:t>
            </a:r>
            <a:r>
              <a:rPr lang="en-GB" sz="1900" dirty="0" smtClean="0">
                <a:solidFill>
                  <a:srgbClr val="7A0000"/>
                </a:solidFill>
              </a:rPr>
              <a:t>41 (</a:t>
            </a:r>
            <a:r>
              <a:rPr lang="en-GB" sz="1900" dirty="0">
                <a:solidFill>
                  <a:srgbClr val="7A0000"/>
                </a:solidFill>
              </a:rPr>
              <a:t>1987</a:t>
            </a:r>
            <a:r>
              <a:rPr lang="en-GB" sz="1900" dirty="0" smtClean="0">
                <a:solidFill>
                  <a:srgbClr val="7A0000"/>
                </a:solidFill>
              </a:rPr>
              <a:t>) </a:t>
            </a:r>
            <a:r>
              <a:rPr lang="en-GB" sz="1900" dirty="0">
                <a:solidFill>
                  <a:srgbClr val="7A0000"/>
                </a:solidFill>
              </a:rPr>
              <a:t>pp. 403-414 </a:t>
            </a:r>
            <a:endParaRPr lang="en-GB" sz="1900" dirty="0" smtClean="0">
              <a:solidFill>
                <a:srgbClr val="7A0000"/>
              </a:solidFill>
            </a:endParaRPr>
          </a:p>
          <a:p>
            <a:pPr marL="0" indent="0">
              <a:buNone/>
            </a:pPr>
            <a:r>
              <a:rPr lang="en-GB" sz="1900" dirty="0" err="1" smtClean="0">
                <a:solidFill>
                  <a:srgbClr val="7A0000"/>
                </a:solidFill>
              </a:rPr>
              <a:t>Narinskaya</a:t>
            </a:r>
            <a:r>
              <a:rPr lang="en-GB" sz="1900" dirty="0" smtClean="0">
                <a:solidFill>
                  <a:srgbClr val="7A0000"/>
                </a:solidFill>
              </a:rPr>
              <a:t>, Elena</a:t>
            </a:r>
            <a:r>
              <a:rPr lang="en-GB" sz="1900" dirty="0">
                <a:solidFill>
                  <a:srgbClr val="7A0000"/>
                </a:solidFill>
              </a:rPr>
              <a:t>, </a:t>
            </a:r>
            <a:r>
              <a:rPr lang="en-GB" sz="1900" dirty="0" smtClean="0">
                <a:solidFill>
                  <a:srgbClr val="7A0000"/>
                </a:solidFill>
              </a:rPr>
              <a:t>“On </a:t>
            </a:r>
            <a:r>
              <a:rPr lang="en-GB" sz="1900" dirty="0">
                <a:solidFill>
                  <a:srgbClr val="7A0000"/>
                </a:solidFill>
              </a:rPr>
              <a:t>the Divine Images: Theology Behind the Icons and their Veneration in the Early Church”, </a:t>
            </a:r>
            <a:r>
              <a:rPr lang="en-GB" sz="1900" i="1" dirty="0" smtClean="0">
                <a:solidFill>
                  <a:srgbClr val="7A0000"/>
                </a:solidFill>
              </a:rPr>
              <a:t>Transformation</a:t>
            </a:r>
            <a:r>
              <a:rPr lang="en-GB" sz="1900" dirty="0" smtClean="0">
                <a:solidFill>
                  <a:srgbClr val="7A0000"/>
                </a:solidFill>
              </a:rPr>
              <a:t>, </a:t>
            </a:r>
            <a:r>
              <a:rPr lang="en-GB" sz="1900" dirty="0">
                <a:solidFill>
                  <a:srgbClr val="7A0000"/>
                </a:solidFill>
              </a:rPr>
              <a:t>Vol. </a:t>
            </a:r>
            <a:r>
              <a:rPr lang="en-GB" sz="1900" dirty="0" smtClean="0">
                <a:solidFill>
                  <a:srgbClr val="7A0000"/>
                </a:solidFill>
              </a:rPr>
              <a:t>29 (2012) </a:t>
            </a:r>
            <a:r>
              <a:rPr lang="en-GB" sz="1900" dirty="0">
                <a:solidFill>
                  <a:srgbClr val="7A0000"/>
                </a:solidFill>
              </a:rPr>
              <a:t>pp. 139-148 </a:t>
            </a:r>
            <a:endParaRPr lang="en-GB" sz="1900" dirty="0" smtClean="0">
              <a:solidFill>
                <a:srgbClr val="7A0000"/>
              </a:solidFill>
            </a:endParaRPr>
          </a:p>
          <a:p>
            <a:pPr marL="0" indent="0">
              <a:buNone/>
            </a:pPr>
            <a:r>
              <a:rPr lang="en-GB" sz="1900" dirty="0" err="1" smtClean="0">
                <a:solidFill>
                  <a:srgbClr val="7A0000"/>
                </a:solidFill>
              </a:rPr>
              <a:t>Pentcheva</a:t>
            </a:r>
            <a:r>
              <a:rPr lang="en-GB" sz="1900" dirty="0" smtClean="0">
                <a:solidFill>
                  <a:srgbClr val="7A0000"/>
                </a:solidFill>
              </a:rPr>
              <a:t>, </a:t>
            </a:r>
            <a:r>
              <a:rPr lang="en-GB" sz="1900" dirty="0" err="1" smtClean="0">
                <a:solidFill>
                  <a:srgbClr val="7A0000"/>
                </a:solidFill>
              </a:rPr>
              <a:t>Bissera</a:t>
            </a:r>
            <a:r>
              <a:rPr lang="en-GB" sz="1900" dirty="0" smtClean="0">
                <a:solidFill>
                  <a:srgbClr val="7A0000"/>
                </a:solidFill>
              </a:rPr>
              <a:t> V., </a:t>
            </a:r>
            <a:r>
              <a:rPr lang="en-GB" sz="1900" i="1" dirty="0" smtClean="0">
                <a:solidFill>
                  <a:srgbClr val="7A0000"/>
                </a:solidFill>
              </a:rPr>
              <a:t>Icons </a:t>
            </a:r>
            <a:r>
              <a:rPr lang="en-GB" sz="1900" i="1" dirty="0">
                <a:solidFill>
                  <a:srgbClr val="7A0000"/>
                </a:solidFill>
              </a:rPr>
              <a:t>and Power: The Mother of God in </a:t>
            </a:r>
            <a:r>
              <a:rPr lang="en-GB" sz="1900" i="1" dirty="0" smtClean="0">
                <a:solidFill>
                  <a:srgbClr val="7A0000"/>
                </a:solidFill>
              </a:rPr>
              <a:t>Byzantium</a:t>
            </a:r>
            <a:r>
              <a:rPr lang="en-GB" sz="1900" dirty="0" smtClean="0">
                <a:solidFill>
                  <a:srgbClr val="7A0000"/>
                </a:solidFill>
              </a:rPr>
              <a:t> (</a:t>
            </a:r>
            <a:r>
              <a:rPr lang="en-GB" sz="1900" dirty="0">
                <a:solidFill>
                  <a:srgbClr val="7A0000"/>
                </a:solidFill>
              </a:rPr>
              <a:t>Pennsylvania State University Pres: University Park, Pennsylvania</a:t>
            </a:r>
            <a:r>
              <a:rPr lang="en-GB" sz="1900" dirty="0" smtClean="0">
                <a:solidFill>
                  <a:srgbClr val="7A0000"/>
                </a:solidFill>
              </a:rPr>
              <a:t>, 2006)</a:t>
            </a:r>
          </a:p>
          <a:p>
            <a:pPr marL="0" indent="0">
              <a:buNone/>
            </a:pPr>
            <a:r>
              <a:rPr lang="en-GB" sz="1900" dirty="0" err="1" smtClean="0">
                <a:solidFill>
                  <a:srgbClr val="7A0000"/>
                </a:solidFill>
              </a:rPr>
              <a:t>Spoel</a:t>
            </a:r>
            <a:r>
              <a:rPr lang="en-GB" sz="1900" dirty="0" smtClean="0">
                <a:solidFill>
                  <a:srgbClr val="7A0000"/>
                </a:solidFill>
              </a:rPr>
              <a:t>, Philippa M</a:t>
            </a:r>
            <a:r>
              <a:rPr lang="en-GB" sz="1900" dirty="0">
                <a:solidFill>
                  <a:srgbClr val="7A0000"/>
                </a:solidFill>
              </a:rPr>
              <a:t>., </a:t>
            </a:r>
            <a:r>
              <a:rPr lang="en-GB" sz="1900" dirty="0" smtClean="0">
                <a:solidFill>
                  <a:srgbClr val="7A0000"/>
                </a:solidFill>
              </a:rPr>
              <a:t>“The </a:t>
            </a:r>
            <a:r>
              <a:rPr lang="en-GB" sz="1900" dirty="0">
                <a:solidFill>
                  <a:srgbClr val="7A0000"/>
                </a:solidFill>
              </a:rPr>
              <a:t>Science of Bodily Rhetoric in Gilbert Austin's "</a:t>
            </a:r>
            <a:r>
              <a:rPr lang="en-GB" sz="1900" dirty="0" err="1" smtClean="0">
                <a:solidFill>
                  <a:srgbClr val="7A0000"/>
                </a:solidFill>
              </a:rPr>
              <a:t>Chironomia</a:t>
            </a:r>
            <a:r>
              <a:rPr lang="en-GB" sz="1900" dirty="0">
                <a:solidFill>
                  <a:srgbClr val="7A0000"/>
                </a:solidFill>
              </a:rPr>
              <a:t>“”, </a:t>
            </a:r>
            <a:r>
              <a:rPr lang="en-GB" sz="1900" i="1" dirty="0">
                <a:solidFill>
                  <a:srgbClr val="7A0000"/>
                </a:solidFill>
              </a:rPr>
              <a:t>Rhetoric Society Quarterly</a:t>
            </a:r>
            <a:r>
              <a:rPr lang="en-GB" sz="1900" dirty="0">
                <a:solidFill>
                  <a:srgbClr val="7A0000"/>
                </a:solidFill>
              </a:rPr>
              <a:t>, Vol. </a:t>
            </a:r>
            <a:r>
              <a:rPr lang="en-GB" sz="1900" dirty="0" smtClean="0">
                <a:solidFill>
                  <a:srgbClr val="7A0000"/>
                </a:solidFill>
              </a:rPr>
              <a:t>28</a:t>
            </a:r>
            <a:r>
              <a:rPr lang="en-GB" sz="1900" dirty="0">
                <a:solidFill>
                  <a:srgbClr val="7A0000"/>
                </a:solidFill>
              </a:rPr>
              <a:t> </a:t>
            </a:r>
            <a:r>
              <a:rPr lang="en-GB" sz="1900" dirty="0" smtClean="0">
                <a:solidFill>
                  <a:srgbClr val="7A0000"/>
                </a:solidFill>
              </a:rPr>
              <a:t>(1998) </a:t>
            </a:r>
            <a:r>
              <a:rPr lang="en-GB" sz="1900" dirty="0">
                <a:solidFill>
                  <a:srgbClr val="7A0000"/>
                </a:solidFill>
              </a:rPr>
              <a:t>pp. 5-27  </a:t>
            </a:r>
            <a:endParaRPr lang="en-GB" sz="1900" dirty="0" smtClean="0">
              <a:solidFill>
                <a:srgbClr val="7A0000"/>
              </a:solidFill>
            </a:endParaRPr>
          </a:p>
          <a:p>
            <a:pPr marL="0" indent="0">
              <a:buNone/>
            </a:pPr>
            <a:r>
              <a:rPr lang="en-GB" sz="1900" dirty="0" err="1" smtClean="0">
                <a:solidFill>
                  <a:srgbClr val="7A0000"/>
                </a:solidFill>
              </a:rPr>
              <a:t>Tsakalos</a:t>
            </a:r>
            <a:r>
              <a:rPr lang="en-GB" sz="1900" dirty="0" smtClean="0">
                <a:solidFill>
                  <a:srgbClr val="7A0000"/>
                </a:solidFill>
              </a:rPr>
              <a:t>, </a:t>
            </a:r>
            <a:r>
              <a:rPr lang="en-GB" sz="1900" dirty="0" err="1" smtClean="0">
                <a:solidFill>
                  <a:srgbClr val="7A0000"/>
                </a:solidFill>
              </a:rPr>
              <a:t>Antonis</a:t>
            </a:r>
            <a:r>
              <a:rPr lang="en-GB" sz="1900" dirty="0" smtClean="0">
                <a:solidFill>
                  <a:srgbClr val="7A0000"/>
                </a:solidFill>
              </a:rPr>
              <a:t>, </a:t>
            </a:r>
            <a:r>
              <a:rPr lang="en-GB" sz="1900" dirty="0">
                <a:solidFill>
                  <a:srgbClr val="7A0000"/>
                </a:solidFill>
              </a:rPr>
              <a:t>“Religious and National Mythmaking: Conservation and Reconstruction of the Social Memory</a:t>
            </a:r>
            <a:r>
              <a:rPr lang="en-GB" sz="1900" dirty="0" smtClean="0">
                <a:solidFill>
                  <a:srgbClr val="7A0000"/>
                </a:solidFill>
              </a:rPr>
              <a:t>” in </a:t>
            </a:r>
            <a:r>
              <a:rPr lang="en-GB" sz="1900" dirty="0" err="1">
                <a:solidFill>
                  <a:srgbClr val="7A0000"/>
                </a:solidFill>
              </a:rPr>
              <a:t>Moutafov</a:t>
            </a:r>
            <a:r>
              <a:rPr lang="en-GB" sz="1900" dirty="0">
                <a:solidFill>
                  <a:srgbClr val="7A0000"/>
                </a:solidFill>
              </a:rPr>
              <a:t> </a:t>
            </a:r>
            <a:r>
              <a:rPr lang="en-GB" sz="1900" dirty="0" smtClean="0">
                <a:solidFill>
                  <a:srgbClr val="7A0000"/>
                </a:solidFill>
              </a:rPr>
              <a:t>and </a:t>
            </a:r>
            <a:r>
              <a:rPr lang="en-GB" sz="1900" dirty="0" err="1" smtClean="0">
                <a:solidFill>
                  <a:srgbClr val="7A0000"/>
                </a:solidFill>
              </a:rPr>
              <a:t>Toth</a:t>
            </a:r>
            <a:r>
              <a:rPr lang="en-GB" sz="1900" dirty="0" smtClean="0">
                <a:solidFill>
                  <a:srgbClr val="7A0000"/>
                </a:solidFill>
              </a:rPr>
              <a:t> </a:t>
            </a:r>
            <a:r>
              <a:rPr lang="en-GB" sz="1900" dirty="0">
                <a:solidFill>
                  <a:srgbClr val="7A0000"/>
                </a:solidFill>
              </a:rPr>
              <a:t>(eds.), </a:t>
            </a:r>
            <a:r>
              <a:rPr lang="en-GB" sz="1900" i="1" dirty="0" smtClean="0">
                <a:solidFill>
                  <a:srgbClr val="7A0000"/>
                </a:solidFill>
              </a:rPr>
              <a:t>Byzantine </a:t>
            </a:r>
            <a:r>
              <a:rPr lang="en-GB" sz="1900" i="1" dirty="0">
                <a:solidFill>
                  <a:srgbClr val="7A0000"/>
                </a:solidFill>
              </a:rPr>
              <a:t>and Post-Byzantine Art: Crossing </a:t>
            </a:r>
            <a:r>
              <a:rPr lang="en-GB" sz="1900" i="1" dirty="0" smtClean="0">
                <a:solidFill>
                  <a:srgbClr val="7A0000"/>
                </a:solidFill>
              </a:rPr>
              <a:t>Borders</a:t>
            </a:r>
            <a:r>
              <a:rPr lang="en-GB" sz="1900" dirty="0" smtClean="0">
                <a:solidFill>
                  <a:srgbClr val="7A0000"/>
                </a:solidFill>
              </a:rPr>
              <a:t> (Sofia, 2018) pp. 417-433</a:t>
            </a:r>
            <a:endParaRPr lang="en-GB" sz="1900" dirty="0">
              <a:solidFill>
                <a:srgbClr val="7A0000"/>
              </a:solidFill>
            </a:endParaRPr>
          </a:p>
          <a:p>
            <a:pPr marL="0" indent="0">
              <a:buNone/>
            </a:pPr>
            <a:r>
              <a:rPr lang="en-GB" sz="1900" dirty="0" smtClean="0">
                <a:solidFill>
                  <a:srgbClr val="7A0000"/>
                </a:solidFill>
              </a:rPr>
              <a:t>Weyl </a:t>
            </a:r>
            <a:r>
              <a:rPr lang="en-GB" sz="1900" dirty="0" err="1" smtClean="0">
                <a:solidFill>
                  <a:srgbClr val="7A0000"/>
                </a:solidFill>
              </a:rPr>
              <a:t>Carr</a:t>
            </a:r>
            <a:r>
              <a:rPr lang="en-GB" sz="1900" dirty="0" smtClean="0">
                <a:solidFill>
                  <a:srgbClr val="7A0000"/>
                </a:solidFill>
              </a:rPr>
              <a:t>, Annemarie, “</a:t>
            </a:r>
            <a:r>
              <a:rPr lang="en-GB" sz="1900" dirty="0" err="1">
                <a:solidFill>
                  <a:srgbClr val="7A0000"/>
                </a:solidFill>
              </a:rPr>
              <a:t>Reections</a:t>
            </a:r>
            <a:r>
              <a:rPr lang="en-GB" sz="1900" dirty="0">
                <a:solidFill>
                  <a:srgbClr val="7A0000"/>
                </a:solidFill>
              </a:rPr>
              <a:t> on the Medium of the </a:t>
            </a:r>
            <a:r>
              <a:rPr lang="en-GB" sz="1900" dirty="0" smtClean="0">
                <a:solidFill>
                  <a:srgbClr val="7A0000"/>
                </a:solidFill>
              </a:rPr>
              <a:t>Miraculous” in </a:t>
            </a:r>
            <a:r>
              <a:rPr lang="en-GB" sz="1900" dirty="0" err="1" smtClean="0">
                <a:solidFill>
                  <a:srgbClr val="7A0000"/>
                </a:solidFill>
              </a:rPr>
              <a:t>Gerstel</a:t>
            </a:r>
            <a:r>
              <a:rPr lang="en-GB" sz="1900" dirty="0" smtClean="0">
                <a:solidFill>
                  <a:srgbClr val="7A0000"/>
                </a:solidFill>
              </a:rPr>
              <a:t> (ed.), </a:t>
            </a:r>
            <a:r>
              <a:rPr lang="en-GB" sz="1900" i="1" dirty="0">
                <a:solidFill>
                  <a:srgbClr val="7A0000"/>
                </a:solidFill>
              </a:rPr>
              <a:t>Agency in the </a:t>
            </a:r>
            <a:r>
              <a:rPr lang="en-GB" sz="1900" i="1" dirty="0" smtClean="0">
                <a:solidFill>
                  <a:srgbClr val="7A0000"/>
                </a:solidFill>
              </a:rPr>
              <a:t>Medieval and </a:t>
            </a:r>
            <a:r>
              <a:rPr lang="en-GB" sz="1900" i="1" dirty="0">
                <a:solidFill>
                  <a:srgbClr val="7A0000"/>
                </a:solidFill>
              </a:rPr>
              <a:t>Early </a:t>
            </a:r>
            <a:r>
              <a:rPr lang="en-GB" sz="1900" i="1" dirty="0" smtClean="0">
                <a:solidFill>
                  <a:srgbClr val="7A0000"/>
                </a:solidFill>
              </a:rPr>
              <a:t>Modern Mediterranean </a:t>
            </a:r>
            <a:r>
              <a:rPr lang="en-GB" sz="1900" dirty="0" smtClean="0">
                <a:solidFill>
                  <a:srgbClr val="7A0000"/>
                </a:solidFill>
              </a:rPr>
              <a:t>(</a:t>
            </a:r>
            <a:r>
              <a:rPr lang="en-GB" sz="1900" dirty="0" err="1" smtClean="0">
                <a:solidFill>
                  <a:srgbClr val="7A0000"/>
                </a:solidFill>
              </a:rPr>
              <a:t>Brepols</a:t>
            </a:r>
            <a:r>
              <a:rPr lang="en-GB" sz="1900" dirty="0" smtClean="0">
                <a:solidFill>
                  <a:srgbClr val="7A0000"/>
                </a:solidFill>
              </a:rPr>
              <a:t> </a:t>
            </a:r>
            <a:r>
              <a:rPr lang="en-GB" sz="1900" dirty="0">
                <a:solidFill>
                  <a:srgbClr val="7A0000"/>
                </a:solidFill>
              </a:rPr>
              <a:t>Publishers: </a:t>
            </a:r>
            <a:r>
              <a:rPr lang="en-GB" sz="1900" dirty="0" err="1" smtClean="0">
                <a:solidFill>
                  <a:srgbClr val="7A0000"/>
                </a:solidFill>
              </a:rPr>
              <a:t>Turnhout</a:t>
            </a:r>
            <a:r>
              <a:rPr lang="en-GB" sz="1900" dirty="0" smtClean="0">
                <a:solidFill>
                  <a:srgbClr val="7A0000"/>
                </a:solidFill>
              </a:rPr>
              <a:t>, 2016) pp. 33-52</a:t>
            </a:r>
            <a:endParaRPr lang="en-GB" sz="1900" dirty="0">
              <a:solidFill>
                <a:srgbClr val="7A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798212" y="758951"/>
            <a:ext cx="262526" cy="533095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-5242" y="758952"/>
            <a:ext cx="128072" cy="533095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500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me">
  <a:themeElements>
    <a:clrScheme name="Frame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44567466_Architecture Frame design_SL_V1.pptx" id="{C682F7F7-472B-43B5-B4B9-7C20C5565507}" vid="{60A07E3C-0E63-4AF0-8291-98470A21A2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EB7BB97-A62F-4534-888F-505637578A57}">
  <ds:schemaRefs>
    <ds:schemaRef ds:uri="http://purl.org/dc/dcmitype/"/>
    <ds:schemaRef ds:uri="16c05727-aa75-4e4a-9b5f-8a80a1165891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71af3243-3dd4-4a8d-8c0d-dd76da1f02a5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8A236E1-64DF-4E50-A38B-2C17C1880F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C62D4C9-FB7C-42A5-9239-CABAB80115F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Architecture Frame design</Template>
  <TotalTime>0</TotalTime>
  <Words>729</Words>
  <Application>Microsoft Office PowerPoint</Application>
  <PresentationFormat>Widescreen</PresentationFormat>
  <Paragraphs>91</Paragraphs>
  <Slides>10</Slides>
  <Notes>10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Corbel</vt:lpstr>
      <vt:lpstr>Wingdings 2</vt:lpstr>
      <vt:lpstr>Frame</vt:lpstr>
      <vt:lpstr>The Three Hierarchs and Theotokos Hodegetria  BXM992</vt:lpstr>
      <vt:lpstr>   The Three Hierarchs and Theotokos Hodegetria</vt:lpstr>
      <vt:lpstr>Three Hierarchs          </vt:lpstr>
      <vt:lpstr>An iconographical depiction of the Virgin Mary holding the Christ Child   Hodegetria = she who points the way  Based on the portrait of Mary painted by Luke the Evangelist, the first icon painter   One of the most common iconographical depictions</vt:lpstr>
      <vt:lpstr>PowerPoint Presentation</vt:lpstr>
      <vt:lpstr>Biblical origins</vt:lpstr>
      <vt:lpstr>  Physicality</vt:lpstr>
      <vt:lpstr>  Physicality</vt:lpstr>
      <vt:lpstr>BXM14192 The Three Hierarchs </vt:lpstr>
      <vt:lpstr>References          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2019-06-04T17:46:38Z</dcterms:created>
  <dcterms:modified xsi:type="dcterms:W3CDTF">2020-04-27T16:25:34Z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