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32918400" cy="219456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61FF"/>
    <a:srgbClr val="CC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F66036-50E9-4A3A-8EE2-FA749882CB83}" v="4" dt="2025-03-06T12:06:33.8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53" autoAdjust="0"/>
    <p:restoredTop sz="94660"/>
  </p:normalViewPr>
  <p:slideViewPr>
    <p:cSldViewPr snapToGrid="0">
      <p:cViewPr varScale="1">
        <p:scale>
          <a:sx n="26" d="100"/>
          <a:sy n="26" d="100"/>
        </p:scale>
        <p:origin x="152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68880" y="3591562"/>
            <a:ext cx="27980640" cy="7640320"/>
          </a:xfrm>
        </p:spPr>
        <p:txBody>
          <a:bodyPr anchor="b"/>
          <a:lstStyle>
            <a:lvl1pPr algn="ctr">
              <a:defRPr sz="19200"/>
            </a:lvl1pPr>
          </a:lstStyle>
          <a:p>
            <a:r>
              <a:rPr lang="en-US"/>
              <a:t>Click to edit Master title style</a:t>
            </a:r>
            <a:endParaRPr lang="en-US" dirty="0"/>
          </a:p>
        </p:txBody>
      </p:sp>
      <p:sp>
        <p:nvSpPr>
          <p:cNvPr id="3" name="Subtitle 2"/>
          <p:cNvSpPr>
            <a:spLocks noGrp="1"/>
          </p:cNvSpPr>
          <p:nvPr>
            <p:ph type="subTitle" idx="1"/>
          </p:nvPr>
        </p:nvSpPr>
        <p:spPr>
          <a:xfrm>
            <a:off x="4114800" y="11526522"/>
            <a:ext cx="24688800" cy="5298438"/>
          </a:xfrm>
        </p:spPr>
        <p:txBody>
          <a:bodyPr/>
          <a:lstStyle>
            <a:lvl1pPr marL="0" indent="0" algn="ctr">
              <a:buNone/>
              <a:defRPr sz="7680"/>
            </a:lvl1pPr>
            <a:lvl2pPr marL="1463040" indent="0" algn="ctr">
              <a:buNone/>
              <a:defRPr sz="6400"/>
            </a:lvl2pPr>
            <a:lvl3pPr marL="2926080" indent="0" algn="ctr">
              <a:buNone/>
              <a:defRPr sz="5760"/>
            </a:lvl3pPr>
            <a:lvl4pPr marL="4389120" indent="0" algn="ctr">
              <a:buNone/>
              <a:defRPr sz="5120"/>
            </a:lvl4pPr>
            <a:lvl5pPr marL="5852160" indent="0" algn="ctr">
              <a:buNone/>
              <a:defRPr sz="5120"/>
            </a:lvl5pPr>
            <a:lvl6pPr marL="7315200" indent="0" algn="ctr">
              <a:buNone/>
              <a:defRPr sz="5120"/>
            </a:lvl6pPr>
            <a:lvl7pPr marL="8778240" indent="0" algn="ctr">
              <a:buNone/>
              <a:defRPr sz="5120"/>
            </a:lvl7pPr>
            <a:lvl8pPr marL="10241280" indent="0" algn="ctr">
              <a:buNone/>
              <a:defRPr sz="5120"/>
            </a:lvl8pPr>
            <a:lvl9pPr marL="11704320" indent="0" algn="ctr">
              <a:buNone/>
              <a:defRPr sz="512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C789FF-2B4A-4204-8B44-62DA9521B17C}" type="datetimeFigureOut">
              <a:rPr lang="en-IN" smtClean="0"/>
              <a:t>06-03-2025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1606186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C789FF-2B4A-4204-8B44-62DA9521B17C}" type="datetimeFigureOut">
              <a:rPr lang="en-IN" smtClean="0"/>
              <a:t>06-03-2025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1960877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45997" y="5471167"/>
            <a:ext cx="28392120" cy="9128758"/>
          </a:xfrm>
        </p:spPr>
        <p:txBody>
          <a:bodyPr anchor="b"/>
          <a:lstStyle>
            <a:lvl1pPr>
              <a:defRPr sz="19200"/>
            </a:lvl1pPr>
          </a:lstStyle>
          <a:p>
            <a:r>
              <a:rPr lang="en-US"/>
              <a:t>Click to edit Master title style</a:t>
            </a:r>
            <a:endParaRPr lang="en-US" dirty="0"/>
          </a:p>
        </p:txBody>
      </p:sp>
      <p:sp>
        <p:nvSpPr>
          <p:cNvPr id="3" name="Text Placeholder 2"/>
          <p:cNvSpPr>
            <a:spLocks noGrp="1"/>
          </p:cNvSpPr>
          <p:nvPr>
            <p:ph type="body" idx="1"/>
          </p:nvPr>
        </p:nvSpPr>
        <p:spPr>
          <a:xfrm>
            <a:off x="2245997" y="14686287"/>
            <a:ext cx="28392120" cy="4800598"/>
          </a:xfrm>
        </p:spPr>
        <p:txBody>
          <a:bodyPr/>
          <a:lstStyle>
            <a:lvl1pPr marL="0" indent="0">
              <a:buNone/>
              <a:defRPr sz="7680">
                <a:solidFill>
                  <a:schemeClr val="tx1"/>
                </a:solidFill>
              </a:defRPr>
            </a:lvl1pPr>
            <a:lvl2pPr marL="1463040" indent="0">
              <a:buNone/>
              <a:defRPr sz="6400">
                <a:solidFill>
                  <a:schemeClr val="tx1">
                    <a:tint val="75000"/>
                  </a:schemeClr>
                </a:solidFill>
              </a:defRPr>
            </a:lvl2pPr>
            <a:lvl3pPr marL="2926080" indent="0">
              <a:buNone/>
              <a:defRPr sz="5760">
                <a:solidFill>
                  <a:schemeClr val="tx1">
                    <a:tint val="75000"/>
                  </a:schemeClr>
                </a:solidFill>
              </a:defRPr>
            </a:lvl3pPr>
            <a:lvl4pPr marL="4389120" indent="0">
              <a:buNone/>
              <a:defRPr sz="5120">
                <a:solidFill>
                  <a:schemeClr val="tx1">
                    <a:tint val="75000"/>
                  </a:schemeClr>
                </a:solidFill>
              </a:defRPr>
            </a:lvl4pPr>
            <a:lvl5pPr marL="5852160" indent="0">
              <a:buNone/>
              <a:defRPr sz="5120">
                <a:solidFill>
                  <a:schemeClr val="tx1">
                    <a:tint val="75000"/>
                  </a:schemeClr>
                </a:solidFill>
              </a:defRPr>
            </a:lvl5pPr>
            <a:lvl6pPr marL="7315200" indent="0">
              <a:buNone/>
              <a:defRPr sz="5120">
                <a:solidFill>
                  <a:schemeClr val="tx1">
                    <a:tint val="75000"/>
                  </a:schemeClr>
                </a:solidFill>
              </a:defRPr>
            </a:lvl6pPr>
            <a:lvl7pPr marL="8778240" indent="0">
              <a:buNone/>
              <a:defRPr sz="5120">
                <a:solidFill>
                  <a:schemeClr val="tx1">
                    <a:tint val="75000"/>
                  </a:schemeClr>
                </a:solidFill>
              </a:defRPr>
            </a:lvl7pPr>
            <a:lvl8pPr marL="10241280" indent="0">
              <a:buNone/>
              <a:defRPr sz="5120">
                <a:solidFill>
                  <a:schemeClr val="tx1">
                    <a:tint val="75000"/>
                  </a:schemeClr>
                </a:solidFill>
              </a:defRPr>
            </a:lvl8pPr>
            <a:lvl9pPr marL="11704320" indent="0">
              <a:buNone/>
              <a:defRPr sz="51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0C789FF-2B4A-4204-8B44-62DA9521B17C}" type="datetimeFigureOut">
              <a:rPr lang="en-IN" smtClean="0"/>
              <a:t>06-03-2025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3869341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263140" y="5842000"/>
            <a:ext cx="13990320" cy="139242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6664940" y="5842000"/>
            <a:ext cx="13990320" cy="139242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C789FF-2B4A-4204-8B44-62DA9521B17C}" type="datetimeFigureOut">
              <a:rPr lang="en-IN" smtClean="0"/>
              <a:t>06-03-2025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3213312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168405"/>
            <a:ext cx="2839212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267431" y="5379722"/>
            <a:ext cx="13926024"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Edit Master text styles</a:t>
            </a:r>
          </a:p>
        </p:txBody>
      </p:sp>
      <p:sp>
        <p:nvSpPr>
          <p:cNvPr id="4" name="Content Placeholder 3"/>
          <p:cNvSpPr>
            <a:spLocks noGrp="1"/>
          </p:cNvSpPr>
          <p:nvPr>
            <p:ph sz="half" idx="2"/>
          </p:nvPr>
        </p:nvSpPr>
        <p:spPr>
          <a:xfrm>
            <a:off x="2267431" y="8016240"/>
            <a:ext cx="13926024" cy="117906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6664942" y="5379722"/>
            <a:ext cx="13994608" cy="2636518"/>
          </a:xfrm>
        </p:spPr>
        <p:txBody>
          <a:bodyPr anchor="b"/>
          <a:lstStyle>
            <a:lvl1pPr marL="0" indent="0">
              <a:buNone/>
              <a:defRPr sz="7680" b="1"/>
            </a:lvl1pPr>
            <a:lvl2pPr marL="1463040" indent="0">
              <a:buNone/>
              <a:defRPr sz="6400" b="1"/>
            </a:lvl2pPr>
            <a:lvl3pPr marL="2926080" indent="0">
              <a:buNone/>
              <a:defRPr sz="5760" b="1"/>
            </a:lvl3pPr>
            <a:lvl4pPr marL="4389120" indent="0">
              <a:buNone/>
              <a:defRPr sz="5120" b="1"/>
            </a:lvl4pPr>
            <a:lvl5pPr marL="5852160" indent="0">
              <a:buNone/>
              <a:defRPr sz="5120" b="1"/>
            </a:lvl5pPr>
            <a:lvl6pPr marL="7315200" indent="0">
              <a:buNone/>
              <a:defRPr sz="5120" b="1"/>
            </a:lvl6pPr>
            <a:lvl7pPr marL="8778240" indent="0">
              <a:buNone/>
              <a:defRPr sz="5120" b="1"/>
            </a:lvl7pPr>
            <a:lvl8pPr marL="10241280" indent="0">
              <a:buNone/>
              <a:defRPr sz="5120" b="1"/>
            </a:lvl8pPr>
            <a:lvl9pPr marL="11704320" indent="0">
              <a:buNone/>
              <a:defRPr sz="5120" b="1"/>
            </a:lvl9pPr>
          </a:lstStyle>
          <a:p>
            <a:pPr lvl="0"/>
            <a:r>
              <a:rPr lang="en-US"/>
              <a:t>Edit Master text styles</a:t>
            </a:r>
          </a:p>
        </p:txBody>
      </p:sp>
      <p:sp>
        <p:nvSpPr>
          <p:cNvPr id="6" name="Content Placeholder 5"/>
          <p:cNvSpPr>
            <a:spLocks noGrp="1"/>
          </p:cNvSpPr>
          <p:nvPr>
            <p:ph sz="quarter" idx="4"/>
          </p:nvPr>
        </p:nvSpPr>
        <p:spPr>
          <a:xfrm>
            <a:off x="16664942" y="8016240"/>
            <a:ext cx="13994608" cy="117906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C789FF-2B4A-4204-8B44-62DA9521B17C}" type="datetimeFigureOut">
              <a:rPr lang="en-IN" smtClean="0"/>
              <a:t>06-03-2025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2542355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C789FF-2B4A-4204-8B44-62DA9521B17C}" type="datetimeFigureOut">
              <a:rPr lang="en-IN" smtClean="0"/>
              <a:t>06-03-2025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3376214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C789FF-2B4A-4204-8B44-62DA9521B17C}" type="datetimeFigureOut">
              <a:rPr lang="en-IN" smtClean="0"/>
              <a:t>06-03-2025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3259467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463040"/>
            <a:ext cx="10617041" cy="5120640"/>
          </a:xfrm>
        </p:spPr>
        <p:txBody>
          <a:bodyPr anchor="b"/>
          <a:lstStyle>
            <a:lvl1pPr>
              <a:defRPr sz="10240"/>
            </a:lvl1pPr>
          </a:lstStyle>
          <a:p>
            <a:r>
              <a:rPr lang="en-US"/>
              <a:t>Click to edit Master title style</a:t>
            </a:r>
            <a:endParaRPr lang="en-US" dirty="0"/>
          </a:p>
        </p:txBody>
      </p:sp>
      <p:sp>
        <p:nvSpPr>
          <p:cNvPr id="3" name="Content Placeholder 2"/>
          <p:cNvSpPr>
            <a:spLocks noGrp="1"/>
          </p:cNvSpPr>
          <p:nvPr>
            <p:ph idx="1"/>
          </p:nvPr>
        </p:nvSpPr>
        <p:spPr>
          <a:xfrm>
            <a:off x="13994608" y="3159765"/>
            <a:ext cx="16664940" cy="15595600"/>
          </a:xfrm>
        </p:spPr>
        <p:txBody>
          <a:bodyPr/>
          <a:lstStyle>
            <a:lvl1pPr>
              <a:defRPr sz="10240"/>
            </a:lvl1pPr>
            <a:lvl2pPr>
              <a:defRPr sz="8960"/>
            </a:lvl2pPr>
            <a:lvl3pPr>
              <a:defRPr sz="7680"/>
            </a:lvl3pPr>
            <a:lvl4pPr>
              <a:defRPr sz="6400"/>
            </a:lvl4pPr>
            <a:lvl5pPr>
              <a:defRPr sz="6400"/>
            </a:lvl5pPr>
            <a:lvl6pPr>
              <a:defRPr sz="6400"/>
            </a:lvl6pPr>
            <a:lvl7pPr>
              <a:defRPr sz="6400"/>
            </a:lvl7pPr>
            <a:lvl8pPr>
              <a:defRPr sz="6400"/>
            </a:lvl8pPr>
            <a:lvl9pPr>
              <a:defRPr sz="6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267428" y="6583680"/>
            <a:ext cx="10617041"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Edit Master text styles</a:t>
            </a:r>
          </a:p>
        </p:txBody>
      </p:sp>
      <p:sp>
        <p:nvSpPr>
          <p:cNvPr id="5" name="Date Placeholder 4"/>
          <p:cNvSpPr>
            <a:spLocks noGrp="1"/>
          </p:cNvSpPr>
          <p:nvPr>
            <p:ph type="dt" sz="half" idx="10"/>
          </p:nvPr>
        </p:nvSpPr>
        <p:spPr/>
        <p:txBody>
          <a:bodyPr/>
          <a:lstStyle/>
          <a:p>
            <a:fld id="{50C789FF-2B4A-4204-8B44-62DA9521B17C}" type="datetimeFigureOut">
              <a:rPr lang="en-IN" smtClean="0"/>
              <a:t>06-03-2025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2445329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67428" y="1463040"/>
            <a:ext cx="10617041" cy="5120640"/>
          </a:xfrm>
        </p:spPr>
        <p:txBody>
          <a:bodyPr anchor="b"/>
          <a:lstStyle>
            <a:lvl1pPr>
              <a:defRPr sz="1024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994608" y="3159765"/>
            <a:ext cx="16664940" cy="15595600"/>
          </a:xfrm>
        </p:spPr>
        <p:txBody>
          <a:bodyPr anchor="t"/>
          <a:lstStyle>
            <a:lvl1pPr marL="0" indent="0">
              <a:buNone/>
              <a:defRPr sz="10240"/>
            </a:lvl1pPr>
            <a:lvl2pPr marL="1463040" indent="0">
              <a:buNone/>
              <a:defRPr sz="8960"/>
            </a:lvl2pPr>
            <a:lvl3pPr marL="2926080" indent="0">
              <a:buNone/>
              <a:defRPr sz="7680"/>
            </a:lvl3pPr>
            <a:lvl4pPr marL="4389120" indent="0">
              <a:buNone/>
              <a:defRPr sz="6400"/>
            </a:lvl4pPr>
            <a:lvl5pPr marL="5852160" indent="0">
              <a:buNone/>
              <a:defRPr sz="6400"/>
            </a:lvl5pPr>
            <a:lvl6pPr marL="7315200" indent="0">
              <a:buNone/>
              <a:defRPr sz="6400"/>
            </a:lvl6pPr>
            <a:lvl7pPr marL="8778240" indent="0">
              <a:buNone/>
              <a:defRPr sz="6400"/>
            </a:lvl7pPr>
            <a:lvl8pPr marL="10241280" indent="0">
              <a:buNone/>
              <a:defRPr sz="6400"/>
            </a:lvl8pPr>
            <a:lvl9pPr marL="11704320" indent="0">
              <a:buNone/>
              <a:defRPr sz="6400"/>
            </a:lvl9pPr>
          </a:lstStyle>
          <a:p>
            <a:r>
              <a:rPr lang="en-US"/>
              <a:t>Click icon to add picture</a:t>
            </a:r>
            <a:endParaRPr lang="en-US" dirty="0"/>
          </a:p>
        </p:txBody>
      </p:sp>
      <p:sp>
        <p:nvSpPr>
          <p:cNvPr id="4" name="Text Placeholder 3"/>
          <p:cNvSpPr>
            <a:spLocks noGrp="1"/>
          </p:cNvSpPr>
          <p:nvPr>
            <p:ph type="body" sz="half" idx="2"/>
          </p:nvPr>
        </p:nvSpPr>
        <p:spPr>
          <a:xfrm>
            <a:off x="2267428" y="6583680"/>
            <a:ext cx="10617041" cy="12197082"/>
          </a:xfrm>
        </p:spPr>
        <p:txBody>
          <a:bodyPr/>
          <a:lstStyle>
            <a:lvl1pPr marL="0" indent="0">
              <a:buNone/>
              <a:defRPr sz="5120"/>
            </a:lvl1pPr>
            <a:lvl2pPr marL="1463040" indent="0">
              <a:buNone/>
              <a:defRPr sz="4480"/>
            </a:lvl2pPr>
            <a:lvl3pPr marL="2926080" indent="0">
              <a:buNone/>
              <a:defRPr sz="3840"/>
            </a:lvl3pPr>
            <a:lvl4pPr marL="4389120" indent="0">
              <a:buNone/>
              <a:defRPr sz="3200"/>
            </a:lvl4pPr>
            <a:lvl5pPr marL="5852160" indent="0">
              <a:buNone/>
              <a:defRPr sz="3200"/>
            </a:lvl5pPr>
            <a:lvl6pPr marL="7315200" indent="0">
              <a:buNone/>
              <a:defRPr sz="3200"/>
            </a:lvl6pPr>
            <a:lvl7pPr marL="8778240" indent="0">
              <a:buNone/>
              <a:defRPr sz="3200"/>
            </a:lvl7pPr>
            <a:lvl8pPr marL="10241280" indent="0">
              <a:buNone/>
              <a:defRPr sz="3200"/>
            </a:lvl8pPr>
            <a:lvl9pPr marL="11704320" indent="0">
              <a:buNone/>
              <a:defRPr sz="3200"/>
            </a:lvl9pPr>
          </a:lstStyle>
          <a:p>
            <a:pPr lvl="0"/>
            <a:r>
              <a:rPr lang="en-US"/>
              <a:t>Edit Master text styles</a:t>
            </a:r>
          </a:p>
        </p:txBody>
      </p:sp>
      <p:sp>
        <p:nvSpPr>
          <p:cNvPr id="5" name="Date Placeholder 4"/>
          <p:cNvSpPr>
            <a:spLocks noGrp="1"/>
          </p:cNvSpPr>
          <p:nvPr>
            <p:ph type="dt" sz="half" idx="10"/>
          </p:nvPr>
        </p:nvSpPr>
        <p:spPr/>
        <p:txBody>
          <a:bodyPr/>
          <a:lstStyle/>
          <a:p>
            <a:fld id="{50C789FF-2B4A-4204-8B44-62DA9521B17C}" type="datetimeFigureOut">
              <a:rPr lang="en-IN" smtClean="0"/>
              <a:t>06-03-2025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3805322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C789FF-2B4A-4204-8B44-62DA9521B17C}" type="datetimeFigureOut">
              <a:rPr lang="en-IN" smtClean="0"/>
              <a:t>06-03-2025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504427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3557232" y="1168400"/>
            <a:ext cx="7098030"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63142" y="1168400"/>
            <a:ext cx="20882610" cy="1859788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C789FF-2B4A-4204-8B44-62DA9521B17C}" type="datetimeFigureOut">
              <a:rPr lang="en-IN" smtClean="0"/>
              <a:t>06-03-2025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8022E0C-3313-4868-9220-A3D7880A32E9}" type="slidenum">
              <a:rPr lang="en-IN" smtClean="0"/>
              <a:t>‹#›</a:t>
            </a:fld>
            <a:endParaRPr lang="en-IN"/>
          </a:p>
        </p:txBody>
      </p:sp>
    </p:spTree>
    <p:extLst>
      <p:ext uri="{BB962C8B-B14F-4D97-AF65-F5344CB8AC3E}">
        <p14:creationId xmlns:p14="http://schemas.microsoft.com/office/powerpoint/2010/main" val="3463042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bg1">
                <a:lumMod val="85000"/>
              </a:schemeClr>
            </a:gs>
            <a:gs pos="83000">
              <a:schemeClr val="accent6">
                <a:lumMod val="40000"/>
                <a:lumOff val="60000"/>
              </a:schemeClr>
            </a:gs>
            <a:gs pos="100000">
              <a:schemeClr val="accent5">
                <a:lumMod val="20000"/>
                <a:lumOff val="8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63140" y="1168405"/>
            <a:ext cx="2839212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63140" y="5842000"/>
            <a:ext cx="28392120" cy="1392428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263140" y="20340325"/>
            <a:ext cx="7406640" cy="1168400"/>
          </a:xfrm>
          <a:prstGeom prst="rect">
            <a:avLst/>
          </a:prstGeom>
        </p:spPr>
        <p:txBody>
          <a:bodyPr vert="horz" lIns="91440" tIns="45720" rIns="91440" bIns="45720" rtlCol="0" anchor="ctr"/>
          <a:lstStyle>
            <a:lvl1pPr algn="l">
              <a:defRPr sz="3840">
                <a:solidFill>
                  <a:schemeClr val="tx1">
                    <a:tint val="75000"/>
                  </a:schemeClr>
                </a:solidFill>
              </a:defRPr>
            </a:lvl1pPr>
          </a:lstStyle>
          <a:p>
            <a:fld id="{50C789FF-2B4A-4204-8B44-62DA9521B17C}" type="datetimeFigureOut">
              <a:rPr lang="en-IN" smtClean="0"/>
              <a:t>06-03-2025</a:t>
            </a:fld>
            <a:endParaRPr lang="en-IN"/>
          </a:p>
        </p:txBody>
      </p:sp>
      <p:sp>
        <p:nvSpPr>
          <p:cNvPr id="5" name="Footer Placeholder 4"/>
          <p:cNvSpPr>
            <a:spLocks noGrp="1"/>
          </p:cNvSpPr>
          <p:nvPr>
            <p:ph type="ftr" sz="quarter" idx="3"/>
          </p:nvPr>
        </p:nvSpPr>
        <p:spPr>
          <a:xfrm>
            <a:off x="10904220" y="20340325"/>
            <a:ext cx="11109960" cy="1168400"/>
          </a:xfrm>
          <a:prstGeom prst="rect">
            <a:avLst/>
          </a:prstGeom>
        </p:spPr>
        <p:txBody>
          <a:bodyPr vert="horz" lIns="91440" tIns="45720" rIns="91440" bIns="45720" rtlCol="0" anchor="ctr"/>
          <a:lstStyle>
            <a:lvl1pPr algn="ctr">
              <a:defRPr sz="384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23248620" y="20340325"/>
            <a:ext cx="7406640" cy="1168400"/>
          </a:xfrm>
          <a:prstGeom prst="rect">
            <a:avLst/>
          </a:prstGeom>
        </p:spPr>
        <p:txBody>
          <a:bodyPr vert="horz" lIns="91440" tIns="45720" rIns="91440" bIns="45720" rtlCol="0" anchor="ctr"/>
          <a:lstStyle>
            <a:lvl1pPr algn="r">
              <a:defRPr sz="3840">
                <a:solidFill>
                  <a:schemeClr val="tx1">
                    <a:tint val="75000"/>
                  </a:schemeClr>
                </a:solidFill>
              </a:defRPr>
            </a:lvl1pPr>
          </a:lstStyle>
          <a:p>
            <a:fld id="{88022E0C-3313-4868-9220-A3D7880A32E9}" type="slidenum">
              <a:rPr lang="en-IN" smtClean="0"/>
              <a:t>‹#›</a:t>
            </a:fld>
            <a:endParaRPr lang="en-IN"/>
          </a:p>
        </p:txBody>
      </p:sp>
    </p:spTree>
    <p:extLst>
      <p:ext uri="{BB962C8B-B14F-4D97-AF65-F5344CB8AC3E}">
        <p14:creationId xmlns:p14="http://schemas.microsoft.com/office/powerpoint/2010/main" val="2772593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926080" rtl="0" eaLnBrk="1" latinLnBrk="0" hangingPunct="1">
        <a:lnSpc>
          <a:spcPct val="90000"/>
        </a:lnSpc>
        <a:spcBef>
          <a:spcPct val="0"/>
        </a:spcBef>
        <a:buNone/>
        <a:defRPr sz="14080" kern="1200">
          <a:solidFill>
            <a:schemeClr val="tx1"/>
          </a:solidFill>
          <a:latin typeface="+mj-lt"/>
          <a:ea typeface="+mj-ea"/>
          <a:cs typeface="+mj-cs"/>
        </a:defRPr>
      </a:lvl1pPr>
    </p:titleStyle>
    <p:bodyStyle>
      <a:lvl1pPr marL="731520" indent="-731520" algn="l" defTabSz="2926080" rtl="0" eaLnBrk="1" latinLnBrk="0" hangingPunct="1">
        <a:lnSpc>
          <a:spcPct val="90000"/>
        </a:lnSpc>
        <a:spcBef>
          <a:spcPts val="3200"/>
        </a:spcBef>
        <a:buFont typeface="Arial" panose="020B0604020202020204" pitchFamily="34" charset="0"/>
        <a:buChar char="•"/>
        <a:defRPr sz="8960" kern="1200">
          <a:solidFill>
            <a:schemeClr val="tx1"/>
          </a:solidFill>
          <a:latin typeface="+mn-lt"/>
          <a:ea typeface="+mn-ea"/>
          <a:cs typeface="+mn-cs"/>
        </a:defRPr>
      </a:lvl1pPr>
      <a:lvl2pPr marL="2194560" indent="-731520" algn="l" defTabSz="2926080" rtl="0" eaLnBrk="1" latinLnBrk="0" hangingPunct="1">
        <a:lnSpc>
          <a:spcPct val="90000"/>
        </a:lnSpc>
        <a:spcBef>
          <a:spcPts val="1600"/>
        </a:spcBef>
        <a:buFont typeface="Arial" panose="020B0604020202020204" pitchFamily="34" charset="0"/>
        <a:buChar char="•"/>
        <a:defRPr sz="7680" kern="1200">
          <a:solidFill>
            <a:schemeClr val="tx1"/>
          </a:solidFill>
          <a:latin typeface="+mn-lt"/>
          <a:ea typeface="+mn-ea"/>
          <a:cs typeface="+mn-cs"/>
        </a:defRPr>
      </a:lvl2pPr>
      <a:lvl3pPr marL="3657600" indent="-731520" algn="l" defTabSz="2926080" rtl="0" eaLnBrk="1" latinLnBrk="0" hangingPunct="1">
        <a:lnSpc>
          <a:spcPct val="90000"/>
        </a:lnSpc>
        <a:spcBef>
          <a:spcPts val="1600"/>
        </a:spcBef>
        <a:buFont typeface="Arial" panose="020B0604020202020204" pitchFamily="34" charset="0"/>
        <a:buChar char="•"/>
        <a:defRPr sz="6400" kern="1200">
          <a:solidFill>
            <a:schemeClr val="tx1"/>
          </a:solidFill>
          <a:latin typeface="+mn-lt"/>
          <a:ea typeface="+mn-ea"/>
          <a:cs typeface="+mn-cs"/>
        </a:defRPr>
      </a:lvl3pPr>
      <a:lvl4pPr marL="51206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4pPr>
      <a:lvl5pPr marL="658368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5pPr>
      <a:lvl6pPr marL="804672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6pPr>
      <a:lvl7pPr marL="950976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7pPr>
      <a:lvl8pPr marL="1097280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8pPr>
      <a:lvl9pPr marL="12435840" indent="-731520" algn="l" defTabSz="2926080" rtl="0" eaLnBrk="1" latinLnBrk="0" hangingPunct="1">
        <a:lnSpc>
          <a:spcPct val="90000"/>
        </a:lnSpc>
        <a:spcBef>
          <a:spcPts val="1600"/>
        </a:spcBef>
        <a:buFont typeface="Arial" panose="020B0604020202020204" pitchFamily="34" charset="0"/>
        <a:buChar char="•"/>
        <a:defRPr sz="5760" kern="1200">
          <a:solidFill>
            <a:schemeClr val="tx1"/>
          </a:solidFill>
          <a:latin typeface="+mn-lt"/>
          <a:ea typeface="+mn-ea"/>
          <a:cs typeface="+mn-cs"/>
        </a:defRPr>
      </a:lvl9pPr>
    </p:bodyStyle>
    <p:otherStyle>
      <a:defPPr>
        <a:defRPr lang="en-US"/>
      </a:defPPr>
      <a:lvl1pPr marL="0" algn="l" defTabSz="2926080" rtl="0" eaLnBrk="1" latinLnBrk="0" hangingPunct="1">
        <a:defRPr sz="5760" kern="1200">
          <a:solidFill>
            <a:schemeClr val="tx1"/>
          </a:solidFill>
          <a:latin typeface="+mn-lt"/>
          <a:ea typeface="+mn-ea"/>
          <a:cs typeface="+mn-cs"/>
        </a:defRPr>
      </a:lvl1pPr>
      <a:lvl2pPr marL="1463040" algn="l" defTabSz="2926080" rtl="0" eaLnBrk="1" latinLnBrk="0" hangingPunct="1">
        <a:defRPr sz="5760" kern="1200">
          <a:solidFill>
            <a:schemeClr val="tx1"/>
          </a:solidFill>
          <a:latin typeface="+mn-lt"/>
          <a:ea typeface="+mn-ea"/>
          <a:cs typeface="+mn-cs"/>
        </a:defRPr>
      </a:lvl2pPr>
      <a:lvl3pPr marL="2926080" algn="l" defTabSz="2926080" rtl="0" eaLnBrk="1" latinLnBrk="0" hangingPunct="1">
        <a:defRPr sz="5760" kern="1200">
          <a:solidFill>
            <a:schemeClr val="tx1"/>
          </a:solidFill>
          <a:latin typeface="+mn-lt"/>
          <a:ea typeface="+mn-ea"/>
          <a:cs typeface="+mn-cs"/>
        </a:defRPr>
      </a:lvl3pPr>
      <a:lvl4pPr marL="4389120" algn="l" defTabSz="2926080" rtl="0" eaLnBrk="1" latinLnBrk="0" hangingPunct="1">
        <a:defRPr sz="5760" kern="1200">
          <a:solidFill>
            <a:schemeClr val="tx1"/>
          </a:solidFill>
          <a:latin typeface="+mn-lt"/>
          <a:ea typeface="+mn-ea"/>
          <a:cs typeface="+mn-cs"/>
        </a:defRPr>
      </a:lvl4pPr>
      <a:lvl5pPr marL="5852160" algn="l" defTabSz="2926080" rtl="0" eaLnBrk="1" latinLnBrk="0" hangingPunct="1">
        <a:defRPr sz="5760" kern="1200">
          <a:solidFill>
            <a:schemeClr val="tx1"/>
          </a:solidFill>
          <a:latin typeface="+mn-lt"/>
          <a:ea typeface="+mn-ea"/>
          <a:cs typeface="+mn-cs"/>
        </a:defRPr>
      </a:lvl5pPr>
      <a:lvl6pPr marL="7315200" algn="l" defTabSz="2926080" rtl="0" eaLnBrk="1" latinLnBrk="0" hangingPunct="1">
        <a:defRPr sz="5760" kern="1200">
          <a:solidFill>
            <a:schemeClr val="tx1"/>
          </a:solidFill>
          <a:latin typeface="+mn-lt"/>
          <a:ea typeface="+mn-ea"/>
          <a:cs typeface="+mn-cs"/>
        </a:defRPr>
      </a:lvl6pPr>
      <a:lvl7pPr marL="8778240" algn="l" defTabSz="2926080" rtl="0" eaLnBrk="1" latinLnBrk="0" hangingPunct="1">
        <a:defRPr sz="5760" kern="1200">
          <a:solidFill>
            <a:schemeClr val="tx1"/>
          </a:solidFill>
          <a:latin typeface="+mn-lt"/>
          <a:ea typeface="+mn-ea"/>
          <a:cs typeface="+mn-cs"/>
        </a:defRPr>
      </a:lvl7pPr>
      <a:lvl8pPr marL="10241280" algn="l" defTabSz="2926080" rtl="0" eaLnBrk="1" latinLnBrk="0" hangingPunct="1">
        <a:defRPr sz="5760" kern="1200">
          <a:solidFill>
            <a:schemeClr val="tx1"/>
          </a:solidFill>
          <a:latin typeface="+mn-lt"/>
          <a:ea typeface="+mn-ea"/>
          <a:cs typeface="+mn-cs"/>
        </a:defRPr>
      </a:lvl8pPr>
      <a:lvl9pPr marL="11704320" algn="l" defTabSz="2926080" rtl="0" eaLnBrk="1" latinLnBrk="0" hangingPunct="1">
        <a:defRPr sz="5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7190" y="291468"/>
            <a:ext cx="30015428" cy="1300535"/>
          </a:xfrm>
        </p:spPr>
        <p:style>
          <a:lnRef idx="1">
            <a:schemeClr val="accent2"/>
          </a:lnRef>
          <a:fillRef idx="2">
            <a:schemeClr val="accent2"/>
          </a:fillRef>
          <a:effectRef idx="1">
            <a:schemeClr val="accent2"/>
          </a:effectRef>
          <a:fontRef idx="minor">
            <a:schemeClr val="dk1"/>
          </a:fontRef>
        </p:style>
        <p:txBody>
          <a:bodyPr>
            <a:noAutofit/>
          </a:bodyPr>
          <a:lstStyle/>
          <a:p>
            <a:r>
              <a:rPr lang="en-IN" sz="7560" b="1" dirty="0"/>
              <a:t>“</a:t>
            </a:r>
            <a:r>
              <a:rPr lang="en-IN" sz="7560" b="1"/>
              <a:t>Journey towards </a:t>
            </a:r>
            <a:r>
              <a:rPr lang="en-IN" sz="7560" b="1" dirty="0"/>
              <a:t>the achievement of the emotional intelligence”</a:t>
            </a:r>
          </a:p>
        </p:txBody>
      </p:sp>
      <p:sp>
        <p:nvSpPr>
          <p:cNvPr id="3" name="Subtitle 2"/>
          <p:cNvSpPr>
            <a:spLocks noGrp="1"/>
          </p:cNvSpPr>
          <p:nvPr>
            <p:ph type="subTitle" idx="1"/>
          </p:nvPr>
        </p:nvSpPr>
        <p:spPr>
          <a:xfrm>
            <a:off x="377190" y="1800225"/>
            <a:ext cx="31958280" cy="1268730"/>
          </a:xfrm>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IN" sz="4050" dirty="0">
                <a:solidFill>
                  <a:schemeClr val="tx1"/>
                </a:solidFill>
              </a:rPr>
              <a:t>“Anyone can become angry —that is easy. But to be angry with the right person, to the right degree, at the right time, for the right purpose, and in the right way —this is not easy. ARISTOTLE, The Nicomachean Ethics”― Daniel Goleman</a:t>
            </a:r>
          </a:p>
          <a:p>
            <a:endParaRPr lang="en-IN" dirty="0"/>
          </a:p>
        </p:txBody>
      </p:sp>
      <p:sp>
        <p:nvSpPr>
          <p:cNvPr id="4" name="Rectangle 3"/>
          <p:cNvSpPr/>
          <p:nvPr/>
        </p:nvSpPr>
        <p:spPr>
          <a:xfrm>
            <a:off x="439807" y="3342026"/>
            <a:ext cx="6549390" cy="6309360"/>
          </a:xfrm>
          <a:prstGeom prst="rect">
            <a:avLst/>
          </a:prstGeom>
          <a:gradFill>
            <a:gsLst>
              <a:gs pos="0">
                <a:schemeClr val="accent3">
                  <a:lumMod val="110000"/>
                  <a:satMod val="105000"/>
                  <a:tint val="67000"/>
                </a:schemeClr>
              </a:gs>
              <a:gs pos="100000">
                <a:schemeClr val="bg1"/>
              </a:gs>
            </a:gsLst>
          </a:gradFill>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246888" tIns="123444" rIns="246888" bIns="123444" numCol="1" spcCol="0" rtlCol="0" fromWordArt="0" anchor="ctr" anchorCtr="0" forceAA="0" compatLnSpc="1">
            <a:prstTxWarp prst="textNoShape">
              <a:avLst/>
            </a:prstTxWarp>
            <a:noAutofit/>
          </a:bodyPr>
          <a:lstStyle/>
          <a:p>
            <a:pPr algn="just"/>
            <a:r>
              <a:rPr lang="en-IN" sz="3240" b="1" dirty="0">
                <a:solidFill>
                  <a:schemeClr val="tx1"/>
                </a:solidFill>
              </a:rPr>
              <a:t>Introduction  </a:t>
            </a:r>
          </a:p>
          <a:p>
            <a:pPr marL="462915" indent="-462915" algn="just">
              <a:buFont typeface="Arial" panose="020B0604020202020204" pitchFamily="34" charset="0"/>
              <a:buChar char="•"/>
            </a:pPr>
            <a:r>
              <a:rPr lang="en-IN" sz="1890" dirty="0">
                <a:solidFill>
                  <a:schemeClr val="tx1"/>
                </a:solidFill>
              </a:rPr>
              <a:t>Emotional intelligence or EI highlights one's stability in the management of emotions. Alongside the management of one's own emotions, one must use the EI to understand other's emotions as well.</a:t>
            </a:r>
          </a:p>
          <a:p>
            <a:pPr marL="462915" indent="-462915" algn="just">
              <a:buFont typeface="Arial" panose="020B0604020202020204" pitchFamily="34" charset="0"/>
              <a:buChar char="•"/>
            </a:pPr>
            <a:r>
              <a:rPr lang="en-IN" sz="1890" dirty="0">
                <a:solidFill>
                  <a:schemeClr val="tx1"/>
                </a:solidFill>
              </a:rPr>
              <a:t>The poster thus will present the self-reflection on my own emotional intelligence and its benefits for my growth of skills. </a:t>
            </a:r>
          </a:p>
          <a:p>
            <a:pPr marL="462915" indent="-462915" algn="just">
              <a:buFont typeface="Arial" panose="020B0604020202020204" pitchFamily="34" charset="0"/>
              <a:buChar char="•"/>
            </a:pPr>
            <a:r>
              <a:rPr lang="en-IN" sz="1890" dirty="0">
                <a:solidFill>
                  <a:schemeClr val="tx1"/>
                </a:solidFill>
              </a:rPr>
              <a:t>An EI skill action will be presented below where the skill used for the development of EI has been mentioned alongside real-life examples.</a:t>
            </a:r>
          </a:p>
          <a:p>
            <a:pPr marL="462915" indent="-462915" algn="just">
              <a:buFont typeface="Arial" panose="020B0604020202020204" pitchFamily="34" charset="0"/>
              <a:buChar char="•"/>
            </a:pPr>
            <a:r>
              <a:rPr lang="en-IN" sz="1890" dirty="0">
                <a:solidFill>
                  <a:schemeClr val="tx1"/>
                </a:solidFill>
              </a:rPr>
              <a:t>Then a growth plan will be presented here which will be effective in displaying my strategies and future goals for the future development of my EI skills. </a:t>
            </a:r>
          </a:p>
          <a:p>
            <a:pPr marL="462915" indent="-462915" algn="just">
              <a:buFont typeface="Arial" panose="020B0604020202020204" pitchFamily="34" charset="0"/>
              <a:buChar char="•"/>
            </a:pPr>
            <a:r>
              <a:rPr lang="en-IN" sz="1890" dirty="0">
                <a:solidFill>
                  <a:schemeClr val="tx1"/>
                </a:solidFill>
              </a:rPr>
              <a:t>The poster will aim to reflect on the overall journey towards the improvement of emotional intelligence which could open opportunities for future professional growth.</a:t>
            </a:r>
          </a:p>
        </p:txBody>
      </p:sp>
      <p:sp>
        <p:nvSpPr>
          <p:cNvPr id="5" name="Rectangle 4"/>
          <p:cNvSpPr/>
          <p:nvPr/>
        </p:nvSpPr>
        <p:spPr>
          <a:xfrm>
            <a:off x="428625" y="9885205"/>
            <a:ext cx="13750290" cy="5966460"/>
          </a:xfrm>
          <a:prstGeom prst="rect">
            <a:avLst/>
          </a:prstGeom>
          <a:gradFill>
            <a:gsLst>
              <a:gs pos="0">
                <a:schemeClr val="accent6">
                  <a:lumMod val="110000"/>
                  <a:satMod val="105000"/>
                  <a:tint val="67000"/>
                </a:schemeClr>
              </a:gs>
              <a:gs pos="100000">
                <a:schemeClr val="bg1"/>
              </a:gs>
            </a:gsLst>
            <a:lin ang="5400000" scaled="0"/>
          </a:gradFill>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246888" tIns="123444" rIns="246888" bIns="123444" numCol="1" spcCol="0" rtlCol="0" fromWordArt="0" anchor="ctr" anchorCtr="0" forceAA="0" compatLnSpc="1">
            <a:prstTxWarp prst="textNoShape">
              <a:avLst/>
            </a:prstTxWarp>
            <a:noAutofit/>
          </a:bodyPr>
          <a:lstStyle/>
          <a:p>
            <a:pPr algn="just"/>
            <a:r>
              <a:rPr lang="en-IN" sz="3240" b="1" dirty="0">
                <a:solidFill>
                  <a:schemeClr val="tx1"/>
                </a:solidFill>
              </a:rPr>
              <a:t>Section 1: Self-Reflection </a:t>
            </a:r>
          </a:p>
          <a:p>
            <a:pPr marL="462915" indent="-462915" algn="just">
              <a:buFont typeface="Arial" panose="020B0604020202020204" pitchFamily="34" charset="0"/>
              <a:buChar char="•"/>
            </a:pPr>
            <a:r>
              <a:rPr lang="en-IN" sz="1890" dirty="0">
                <a:solidFill>
                  <a:schemeClr val="tx1"/>
                </a:solidFill>
              </a:rPr>
              <a:t>Emotional intelligence and communication skills are interrelated  (</a:t>
            </a:r>
            <a:r>
              <a:rPr lang="en-IN" sz="1890" dirty="0" err="1">
                <a:solidFill>
                  <a:schemeClr val="tx1"/>
                </a:solidFill>
              </a:rPr>
              <a:t>Raeissi</a:t>
            </a:r>
            <a:r>
              <a:rPr lang="en-IN" sz="1890" i="1" dirty="0">
                <a:solidFill>
                  <a:schemeClr val="tx1"/>
                </a:solidFill>
              </a:rPr>
              <a:t> et al. </a:t>
            </a:r>
            <a:r>
              <a:rPr lang="en-IN" sz="1890" dirty="0">
                <a:solidFill>
                  <a:schemeClr val="tx1"/>
                </a:solidFill>
              </a:rPr>
              <a:t>2024)</a:t>
            </a:r>
          </a:p>
          <a:p>
            <a:pPr marL="462915" indent="-462915" algn="just">
              <a:buFont typeface="Arial" panose="020B0604020202020204" pitchFamily="34" charset="0"/>
              <a:buChar char="•"/>
            </a:pPr>
            <a:r>
              <a:rPr lang="en-IN" sz="1890" dirty="0">
                <a:solidFill>
                  <a:schemeClr val="tx1"/>
                </a:solidFill>
              </a:rPr>
              <a:t>The communication skill could strengthen the emotional intelligence ability gained by an individual.</a:t>
            </a:r>
          </a:p>
          <a:p>
            <a:pPr marL="462915" indent="-462915" algn="just">
              <a:buFont typeface="Arial" panose="020B0604020202020204" pitchFamily="34" charset="0"/>
              <a:buChar char="•"/>
            </a:pPr>
            <a:r>
              <a:rPr lang="en-IN" sz="1890" dirty="0">
                <a:solidFill>
                  <a:schemeClr val="tx1"/>
                </a:solidFill>
              </a:rPr>
              <a:t>Thus, I have improved my interaction ability with others through the development of EI skills. </a:t>
            </a:r>
          </a:p>
          <a:p>
            <a:pPr marL="462915" indent="-462915" algn="just">
              <a:buFont typeface="Arial" panose="020B0604020202020204" pitchFamily="34" charset="0"/>
              <a:buChar char="•"/>
            </a:pPr>
            <a:r>
              <a:rPr lang="en-IN" sz="1890" dirty="0">
                <a:solidFill>
                  <a:schemeClr val="tx1"/>
                </a:solidFill>
              </a:rPr>
              <a:t>Empathy skills is an EI-related skill that is considered an </a:t>
            </a:r>
            <a:r>
              <a:rPr lang="en-IN" sz="1890" dirty="0" err="1">
                <a:solidFill>
                  <a:schemeClr val="tx1"/>
                </a:solidFill>
              </a:rPr>
              <a:t>interprofessional</a:t>
            </a:r>
            <a:r>
              <a:rPr lang="en-IN" sz="1890" dirty="0">
                <a:solidFill>
                  <a:schemeClr val="tx1"/>
                </a:solidFill>
              </a:rPr>
              <a:t> skill.</a:t>
            </a:r>
          </a:p>
          <a:p>
            <a:pPr marL="462915" indent="-462915" algn="just">
              <a:buFont typeface="Arial" panose="020B0604020202020204" pitchFamily="34" charset="0"/>
              <a:buChar char="•"/>
            </a:pPr>
            <a:r>
              <a:rPr lang="en-IN" sz="1890" dirty="0">
                <a:solidFill>
                  <a:schemeClr val="tx1"/>
                </a:solidFill>
              </a:rPr>
              <a:t>Empathy enables one to understand the other emotions before judging people based on their own biased thinking. </a:t>
            </a:r>
          </a:p>
          <a:p>
            <a:pPr marL="462915" indent="-462915" algn="just">
              <a:buFont typeface="Arial" panose="020B0604020202020204" pitchFamily="34" charset="0"/>
              <a:buChar char="•"/>
            </a:pPr>
            <a:r>
              <a:rPr lang="en-IN" sz="1890" dirty="0">
                <a:solidFill>
                  <a:schemeClr val="tx1"/>
                </a:solidFill>
              </a:rPr>
              <a:t>This skill thus helped me to develop personal insight into people's opinions.</a:t>
            </a:r>
          </a:p>
          <a:p>
            <a:pPr marL="462915" indent="-462915" algn="just">
              <a:buFont typeface="Arial" panose="020B0604020202020204" pitchFamily="34" charset="0"/>
              <a:buChar char="•"/>
            </a:pPr>
            <a:r>
              <a:rPr lang="en-IN" sz="1890" dirty="0">
                <a:solidFill>
                  <a:schemeClr val="tx1"/>
                </a:solidFill>
              </a:rPr>
              <a:t>I  have also gained the capability to understand the people's opinions who are engaged in the conflicts.</a:t>
            </a:r>
          </a:p>
          <a:p>
            <a:pPr marL="462915" indent="-462915" algn="just">
              <a:buFont typeface="Arial" panose="020B0604020202020204" pitchFamily="34" charset="0"/>
              <a:buChar char="•"/>
            </a:pPr>
            <a:r>
              <a:rPr lang="en-IN" sz="1890" dirty="0">
                <a:solidFill>
                  <a:schemeClr val="tx1"/>
                </a:solidFill>
              </a:rPr>
              <a:t>In the professional field empathy and communication skills are required for conflict management as well.</a:t>
            </a:r>
          </a:p>
          <a:p>
            <a:pPr marL="462915" indent="-462915" algn="just">
              <a:buFont typeface="Arial" panose="020B0604020202020204" pitchFamily="34" charset="0"/>
              <a:buChar char="•"/>
            </a:pPr>
            <a:r>
              <a:rPr lang="en-IN" sz="1890" dirty="0">
                <a:solidFill>
                  <a:schemeClr val="tx1"/>
                </a:solidFill>
              </a:rPr>
              <a:t>EI helps in understanding the views of both parties in the conflict and provides the authorities the ability to resolve them by considering both party's emotions.</a:t>
            </a:r>
          </a:p>
          <a:p>
            <a:pPr marL="462915" indent="-462915" algn="just">
              <a:buFont typeface="Arial" panose="020B0604020202020204" pitchFamily="34" charset="0"/>
              <a:buChar char="•"/>
            </a:pPr>
            <a:r>
              <a:rPr lang="en-IN" sz="1890" dirty="0">
                <a:solidFill>
                  <a:schemeClr val="tx1"/>
                </a:solidFill>
              </a:rPr>
              <a:t>Hence emotional intelligence also could be helpful for conflict management within the workplace.  </a:t>
            </a:r>
          </a:p>
          <a:p>
            <a:pPr marL="462915" indent="-462915" algn="just">
              <a:buFont typeface="Arial" panose="020B0604020202020204" pitchFamily="34" charset="0"/>
              <a:buChar char="•"/>
            </a:pPr>
            <a:r>
              <a:rPr lang="en-IN" sz="1890" dirty="0">
                <a:solidFill>
                  <a:schemeClr val="tx1"/>
                </a:solidFill>
              </a:rPr>
              <a:t>Apart from conflict management, emotional intelligence could improve the humanistic approaches of the people within an organisation  (Lina, Qin, and Yang, 2023). </a:t>
            </a:r>
          </a:p>
          <a:p>
            <a:pPr marL="462915" indent="-462915" algn="just">
              <a:buFont typeface="Arial" panose="020B0604020202020204" pitchFamily="34" charset="0"/>
              <a:buChar char="•"/>
            </a:pPr>
            <a:r>
              <a:rPr lang="en-IN" sz="1890" dirty="0">
                <a:solidFill>
                  <a:schemeClr val="tx1"/>
                </a:solidFill>
              </a:rPr>
              <a:t>The understanding of the client's and other members' needs could be felt by the managers if they have the EI skills.  </a:t>
            </a:r>
          </a:p>
          <a:p>
            <a:pPr marL="462915" indent="-462915" algn="just">
              <a:buFont typeface="Arial" panose="020B0604020202020204" pitchFamily="34" charset="0"/>
              <a:buChar char="•"/>
            </a:pPr>
            <a:r>
              <a:rPr lang="en-IN" sz="1890" dirty="0">
                <a:solidFill>
                  <a:schemeClr val="tx1"/>
                </a:solidFill>
              </a:rPr>
              <a:t>Motivation is another EI skill that is important for professional development.</a:t>
            </a:r>
          </a:p>
          <a:p>
            <a:pPr marL="462915" indent="-462915" algn="just">
              <a:buFont typeface="Arial" panose="020B0604020202020204" pitchFamily="34" charset="0"/>
              <a:buChar char="•"/>
            </a:pPr>
            <a:r>
              <a:rPr lang="en-IN" sz="1890" dirty="0">
                <a:solidFill>
                  <a:schemeClr val="tx1"/>
                </a:solidFill>
              </a:rPr>
              <a:t>Thus I have felt that EI skills have developed my capabilities of making proper approaches to the people within my team members.  </a:t>
            </a:r>
          </a:p>
          <a:p>
            <a:pPr marL="462915" indent="-462915" algn="just">
              <a:buFont typeface="Arial" panose="020B0604020202020204" pitchFamily="34" charset="0"/>
              <a:buChar char="•"/>
            </a:pPr>
            <a:r>
              <a:rPr lang="en-IN" sz="1890" dirty="0">
                <a:solidFill>
                  <a:schemeClr val="tx1"/>
                </a:solidFill>
              </a:rPr>
              <a:t>Thus, EI also improved my working ability as an effective team member while performing academic tasks and this ensured my growth opportunities for the future professional life. </a:t>
            </a:r>
          </a:p>
        </p:txBody>
      </p:sp>
      <p:sp>
        <p:nvSpPr>
          <p:cNvPr id="6" name="Rectangle 5"/>
          <p:cNvSpPr/>
          <p:nvPr/>
        </p:nvSpPr>
        <p:spPr>
          <a:xfrm>
            <a:off x="7303770" y="3316933"/>
            <a:ext cx="15595987" cy="6309360"/>
          </a:xfrm>
          <a:prstGeom prst="rect">
            <a:avLst/>
          </a:prstGeom>
          <a:gradFill>
            <a:gsLst>
              <a:gs pos="0">
                <a:schemeClr val="bg1"/>
              </a:gs>
              <a:gs pos="100000">
                <a:schemeClr val="accent5">
                  <a:lumMod val="105000"/>
                  <a:satMod val="109000"/>
                  <a:tint val="81000"/>
                </a:schemeClr>
              </a:gs>
            </a:gsLst>
          </a:gradFill>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246888" tIns="123444" rIns="246888" bIns="123444" numCol="1" spcCol="0" rtlCol="0" fromWordArt="0" anchor="ctr" anchorCtr="0" forceAA="0" compatLnSpc="1">
            <a:prstTxWarp prst="textNoShape">
              <a:avLst/>
            </a:prstTxWarp>
            <a:noAutofit/>
          </a:bodyPr>
          <a:lstStyle/>
          <a:p>
            <a:pPr algn="just"/>
            <a:r>
              <a:rPr lang="en-IN" sz="3240" b="1" dirty="0">
                <a:solidFill>
                  <a:schemeClr val="tx1"/>
                </a:solidFill>
              </a:rPr>
              <a:t>Section 2: EI Skills in Action </a:t>
            </a:r>
          </a:p>
          <a:p>
            <a:pPr marL="462915" indent="-462915" algn="just">
              <a:buFont typeface="Arial" panose="020B0604020202020204" pitchFamily="34" charset="0"/>
              <a:buChar char="•"/>
            </a:pPr>
            <a:r>
              <a:rPr lang="en-IN" sz="1890" dirty="0">
                <a:solidFill>
                  <a:schemeClr val="tx1"/>
                </a:solidFill>
              </a:rPr>
              <a:t>The EI skills consist of the motivation skills, communications skills and empathy skills.   </a:t>
            </a:r>
          </a:p>
          <a:p>
            <a:pPr marL="462915" indent="-462915" algn="just">
              <a:buFont typeface="Arial" panose="020B0604020202020204" pitchFamily="34" charset="0"/>
              <a:buChar char="•"/>
            </a:pPr>
            <a:r>
              <a:rPr lang="en-IN" sz="1890" dirty="0">
                <a:solidFill>
                  <a:schemeClr val="tx1"/>
                </a:solidFill>
              </a:rPr>
              <a:t>These skills and their usage has been mentioned in the below section.  </a:t>
            </a:r>
          </a:p>
          <a:p>
            <a:pPr marL="462915" indent="-462915" algn="just">
              <a:buFont typeface="Arial" panose="020B0604020202020204" pitchFamily="34" charset="0"/>
              <a:buChar char="•"/>
            </a:pPr>
            <a:r>
              <a:rPr lang="en-IN" sz="1890" b="1" dirty="0">
                <a:solidFill>
                  <a:schemeClr val="tx1"/>
                </a:solidFill>
              </a:rPr>
              <a:t>Motivation skills</a:t>
            </a:r>
            <a:endParaRPr lang="en-IN" sz="1890" dirty="0">
              <a:solidFill>
                <a:schemeClr val="tx1"/>
              </a:solidFill>
            </a:endParaRPr>
          </a:p>
          <a:p>
            <a:pPr marL="462915" indent="-462915" algn="just">
              <a:buFont typeface="Arial" panose="020B0604020202020204" pitchFamily="34" charset="0"/>
              <a:buChar char="•"/>
            </a:pPr>
            <a:r>
              <a:rPr lang="en-IN" sz="1890" dirty="0">
                <a:solidFill>
                  <a:schemeClr val="tx1"/>
                </a:solidFill>
              </a:rPr>
              <a:t>The motivation is one of the major EI skills that inspires the others (</a:t>
            </a:r>
            <a:r>
              <a:rPr lang="en-IN" sz="1890" dirty="0" err="1">
                <a:solidFill>
                  <a:schemeClr val="tx1"/>
                </a:solidFill>
              </a:rPr>
              <a:t>Mutalib</a:t>
            </a:r>
            <a:r>
              <a:rPr lang="en-IN" sz="1890" dirty="0">
                <a:solidFill>
                  <a:schemeClr val="tx1"/>
                </a:solidFill>
              </a:rPr>
              <a:t> and Dylan, 2021).</a:t>
            </a:r>
          </a:p>
          <a:p>
            <a:pPr marL="462915" indent="-462915" algn="just">
              <a:buFont typeface="Arial" panose="020B0604020202020204" pitchFamily="34" charset="0"/>
              <a:buChar char="•"/>
            </a:pPr>
            <a:r>
              <a:rPr lang="en-IN" sz="1890" dirty="0">
                <a:solidFill>
                  <a:schemeClr val="tx1"/>
                </a:solidFill>
              </a:rPr>
              <a:t> While acting as the project leadership, I have used this skill for inspiring the fellow team members in   order to make them proactive in the conducting tasks. </a:t>
            </a:r>
          </a:p>
          <a:p>
            <a:pPr marL="462915" indent="-462915" algn="just">
              <a:buFont typeface="Arial" panose="020B0604020202020204" pitchFamily="34" charset="0"/>
              <a:buChar char="•"/>
            </a:pPr>
            <a:r>
              <a:rPr lang="en-IN" sz="1890" dirty="0">
                <a:solidFill>
                  <a:schemeClr val="tx1"/>
                </a:solidFill>
              </a:rPr>
              <a:t>As a project leader I have proved the rewards and recognition to each member of the projects.  </a:t>
            </a:r>
          </a:p>
          <a:p>
            <a:pPr marL="462915" indent="-462915" algn="just">
              <a:buFont typeface="Arial" panose="020B0604020202020204" pitchFamily="34" charset="0"/>
              <a:buChar char="•"/>
            </a:pPr>
            <a:r>
              <a:rPr lang="en-IN" sz="1890" dirty="0">
                <a:solidFill>
                  <a:schemeClr val="tx1"/>
                </a:solidFill>
              </a:rPr>
              <a:t>Being supportive helped me to develop the confidence of the team members within the turbulence situation.  </a:t>
            </a:r>
          </a:p>
          <a:p>
            <a:pPr marL="462915" indent="-462915" algn="just">
              <a:buFont typeface="Arial" panose="020B0604020202020204" pitchFamily="34" charset="0"/>
              <a:buChar char="•"/>
            </a:pPr>
            <a:r>
              <a:rPr lang="en-IN" sz="1890" dirty="0">
                <a:solidFill>
                  <a:schemeClr val="tx1"/>
                </a:solidFill>
              </a:rPr>
              <a:t>Thus the EI skill here is effective for the development team performance as the motivation impacted the members most. </a:t>
            </a:r>
          </a:p>
          <a:p>
            <a:pPr marL="462915" indent="-462915" algn="just">
              <a:buFont typeface="Arial" panose="020B0604020202020204" pitchFamily="34" charset="0"/>
              <a:buChar char="•"/>
            </a:pPr>
            <a:r>
              <a:rPr lang="en-IN" sz="1890" b="1" dirty="0">
                <a:solidFill>
                  <a:schemeClr val="tx1"/>
                </a:solidFill>
              </a:rPr>
              <a:t>Communication skills </a:t>
            </a:r>
            <a:endParaRPr lang="en-IN" sz="1890" dirty="0">
              <a:solidFill>
                <a:schemeClr val="tx1"/>
              </a:solidFill>
            </a:endParaRPr>
          </a:p>
          <a:p>
            <a:pPr marL="462915" indent="-462915" algn="just">
              <a:buFont typeface="Arial" panose="020B0604020202020204" pitchFamily="34" charset="0"/>
              <a:buChar char="•"/>
            </a:pPr>
            <a:r>
              <a:rPr lang="en-IN" sz="1890" dirty="0">
                <a:solidFill>
                  <a:schemeClr val="tx1"/>
                </a:solidFill>
              </a:rPr>
              <a:t>Communication skills improve the capability of one to express their own thoughts and also understand the point of view of others (Qureshi </a:t>
            </a:r>
            <a:r>
              <a:rPr lang="en-IN" sz="1890" i="1" dirty="0">
                <a:solidFill>
                  <a:schemeClr val="tx1"/>
                </a:solidFill>
              </a:rPr>
              <a:t>et al. </a:t>
            </a:r>
            <a:r>
              <a:rPr lang="en-IN" sz="1890" dirty="0">
                <a:solidFill>
                  <a:schemeClr val="tx1"/>
                </a:solidFill>
              </a:rPr>
              <a:t>2022). </a:t>
            </a:r>
          </a:p>
          <a:p>
            <a:pPr marL="462915" indent="-462915" algn="just">
              <a:buFont typeface="Arial" panose="020B0604020202020204" pitchFamily="34" charset="0"/>
              <a:buChar char="•"/>
            </a:pPr>
            <a:r>
              <a:rPr lang="en-IN" sz="1890" dirty="0">
                <a:solidFill>
                  <a:schemeClr val="tx1"/>
                </a:solidFill>
              </a:rPr>
              <a:t>Communication skill helps me to be an effective team member while performing a group task. </a:t>
            </a:r>
          </a:p>
          <a:p>
            <a:pPr marL="462915" indent="-462915" algn="just">
              <a:buFont typeface="Arial" panose="020B0604020202020204" pitchFamily="34" charset="0"/>
              <a:buChar char="•"/>
            </a:pPr>
            <a:r>
              <a:rPr lang="en-IN" sz="1890" dirty="0">
                <a:solidFill>
                  <a:schemeClr val="tx1"/>
                </a:solidFill>
              </a:rPr>
              <a:t>I have effectively gathered the information and also shared knowledge with others.</a:t>
            </a:r>
          </a:p>
          <a:p>
            <a:pPr marL="462915" indent="-462915" algn="just">
              <a:buFont typeface="Arial" panose="020B0604020202020204" pitchFamily="34" charset="0"/>
              <a:buChar char="•"/>
            </a:pPr>
            <a:r>
              <a:rPr lang="en-IN" sz="1890" dirty="0">
                <a:solidFill>
                  <a:schemeClr val="tx1"/>
                </a:solidFill>
              </a:rPr>
              <a:t>This not only proved my EI skill but also helped in my professional skills such as critical thinking.  </a:t>
            </a:r>
          </a:p>
          <a:p>
            <a:pPr marL="462915" indent="-462915" algn="just">
              <a:buFont typeface="Arial" panose="020B0604020202020204" pitchFamily="34" charset="0"/>
              <a:buChar char="•"/>
            </a:pPr>
            <a:r>
              <a:rPr lang="en-IN" sz="1890" b="1" dirty="0">
                <a:solidFill>
                  <a:schemeClr val="tx1"/>
                </a:solidFill>
              </a:rPr>
              <a:t>Empathy skills </a:t>
            </a:r>
            <a:endParaRPr lang="en-IN" sz="1890" dirty="0">
              <a:solidFill>
                <a:schemeClr val="tx1"/>
              </a:solidFill>
            </a:endParaRPr>
          </a:p>
          <a:p>
            <a:pPr marL="462915" indent="-462915" algn="just">
              <a:buFont typeface="Arial" panose="020B0604020202020204" pitchFamily="34" charset="0"/>
              <a:buChar char="•"/>
            </a:pPr>
            <a:r>
              <a:rPr lang="en-IN" sz="1890" dirty="0">
                <a:solidFill>
                  <a:schemeClr val="tx1"/>
                </a:solidFill>
              </a:rPr>
              <a:t>Understanding another person's experience is necessary for humanistic approaches (Joseph, 2021). </a:t>
            </a:r>
          </a:p>
          <a:p>
            <a:pPr marL="462915" indent="-462915" algn="just">
              <a:buFont typeface="Arial" panose="020B0604020202020204" pitchFamily="34" charset="0"/>
              <a:buChar char="•"/>
            </a:pPr>
            <a:r>
              <a:rPr lang="en-IN" sz="1890" dirty="0">
                <a:solidFill>
                  <a:schemeClr val="tx1"/>
                </a:solidFill>
              </a:rPr>
              <a:t>Indication of people's needs could be effective for the professionals for management of trust and engagement to productivity. </a:t>
            </a:r>
          </a:p>
          <a:p>
            <a:pPr marL="462915" indent="-462915" algn="just">
              <a:buFont typeface="Arial" panose="020B0604020202020204" pitchFamily="34" charset="0"/>
              <a:buChar char="•"/>
            </a:pPr>
            <a:r>
              <a:rPr lang="en-IN" sz="1890" dirty="0">
                <a:solidFill>
                  <a:schemeClr val="tx1"/>
                </a:solidFill>
              </a:rPr>
              <a:t>Thus, empathy skills made my team members feel valued and appreciated within group tasks.</a:t>
            </a:r>
          </a:p>
          <a:p>
            <a:pPr marL="462915" indent="-462915" algn="just">
              <a:buFont typeface="Arial" panose="020B0604020202020204" pitchFamily="34" charset="0"/>
              <a:buChar char="•"/>
            </a:pPr>
            <a:r>
              <a:rPr lang="en-IN" sz="1890" dirty="0">
                <a:solidFill>
                  <a:schemeClr val="tx1"/>
                </a:solidFill>
              </a:rPr>
              <a:t>I have used this skill to lead to higher morals and develop cultural inclusion within the groups.  </a:t>
            </a:r>
          </a:p>
        </p:txBody>
      </p:sp>
      <p:sp>
        <p:nvSpPr>
          <p:cNvPr id="8" name="Rectangle 7"/>
          <p:cNvSpPr/>
          <p:nvPr/>
        </p:nvSpPr>
        <p:spPr>
          <a:xfrm>
            <a:off x="23214330" y="3277177"/>
            <a:ext cx="9052560" cy="10355580"/>
          </a:xfrm>
          <a:prstGeom prst="rect">
            <a:avLst/>
          </a:prstGeom>
          <a:gradFill>
            <a:gsLst>
              <a:gs pos="0">
                <a:schemeClr val="accent2">
                  <a:lumMod val="110000"/>
                  <a:satMod val="105000"/>
                  <a:tint val="67000"/>
                </a:schemeClr>
              </a:gs>
              <a:gs pos="100000">
                <a:schemeClr val="bg1"/>
              </a:gs>
            </a:gsLst>
          </a:gradFill>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246888" tIns="123444" rIns="246888" bIns="123444" numCol="1" spcCol="0" rtlCol="0" fromWordArt="0" anchor="ctr" anchorCtr="0" forceAA="0" compatLnSpc="1">
            <a:prstTxWarp prst="textNoShape">
              <a:avLst/>
            </a:prstTxWarp>
            <a:noAutofit/>
          </a:bodyPr>
          <a:lstStyle/>
          <a:p>
            <a:pPr algn="just"/>
            <a:r>
              <a:rPr lang="en-IN" sz="3240" b="1" dirty="0">
                <a:solidFill>
                  <a:schemeClr val="tx1"/>
                </a:solidFill>
              </a:rPr>
              <a:t>Section 3: Improvement Plan </a:t>
            </a:r>
          </a:p>
          <a:p>
            <a:pPr marL="462915" indent="-462915" algn="just">
              <a:buFont typeface="Arial" panose="020B0604020202020204" pitchFamily="34" charset="0"/>
              <a:buChar char="•"/>
            </a:pPr>
            <a:r>
              <a:rPr lang="en-IN" sz="1890" b="1" i="1" dirty="0">
                <a:solidFill>
                  <a:schemeClr val="tx1"/>
                </a:solidFill>
              </a:rPr>
              <a:t>Improvement of the self awareness</a:t>
            </a:r>
            <a:endParaRPr lang="en-IN" sz="1890" dirty="0">
              <a:solidFill>
                <a:schemeClr val="tx1"/>
              </a:solidFill>
            </a:endParaRPr>
          </a:p>
          <a:p>
            <a:pPr marL="462915" indent="-462915" algn="just">
              <a:buFont typeface="Arial" panose="020B0604020202020204" pitchFamily="34" charset="0"/>
              <a:buChar char="•"/>
            </a:pPr>
            <a:r>
              <a:rPr lang="en-IN" sz="1890" dirty="0">
                <a:solidFill>
                  <a:schemeClr val="tx1"/>
                </a:solidFill>
              </a:rPr>
              <a:t>Self-awareness is one of my weaknesses which could be developed for knowledge about my strengths and weaknesses. </a:t>
            </a:r>
          </a:p>
          <a:p>
            <a:pPr marL="462915" indent="-462915" algn="just">
              <a:buFont typeface="Arial" panose="020B0604020202020204" pitchFamily="34" charset="0"/>
              <a:buChar char="•"/>
            </a:pPr>
            <a:r>
              <a:rPr lang="en-IN" sz="1890" dirty="0">
                <a:solidFill>
                  <a:schemeClr val="tx1"/>
                </a:solidFill>
              </a:rPr>
              <a:t>Reflective journal for insight into the identification skill and ability which has developed within a time span (</a:t>
            </a:r>
            <a:r>
              <a:rPr lang="en-IN" sz="1890" dirty="0" err="1">
                <a:solidFill>
                  <a:schemeClr val="tx1"/>
                </a:solidFill>
              </a:rPr>
              <a:t>Bassot</a:t>
            </a:r>
            <a:r>
              <a:rPr lang="en-IN" sz="1890" dirty="0">
                <a:solidFill>
                  <a:schemeClr val="tx1"/>
                </a:solidFill>
              </a:rPr>
              <a:t>, 2024).  </a:t>
            </a:r>
          </a:p>
          <a:p>
            <a:pPr marL="462915" indent="-462915" algn="just">
              <a:buFont typeface="Arial" panose="020B0604020202020204" pitchFamily="34" charset="0"/>
              <a:buChar char="•"/>
            </a:pPr>
            <a:r>
              <a:rPr lang="en-IN" sz="1890" dirty="0">
                <a:solidFill>
                  <a:schemeClr val="tx1"/>
                </a:solidFill>
              </a:rPr>
              <a:t>The online self-awareness assessment could be taken  to measure strength in these skills. </a:t>
            </a:r>
          </a:p>
          <a:p>
            <a:pPr marL="462915" indent="-462915" algn="just">
              <a:buFont typeface="Arial" panose="020B0604020202020204" pitchFamily="34" charset="0"/>
              <a:buChar char="•"/>
            </a:pPr>
            <a:r>
              <a:rPr lang="en-IN" sz="1890" dirty="0">
                <a:solidFill>
                  <a:schemeClr val="tx1"/>
                </a:solidFill>
              </a:rPr>
              <a:t>In the future workplace, I could face dynamic challenges which make me anxious.</a:t>
            </a:r>
          </a:p>
          <a:p>
            <a:pPr marL="462915" indent="-462915" algn="just">
              <a:buFont typeface="Arial" panose="020B0604020202020204" pitchFamily="34" charset="0"/>
              <a:buChar char="•"/>
            </a:pPr>
            <a:r>
              <a:rPr lang="en-IN" sz="1890" dirty="0">
                <a:solidFill>
                  <a:schemeClr val="tx1"/>
                </a:solidFill>
              </a:rPr>
              <a:t>Thus self-awareness will make me learn about the control over my own emotions during the turmoil.  </a:t>
            </a:r>
          </a:p>
          <a:p>
            <a:pPr marL="462915" indent="-462915" algn="just">
              <a:buFont typeface="Arial" panose="020B0604020202020204" pitchFamily="34" charset="0"/>
              <a:buChar char="•"/>
            </a:pPr>
            <a:r>
              <a:rPr lang="en-IN" sz="1890" b="1" i="1" dirty="0">
                <a:solidFill>
                  <a:schemeClr val="tx1"/>
                </a:solidFill>
              </a:rPr>
              <a:t>Development of social skills </a:t>
            </a:r>
            <a:endParaRPr lang="en-IN" sz="1890" dirty="0">
              <a:solidFill>
                <a:schemeClr val="tx1"/>
              </a:solidFill>
            </a:endParaRPr>
          </a:p>
          <a:p>
            <a:pPr marL="462915" indent="-462915" algn="just">
              <a:buFont typeface="Arial" panose="020B0604020202020204" pitchFamily="34" charset="0"/>
              <a:buChar char="•"/>
            </a:pPr>
            <a:r>
              <a:rPr lang="en-IN" sz="1890" dirty="0">
                <a:solidFill>
                  <a:schemeClr val="tx1"/>
                </a:solidFill>
              </a:rPr>
              <a:t>Social skills make one learn about perceiving emotions (Lange</a:t>
            </a:r>
            <a:r>
              <a:rPr lang="en-IN" sz="1890" i="1" dirty="0">
                <a:solidFill>
                  <a:schemeClr val="tx1"/>
                </a:solidFill>
              </a:rPr>
              <a:t> et al.</a:t>
            </a:r>
            <a:r>
              <a:rPr lang="en-IN" sz="1890" dirty="0">
                <a:solidFill>
                  <a:schemeClr val="tx1"/>
                </a:solidFill>
              </a:rPr>
              <a:t> 2022). </a:t>
            </a:r>
          </a:p>
          <a:p>
            <a:pPr marL="462915" indent="-462915" algn="just">
              <a:buFont typeface="Arial" panose="020B0604020202020204" pitchFamily="34" charset="0"/>
              <a:buChar char="•"/>
            </a:pPr>
            <a:r>
              <a:rPr lang="en-IN" sz="1890" dirty="0">
                <a:solidFill>
                  <a:schemeClr val="tx1"/>
                </a:solidFill>
              </a:rPr>
              <a:t>The social skills could be improved by meeting other people in the group's discussion.</a:t>
            </a:r>
          </a:p>
          <a:p>
            <a:pPr marL="462915" indent="-462915" algn="just">
              <a:buFont typeface="Arial" panose="020B0604020202020204" pitchFamily="34" charset="0"/>
              <a:buChar char="•"/>
            </a:pPr>
            <a:r>
              <a:rPr lang="en-IN" sz="1890" dirty="0">
                <a:solidFill>
                  <a:schemeClr val="tx1"/>
                </a:solidFill>
              </a:rPr>
              <a:t>I could join  the online group discussion and skill development classes the  learn social skills. </a:t>
            </a:r>
          </a:p>
          <a:p>
            <a:pPr marL="462915" indent="-462915" algn="just">
              <a:buFont typeface="Arial" panose="020B0604020202020204" pitchFamily="34" charset="0"/>
              <a:buChar char="•"/>
            </a:pPr>
            <a:r>
              <a:rPr lang="en-IN" sz="1890" dirty="0">
                <a:solidFill>
                  <a:schemeClr val="tx1"/>
                </a:solidFill>
              </a:rPr>
              <a:t>The books on leadership and their approaches could also make us learn about the development process of   skills. </a:t>
            </a:r>
          </a:p>
          <a:p>
            <a:pPr marL="462915" indent="-462915" algn="just">
              <a:buFont typeface="Arial" panose="020B0604020202020204" pitchFamily="34" charset="0"/>
              <a:buChar char="•"/>
            </a:pPr>
            <a:r>
              <a:rPr lang="en-IN" sz="1890" dirty="0">
                <a:solidFill>
                  <a:schemeClr val="tx1"/>
                </a:solidFill>
              </a:rPr>
              <a:t>Social skills could be effective in preventing conflict with others. </a:t>
            </a:r>
          </a:p>
          <a:p>
            <a:pPr marL="462915" indent="-462915" algn="just">
              <a:buFont typeface="Arial" panose="020B0604020202020204" pitchFamily="34" charset="0"/>
              <a:buChar char="•"/>
            </a:pPr>
            <a:r>
              <a:rPr lang="en-IN" sz="1890" dirty="0">
                <a:solidFill>
                  <a:schemeClr val="tx1"/>
                </a:solidFill>
              </a:rPr>
              <a:t>Thus, this skill could help me learn about conflict management by controlling emotions  and perceiving other views as well. </a:t>
            </a:r>
          </a:p>
          <a:p>
            <a:pPr marL="462915" indent="-462915" algn="just">
              <a:buFont typeface="Arial" panose="020B0604020202020204" pitchFamily="34" charset="0"/>
              <a:buChar char="•"/>
            </a:pPr>
            <a:r>
              <a:rPr lang="en-IN" sz="1890" b="1" i="1" dirty="0">
                <a:solidFill>
                  <a:schemeClr val="tx1"/>
                </a:solidFill>
              </a:rPr>
              <a:t>Self regulation </a:t>
            </a:r>
            <a:endParaRPr lang="en-IN" sz="1890" dirty="0">
              <a:solidFill>
                <a:schemeClr val="tx1"/>
              </a:solidFill>
            </a:endParaRPr>
          </a:p>
          <a:p>
            <a:pPr marL="462915" indent="-462915" algn="just">
              <a:buFont typeface="Arial" panose="020B0604020202020204" pitchFamily="34" charset="0"/>
              <a:buChar char="•"/>
            </a:pPr>
            <a:r>
              <a:rPr lang="en-IN" sz="1890" dirty="0">
                <a:solidFill>
                  <a:schemeClr val="tx1"/>
                </a:solidFill>
              </a:rPr>
              <a:t>Self-regulation could develop control over impulses and shape the behaviours of others (</a:t>
            </a:r>
            <a:r>
              <a:rPr lang="en-IN" sz="1890" dirty="0" err="1">
                <a:solidFill>
                  <a:schemeClr val="tx1"/>
                </a:solidFill>
              </a:rPr>
              <a:t>Inzlicht</a:t>
            </a:r>
            <a:r>
              <a:rPr lang="en-IN" sz="1890" dirty="0">
                <a:solidFill>
                  <a:schemeClr val="tx1"/>
                </a:solidFill>
              </a:rPr>
              <a:t> </a:t>
            </a:r>
            <a:r>
              <a:rPr lang="en-IN" sz="1890" i="1" dirty="0">
                <a:solidFill>
                  <a:schemeClr val="tx1"/>
                </a:solidFill>
              </a:rPr>
              <a:t>et al</a:t>
            </a:r>
            <a:r>
              <a:rPr lang="en-IN" sz="1890" dirty="0">
                <a:solidFill>
                  <a:schemeClr val="tx1"/>
                </a:solidFill>
              </a:rPr>
              <a:t>. 2021).</a:t>
            </a:r>
          </a:p>
          <a:p>
            <a:pPr marL="462915" indent="-462915" algn="just">
              <a:buFont typeface="Arial" panose="020B0604020202020204" pitchFamily="34" charset="0"/>
              <a:buChar char="•"/>
            </a:pPr>
            <a:r>
              <a:rPr lang="en-IN" sz="1890" dirty="0">
                <a:solidFill>
                  <a:schemeClr val="tx1"/>
                </a:solidFill>
              </a:rPr>
              <a:t>Thus self-regulation could be improved by learning the emotion management process.</a:t>
            </a:r>
          </a:p>
          <a:p>
            <a:pPr marL="462915" indent="-462915" algn="just">
              <a:buFont typeface="Arial" panose="020B0604020202020204" pitchFamily="34" charset="0"/>
              <a:buChar char="•"/>
            </a:pPr>
            <a:r>
              <a:rPr lang="en-IN" sz="1890" dirty="0">
                <a:solidFill>
                  <a:schemeClr val="tx1"/>
                </a:solidFill>
              </a:rPr>
              <a:t>Firstly, I could join meditation classes the learn how to calm my mind in moments of excitement. </a:t>
            </a:r>
          </a:p>
          <a:p>
            <a:pPr marL="462915" indent="-462915" algn="just">
              <a:buFont typeface="Arial" panose="020B0604020202020204" pitchFamily="34" charset="0"/>
              <a:buChar char="•"/>
            </a:pPr>
            <a:r>
              <a:rPr lang="en-IN" sz="1890" dirty="0">
                <a:solidFill>
                  <a:schemeClr val="tx1"/>
                </a:solidFill>
              </a:rPr>
              <a:t>This could make learning about anger management within emergency situations. </a:t>
            </a:r>
          </a:p>
          <a:p>
            <a:pPr marL="462915" indent="-462915" algn="just">
              <a:buFont typeface="Arial" panose="020B0604020202020204" pitchFamily="34" charset="0"/>
              <a:buChar char="•"/>
            </a:pPr>
            <a:r>
              <a:rPr lang="en-IN" sz="1890" dirty="0">
                <a:solidFill>
                  <a:schemeClr val="tx1"/>
                </a:solidFill>
              </a:rPr>
              <a:t>In the future, this could make me learn about being effective, supportive and efficient employees in supporting people in times of distress and making myself stress-free.  </a:t>
            </a:r>
          </a:p>
        </p:txBody>
      </p:sp>
      <p:sp>
        <p:nvSpPr>
          <p:cNvPr id="9" name="Rectangle 8"/>
          <p:cNvSpPr/>
          <p:nvPr/>
        </p:nvSpPr>
        <p:spPr>
          <a:xfrm>
            <a:off x="377190" y="18919134"/>
            <a:ext cx="13716000" cy="2743200"/>
          </a:xfrm>
          <a:prstGeom prst="rect">
            <a:avLst/>
          </a:prstGeom>
          <a:gradFill>
            <a:gsLst>
              <a:gs pos="0">
                <a:schemeClr val="accent4">
                  <a:lumMod val="110000"/>
                  <a:satMod val="105000"/>
                  <a:tint val="67000"/>
                </a:schemeClr>
              </a:gs>
              <a:gs pos="100000">
                <a:schemeClr val="bg1"/>
              </a:gs>
            </a:gsLst>
          </a:gradFill>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246888" tIns="123444" rIns="246888" bIns="123444" numCol="1" spcCol="0" rtlCol="0" fromWordArt="0" anchor="ctr" anchorCtr="0" forceAA="0" compatLnSpc="1">
            <a:prstTxWarp prst="textNoShape">
              <a:avLst/>
            </a:prstTxWarp>
            <a:noAutofit/>
          </a:bodyPr>
          <a:lstStyle/>
          <a:p>
            <a:r>
              <a:rPr lang="en-IN" sz="3240" b="1" dirty="0">
                <a:solidFill>
                  <a:schemeClr val="tx1"/>
                </a:solidFill>
              </a:rPr>
              <a:t>Conclusion:</a:t>
            </a:r>
          </a:p>
          <a:p>
            <a:pPr marL="462915" indent="-462915">
              <a:buFont typeface="Arial" panose="020B0604020202020204" pitchFamily="34" charset="0"/>
              <a:buChar char="•"/>
            </a:pPr>
            <a:r>
              <a:rPr lang="en-IN" sz="1890" dirty="0">
                <a:solidFill>
                  <a:schemeClr val="tx1"/>
                </a:solidFill>
              </a:rPr>
              <a:t>Emotional intelligence is one of the major skills that could be effective for the enhancement of professional skills. </a:t>
            </a:r>
          </a:p>
          <a:p>
            <a:pPr marL="462915" indent="-462915">
              <a:buFont typeface="Arial" panose="020B0604020202020204" pitchFamily="34" charset="0"/>
              <a:buChar char="•"/>
            </a:pPr>
            <a:r>
              <a:rPr lang="en-IN" sz="1890" dirty="0">
                <a:solidFill>
                  <a:schemeClr val="tx1"/>
                </a:solidFill>
              </a:rPr>
              <a:t>Being supportive, empathetic and self-regulated could help in the improvement of efficiency in workplace culture management.  </a:t>
            </a:r>
          </a:p>
          <a:p>
            <a:pPr marL="462915" indent="-462915">
              <a:buFont typeface="Arial" panose="020B0604020202020204" pitchFamily="34" charset="0"/>
              <a:buChar char="•"/>
            </a:pPr>
            <a:r>
              <a:rPr lang="en-IN" sz="1890" dirty="0">
                <a:solidFill>
                  <a:schemeClr val="tx1"/>
                </a:solidFill>
              </a:rPr>
              <a:t>The motivation could be enriching the people's values in the workplace where productivity could be improved.</a:t>
            </a:r>
          </a:p>
          <a:p>
            <a:pPr marL="462915" indent="-462915">
              <a:buFont typeface="Arial" panose="020B0604020202020204" pitchFamily="34" charset="0"/>
              <a:buChar char="•"/>
            </a:pPr>
            <a:r>
              <a:rPr lang="en-IN" sz="1890" dirty="0">
                <a:solidFill>
                  <a:schemeClr val="tx1"/>
                </a:solidFill>
              </a:rPr>
              <a:t>If anyone aspires to be a leader then achieving the EI skills is necessary for that individual. </a:t>
            </a:r>
          </a:p>
          <a:p>
            <a:pPr marL="462915" indent="-462915">
              <a:buFont typeface="Arial" panose="020B0604020202020204" pitchFamily="34" charset="0"/>
              <a:buChar char="•"/>
            </a:pPr>
            <a:r>
              <a:rPr lang="en-IN" sz="1890" dirty="0">
                <a:solidFill>
                  <a:schemeClr val="tx1"/>
                </a:solidFill>
              </a:rPr>
              <a:t>These skills also improve communication ability, self-regulation and team working skills alongside being able to understand others.</a:t>
            </a:r>
          </a:p>
          <a:p>
            <a:pPr marL="462915" indent="-462915">
              <a:buFont typeface="Arial" panose="020B0604020202020204" pitchFamily="34" charset="0"/>
              <a:buChar char="•"/>
            </a:pPr>
            <a:r>
              <a:rPr lang="en-IN" sz="1890" dirty="0">
                <a:solidFill>
                  <a:schemeClr val="tx1"/>
                </a:solidFill>
              </a:rPr>
              <a:t>The use of the reflective journal and self-assessment of the skill successfully measures the strength of the skills and expertise.  </a:t>
            </a:r>
          </a:p>
        </p:txBody>
      </p:sp>
      <p:sp>
        <p:nvSpPr>
          <p:cNvPr id="10" name="Rectangle 9"/>
          <p:cNvSpPr/>
          <p:nvPr/>
        </p:nvSpPr>
        <p:spPr>
          <a:xfrm>
            <a:off x="23282910" y="13840978"/>
            <a:ext cx="9052560" cy="8104621"/>
          </a:xfrm>
          <a:prstGeom prst="rect">
            <a:avLst/>
          </a:prstGeom>
          <a:gradFill>
            <a:gsLst>
              <a:gs pos="0">
                <a:schemeClr val="bg1"/>
              </a:gs>
              <a:gs pos="100000">
                <a:srgbClr val="E161FF"/>
              </a:gs>
            </a:gsLst>
            <a:lin ang="5400000" scaled="0"/>
          </a:gradFill>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246888" tIns="123444" rIns="246888" bIns="123444" numCol="1" spcCol="0" rtlCol="0" fromWordArt="0" anchor="ctr" anchorCtr="0" forceAA="0" compatLnSpc="1">
            <a:prstTxWarp prst="textNoShape">
              <a:avLst/>
            </a:prstTxWarp>
            <a:noAutofit/>
          </a:bodyPr>
          <a:lstStyle/>
          <a:p>
            <a:r>
              <a:rPr lang="en-IN" sz="4800" b="1" dirty="0">
                <a:solidFill>
                  <a:schemeClr val="tx1"/>
                </a:solidFill>
              </a:rPr>
              <a:t>Reference list </a:t>
            </a:r>
          </a:p>
          <a:p>
            <a:pPr marL="462915" indent="-462915">
              <a:buFont typeface="Arial" panose="020B0604020202020204" pitchFamily="34" charset="0"/>
              <a:buChar char="•"/>
            </a:pPr>
            <a:endParaRPr lang="en-IN" sz="1600" dirty="0">
              <a:solidFill>
                <a:schemeClr val="tx1"/>
              </a:solidFill>
            </a:endParaRPr>
          </a:p>
          <a:p>
            <a:pPr marL="462915" indent="-462915">
              <a:buFont typeface="Arial" panose="020B0604020202020204" pitchFamily="34" charset="0"/>
              <a:buChar char="•"/>
            </a:pPr>
            <a:r>
              <a:rPr lang="en-IN" sz="1600" dirty="0" err="1">
                <a:solidFill>
                  <a:schemeClr val="tx1"/>
                </a:solidFill>
              </a:rPr>
              <a:t>Bassot</a:t>
            </a:r>
            <a:r>
              <a:rPr lang="en-IN" sz="1600" dirty="0">
                <a:solidFill>
                  <a:schemeClr val="tx1"/>
                </a:solidFill>
              </a:rPr>
              <a:t>, B. (2024) </a:t>
            </a:r>
            <a:r>
              <a:rPr lang="en-IN" sz="1600" i="1" dirty="0">
                <a:solidFill>
                  <a:schemeClr val="tx1"/>
                </a:solidFill>
              </a:rPr>
              <a:t>The reflective journal</a:t>
            </a:r>
            <a:r>
              <a:rPr lang="en-IN" sz="1600" dirty="0">
                <a:solidFill>
                  <a:schemeClr val="tx1"/>
                </a:solidFill>
              </a:rPr>
              <a:t>. Bloomsbury Publishing.</a:t>
            </a:r>
          </a:p>
          <a:p>
            <a:pPr marL="462915" indent="-462915">
              <a:buFont typeface="Arial" panose="020B0604020202020204" pitchFamily="34" charset="0"/>
              <a:buChar char="•"/>
            </a:pPr>
            <a:r>
              <a:rPr lang="en-IN" sz="1600" dirty="0" err="1">
                <a:solidFill>
                  <a:schemeClr val="tx1"/>
                </a:solidFill>
              </a:rPr>
              <a:t>Inzlicht</a:t>
            </a:r>
            <a:r>
              <a:rPr lang="en-IN" sz="1600" dirty="0">
                <a:solidFill>
                  <a:schemeClr val="tx1"/>
                </a:solidFill>
              </a:rPr>
              <a:t>, M., Werner, K.M., </a:t>
            </a:r>
            <a:r>
              <a:rPr lang="en-IN" sz="1600" dirty="0" err="1">
                <a:solidFill>
                  <a:schemeClr val="tx1"/>
                </a:solidFill>
              </a:rPr>
              <a:t>Briskin</a:t>
            </a:r>
            <a:r>
              <a:rPr lang="en-IN" sz="1600" dirty="0">
                <a:solidFill>
                  <a:schemeClr val="tx1"/>
                </a:solidFill>
              </a:rPr>
              <a:t>, J.L. and Roberts, B.W (2021) ‘Integrating models of self-regulation’. </a:t>
            </a:r>
            <a:r>
              <a:rPr lang="en-IN" sz="1600" i="1" dirty="0">
                <a:solidFill>
                  <a:schemeClr val="tx1"/>
                </a:solidFill>
              </a:rPr>
              <a:t>Annual review of psychology</a:t>
            </a:r>
            <a:r>
              <a:rPr lang="en-IN" sz="1600" dirty="0">
                <a:solidFill>
                  <a:schemeClr val="tx1"/>
                </a:solidFill>
              </a:rPr>
              <a:t>, </a:t>
            </a:r>
            <a:r>
              <a:rPr lang="en-IN" sz="1600" i="1" dirty="0">
                <a:solidFill>
                  <a:schemeClr val="tx1"/>
                </a:solidFill>
              </a:rPr>
              <a:t>72</a:t>
            </a:r>
            <a:r>
              <a:rPr lang="en-IN" sz="1600" dirty="0">
                <a:solidFill>
                  <a:schemeClr val="tx1"/>
                </a:solidFill>
              </a:rPr>
              <a:t>(1), pp.319-345. Available at:  https://static1.squarespace.com/static/550b09eae4b0147d03eda40d/t/5fff11a1cd5bd77f3f4d5dba/1610551729247/Integrating-models-of-self-regulation.pdf</a:t>
            </a:r>
          </a:p>
          <a:p>
            <a:pPr marL="462915" indent="-462915">
              <a:buFont typeface="Arial" panose="020B0604020202020204" pitchFamily="34" charset="0"/>
              <a:buChar char="•"/>
            </a:pPr>
            <a:r>
              <a:rPr lang="en-IN" sz="1600" dirty="0">
                <a:solidFill>
                  <a:schemeClr val="tx1"/>
                </a:solidFill>
              </a:rPr>
              <a:t>Joseph, S. (2021) ‘How humanistic is positive psychology? Lessons in positive psychology from Carl Rogers' person-</a:t>
            </a:r>
            <a:r>
              <a:rPr lang="en-IN" sz="1600" dirty="0" err="1">
                <a:solidFill>
                  <a:schemeClr val="tx1"/>
                </a:solidFill>
              </a:rPr>
              <a:t>centered</a:t>
            </a:r>
            <a:r>
              <a:rPr lang="en-IN" sz="1600" dirty="0">
                <a:solidFill>
                  <a:schemeClr val="tx1"/>
                </a:solidFill>
              </a:rPr>
              <a:t> approach—It's the social environment that must change’. </a:t>
            </a:r>
            <a:r>
              <a:rPr lang="en-IN" sz="1600" i="1" dirty="0">
                <a:solidFill>
                  <a:schemeClr val="tx1"/>
                </a:solidFill>
              </a:rPr>
              <a:t>Frontiers in psychology</a:t>
            </a:r>
            <a:r>
              <a:rPr lang="en-IN" sz="1600" dirty="0">
                <a:solidFill>
                  <a:schemeClr val="tx1"/>
                </a:solidFill>
              </a:rPr>
              <a:t>, </a:t>
            </a:r>
            <a:r>
              <a:rPr lang="en-IN" sz="1600" i="1" dirty="0">
                <a:solidFill>
                  <a:schemeClr val="tx1"/>
                </a:solidFill>
              </a:rPr>
              <a:t>12</a:t>
            </a:r>
            <a:r>
              <a:rPr lang="en-IN" sz="1600" dirty="0">
                <a:solidFill>
                  <a:schemeClr val="tx1"/>
                </a:solidFill>
              </a:rPr>
              <a:t>, p.709789.  Available at:  https://doi.org/10.3389/fpsyg.2021.709789</a:t>
            </a:r>
          </a:p>
          <a:p>
            <a:pPr marL="462915" indent="-462915">
              <a:buFont typeface="Arial" panose="020B0604020202020204" pitchFamily="34" charset="0"/>
              <a:buChar char="•"/>
            </a:pPr>
            <a:r>
              <a:rPr lang="en-IN" sz="1600" dirty="0">
                <a:solidFill>
                  <a:schemeClr val="tx1"/>
                </a:solidFill>
              </a:rPr>
              <a:t>Lange, J., </a:t>
            </a:r>
            <a:r>
              <a:rPr lang="en-IN" sz="1600" dirty="0" err="1">
                <a:solidFill>
                  <a:schemeClr val="tx1"/>
                </a:solidFill>
              </a:rPr>
              <a:t>Heerdink</a:t>
            </a:r>
            <a:r>
              <a:rPr lang="en-IN" sz="1600" dirty="0">
                <a:solidFill>
                  <a:schemeClr val="tx1"/>
                </a:solidFill>
              </a:rPr>
              <a:t>, M.W. and Van </a:t>
            </a:r>
            <a:r>
              <a:rPr lang="en-IN" sz="1600" dirty="0" err="1">
                <a:solidFill>
                  <a:schemeClr val="tx1"/>
                </a:solidFill>
              </a:rPr>
              <a:t>Kleef</a:t>
            </a:r>
            <a:r>
              <a:rPr lang="en-IN" sz="1600" dirty="0">
                <a:solidFill>
                  <a:schemeClr val="tx1"/>
                </a:solidFill>
              </a:rPr>
              <a:t>, G.A. (2022) ‘Reading emotions, reading people: Emotion perception and inferences drawn from perceived emotions’. </a:t>
            </a:r>
            <a:r>
              <a:rPr lang="en-IN" sz="1600" i="1" dirty="0">
                <a:solidFill>
                  <a:schemeClr val="tx1"/>
                </a:solidFill>
              </a:rPr>
              <a:t>Current opinion in psychology</a:t>
            </a:r>
            <a:r>
              <a:rPr lang="en-IN" sz="1600" dirty="0">
                <a:solidFill>
                  <a:schemeClr val="tx1"/>
                </a:solidFill>
              </a:rPr>
              <a:t>, </a:t>
            </a:r>
            <a:r>
              <a:rPr lang="en-IN" sz="1600" i="1" dirty="0">
                <a:solidFill>
                  <a:schemeClr val="tx1"/>
                </a:solidFill>
              </a:rPr>
              <a:t>43</a:t>
            </a:r>
            <a:r>
              <a:rPr lang="en-IN" sz="1600" dirty="0">
                <a:solidFill>
                  <a:schemeClr val="tx1"/>
                </a:solidFill>
              </a:rPr>
              <a:t>, pp.85-90. Available at: https://doi.org/10.1016/j.copsyc.2021.06.008</a:t>
            </a:r>
          </a:p>
          <a:p>
            <a:pPr marL="462915" indent="-462915">
              <a:buFont typeface="Arial" panose="020B0604020202020204" pitchFamily="34" charset="0"/>
              <a:buChar char="•"/>
            </a:pPr>
            <a:r>
              <a:rPr lang="en-IN" sz="1600" dirty="0">
                <a:solidFill>
                  <a:schemeClr val="tx1"/>
                </a:solidFill>
              </a:rPr>
              <a:t>Lina, M., Qin, G. and Yang, L. (2022) ‘Mediating effects of emotional intelligence on the relationship between empathy and humanistic care ability in nursing students: a cross-sectional descriptive study’. </a:t>
            </a:r>
            <a:r>
              <a:rPr lang="en-IN" sz="1600" i="1" dirty="0">
                <a:solidFill>
                  <a:schemeClr val="tx1"/>
                </a:solidFill>
              </a:rPr>
              <a:t>Medicine</a:t>
            </a:r>
            <a:r>
              <a:rPr lang="en-IN" sz="1600" dirty="0">
                <a:solidFill>
                  <a:schemeClr val="tx1"/>
                </a:solidFill>
              </a:rPr>
              <a:t>, </a:t>
            </a:r>
            <a:r>
              <a:rPr lang="en-IN" sz="1600" i="1" dirty="0">
                <a:solidFill>
                  <a:schemeClr val="tx1"/>
                </a:solidFill>
              </a:rPr>
              <a:t>101</a:t>
            </a:r>
            <a:r>
              <a:rPr lang="en-IN" sz="1600" dirty="0">
                <a:solidFill>
                  <a:schemeClr val="tx1"/>
                </a:solidFill>
              </a:rPr>
              <a:t>(46), p.e31673. Available at:  OI: 10.1097/MD.0000000000031673</a:t>
            </a:r>
          </a:p>
          <a:p>
            <a:pPr marL="462915" indent="-462915">
              <a:buFont typeface="Arial" panose="020B0604020202020204" pitchFamily="34" charset="0"/>
              <a:buChar char="•"/>
            </a:pPr>
            <a:r>
              <a:rPr lang="en-IN" sz="1600" dirty="0">
                <a:solidFill>
                  <a:schemeClr val="tx1"/>
                </a:solidFill>
              </a:rPr>
              <a:t>McNulty, J.P. and </a:t>
            </a:r>
            <a:r>
              <a:rPr lang="en-IN" sz="1600" dirty="0" err="1">
                <a:solidFill>
                  <a:schemeClr val="tx1"/>
                </a:solidFill>
              </a:rPr>
              <a:t>Politis</a:t>
            </a:r>
            <a:r>
              <a:rPr lang="en-IN" sz="1600" dirty="0">
                <a:solidFill>
                  <a:schemeClr val="tx1"/>
                </a:solidFill>
              </a:rPr>
              <a:t>, Y. (2023) ‘Empathy, emotional intelligence and </a:t>
            </a:r>
            <a:r>
              <a:rPr lang="en-IN" sz="1600" dirty="0" err="1">
                <a:solidFill>
                  <a:schemeClr val="tx1"/>
                </a:solidFill>
              </a:rPr>
              <a:t>interprofessional</a:t>
            </a:r>
            <a:r>
              <a:rPr lang="en-IN" sz="1600" dirty="0">
                <a:solidFill>
                  <a:schemeClr val="tx1"/>
                </a:solidFill>
              </a:rPr>
              <a:t> skills in healthcare education’. </a:t>
            </a:r>
            <a:r>
              <a:rPr lang="en-IN" sz="1600" i="1" dirty="0">
                <a:solidFill>
                  <a:schemeClr val="tx1"/>
                </a:solidFill>
              </a:rPr>
              <a:t>Journal of Medical Imaging and Radiation Sciences</a:t>
            </a:r>
            <a:r>
              <a:rPr lang="en-IN" sz="1600" dirty="0">
                <a:solidFill>
                  <a:schemeClr val="tx1"/>
                </a:solidFill>
              </a:rPr>
              <a:t>, </a:t>
            </a:r>
            <a:r>
              <a:rPr lang="en-IN" sz="1600" i="1" dirty="0">
                <a:solidFill>
                  <a:schemeClr val="tx1"/>
                </a:solidFill>
              </a:rPr>
              <a:t>54</a:t>
            </a:r>
            <a:r>
              <a:rPr lang="en-IN" sz="1600" dirty="0">
                <a:solidFill>
                  <a:schemeClr val="tx1"/>
                </a:solidFill>
              </a:rPr>
              <a:t>(2), pp.238-246. Available at:  https://www.sciencedirect.com/science/article/pii/S1939865423000450</a:t>
            </a:r>
          </a:p>
          <a:p>
            <a:pPr marL="462915" indent="-462915">
              <a:buFont typeface="Arial" panose="020B0604020202020204" pitchFamily="34" charset="0"/>
              <a:buChar char="•"/>
            </a:pPr>
            <a:r>
              <a:rPr lang="en-IN" sz="1600" dirty="0" err="1">
                <a:solidFill>
                  <a:schemeClr val="tx1"/>
                </a:solidFill>
              </a:rPr>
              <a:t>Mutalib</a:t>
            </a:r>
            <a:r>
              <a:rPr lang="en-IN" sz="1600" dirty="0">
                <a:solidFill>
                  <a:schemeClr val="tx1"/>
                </a:solidFill>
              </a:rPr>
              <a:t>, A. and Dylan, M. (2021) ‘Teacher Emotional Intelligence in Motivating Student Learning at SMPN 24 Batanghari Jambi’. </a:t>
            </a:r>
            <a:r>
              <a:rPr lang="en-IN" sz="1600" i="1" dirty="0">
                <a:solidFill>
                  <a:schemeClr val="tx1"/>
                </a:solidFill>
              </a:rPr>
              <a:t>At-</a:t>
            </a:r>
            <a:r>
              <a:rPr lang="en-IN" sz="1600" i="1" dirty="0" err="1">
                <a:solidFill>
                  <a:schemeClr val="tx1"/>
                </a:solidFill>
              </a:rPr>
              <a:t>Tasyrih</a:t>
            </a:r>
            <a:r>
              <a:rPr lang="en-IN" sz="1600" i="1" dirty="0">
                <a:solidFill>
                  <a:schemeClr val="tx1"/>
                </a:solidFill>
              </a:rPr>
              <a:t>: </a:t>
            </a:r>
            <a:r>
              <a:rPr lang="en-IN" sz="1600" i="1" dirty="0" err="1">
                <a:solidFill>
                  <a:schemeClr val="tx1"/>
                </a:solidFill>
              </a:rPr>
              <a:t>jurnal</a:t>
            </a:r>
            <a:r>
              <a:rPr lang="en-IN" sz="1600" i="1" dirty="0">
                <a:solidFill>
                  <a:schemeClr val="tx1"/>
                </a:solidFill>
              </a:rPr>
              <a:t> </a:t>
            </a:r>
            <a:r>
              <a:rPr lang="en-IN" sz="1600" i="1" dirty="0" err="1">
                <a:solidFill>
                  <a:schemeClr val="tx1"/>
                </a:solidFill>
              </a:rPr>
              <a:t>pendidikan</a:t>
            </a:r>
            <a:r>
              <a:rPr lang="en-IN" sz="1600" i="1" dirty="0">
                <a:solidFill>
                  <a:schemeClr val="tx1"/>
                </a:solidFill>
              </a:rPr>
              <a:t> </a:t>
            </a:r>
            <a:r>
              <a:rPr lang="en-IN" sz="1600" i="1" dirty="0" err="1">
                <a:solidFill>
                  <a:schemeClr val="tx1"/>
                </a:solidFill>
              </a:rPr>
              <a:t>dan</a:t>
            </a:r>
            <a:r>
              <a:rPr lang="en-IN" sz="1600" i="1" dirty="0">
                <a:solidFill>
                  <a:schemeClr val="tx1"/>
                </a:solidFill>
              </a:rPr>
              <a:t> </a:t>
            </a:r>
            <a:r>
              <a:rPr lang="en-IN" sz="1600" i="1" dirty="0" err="1">
                <a:solidFill>
                  <a:schemeClr val="tx1"/>
                </a:solidFill>
              </a:rPr>
              <a:t>hukum</a:t>
            </a:r>
            <a:r>
              <a:rPr lang="en-IN" sz="1600" i="1" dirty="0">
                <a:solidFill>
                  <a:schemeClr val="tx1"/>
                </a:solidFill>
              </a:rPr>
              <a:t> Islam</a:t>
            </a:r>
            <a:r>
              <a:rPr lang="en-IN" sz="1600" dirty="0">
                <a:solidFill>
                  <a:schemeClr val="tx1"/>
                </a:solidFill>
              </a:rPr>
              <a:t>, </a:t>
            </a:r>
            <a:r>
              <a:rPr lang="en-IN" sz="1600" i="1" dirty="0">
                <a:solidFill>
                  <a:schemeClr val="tx1"/>
                </a:solidFill>
              </a:rPr>
              <a:t>7</a:t>
            </a:r>
            <a:r>
              <a:rPr lang="en-IN" sz="1600" dirty="0">
                <a:solidFill>
                  <a:schemeClr val="tx1"/>
                </a:solidFill>
              </a:rPr>
              <a:t>(1), pp.26-37. Available at: https://doi.org/10.55849/attasyrih.v7i1.86</a:t>
            </a:r>
          </a:p>
          <a:p>
            <a:pPr marL="462915" indent="-462915">
              <a:buFont typeface="Arial" panose="020B0604020202020204" pitchFamily="34" charset="0"/>
              <a:buChar char="•"/>
            </a:pPr>
            <a:r>
              <a:rPr lang="en-IN" sz="1600" dirty="0">
                <a:solidFill>
                  <a:schemeClr val="tx1"/>
                </a:solidFill>
              </a:rPr>
              <a:t>Qureshi, M., </a:t>
            </a:r>
            <a:r>
              <a:rPr lang="en-IN" sz="1600" dirty="0" err="1">
                <a:solidFill>
                  <a:schemeClr val="tx1"/>
                </a:solidFill>
              </a:rPr>
              <a:t>Mahdiyyah</a:t>
            </a:r>
            <a:r>
              <a:rPr lang="en-IN" sz="1600" dirty="0">
                <a:solidFill>
                  <a:schemeClr val="tx1"/>
                </a:solidFill>
              </a:rPr>
              <a:t>, D., Mohamed, Y. and </a:t>
            </a:r>
            <a:r>
              <a:rPr lang="en-IN" sz="1600" dirty="0" err="1">
                <a:solidFill>
                  <a:schemeClr val="tx1"/>
                </a:solidFill>
              </a:rPr>
              <a:t>Ardchir</a:t>
            </a:r>
            <a:r>
              <a:rPr lang="en-IN" sz="1600" dirty="0">
                <a:solidFill>
                  <a:schemeClr val="tx1"/>
                </a:solidFill>
              </a:rPr>
              <a:t>, M. (2022) ‘Scale for Measuring Arabic Speaking Skills in Early Children's Education’. </a:t>
            </a:r>
            <a:r>
              <a:rPr lang="en-IN" sz="1600" i="1" dirty="0">
                <a:solidFill>
                  <a:schemeClr val="tx1"/>
                </a:solidFill>
              </a:rPr>
              <a:t>JILTECH: Journal International of Lingua &amp; Technology</a:t>
            </a:r>
            <a:r>
              <a:rPr lang="en-IN" sz="1600" dirty="0">
                <a:solidFill>
                  <a:schemeClr val="tx1"/>
                </a:solidFill>
              </a:rPr>
              <a:t>, </a:t>
            </a:r>
            <a:r>
              <a:rPr lang="en-IN" sz="1600" i="1" dirty="0">
                <a:solidFill>
                  <a:schemeClr val="tx1"/>
                </a:solidFill>
              </a:rPr>
              <a:t>1</a:t>
            </a:r>
            <a:r>
              <a:rPr lang="en-IN" sz="1600" dirty="0">
                <a:solidFill>
                  <a:schemeClr val="tx1"/>
                </a:solidFill>
              </a:rPr>
              <a:t>(2). Available at:  10.55849/jiltech.v1i2.81</a:t>
            </a:r>
          </a:p>
          <a:p>
            <a:pPr marL="462915" indent="-462915">
              <a:buFont typeface="Arial" panose="020B0604020202020204" pitchFamily="34" charset="0"/>
              <a:buChar char="•"/>
            </a:pPr>
            <a:r>
              <a:rPr lang="en-IN" sz="1600" dirty="0" err="1">
                <a:solidFill>
                  <a:schemeClr val="tx1"/>
                </a:solidFill>
              </a:rPr>
              <a:t>Raeissi</a:t>
            </a:r>
            <a:r>
              <a:rPr lang="en-IN" sz="1600" dirty="0">
                <a:solidFill>
                  <a:schemeClr val="tx1"/>
                </a:solidFill>
              </a:rPr>
              <a:t>, P., </a:t>
            </a:r>
            <a:r>
              <a:rPr lang="en-IN" sz="1600" dirty="0" err="1">
                <a:solidFill>
                  <a:schemeClr val="tx1"/>
                </a:solidFill>
              </a:rPr>
              <a:t>Zandian</a:t>
            </a:r>
            <a:r>
              <a:rPr lang="en-IN" sz="1600" dirty="0">
                <a:solidFill>
                  <a:schemeClr val="tx1"/>
                </a:solidFill>
              </a:rPr>
              <a:t>, H., </a:t>
            </a:r>
            <a:r>
              <a:rPr lang="en-IN" sz="1600" dirty="0" err="1">
                <a:solidFill>
                  <a:schemeClr val="tx1"/>
                </a:solidFill>
              </a:rPr>
              <a:t>Mirzarahimy</a:t>
            </a:r>
            <a:r>
              <a:rPr lang="en-IN" sz="1600" dirty="0">
                <a:solidFill>
                  <a:schemeClr val="tx1"/>
                </a:solidFill>
              </a:rPr>
              <a:t>, T., </a:t>
            </a:r>
            <a:r>
              <a:rPr lang="en-IN" sz="1600" dirty="0" err="1">
                <a:solidFill>
                  <a:schemeClr val="tx1"/>
                </a:solidFill>
              </a:rPr>
              <a:t>Delavari</a:t>
            </a:r>
            <a:r>
              <a:rPr lang="en-IN" sz="1600" dirty="0">
                <a:solidFill>
                  <a:schemeClr val="tx1"/>
                </a:solidFill>
              </a:rPr>
              <a:t>, S., </a:t>
            </a:r>
            <a:r>
              <a:rPr lang="en-IN" sz="1600" dirty="0" err="1">
                <a:solidFill>
                  <a:schemeClr val="tx1"/>
                </a:solidFill>
              </a:rPr>
              <a:t>Moghadam</a:t>
            </a:r>
            <a:r>
              <a:rPr lang="en-IN" sz="1600" dirty="0">
                <a:solidFill>
                  <a:schemeClr val="tx1"/>
                </a:solidFill>
              </a:rPr>
              <a:t>, T.Z. and </a:t>
            </a:r>
            <a:r>
              <a:rPr lang="en-IN" sz="1600" dirty="0" err="1">
                <a:solidFill>
                  <a:schemeClr val="tx1"/>
                </a:solidFill>
              </a:rPr>
              <a:t>Rahimi</a:t>
            </a:r>
            <a:r>
              <a:rPr lang="en-IN" sz="1600" dirty="0">
                <a:solidFill>
                  <a:schemeClr val="tx1"/>
                </a:solidFill>
              </a:rPr>
              <a:t>, G. (2024) ‘Relationship between communication skills and emotional intelligence among nurses’. </a:t>
            </a:r>
            <a:r>
              <a:rPr lang="en-IN" sz="1600" i="1" dirty="0">
                <a:solidFill>
                  <a:schemeClr val="tx1"/>
                </a:solidFill>
              </a:rPr>
              <a:t>Nursing Management</a:t>
            </a:r>
            <a:r>
              <a:rPr lang="en-IN" sz="1600" dirty="0">
                <a:solidFill>
                  <a:schemeClr val="tx1"/>
                </a:solidFill>
              </a:rPr>
              <a:t>, </a:t>
            </a:r>
            <a:r>
              <a:rPr lang="en-IN" sz="1600" i="1" dirty="0">
                <a:solidFill>
                  <a:schemeClr val="tx1"/>
                </a:solidFill>
              </a:rPr>
              <a:t>31</a:t>
            </a:r>
            <a:r>
              <a:rPr lang="en-IN" sz="1600" dirty="0">
                <a:solidFill>
                  <a:schemeClr val="tx1"/>
                </a:solidFill>
              </a:rPr>
              <a:t>(4).Available at: </a:t>
            </a:r>
            <a:r>
              <a:rPr lang="en-IN" sz="1600" dirty="0" err="1">
                <a:solidFill>
                  <a:schemeClr val="tx1"/>
                </a:solidFill>
              </a:rPr>
              <a:t>doi</a:t>
            </a:r>
            <a:r>
              <a:rPr lang="en-IN" sz="1600" dirty="0">
                <a:solidFill>
                  <a:schemeClr val="tx1"/>
                </a:solidFill>
              </a:rPr>
              <a:t>: 10.7748/nm.2019.e1820</a:t>
            </a:r>
          </a:p>
        </p:txBody>
      </p:sp>
      <p:pic>
        <p:nvPicPr>
          <p:cNvPr id="1026" name="Picture 2" descr="The Science of Emotional Intelligence (EQ) and Leadershi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 y="15981121"/>
            <a:ext cx="13750290" cy="28085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28" name="Picture 4" descr="Emotional Intelligence | Cohen Collection | Volumes | The Neurosurgical  Atla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33628" y="11922364"/>
            <a:ext cx="8266129" cy="5194401"/>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034" name="Picture 10" descr="Emotional intelligence - Free people icon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392618" y="187357"/>
            <a:ext cx="1874272" cy="150875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10 Signs of Low Emotional Intelligence (EI) in the Workplac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690076" y="17417143"/>
            <a:ext cx="8126381" cy="4245191"/>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14" name="Picture 13"/>
          <p:cNvPicPr>
            <a:picLocks noChangeAspect="1"/>
          </p:cNvPicPr>
          <p:nvPr/>
        </p:nvPicPr>
        <p:blipFill>
          <a:blip r:embed="rId6"/>
          <a:stretch>
            <a:fillRect/>
          </a:stretch>
        </p:blipFill>
        <p:spPr>
          <a:xfrm>
            <a:off x="14690076" y="9874272"/>
            <a:ext cx="4711107" cy="1789180"/>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5" name="Picture 14"/>
          <p:cNvPicPr>
            <a:picLocks noChangeAspect="1"/>
          </p:cNvPicPr>
          <p:nvPr/>
        </p:nvPicPr>
        <p:blipFill>
          <a:blip r:embed="rId7"/>
          <a:stretch>
            <a:fillRect/>
          </a:stretch>
        </p:blipFill>
        <p:spPr>
          <a:xfrm>
            <a:off x="19715756" y="9885205"/>
            <a:ext cx="3184001" cy="1778247"/>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9719776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TotalTime>
  <Words>1652</Words>
  <Application>Microsoft Office PowerPoint</Application>
  <PresentationFormat>Custom</PresentationFormat>
  <Paragraphs>81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“Journey towards the achievement of the emotional intelligence”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“Journey towards the achievement of the emotional intelligence”</dc:title>
  <dc:creator>Aneliya Kirkova-Georgieva (2125657)</dc:creator>
  <cp:lastModifiedBy>Aneliya Kirkova-Georgieva (2125657)</cp:lastModifiedBy>
  <cp:revision>9</cp:revision>
  <dcterms:created xsi:type="dcterms:W3CDTF">2025-02-20T11:41:01Z</dcterms:created>
  <dcterms:modified xsi:type="dcterms:W3CDTF">2025-03-06T12:07:35Z</dcterms:modified>
</cp:coreProperties>
</file>