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77" r:id="rId3"/>
    <p:sldId id="284" r:id="rId4"/>
    <p:sldId id="285" r:id="rId5"/>
    <p:sldId id="286" r:id="rId6"/>
    <p:sldId id="302" r:id="rId7"/>
    <p:sldId id="303" r:id="rId8"/>
    <p:sldId id="308" r:id="rId9"/>
    <p:sldId id="314" r:id="rId10"/>
    <p:sldId id="304" r:id="rId11"/>
    <p:sldId id="311" r:id="rId12"/>
    <p:sldId id="307" r:id="rId13"/>
    <p:sldId id="312" r:id="rId14"/>
    <p:sldId id="313" r:id="rId15"/>
    <p:sldId id="288" r:id="rId16"/>
    <p:sldId id="289" r:id="rId17"/>
    <p:sldId id="290" r:id="rId18"/>
    <p:sldId id="301" r:id="rId19"/>
    <p:sldId id="292" r:id="rId20"/>
    <p:sldId id="293" r:id="rId21"/>
    <p:sldId id="294" r:id="rId22"/>
    <p:sldId id="295" r:id="rId23"/>
    <p:sldId id="296" r:id="rId24"/>
    <p:sldId id="297" r:id="rId25"/>
    <p:sldId id="298" r:id="rId26"/>
    <p:sldId id="299" r:id="rId27"/>
    <p:sldId id="300" r:id="rId2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2/23/2018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2/23/2018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2/23/2018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2/23/2018</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2/23/2018</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2/23/2018</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2/23/2018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2/23/2018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2/23/2018</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5.png"/><Relationship Id="rId4" Type="http://schemas.openxmlformats.org/officeDocument/2006/relationships/oleObject" Target="../embeddings/oleObject5.bin"/></Relationships>
</file>

<file path=ppt/slides/_rels/slide20.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a:t>Unit 8 </a:t>
            </a:r>
            <a:r>
              <a:rPr lang="en-US" dirty="0"/>
              <a:t>Data Analysis III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2F342-6884-4634-B3C0-919F25D4D21D}"/>
              </a:ext>
            </a:extLst>
          </p:cNvPr>
          <p:cNvSpPr>
            <a:spLocks noGrp="1"/>
          </p:cNvSpPr>
          <p:nvPr>
            <p:ph type="title"/>
          </p:nvPr>
        </p:nvSpPr>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8DB2E421-C79A-4561-A4A8-4CF4053F43EA}"/>
              </a:ext>
            </a:extLst>
          </p:cNvPr>
          <p:cNvSpPr>
            <a:spLocks noGrp="1"/>
          </p:cNvSpPr>
          <p:nvPr>
            <p:ph idx="1"/>
          </p:nvPr>
        </p:nvSpPr>
        <p:spPr/>
        <p:txBody>
          <a:bodyPr/>
          <a:lstStyle/>
          <a:p>
            <a:r>
              <a:rPr lang="en-HK" dirty="0"/>
              <a:t>Loadings = How much single variable "correlate" with factors, feature of variable</a:t>
            </a:r>
          </a:p>
          <a:p>
            <a:r>
              <a:rPr lang="en-HK" dirty="0"/>
              <a:t>Communality = how much factors explain the variance of single variables, feature of variable</a:t>
            </a:r>
          </a:p>
          <a:p>
            <a:r>
              <a:rPr lang="en-HK" dirty="0"/>
              <a:t>Eigenvalue = How much factor explain the variance of all variables, feature of factor</a:t>
            </a:r>
          </a:p>
          <a:p>
            <a:endParaRPr lang="en-GB" dirty="0"/>
          </a:p>
        </p:txBody>
      </p:sp>
    </p:spTree>
    <p:extLst>
      <p:ext uri="{BB962C8B-B14F-4D97-AF65-F5344CB8AC3E}">
        <p14:creationId xmlns:p14="http://schemas.microsoft.com/office/powerpoint/2010/main" val="3377514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248058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spid="_x0000_s1036" name="Bitmap Image" r:id="rId3" imgW="4105848" imgH="2723810" progId="PBrush">
                  <p:embed/>
                </p:oleObj>
              </mc:Choice>
              <mc:Fallback>
                <p:oleObj name="Bitmap Image" r:id="rId3"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spid="_x0000_s2060" name="Bitmap Image" r:id="rId3" imgW="3905795" imgH="2285714" progId="PBrush">
                  <p:embed/>
                </p:oleObj>
              </mc:Choice>
              <mc:Fallback>
                <p:oleObj name="Bitmap Image" r:id="rId3"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a:ex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spid="_x0000_s3084" name="Bitmap Image" r:id="rId3" imgW="3086531" imgH="2190476" progId="PBrush">
                  <p:embed/>
                </p:oleObj>
              </mc:Choice>
              <mc:Fallback>
                <p:oleObj name="Bitmap Image" r:id="rId3"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spid="_x0000_s9226" name="Bitmap Image" r:id="rId3" imgW="2847619" imgH="1905266" progId="PBrush">
                  <p:embed/>
                </p:oleObj>
              </mc:Choice>
              <mc:Fallback>
                <p:oleObj name="Bitmap Image" r:id="rId3"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spid="_x0000_s5142" name="Bitmap Image" r:id="rId4" imgW="3180952" imgH="1085714" progId="PBrush">
                  <p:embed/>
                </p:oleObj>
              </mc:Choice>
              <mc:Fallback>
                <p:oleObj name="Bitmap Image" r:id="rId4"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spid="_x0000_s5143" name="Bitmap Image" r:id="rId6" imgW="2561905" imgH="895238" progId="PBrush">
                  <p:embed/>
                </p:oleObj>
              </mc:Choice>
              <mc:Fallback>
                <p:oleObj name="Bitmap Image" r:id="rId6"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a:ex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a:t>Examine the Total Variance Explained table to determine how many factors emerged from the data.  </a:t>
            </a:r>
          </a:p>
          <a:p>
            <a:pPr eaLnBrk="1" hangingPunct="1">
              <a:spcBef>
                <a:spcPct val="50000"/>
              </a:spcBef>
              <a:buFontTx/>
              <a:buChar char="•"/>
            </a:pPr>
            <a:r>
              <a:rPr lang="en-US" altLang="zh-TW"/>
              <a:t>To determine the number of factors look at the second column which represents the Eigenvalues.  </a:t>
            </a:r>
            <a:endParaRPr lang="en-US" altLang="zh-CN"/>
          </a:p>
          <a:p>
            <a:pPr eaLnBrk="1" hangingPunct="1">
              <a:spcBef>
                <a:spcPct val="50000"/>
              </a:spcBef>
              <a:buFontTx/>
              <a:buChar char="•"/>
            </a:pPr>
            <a:r>
              <a:rPr lang="en-US" altLang="zh-TW"/>
              <a:t>As you can see there can be as many factors as there are items (i.e., there are 11 Eigenvalues and 11 items on the relational benefit scale).  </a:t>
            </a:r>
            <a:endParaRPr lang="en-US" altLang="zh-CN"/>
          </a:p>
          <a:p>
            <a:pPr eaLnBrk="1" hangingPunct="1">
              <a:spcBef>
                <a:spcPct val="50000"/>
              </a:spcBef>
              <a:buFontTx/>
              <a:buChar char="•"/>
            </a:pPr>
            <a:r>
              <a:rPr lang="en-US" altLang="zh-CN"/>
              <a:t>Since we don’t want to retain factors which account for little variance, we can </a:t>
            </a:r>
            <a:r>
              <a:rPr lang="en-US" altLang="zh-TW"/>
              <a:t>examine only those factors that have an Eigenvalue greater than 1.  In this case, there are two viable factors</a:t>
            </a:r>
            <a:r>
              <a:rPr lang="en-US" altLang="zh-CN"/>
              <a:t> which account for 68.67 of the variance.</a:t>
            </a:r>
            <a:r>
              <a:rPr lang="en-US" altLang="zh-TW"/>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spid="_x0000_s6156" name="Picture" r:id="rId3" imgW="5356800" imgH="4371120" progId="">
                  <p:embed/>
                </p:oleObj>
              </mc:Choice>
              <mc:Fallback>
                <p:oleObj name="Picture" r:id="rId3"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spid="_x0000_s7181" name="Bitmap Image" r:id="rId3" imgW="3828571" imgH="3409524" progId="PBrush">
                  <p:embed/>
                </p:oleObj>
              </mc:Choice>
              <mc:Fallback>
                <p:oleObj name="Bitmap Image" r:id="rId3"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summated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spid="_x0000_s8204" name="Bitmap Image" r:id="rId3" imgW="4828571" imgH="2866667" progId="PBrush">
                  <p:embed/>
                </p:oleObj>
              </mc:Choice>
              <mc:Fallback>
                <p:oleObj name="Bitmap Image" r:id="rId3"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171</TotalTime>
  <Words>2031</Words>
  <Application>Microsoft Office PowerPoint</Application>
  <PresentationFormat>Custom</PresentationFormat>
  <Paragraphs>201</Paragraphs>
  <Slides>27</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27</vt:i4>
      </vt:variant>
    </vt:vector>
  </HeadingPairs>
  <TitlesOfParts>
    <vt:vector size="35" baseType="lpstr">
      <vt:lpstr>微軟正黑體</vt:lpstr>
      <vt:lpstr>ＭＳ Ｐゴシック</vt:lpstr>
      <vt:lpstr>幼圆</vt:lpstr>
      <vt:lpstr>Arial</vt:lpstr>
      <vt:lpstr>Century Gothic</vt:lpstr>
      <vt:lpstr>Continental Asia 16x9</vt:lpstr>
      <vt:lpstr>Bitmap Image</vt:lpstr>
      <vt:lpstr>Picture</vt:lpstr>
      <vt:lpstr>SBPD7010  QUANTITATIVE RESEARCH METHODS</vt:lpstr>
      <vt:lpstr>Topics</vt:lpstr>
      <vt:lpstr>Single-Item versus Multiple-Item Scales</vt:lpstr>
      <vt:lpstr>Factor Analysis</vt:lpstr>
      <vt:lpstr>Factor Analysis</vt:lpstr>
      <vt:lpstr>Purposes</vt:lpstr>
      <vt:lpstr>Key terms</vt:lpstr>
      <vt:lpstr>Types of Factor Analysis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8. Computing summated scores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23</cp:revision>
  <dcterms:created xsi:type="dcterms:W3CDTF">2018-01-28T08:08:54Z</dcterms:created>
  <dcterms:modified xsi:type="dcterms:W3CDTF">2018-02-23T01:56:02Z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