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4" r:id="rId9"/>
    <p:sldId id="268" r:id="rId10"/>
    <p:sldId id="263"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6" autoAdjust="0"/>
    <p:restoredTop sz="94660"/>
  </p:normalViewPr>
  <p:slideViewPr>
    <p:cSldViewPr snapToGrid="0">
      <p:cViewPr>
        <p:scale>
          <a:sx n="66" d="100"/>
          <a:sy n="66" d="100"/>
        </p:scale>
        <p:origin x="687"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4/25/2023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4/25/2023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4/25/2023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4/25/2023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4/25/2023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4/25/2023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4/25/2023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713DB-1425-2A51-8F03-0CA5EAA19AD1}"/>
              </a:ext>
            </a:extLst>
          </p:cNvPr>
          <p:cNvSpPr>
            <a:spLocks noGrp="1"/>
          </p:cNvSpPr>
          <p:nvPr>
            <p:ph type="ctrTitle"/>
          </p:nvPr>
        </p:nvSpPr>
        <p:spPr/>
        <p:txBody>
          <a:bodyPr/>
          <a:lstStyle/>
          <a:p>
            <a:r>
              <a:rPr lang="en-US" dirty="0"/>
              <a:t>RESEARCH TITLE</a:t>
            </a:r>
          </a:p>
        </p:txBody>
      </p:sp>
      <p:sp>
        <p:nvSpPr>
          <p:cNvPr id="3" name="Subtitle 2">
            <a:extLst>
              <a:ext uri="{FF2B5EF4-FFF2-40B4-BE49-F238E27FC236}">
                <a16:creationId xmlns:a16="http://schemas.microsoft.com/office/drawing/2014/main" id="{9581BE37-F09A-10E4-ABB4-1017FFE4CA68}"/>
              </a:ext>
            </a:extLst>
          </p:cNvPr>
          <p:cNvSpPr>
            <a:spLocks noGrp="1"/>
          </p:cNvSpPr>
          <p:nvPr>
            <p:ph type="subTitle" idx="1"/>
          </p:nvPr>
        </p:nvSpPr>
        <p:spPr/>
        <p:txBody>
          <a:bodyPr/>
          <a:lstStyle/>
          <a:p>
            <a:r>
              <a:rPr lang="en-US" dirty="0"/>
              <a:t>“IMPACT OF LEADERSHIP STYLE ON EMPLOYEE PERFORMANCE”</a:t>
            </a:r>
          </a:p>
        </p:txBody>
      </p:sp>
    </p:spTree>
    <p:extLst>
      <p:ext uri="{BB962C8B-B14F-4D97-AF65-F5344CB8AC3E}">
        <p14:creationId xmlns:p14="http://schemas.microsoft.com/office/powerpoint/2010/main" val="29173983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98824-32B5-E6A8-B419-A9DF03D1F76F}"/>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27EA3641-C384-2441-3C86-0E391A2DDE60}"/>
              </a:ext>
            </a:extLst>
          </p:cNvPr>
          <p:cNvSpPr>
            <a:spLocks noGrp="1"/>
          </p:cNvSpPr>
          <p:nvPr>
            <p:ph idx="1"/>
          </p:nvPr>
        </p:nvSpPr>
        <p:spPr/>
        <p:txBody>
          <a:bodyPr/>
          <a:lstStyle/>
          <a:p>
            <a:pPr algn="just"/>
            <a:r>
              <a:rPr lang="en-US" dirty="0"/>
              <a:t>This research will </a:t>
            </a:r>
            <a:r>
              <a:rPr lang="en-US"/>
              <a:t>determine “the </a:t>
            </a:r>
            <a:r>
              <a:rPr lang="en-US" dirty="0"/>
              <a:t>impact of leadership styles on employees’ performance and </a:t>
            </a:r>
            <a:r>
              <a:rPr lang="en-US"/>
              <a:t>satisfaction.” </a:t>
            </a:r>
            <a:r>
              <a:rPr lang="en-US" dirty="0"/>
              <a:t>According to the analysis, employee job satisfaction is one key factor influencing the companies' success (</a:t>
            </a:r>
            <a:r>
              <a:rPr lang="en-US" b="0" i="0" dirty="0">
                <a:solidFill>
                  <a:srgbClr val="222222"/>
                </a:solidFill>
                <a:effectLst/>
                <a:latin typeface="Arial" panose="020B0604020202020204" pitchFamily="34" charset="0"/>
              </a:rPr>
              <a:t>Iqbal, Anwar &amp; Haider, 2015)</a:t>
            </a:r>
            <a:r>
              <a:rPr lang="en-US" dirty="0"/>
              <a:t>. And job satisfaction is influenced by the leader and his leadership style. Leadership styles significantly impact employee performance and satisfaction (</a:t>
            </a:r>
            <a:r>
              <a:rPr lang="en-US" b="0" i="0" dirty="0">
                <a:solidFill>
                  <a:srgbClr val="222222"/>
                </a:solidFill>
                <a:effectLst/>
                <a:latin typeface="Arial" panose="020B0604020202020204" pitchFamily="34" charset="0"/>
              </a:rPr>
              <a:t>Udovita, 2020)</a:t>
            </a:r>
            <a:r>
              <a:rPr lang="en-US" dirty="0"/>
              <a:t>. This research will examine “the impact of different leadership styles, including transactional and transformational, on employees’ performance and satisfaction in the FMCG industry of the UK.”</a:t>
            </a:r>
          </a:p>
        </p:txBody>
      </p:sp>
    </p:spTree>
    <p:extLst>
      <p:ext uri="{BB962C8B-B14F-4D97-AF65-F5344CB8AC3E}">
        <p14:creationId xmlns:p14="http://schemas.microsoft.com/office/powerpoint/2010/main" val="5909128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B5472-7A26-2241-BEA2-0DA9C00EA8DE}"/>
              </a:ext>
            </a:extLst>
          </p:cNvPr>
          <p:cNvSpPr>
            <a:spLocks noGrp="1"/>
          </p:cNvSpPr>
          <p:nvPr>
            <p:ph type="title"/>
          </p:nvPr>
        </p:nvSpPr>
        <p:spPr/>
        <p:txBody>
          <a:bodyPr/>
          <a:lstStyle/>
          <a:p>
            <a:r>
              <a:rPr lang="en-US" dirty="0"/>
              <a:t>BACKGROUND</a:t>
            </a:r>
          </a:p>
        </p:txBody>
      </p:sp>
      <p:sp>
        <p:nvSpPr>
          <p:cNvPr id="3" name="Content Placeholder 2">
            <a:extLst>
              <a:ext uri="{FF2B5EF4-FFF2-40B4-BE49-F238E27FC236}">
                <a16:creationId xmlns:a16="http://schemas.microsoft.com/office/drawing/2014/main" id="{3E883351-D566-E1CC-4F02-E5CCE958A374}"/>
              </a:ext>
            </a:extLst>
          </p:cNvPr>
          <p:cNvSpPr>
            <a:spLocks noGrp="1"/>
          </p:cNvSpPr>
          <p:nvPr>
            <p:ph idx="1"/>
          </p:nvPr>
        </p:nvSpPr>
        <p:spPr/>
        <p:txBody>
          <a:bodyPr/>
          <a:lstStyle/>
          <a:p>
            <a:pPr algn="just"/>
            <a:r>
              <a:rPr lang="en-US" dirty="0"/>
              <a:t>Leadership has been studied for a very long time. Previous scholars have </a:t>
            </a:r>
            <a:r>
              <a:rPr lang="en-US" dirty="0" err="1"/>
              <a:t>emphasised</a:t>
            </a:r>
            <a:r>
              <a:rPr lang="en-US" dirty="0"/>
              <a:t> the importance of leaders adopting different styles to fulfil the demand of employees and satisfy the situation. Due to </a:t>
            </a:r>
            <a:r>
              <a:rPr lang="en-US" dirty="0" err="1"/>
              <a:t>globalisation</a:t>
            </a:r>
            <a:r>
              <a:rPr lang="en-US" dirty="0"/>
              <a:t>, the competition within businesses has increased, ultimately pushing managers to seek new and innovative ways to satisfy their employees (</a:t>
            </a:r>
            <a:r>
              <a:rPr lang="en-US" b="0" i="0" dirty="0" err="1">
                <a:solidFill>
                  <a:srgbClr val="222222"/>
                </a:solidFill>
                <a:effectLst/>
                <a:latin typeface="Arial" panose="020B0604020202020204" pitchFamily="34" charset="0"/>
              </a:rPr>
              <a:t>Shafie</a:t>
            </a:r>
            <a:r>
              <a:rPr lang="en-US" b="0" i="0" dirty="0">
                <a:solidFill>
                  <a:srgbClr val="222222"/>
                </a:solidFill>
                <a:effectLst/>
                <a:latin typeface="Arial" panose="020B0604020202020204" pitchFamily="34" charset="0"/>
              </a:rPr>
              <a:t>, </a:t>
            </a:r>
            <a:r>
              <a:rPr lang="en-US" b="0" i="0" dirty="0" err="1">
                <a:solidFill>
                  <a:srgbClr val="222222"/>
                </a:solidFill>
                <a:effectLst/>
                <a:latin typeface="Arial" panose="020B0604020202020204" pitchFamily="34" charset="0"/>
              </a:rPr>
              <a:t>Baghersalimi</a:t>
            </a:r>
            <a:r>
              <a:rPr lang="en-US" b="0" i="0" dirty="0">
                <a:solidFill>
                  <a:srgbClr val="222222"/>
                </a:solidFill>
                <a:effectLst/>
                <a:latin typeface="Arial" panose="020B0604020202020204" pitchFamily="34" charset="0"/>
              </a:rPr>
              <a:t>, &amp; </a:t>
            </a:r>
            <a:r>
              <a:rPr lang="en-US" b="0" i="0" dirty="0" err="1">
                <a:solidFill>
                  <a:srgbClr val="222222"/>
                </a:solidFill>
                <a:effectLst/>
                <a:latin typeface="Arial" panose="020B0604020202020204" pitchFamily="34" charset="0"/>
              </a:rPr>
              <a:t>Barghi</a:t>
            </a:r>
            <a:r>
              <a:rPr lang="en-US" b="0" i="0" dirty="0">
                <a:solidFill>
                  <a:srgbClr val="222222"/>
                </a:solidFill>
                <a:effectLst/>
                <a:latin typeface="Arial" panose="020B0604020202020204" pitchFamily="34" charset="0"/>
              </a:rPr>
              <a:t>, 2013)</a:t>
            </a:r>
            <a:r>
              <a:rPr lang="en-US" dirty="0"/>
              <a:t>. Leaders have already realised that the employees contribute more than just completing tasks and taking orders. Previously decisions were made by managers, but now employees are the ones making the organisation’s decisions for which satisfaction and employee performance are very important (</a:t>
            </a:r>
            <a:r>
              <a:rPr lang="en-US" b="0" i="0" dirty="0">
                <a:solidFill>
                  <a:srgbClr val="222222"/>
                </a:solidFill>
                <a:effectLst/>
                <a:latin typeface="Arial" panose="020B0604020202020204" pitchFamily="34" charset="0"/>
              </a:rPr>
              <a:t>Paracha, Qamar, Mirza, Hassan &amp; Waqas, 2012)</a:t>
            </a:r>
            <a:r>
              <a:rPr lang="en-US" dirty="0"/>
              <a:t>.</a:t>
            </a:r>
          </a:p>
        </p:txBody>
      </p:sp>
    </p:spTree>
    <p:extLst>
      <p:ext uri="{BB962C8B-B14F-4D97-AF65-F5344CB8AC3E}">
        <p14:creationId xmlns:p14="http://schemas.microsoft.com/office/powerpoint/2010/main" val="6829048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2A325-EB92-E57A-FC17-0A911C074FF1}"/>
              </a:ext>
            </a:extLst>
          </p:cNvPr>
          <p:cNvSpPr>
            <a:spLocks noGrp="1"/>
          </p:cNvSpPr>
          <p:nvPr>
            <p:ph type="title"/>
          </p:nvPr>
        </p:nvSpPr>
        <p:spPr/>
        <p:txBody>
          <a:bodyPr/>
          <a:lstStyle/>
          <a:p>
            <a:r>
              <a:rPr lang="en-US" dirty="0"/>
              <a:t>PROBLEM STATEMENT</a:t>
            </a:r>
          </a:p>
        </p:txBody>
      </p:sp>
      <p:sp>
        <p:nvSpPr>
          <p:cNvPr id="3" name="Content Placeholder 2">
            <a:extLst>
              <a:ext uri="{FF2B5EF4-FFF2-40B4-BE49-F238E27FC236}">
                <a16:creationId xmlns:a16="http://schemas.microsoft.com/office/drawing/2014/main" id="{344AA394-909A-ADC4-F5B8-FF5722279C00}"/>
              </a:ext>
            </a:extLst>
          </p:cNvPr>
          <p:cNvSpPr>
            <a:spLocks noGrp="1"/>
          </p:cNvSpPr>
          <p:nvPr>
            <p:ph idx="1"/>
          </p:nvPr>
        </p:nvSpPr>
        <p:spPr/>
        <p:txBody>
          <a:bodyPr/>
          <a:lstStyle/>
          <a:p>
            <a:pPr algn="just"/>
            <a:r>
              <a:rPr lang="en-US" dirty="0"/>
              <a:t>This research is very important to conduct in the changing global mindset and changing the behaviour of the employees due to advancements in technology and </a:t>
            </a:r>
            <a:r>
              <a:rPr lang="en-US" dirty="0" err="1"/>
              <a:t>globalisation</a:t>
            </a:r>
            <a:r>
              <a:rPr lang="en-US" dirty="0"/>
              <a:t>. Especially after COVID, the majority of the workforce has adjusted their working styles which can be related to the global situation for which strong communication and leadership are crucial. Leadership directly influences employee retention and satisfaction, impacting the industry’s profitability ((</a:t>
            </a:r>
            <a:r>
              <a:rPr lang="en-US" b="0" i="0" dirty="0">
                <a:solidFill>
                  <a:srgbClr val="222222"/>
                </a:solidFill>
                <a:effectLst/>
                <a:latin typeface="Arial" panose="020B0604020202020204" pitchFamily="34" charset="0"/>
              </a:rPr>
              <a:t>Udovita, 2020)</a:t>
            </a:r>
            <a:r>
              <a:rPr lang="en-US" dirty="0"/>
              <a:t>. This study will aim to identify “the impact of two leadership styles on employer performance and satisfaction.”</a:t>
            </a:r>
          </a:p>
        </p:txBody>
      </p:sp>
    </p:spTree>
    <p:extLst>
      <p:ext uri="{BB962C8B-B14F-4D97-AF65-F5344CB8AC3E}">
        <p14:creationId xmlns:p14="http://schemas.microsoft.com/office/powerpoint/2010/main" val="17007152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890CF-1058-B775-68C9-369BC349C10D}"/>
              </a:ext>
            </a:extLst>
          </p:cNvPr>
          <p:cNvSpPr>
            <a:spLocks noGrp="1"/>
          </p:cNvSpPr>
          <p:nvPr>
            <p:ph type="title"/>
          </p:nvPr>
        </p:nvSpPr>
        <p:spPr/>
        <p:txBody>
          <a:bodyPr/>
          <a:lstStyle/>
          <a:p>
            <a:r>
              <a:rPr lang="en-US" dirty="0"/>
              <a:t>RESEARCH AIMS AND OBJECTIVES</a:t>
            </a:r>
          </a:p>
        </p:txBody>
      </p:sp>
      <p:sp>
        <p:nvSpPr>
          <p:cNvPr id="3" name="Content Placeholder 2">
            <a:extLst>
              <a:ext uri="{FF2B5EF4-FFF2-40B4-BE49-F238E27FC236}">
                <a16:creationId xmlns:a16="http://schemas.microsoft.com/office/drawing/2014/main" id="{DAA6B8C2-66D0-EB82-3F70-99F612BB3FF6}"/>
              </a:ext>
            </a:extLst>
          </p:cNvPr>
          <p:cNvSpPr>
            <a:spLocks noGrp="1"/>
          </p:cNvSpPr>
          <p:nvPr>
            <p:ph idx="1"/>
          </p:nvPr>
        </p:nvSpPr>
        <p:spPr/>
        <p:txBody>
          <a:bodyPr/>
          <a:lstStyle/>
          <a:p>
            <a:pPr marL="342900" marR="0" lvl="0" indent="-342900" algn="just">
              <a:lnSpc>
                <a:spcPct val="150000"/>
              </a:lnSpc>
              <a:spcBef>
                <a:spcPts val="0"/>
              </a:spcBef>
              <a:spcAft>
                <a:spcPts val="800"/>
              </a:spcAft>
              <a:buFont typeface="Wingdings" panose="05000000000000000000" pitchFamily="2" charset="2"/>
              <a:buChar char=""/>
              <a:tabLst>
                <a:tab pos="457200" algn="l"/>
              </a:tabLs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“To find how transformational leadership style affects employee performance.”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Wingdings" panose="05000000000000000000" pitchFamily="2" charset="2"/>
              <a:buChar char=""/>
              <a:tabLst>
                <a:tab pos="457200" algn="l"/>
              </a:tabLs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“To find how transformational leadership style affects employee satisfaction.”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Wingdings" panose="05000000000000000000" pitchFamily="2" charset="2"/>
              <a:buChar char=""/>
              <a:tabLst>
                <a:tab pos="457200" algn="l"/>
              </a:tabLs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“To find how transactional leadership style affects employee performance.”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Wingdings" panose="05000000000000000000" pitchFamily="2" charset="2"/>
              <a:buChar char=""/>
              <a:tabLst>
                <a:tab pos="457200" algn="l"/>
              </a:tabLs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“To find how transactional leadership style affects employee satisfaction.”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24598272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EB9D6-FAB0-000E-6EDD-B564EF47ACBA}"/>
              </a:ext>
            </a:extLst>
          </p:cNvPr>
          <p:cNvSpPr>
            <a:spLocks noGrp="1"/>
          </p:cNvSpPr>
          <p:nvPr>
            <p:ph type="title"/>
          </p:nvPr>
        </p:nvSpPr>
        <p:spPr/>
        <p:txBody>
          <a:bodyPr/>
          <a:lstStyle/>
          <a:p>
            <a:r>
              <a:rPr lang="en-US" dirty="0"/>
              <a:t>LITERATURE REVIEW</a:t>
            </a:r>
          </a:p>
        </p:txBody>
      </p:sp>
      <p:sp>
        <p:nvSpPr>
          <p:cNvPr id="3" name="Content Placeholder 2">
            <a:extLst>
              <a:ext uri="{FF2B5EF4-FFF2-40B4-BE49-F238E27FC236}">
                <a16:creationId xmlns:a16="http://schemas.microsoft.com/office/drawing/2014/main" id="{98D0D97F-6246-9696-93A1-8576083241E9}"/>
              </a:ext>
            </a:extLst>
          </p:cNvPr>
          <p:cNvSpPr>
            <a:spLocks noGrp="1"/>
          </p:cNvSpPr>
          <p:nvPr>
            <p:ph idx="1"/>
          </p:nvPr>
        </p:nvSpPr>
        <p:spPr/>
        <p:txBody>
          <a:bodyPr/>
          <a:lstStyle/>
          <a:p>
            <a:pPr algn="just"/>
            <a:r>
              <a:rPr lang="en-US" dirty="0"/>
              <a:t>Transformation leadership style is the leadership style that focuses mainly on inspiring and motivating the employees so that they can achieve their targets in time with efficiency and can easily improve their performances (</a:t>
            </a:r>
            <a:r>
              <a:rPr lang="en-US" b="0" i="0" dirty="0">
                <a:solidFill>
                  <a:srgbClr val="222222"/>
                </a:solidFill>
                <a:effectLst/>
                <a:latin typeface="Arial" panose="020B0604020202020204" pitchFamily="34" charset="0"/>
              </a:rPr>
              <a:t>Paracha, Qamar, Mirza, Hassan &amp; Waqas, 2012)</a:t>
            </a:r>
            <a:r>
              <a:rPr lang="en-US" dirty="0"/>
              <a:t>. </a:t>
            </a:r>
          </a:p>
          <a:p>
            <a:pPr algn="just"/>
            <a:r>
              <a:rPr lang="en-US" dirty="0"/>
              <a:t>A transformational leadership style creates a positive impact on the employee performance. Several studies have found that transformational leaders can deliver and share a vision with their employees, improving their performance and satisfaction (</a:t>
            </a:r>
            <a:r>
              <a:rPr lang="en-US" b="0" i="0" dirty="0">
                <a:solidFill>
                  <a:srgbClr val="222222"/>
                </a:solidFill>
                <a:effectLst/>
                <a:latin typeface="Arial" panose="020B0604020202020204" pitchFamily="34" charset="0"/>
              </a:rPr>
              <a:t>Udovita, 2020)</a:t>
            </a:r>
            <a:r>
              <a:rPr lang="en-US" dirty="0"/>
              <a:t>.</a:t>
            </a:r>
          </a:p>
        </p:txBody>
      </p:sp>
    </p:spTree>
    <p:extLst>
      <p:ext uri="{BB962C8B-B14F-4D97-AF65-F5344CB8AC3E}">
        <p14:creationId xmlns:p14="http://schemas.microsoft.com/office/powerpoint/2010/main" val="12802397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662DF-D374-4FEC-F95C-FB3878BC82F2}"/>
              </a:ext>
            </a:extLst>
          </p:cNvPr>
          <p:cNvSpPr>
            <a:spLocks noGrp="1"/>
          </p:cNvSpPr>
          <p:nvPr>
            <p:ph type="title"/>
          </p:nvPr>
        </p:nvSpPr>
        <p:spPr/>
        <p:txBody>
          <a:bodyPr/>
          <a:lstStyle/>
          <a:p>
            <a:r>
              <a:rPr lang="en-US" dirty="0"/>
              <a:t>LITERATURE REVIEW (cont.)</a:t>
            </a:r>
          </a:p>
        </p:txBody>
      </p:sp>
      <p:sp>
        <p:nvSpPr>
          <p:cNvPr id="3" name="Content Placeholder 2">
            <a:extLst>
              <a:ext uri="{FF2B5EF4-FFF2-40B4-BE49-F238E27FC236}">
                <a16:creationId xmlns:a16="http://schemas.microsoft.com/office/drawing/2014/main" id="{04E324E0-5809-120E-A38D-F57ECA6F19DA}"/>
              </a:ext>
            </a:extLst>
          </p:cNvPr>
          <p:cNvSpPr>
            <a:spLocks noGrp="1"/>
          </p:cNvSpPr>
          <p:nvPr>
            <p:ph idx="1"/>
          </p:nvPr>
        </p:nvSpPr>
        <p:spPr/>
        <p:txBody>
          <a:bodyPr/>
          <a:lstStyle/>
          <a:p>
            <a:pPr algn="just"/>
            <a:r>
              <a:rPr lang="en-US" dirty="0"/>
              <a:t>Another study found that transactional leadership positively impacts employee performance. According to the research, when the leader uses contingent rewards, such as raises and bonuses, to motivate the employees, their performance automatically increases. This suggests that transaction leadership style positively impacts employee motivation when the rewards are perceived as fair and attainable </a:t>
            </a:r>
            <a:r>
              <a:rPr lang="en-US" b="1" dirty="0"/>
              <a:t>(</a:t>
            </a:r>
            <a:r>
              <a:rPr lang="en-US" dirty="0"/>
              <a:t>(</a:t>
            </a:r>
            <a:r>
              <a:rPr lang="en-US" b="0" i="0" dirty="0">
                <a:solidFill>
                  <a:srgbClr val="222222"/>
                </a:solidFill>
                <a:effectLst/>
                <a:latin typeface="Arial" panose="020B0604020202020204" pitchFamily="34" charset="0"/>
              </a:rPr>
              <a:t>Paracha, Qamar, Mirza, Hassan &amp; Waqas, 2012)</a:t>
            </a:r>
            <a:r>
              <a:rPr lang="en-US" b="1" dirty="0"/>
              <a:t>.</a:t>
            </a:r>
          </a:p>
        </p:txBody>
      </p:sp>
    </p:spTree>
    <p:extLst>
      <p:ext uri="{BB962C8B-B14F-4D97-AF65-F5344CB8AC3E}">
        <p14:creationId xmlns:p14="http://schemas.microsoft.com/office/powerpoint/2010/main" val="8183611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662DF-D374-4FEC-F95C-FB3878BC82F2}"/>
              </a:ext>
            </a:extLst>
          </p:cNvPr>
          <p:cNvSpPr>
            <a:spLocks noGrp="1"/>
          </p:cNvSpPr>
          <p:nvPr>
            <p:ph type="title"/>
          </p:nvPr>
        </p:nvSpPr>
        <p:spPr/>
        <p:txBody>
          <a:bodyPr/>
          <a:lstStyle/>
          <a:p>
            <a:r>
              <a:rPr lang="en-US" dirty="0"/>
              <a:t>RESEARCH METHODOLOGY</a:t>
            </a:r>
          </a:p>
        </p:txBody>
      </p:sp>
      <p:sp>
        <p:nvSpPr>
          <p:cNvPr id="3" name="Content Placeholder 2">
            <a:extLst>
              <a:ext uri="{FF2B5EF4-FFF2-40B4-BE49-F238E27FC236}">
                <a16:creationId xmlns:a16="http://schemas.microsoft.com/office/drawing/2014/main" id="{04E324E0-5809-120E-A38D-F57ECA6F19DA}"/>
              </a:ext>
            </a:extLst>
          </p:cNvPr>
          <p:cNvSpPr>
            <a:spLocks noGrp="1"/>
          </p:cNvSpPr>
          <p:nvPr>
            <p:ph idx="1"/>
          </p:nvPr>
        </p:nvSpPr>
        <p:spPr/>
        <p:txBody>
          <a:bodyPr/>
          <a:lstStyle/>
          <a:p>
            <a:r>
              <a:rPr lang="en-US" dirty="0"/>
              <a:t>RESEARCH APPROACH</a:t>
            </a:r>
          </a:p>
          <a:p>
            <a:pPr marL="0" indent="0" algn="just">
              <a:buNone/>
            </a:pPr>
            <a:r>
              <a:rPr lang="en-US" dirty="0"/>
              <a:t>	The research approach that will be used to determine the impact of leadership style on employee performance and satisfaction will be deductive.</a:t>
            </a:r>
          </a:p>
          <a:p>
            <a:endParaRPr lang="en-US" dirty="0"/>
          </a:p>
          <a:p>
            <a:pPr marL="0" indent="0">
              <a:buNone/>
            </a:pPr>
            <a:endParaRPr lang="en-US" dirty="0"/>
          </a:p>
          <a:p>
            <a:r>
              <a:rPr lang="en-US" dirty="0"/>
              <a:t>RESEARCH STRATEGY</a:t>
            </a:r>
          </a:p>
          <a:p>
            <a:pPr marL="0" indent="0">
              <a:buNone/>
            </a:pPr>
            <a:r>
              <a:rPr lang="en-US" dirty="0"/>
              <a:t>	A quantitative research strategy will be used for this research.</a:t>
            </a:r>
          </a:p>
        </p:txBody>
      </p:sp>
    </p:spTree>
    <p:extLst>
      <p:ext uri="{BB962C8B-B14F-4D97-AF65-F5344CB8AC3E}">
        <p14:creationId xmlns:p14="http://schemas.microsoft.com/office/powerpoint/2010/main" val="40586204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662DF-D374-4FEC-F95C-FB3878BC82F2}"/>
              </a:ext>
            </a:extLst>
          </p:cNvPr>
          <p:cNvSpPr>
            <a:spLocks noGrp="1"/>
          </p:cNvSpPr>
          <p:nvPr>
            <p:ph type="title"/>
          </p:nvPr>
        </p:nvSpPr>
        <p:spPr/>
        <p:txBody>
          <a:bodyPr/>
          <a:lstStyle/>
          <a:p>
            <a:r>
              <a:rPr lang="en-US" dirty="0"/>
              <a:t>RESEARCH METHODOLOGY</a:t>
            </a:r>
          </a:p>
        </p:txBody>
      </p:sp>
      <p:sp>
        <p:nvSpPr>
          <p:cNvPr id="3" name="Content Placeholder 2">
            <a:extLst>
              <a:ext uri="{FF2B5EF4-FFF2-40B4-BE49-F238E27FC236}">
                <a16:creationId xmlns:a16="http://schemas.microsoft.com/office/drawing/2014/main" id="{04E324E0-5809-120E-A38D-F57ECA6F19DA}"/>
              </a:ext>
            </a:extLst>
          </p:cNvPr>
          <p:cNvSpPr>
            <a:spLocks noGrp="1"/>
          </p:cNvSpPr>
          <p:nvPr>
            <p:ph idx="1"/>
          </p:nvPr>
        </p:nvSpPr>
        <p:spPr/>
        <p:txBody>
          <a:bodyPr/>
          <a:lstStyle/>
          <a:p>
            <a:r>
              <a:rPr lang="en-US" dirty="0"/>
              <a:t>RESEARCH METHODS</a:t>
            </a:r>
            <a:br>
              <a:rPr lang="en-US" dirty="0"/>
            </a:br>
            <a:r>
              <a:rPr lang="en-US" dirty="0"/>
              <a:t>The research will focus on primary data collection methods with the help of a survey questionnaire circulated to the respondents using e-forms</a:t>
            </a:r>
          </a:p>
          <a:p>
            <a:pPr marL="0" indent="0">
              <a:buNone/>
            </a:pPr>
            <a:endParaRPr lang="en-US" dirty="0"/>
          </a:p>
          <a:p>
            <a:pPr marL="0" indent="0">
              <a:buNone/>
            </a:pPr>
            <a:endParaRPr lang="en-US" dirty="0"/>
          </a:p>
          <a:p>
            <a:r>
              <a:rPr lang="en-US" dirty="0"/>
              <a:t>DATA COLLECTION AND ANALYSIS</a:t>
            </a:r>
          </a:p>
          <a:p>
            <a:pPr marL="0" indent="0">
              <a:buNone/>
            </a:pPr>
            <a:r>
              <a:rPr lang="en-US" dirty="0"/>
              <a:t>	Data will be collected from the people working in the FMCG industry UK and will be analysed using SPSS.</a:t>
            </a:r>
          </a:p>
        </p:txBody>
      </p:sp>
    </p:spTree>
    <p:extLst>
      <p:ext uri="{BB962C8B-B14F-4D97-AF65-F5344CB8AC3E}">
        <p14:creationId xmlns:p14="http://schemas.microsoft.com/office/powerpoint/2010/main" val="37834182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F92D0-29AC-3644-E941-F178436688E1}"/>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B85207E5-189A-0716-61A8-81C606611293}"/>
              </a:ext>
            </a:extLst>
          </p:cNvPr>
          <p:cNvSpPr>
            <a:spLocks noGrp="1"/>
          </p:cNvSpPr>
          <p:nvPr>
            <p:ph idx="1"/>
          </p:nvPr>
        </p:nvSpPr>
        <p:spPr/>
        <p:txBody>
          <a:bodyPr/>
          <a:lstStyle/>
          <a:p>
            <a:pPr algn="just"/>
            <a:r>
              <a:rPr lang="en-US" dirty="0"/>
              <a:t>In conclusion, this research will show how transformational and transactional leadership styles significantly impact employee performance and satisfaction. The findings of the study will have important implications for organisations that want to adopt leadership practices to foster a sense of inspiration and motivation among employees, ultimately leading to higher productivity and job satisfaction</a:t>
            </a:r>
          </a:p>
        </p:txBody>
      </p:sp>
    </p:spTree>
    <p:extLst>
      <p:ext uri="{BB962C8B-B14F-4D97-AF65-F5344CB8AC3E}">
        <p14:creationId xmlns:p14="http://schemas.microsoft.com/office/powerpoint/2010/main" val="24756397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C5D7F-93B8-87A5-AAB9-70F2B6CDB393}"/>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5A6697BA-B68B-85DD-4980-A3790C93DC2D}"/>
              </a:ext>
            </a:extLst>
          </p:cNvPr>
          <p:cNvSpPr>
            <a:spLocks noGrp="1"/>
          </p:cNvSpPr>
          <p:nvPr>
            <p:ph idx="1"/>
          </p:nvPr>
        </p:nvSpPr>
        <p:spPr/>
        <p:txBody>
          <a:bodyPr>
            <a:normAutofit fontScale="85000" lnSpcReduction="10000"/>
          </a:bodyPr>
          <a:lstStyle/>
          <a:p>
            <a:r>
              <a:rPr lang="en-US" b="0" i="0" dirty="0">
                <a:solidFill>
                  <a:srgbClr val="222222"/>
                </a:solidFill>
                <a:effectLst/>
                <a:latin typeface="Arial" panose="020B0604020202020204" pitchFamily="34" charset="0"/>
              </a:rPr>
              <a:t>Iqbal, N., Anwar, S. and Haider, N., 2015. Effect of leadership style on employee performance. </a:t>
            </a:r>
            <a:r>
              <a:rPr lang="en-US" b="0" i="1" dirty="0">
                <a:solidFill>
                  <a:srgbClr val="222222"/>
                </a:solidFill>
                <a:effectLst/>
                <a:latin typeface="Arial" panose="020B0604020202020204" pitchFamily="34" charset="0"/>
              </a:rPr>
              <a:t>Arabian journal of business and management review</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5</a:t>
            </a:r>
            <a:r>
              <a:rPr lang="en-US" b="0" i="0" dirty="0">
                <a:solidFill>
                  <a:srgbClr val="222222"/>
                </a:solidFill>
                <a:effectLst/>
                <a:latin typeface="Arial" panose="020B0604020202020204" pitchFamily="34" charset="0"/>
              </a:rPr>
              <a:t>(5), pp.1-6.</a:t>
            </a:r>
          </a:p>
          <a:p>
            <a:r>
              <a:rPr lang="en-US" b="0" i="0" dirty="0" err="1">
                <a:solidFill>
                  <a:srgbClr val="222222"/>
                </a:solidFill>
                <a:effectLst/>
                <a:latin typeface="Arial" panose="020B0604020202020204" pitchFamily="34" charset="0"/>
              </a:rPr>
              <a:t>Shafie</a:t>
            </a:r>
            <a:r>
              <a:rPr lang="en-US" b="0" i="0" dirty="0">
                <a:solidFill>
                  <a:srgbClr val="222222"/>
                </a:solidFill>
                <a:effectLst/>
                <a:latin typeface="Arial" panose="020B0604020202020204" pitchFamily="34" charset="0"/>
              </a:rPr>
              <a:t>, B., </a:t>
            </a:r>
            <a:r>
              <a:rPr lang="en-US" b="0" i="0" dirty="0" err="1">
                <a:solidFill>
                  <a:srgbClr val="222222"/>
                </a:solidFill>
                <a:effectLst/>
                <a:latin typeface="Arial" panose="020B0604020202020204" pitchFamily="34" charset="0"/>
              </a:rPr>
              <a:t>Baghersalimi</a:t>
            </a:r>
            <a:r>
              <a:rPr lang="en-US" b="0" i="0" dirty="0">
                <a:solidFill>
                  <a:srgbClr val="222222"/>
                </a:solidFill>
                <a:effectLst/>
                <a:latin typeface="Arial" panose="020B0604020202020204" pitchFamily="34" charset="0"/>
              </a:rPr>
              <a:t>, S. and </a:t>
            </a:r>
            <a:r>
              <a:rPr lang="en-US" b="0" i="0" dirty="0" err="1">
                <a:solidFill>
                  <a:srgbClr val="222222"/>
                </a:solidFill>
                <a:effectLst/>
                <a:latin typeface="Arial" panose="020B0604020202020204" pitchFamily="34" charset="0"/>
              </a:rPr>
              <a:t>Barghi</a:t>
            </a:r>
            <a:r>
              <a:rPr lang="en-US" b="0" i="0" dirty="0">
                <a:solidFill>
                  <a:srgbClr val="222222"/>
                </a:solidFill>
                <a:effectLst/>
                <a:latin typeface="Arial" panose="020B0604020202020204" pitchFamily="34" charset="0"/>
              </a:rPr>
              <a:t>, V., 2013. The relationship between leadership style and employee performance: Case study of real estate registration organization of Tehran Province. </a:t>
            </a:r>
            <a:r>
              <a:rPr lang="en-US" b="0" i="1" dirty="0">
                <a:solidFill>
                  <a:srgbClr val="222222"/>
                </a:solidFill>
                <a:effectLst/>
                <a:latin typeface="Arial" panose="020B0604020202020204" pitchFamily="34" charset="0"/>
              </a:rPr>
              <a:t>Singaporean Journal of Business, Economics and Management Studies</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51</a:t>
            </a:r>
            <a:r>
              <a:rPr lang="en-US" b="0" i="0" dirty="0">
                <a:solidFill>
                  <a:srgbClr val="222222"/>
                </a:solidFill>
                <a:effectLst/>
                <a:latin typeface="Arial" panose="020B0604020202020204" pitchFamily="34" charset="0"/>
              </a:rPr>
              <a:t>(1119), pp.1-9.</a:t>
            </a:r>
            <a:endParaRPr lang="en-US" dirty="0">
              <a:solidFill>
                <a:srgbClr val="222222"/>
              </a:solidFill>
              <a:latin typeface="Arial" panose="020B0604020202020204" pitchFamily="34" charset="0"/>
            </a:endParaRPr>
          </a:p>
          <a:p>
            <a:r>
              <a:rPr lang="en-US" b="0" i="0" dirty="0" err="1">
                <a:solidFill>
                  <a:srgbClr val="222222"/>
                </a:solidFill>
                <a:effectLst/>
                <a:latin typeface="Arial" panose="020B0604020202020204" pitchFamily="34" charset="0"/>
              </a:rPr>
              <a:t>Ohemeng</a:t>
            </a:r>
            <a:r>
              <a:rPr lang="en-US" b="0" i="0" dirty="0">
                <a:solidFill>
                  <a:srgbClr val="222222"/>
                </a:solidFill>
                <a:effectLst/>
                <a:latin typeface="Arial" panose="020B0604020202020204" pitchFamily="34" charset="0"/>
              </a:rPr>
              <a:t>, F.L., Amoako-Asiedu, E. and </a:t>
            </a:r>
            <a:r>
              <a:rPr lang="en-US" b="0" i="0" dirty="0" err="1">
                <a:solidFill>
                  <a:srgbClr val="222222"/>
                </a:solidFill>
                <a:effectLst/>
                <a:latin typeface="Arial" panose="020B0604020202020204" pitchFamily="34" charset="0"/>
              </a:rPr>
              <a:t>Obuobisa</a:t>
            </a:r>
            <a:r>
              <a:rPr lang="en-US" b="0" i="0" dirty="0">
                <a:solidFill>
                  <a:srgbClr val="222222"/>
                </a:solidFill>
                <a:effectLst/>
                <a:latin typeface="Arial" panose="020B0604020202020204" pitchFamily="34" charset="0"/>
              </a:rPr>
              <a:t> Darko, T., 2018. The relationship between leadership style and employee performance: An exploratory study of the Ghanaian public service. </a:t>
            </a:r>
            <a:r>
              <a:rPr lang="en-US" b="0" i="1" dirty="0">
                <a:solidFill>
                  <a:srgbClr val="222222"/>
                </a:solidFill>
                <a:effectLst/>
                <a:latin typeface="Arial" panose="020B0604020202020204" pitchFamily="34" charset="0"/>
              </a:rPr>
              <a:t>International Journal of Public Leadership</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14</a:t>
            </a:r>
            <a:r>
              <a:rPr lang="en-US" b="0" i="0" dirty="0">
                <a:solidFill>
                  <a:srgbClr val="222222"/>
                </a:solidFill>
                <a:effectLst/>
                <a:latin typeface="Arial" panose="020B0604020202020204" pitchFamily="34" charset="0"/>
              </a:rPr>
              <a:t>(4), pp.274-296.</a:t>
            </a:r>
          </a:p>
          <a:p>
            <a:r>
              <a:rPr lang="en-US" b="0" i="0" dirty="0">
                <a:solidFill>
                  <a:srgbClr val="222222"/>
                </a:solidFill>
                <a:effectLst/>
                <a:latin typeface="Arial" panose="020B0604020202020204" pitchFamily="34" charset="0"/>
              </a:rPr>
              <a:t>Udovita, V., 2020. Conceptual review on impact of leadership style on employee performance. </a:t>
            </a:r>
            <a:r>
              <a:rPr lang="en-US" b="0" i="1" dirty="0">
                <a:solidFill>
                  <a:srgbClr val="222222"/>
                </a:solidFill>
                <a:effectLst/>
                <a:latin typeface="Arial" panose="020B0604020202020204" pitchFamily="34" charset="0"/>
              </a:rPr>
              <a:t>International Journal of Business and Management Invention</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9</a:t>
            </a:r>
            <a:r>
              <a:rPr lang="en-US" b="0" i="0" dirty="0">
                <a:solidFill>
                  <a:srgbClr val="222222"/>
                </a:solidFill>
                <a:effectLst/>
                <a:latin typeface="Arial" panose="020B0604020202020204" pitchFamily="34" charset="0"/>
              </a:rPr>
              <a:t>(9), pp.16-23.</a:t>
            </a:r>
          </a:p>
          <a:p>
            <a:r>
              <a:rPr lang="en-US" b="0" i="0" dirty="0">
                <a:solidFill>
                  <a:srgbClr val="222222"/>
                </a:solidFill>
                <a:effectLst/>
                <a:latin typeface="Arial" panose="020B0604020202020204" pitchFamily="34" charset="0"/>
              </a:rPr>
              <a:t>Paracha, M.U., Qamar, A., Mirza, A., Hassan, I.U. and Waqas, H., 2012. Impact of leadership style (transformational &amp; transactional leadership) on employee performance &amp; mediating role of job satisfaction. Study of private school (educator) in Pakistan. </a:t>
            </a:r>
            <a:r>
              <a:rPr lang="en-US" b="0" i="1" dirty="0">
                <a:solidFill>
                  <a:srgbClr val="222222"/>
                </a:solidFill>
                <a:effectLst/>
                <a:latin typeface="Arial" panose="020B0604020202020204" pitchFamily="34" charset="0"/>
              </a:rPr>
              <a:t>Global Journal of Management and Business Research</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12</a:t>
            </a:r>
            <a:r>
              <a:rPr lang="en-US" b="0" i="0" dirty="0">
                <a:solidFill>
                  <a:srgbClr val="222222"/>
                </a:solidFill>
                <a:effectLst/>
                <a:latin typeface="Arial" panose="020B0604020202020204" pitchFamily="34" charset="0"/>
              </a:rPr>
              <a:t>(4), pp.55-64.</a:t>
            </a:r>
            <a:endParaRPr lang="en-US" dirty="0"/>
          </a:p>
        </p:txBody>
      </p:sp>
    </p:spTree>
    <p:extLst>
      <p:ext uri="{BB962C8B-B14F-4D97-AF65-F5344CB8AC3E}">
        <p14:creationId xmlns:p14="http://schemas.microsoft.com/office/powerpoint/2010/main" val="43639319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53</TotalTime>
  <Words>933</Words>
  <Application>Microsoft Office PowerPoint</Application>
  <PresentationFormat>Widescreen</PresentationFormat>
  <Paragraphs>39</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Times New Roman</vt:lpstr>
      <vt:lpstr>Trebuchet MS</vt:lpstr>
      <vt:lpstr>Wingdings</vt:lpstr>
      <vt:lpstr>Wingdings 3</vt:lpstr>
      <vt:lpstr>Facet</vt:lpstr>
      <vt:lpstr>RESEARCH TITLE</vt:lpstr>
      <vt:lpstr>INTRODUCTION</vt:lpstr>
      <vt:lpstr>BACKGROUND</vt:lpstr>
      <vt:lpstr>PROBLEM STATEMENT</vt:lpstr>
      <vt:lpstr>RESEARCH AIMS AND OBJECTIVES</vt:lpstr>
      <vt:lpstr>LITERATURE REVIEW</vt:lpstr>
      <vt:lpstr>LITERATURE REVIEW (cont.)</vt:lpstr>
      <vt:lpstr>RESEARCH METHODOLOGY</vt:lpstr>
      <vt:lpstr>RESEARCH METHODOLOGY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TITLE</dc:title>
  <dc:creator>LENOVO</dc:creator>
  <cp:lastModifiedBy>LENOVO</cp:lastModifiedBy>
  <cp:revision>5</cp:revision>
  <dcterms:created xsi:type="dcterms:W3CDTF">2023-04-24T21:32:53Z</dcterms:created>
  <dcterms:modified xsi:type="dcterms:W3CDTF">2023-04-24T22:31:07Z</dcterms:modified>
</cp:coreProperties>
</file>