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ustom.xml" ContentType="application/vnd.openxmlformats-officedocument.custom-propertie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6" r:id="rId2"/>
    <p:sldId id="283" r:id="rId3"/>
    <p:sldId id="279" r:id="rId4"/>
    <p:sldId id="287" r:id="rId5"/>
    <p:sldId id="280" r:id="rId6"/>
    <p:sldId id="288" r:id="rId7"/>
    <p:sldId id="290" r:id="rId8"/>
    <p:sldId id="291" r:id="rId9"/>
    <p:sldId id="292" r:id="rId10"/>
    <p:sldId id="269" r:id="rId11"/>
    <p:sldId id="289" r:id="rId12"/>
    <p:sldId id="268" r:id="rId13"/>
    <p:sldId id="270" r:id="rId14"/>
    <p:sldId id="263" r:id="rId15"/>
    <p:sldId id="282" r:id="rId16"/>
    <p:sldId id="257" r:id="rId17"/>
    <p:sldId id="258" r:id="rId18"/>
    <p:sldId id="281" r:id="rId19"/>
    <p:sldId id="285" r:id="rId20"/>
    <p:sldId id="274" r:id="rId21"/>
    <p:sldId id="276" r:id="rId22"/>
    <p:sldId id="284" r:id="rId23"/>
    <p:sldId id="28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01" autoAdjust="0"/>
  </p:normalViewPr>
  <p:slideViewPr>
    <p:cSldViewPr>
      <p:cViewPr varScale="1">
        <p:scale>
          <a:sx n="49" d="100"/>
          <a:sy n="49" d="100"/>
        </p:scale>
        <p:origin x="-198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68" d="100"/>
          <a:sy n="68" d="100"/>
        </p:scale>
        <p:origin x="1509" y="51"/>
      </p:cViewPr>
      <p:guideLst>
        <p:guide orient="horz" pos="2880"/>
        <p:guide pos="2160"/>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 xmlns:a16="http://schemas.microsoft.com/office/drawing/2014/main" id="{AAF79233-A64F-49F6-93C3-2AD4348877E1}"/>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Arial" charset="0"/>
              </a:defRPr>
            </a:lvl1pPr>
          </a:lstStyle>
          <a:p>
            <a:pPr>
              <a:defRPr/>
            </a:pPr>
            <a:endParaRPr lang="en-GB"/>
          </a:p>
        </p:txBody>
      </p:sp>
      <p:sp>
        <p:nvSpPr>
          <p:cNvPr id="9219" name="Rectangle 3">
            <a:extLst>
              <a:ext uri="{FF2B5EF4-FFF2-40B4-BE49-F238E27FC236}">
                <a16:creationId xmlns="" xmlns:a16="http://schemas.microsoft.com/office/drawing/2014/main" id="{57FB2B44-E3DE-482E-8211-FE3AB57056E1}"/>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Arial" charset="0"/>
              </a:defRPr>
            </a:lvl1pPr>
          </a:lstStyle>
          <a:p>
            <a:pPr>
              <a:defRPr/>
            </a:pPr>
            <a:endParaRPr lang="en-GB"/>
          </a:p>
        </p:txBody>
      </p:sp>
      <p:sp>
        <p:nvSpPr>
          <p:cNvPr id="9220" name="Rectangle 4">
            <a:extLst>
              <a:ext uri="{FF2B5EF4-FFF2-40B4-BE49-F238E27FC236}">
                <a16:creationId xmlns="" xmlns:a16="http://schemas.microsoft.com/office/drawing/2014/main" id="{01A854F2-8906-4220-BDD7-A32B40BE4C9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 xmlns:a14="http://schemas.microsoft.com/office/drawing/2010/main" val="1"/>
            </a:ext>
          </a:extLst>
        </p:spPr>
      </p:sp>
      <p:sp>
        <p:nvSpPr>
          <p:cNvPr id="9221" name="Rectangle 5">
            <a:extLst>
              <a:ext uri="{FF2B5EF4-FFF2-40B4-BE49-F238E27FC236}">
                <a16:creationId xmlns="" xmlns:a16="http://schemas.microsoft.com/office/drawing/2014/main" id="{634E584F-1523-4A82-A0DC-D79A379E2F8F}"/>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9222" name="Rectangle 6">
            <a:extLst>
              <a:ext uri="{FF2B5EF4-FFF2-40B4-BE49-F238E27FC236}">
                <a16:creationId xmlns="" xmlns:a16="http://schemas.microsoft.com/office/drawing/2014/main" id="{859170F3-1026-475D-B7EA-3BAD9A02B99A}"/>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Arial" charset="0"/>
              </a:defRPr>
            </a:lvl1pPr>
          </a:lstStyle>
          <a:p>
            <a:pPr>
              <a:defRPr/>
            </a:pPr>
            <a:endParaRPr lang="en-GB"/>
          </a:p>
        </p:txBody>
      </p:sp>
      <p:sp>
        <p:nvSpPr>
          <p:cNvPr id="9223" name="Rectangle 7">
            <a:extLst>
              <a:ext uri="{FF2B5EF4-FFF2-40B4-BE49-F238E27FC236}">
                <a16:creationId xmlns="" xmlns:a16="http://schemas.microsoft.com/office/drawing/2014/main" id="{BE08B2E4-C99A-443C-9D48-9F6FA085EEF6}"/>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D89E4A81-74C6-4AE4-90E6-AC0C9F0585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Arial" charset="0"/>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Arial" charset="0"/>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Arial" charset="0"/>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Arial" charset="0"/>
        <a:cs typeface="Arial"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 xmlns:a16="http://schemas.microsoft.com/office/drawing/2014/main" id="{B2A16423-7070-4871-ACD7-92C4DA20A126}"/>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612D47D1-6EE0-4FC2-ADEF-7AF66FC0E7F5}" type="slidenum">
              <a:rPr lang="en-GB" altLang="en-US" sz="1200" smtClean="0"/>
              <a:pPr eaLnBrk="1" hangingPunct="1">
                <a:defRPr/>
              </a:pPr>
              <a:t>1</a:t>
            </a:fld>
            <a:endParaRPr lang="en-GB" altLang="en-US" sz="1200"/>
          </a:p>
        </p:txBody>
      </p:sp>
      <p:sp>
        <p:nvSpPr>
          <p:cNvPr id="10242" name="Rectangle 2">
            <a:extLst>
              <a:ext uri="{FF2B5EF4-FFF2-40B4-BE49-F238E27FC236}">
                <a16:creationId xmlns="" xmlns:a16="http://schemas.microsoft.com/office/drawing/2014/main" id="{59CAAE30-13CF-4226-9A20-17BEACB02A55}"/>
              </a:ext>
            </a:extLst>
          </p:cNvPr>
          <p:cNvSpPr>
            <a:spLocks noGrp="1" noRot="1" noChangeAspect="1" noChangeArrowheads="1" noTextEdit="1"/>
          </p:cNvSpPr>
          <p:nvPr>
            <p:ph type="sldImg"/>
          </p:nvPr>
        </p:nvSpPr>
        <p:spPr>
          <a:ln/>
          <a:extLst>
            <a:ext uri="{FAA26D3D-D897-4be2-8F04-BA451C77F1D7}"/>
          </a:extLst>
        </p:spPr>
      </p:sp>
      <p:sp>
        <p:nvSpPr>
          <p:cNvPr id="10243" name="Rectangle 3">
            <a:extLst>
              <a:ext uri="{FF2B5EF4-FFF2-40B4-BE49-F238E27FC236}">
                <a16:creationId xmlns="" xmlns:a16="http://schemas.microsoft.com/office/drawing/2014/main" id="{E9E8F71E-788A-4869-8C90-0C221797009B}"/>
              </a:ext>
            </a:extLst>
          </p:cNvPr>
          <p:cNvSpPr>
            <a:spLocks noGrp="1" noChangeArrowheads="1"/>
          </p:cNvSpPr>
          <p:nvPr>
            <p:ph type="body" idx="1"/>
          </p:nvPr>
        </p:nvSpPr>
        <p:spPr/>
        <p:txBody>
          <a:bodyPr/>
          <a:lstStyle/>
          <a:p>
            <a:pPr marL="228600" indent="-228600" eaLnBrk="1" hangingPunct="1">
              <a:buFontTx/>
              <a:buChar char="•"/>
              <a:defRPr/>
            </a:pPr>
            <a:endParaRPr lang="en-GB" sz="1100" dirty="0">
              <a:latin typeface="Arial" pitchFamily="34" charset="0"/>
              <a:ea typeface="ＭＳ Ｐゴシック"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 xmlns:a16="http://schemas.microsoft.com/office/drawing/2014/main" id="{B2A16423-7070-4871-ACD7-92C4DA20A126}"/>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612D47D1-6EE0-4FC2-ADEF-7AF66FC0E7F5}" type="slidenum">
              <a:rPr lang="en-GB" altLang="en-US" sz="1200" smtClean="0"/>
              <a:pPr eaLnBrk="1" hangingPunct="1">
                <a:defRPr/>
              </a:pPr>
              <a:t>2</a:t>
            </a:fld>
            <a:endParaRPr lang="en-GB" altLang="en-US" sz="1200"/>
          </a:p>
        </p:txBody>
      </p:sp>
      <p:sp>
        <p:nvSpPr>
          <p:cNvPr id="10242" name="Rectangle 2">
            <a:extLst>
              <a:ext uri="{FF2B5EF4-FFF2-40B4-BE49-F238E27FC236}">
                <a16:creationId xmlns="" xmlns:a16="http://schemas.microsoft.com/office/drawing/2014/main" id="{59CAAE30-13CF-4226-9A20-17BEACB02A55}"/>
              </a:ext>
            </a:extLst>
          </p:cNvPr>
          <p:cNvSpPr>
            <a:spLocks noGrp="1" noRot="1" noChangeAspect="1" noChangeArrowheads="1" noTextEdit="1"/>
          </p:cNvSpPr>
          <p:nvPr>
            <p:ph type="sldImg"/>
          </p:nvPr>
        </p:nvSpPr>
        <p:spPr>
          <a:ln/>
          <a:extLst>
            <a:ext uri="{FAA26D3D-D897-4be2-8F04-BA451C77F1D7}"/>
          </a:extLst>
        </p:spPr>
      </p:sp>
      <p:sp>
        <p:nvSpPr>
          <p:cNvPr id="10243" name="Rectangle 3">
            <a:extLst>
              <a:ext uri="{FF2B5EF4-FFF2-40B4-BE49-F238E27FC236}">
                <a16:creationId xmlns="" xmlns:a16="http://schemas.microsoft.com/office/drawing/2014/main" id="{E9E8F71E-788A-4869-8C90-0C221797009B}"/>
              </a:ext>
            </a:extLst>
          </p:cNvPr>
          <p:cNvSpPr>
            <a:spLocks noGrp="1" noChangeArrowheads="1"/>
          </p:cNvSpPr>
          <p:nvPr>
            <p:ph type="body" idx="1"/>
          </p:nvPr>
        </p:nvSpPr>
        <p:spPr/>
        <p:txBody>
          <a:bodyPr/>
          <a:lstStyle/>
          <a:p>
            <a:pPr marL="228600" indent="-228600" eaLnBrk="1" hangingPunct="1">
              <a:buFontTx/>
              <a:buChar char="•"/>
              <a:defRPr/>
            </a:pPr>
            <a:endParaRPr lang="en-GB" sz="1100" dirty="0">
              <a:latin typeface="Arial" pitchFamily="34" charset="0"/>
              <a:ea typeface="ＭＳ Ｐゴシック" charset="-128"/>
            </a:endParaRPr>
          </a:p>
        </p:txBody>
      </p:sp>
    </p:spTree>
    <p:extLst>
      <p:ext uri="{BB962C8B-B14F-4D97-AF65-F5344CB8AC3E}">
        <p14:creationId xmlns="" xmlns:p14="http://schemas.microsoft.com/office/powerpoint/2010/main" val="2786881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 xmlns:a16="http://schemas.microsoft.com/office/drawing/2014/main" id="{02B80BCF-5DBA-42F1-BD39-E5306AA07A2A}"/>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ACCA0A24-4A90-45E4-9FA7-42C831C71140}" type="slidenum">
              <a:rPr lang="en-GB" altLang="en-US" sz="1200" smtClean="0"/>
              <a:pPr eaLnBrk="1" hangingPunct="1">
                <a:defRPr/>
              </a:pPr>
              <a:t>3</a:t>
            </a:fld>
            <a:endParaRPr lang="en-GB" altLang="en-US" sz="1200"/>
          </a:p>
        </p:txBody>
      </p:sp>
      <p:sp>
        <p:nvSpPr>
          <p:cNvPr id="11266" name="Rectangle 2">
            <a:extLst>
              <a:ext uri="{FF2B5EF4-FFF2-40B4-BE49-F238E27FC236}">
                <a16:creationId xmlns="" xmlns:a16="http://schemas.microsoft.com/office/drawing/2014/main" id="{1FA26336-E045-47B3-B02C-DCABA6E46156}"/>
              </a:ext>
            </a:extLst>
          </p:cNvPr>
          <p:cNvSpPr>
            <a:spLocks noGrp="1" noRot="1" noChangeAspect="1" noChangeArrowheads="1" noTextEdit="1"/>
          </p:cNvSpPr>
          <p:nvPr>
            <p:ph type="sldImg"/>
          </p:nvPr>
        </p:nvSpPr>
        <p:spPr>
          <a:ln/>
          <a:extLst>
            <a:ext uri="{FAA26D3D-D897-4be2-8F04-BA451C77F1D7}"/>
          </a:extLst>
        </p:spPr>
      </p:sp>
      <p:sp>
        <p:nvSpPr>
          <p:cNvPr id="11267" name="Rectangle 3">
            <a:extLst>
              <a:ext uri="{FF2B5EF4-FFF2-40B4-BE49-F238E27FC236}">
                <a16:creationId xmlns="" xmlns:a16="http://schemas.microsoft.com/office/drawing/2014/main" id="{4A59BD14-D0FD-4C79-804E-4C547138CD0C}"/>
              </a:ext>
            </a:extLst>
          </p:cNvPr>
          <p:cNvSpPr>
            <a:spLocks noGrp="1" noChangeArrowheads="1"/>
          </p:cNvSpPr>
          <p:nvPr>
            <p:ph type="body" idx="1"/>
          </p:nvPr>
        </p:nvSpPr>
        <p:spPr/>
        <p:txBody>
          <a:bodyPr/>
          <a:lstStyle/>
          <a:p>
            <a:pPr marL="228600" indent="-228600" eaLnBrk="1" hangingPunct="1">
              <a:buFontTx/>
              <a:buChar char="•"/>
              <a:defRPr/>
            </a:pPr>
            <a:endParaRPr lang="en-GB" sz="11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BB56BDDD-987A-4F9B-A2C6-B0A45304520F}"/>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795D2E7C-2A4A-45E5-823B-32E12CEE7651}"/>
              </a:ext>
            </a:extLst>
          </p:cNvPr>
          <p:cNvSpPr>
            <a:spLocks noGrp="1"/>
          </p:cNvSpPr>
          <p:nvPr>
            <p:ph type="body" idx="1"/>
          </p:nvPr>
        </p:nvSpPr>
        <p:spPr/>
        <p:txBody>
          <a:bodyPr/>
          <a:lstStyle/>
          <a:p>
            <a:pPr>
              <a:defRPr/>
            </a:pPr>
            <a:endParaRPr lang="en-GB"/>
          </a:p>
        </p:txBody>
      </p:sp>
      <p:sp>
        <p:nvSpPr>
          <p:cNvPr id="4" name="Slide Number Placeholder 3">
            <a:extLst>
              <a:ext uri="{FF2B5EF4-FFF2-40B4-BE49-F238E27FC236}">
                <a16:creationId xmlns="" xmlns:a16="http://schemas.microsoft.com/office/drawing/2014/main" id="{F2B7EE6F-22B1-4EFC-8AF2-882CCDE46ADD}"/>
              </a:ext>
            </a:extLst>
          </p:cNvPr>
          <p:cNvSpPr>
            <a:spLocks noGrp="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818469B3-E5BC-4C6C-BB7A-6B824982DDFC}" type="slidenum">
              <a:rPr lang="en-GB" altLang="en-US" sz="1200" smtClean="0"/>
              <a:pPr eaLnBrk="1" hangingPunct="1">
                <a:defRPr/>
              </a:pPr>
              <a:t>5</a:t>
            </a:fld>
            <a:endParaRPr lang="en-GB"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 xmlns:a16="http://schemas.microsoft.com/office/drawing/2014/main" id="{A6D196F7-1602-44EE-920E-A838AE5663D8}"/>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9F6428DB-E1CC-403C-B81D-21E3798B4044}" type="slidenum">
              <a:rPr lang="en-GB" altLang="en-US" sz="1200" smtClean="0"/>
              <a:pPr eaLnBrk="1" hangingPunct="1">
                <a:defRPr/>
              </a:pPr>
              <a:t>10</a:t>
            </a:fld>
            <a:endParaRPr lang="en-GB" altLang="en-US" sz="1200"/>
          </a:p>
        </p:txBody>
      </p:sp>
      <p:sp>
        <p:nvSpPr>
          <p:cNvPr id="30722" name="Rectangle 2">
            <a:extLst>
              <a:ext uri="{FF2B5EF4-FFF2-40B4-BE49-F238E27FC236}">
                <a16:creationId xmlns="" xmlns:a16="http://schemas.microsoft.com/office/drawing/2014/main" id="{790661C3-15D1-4F95-B46C-7A586AD1639D}"/>
              </a:ext>
            </a:extLst>
          </p:cNvPr>
          <p:cNvSpPr>
            <a:spLocks noGrp="1" noRot="1" noChangeAspect="1" noChangeArrowheads="1" noTextEdit="1"/>
          </p:cNvSpPr>
          <p:nvPr>
            <p:ph type="sldImg"/>
          </p:nvPr>
        </p:nvSpPr>
        <p:spPr>
          <a:ln/>
          <a:extLst>
            <a:ext uri="{FAA26D3D-D897-4be2-8F04-BA451C77F1D7}"/>
          </a:extLst>
        </p:spPr>
      </p:sp>
      <p:sp>
        <p:nvSpPr>
          <p:cNvPr id="30723" name="Rectangle 3">
            <a:extLst>
              <a:ext uri="{FF2B5EF4-FFF2-40B4-BE49-F238E27FC236}">
                <a16:creationId xmlns="" xmlns:a16="http://schemas.microsoft.com/office/drawing/2014/main" id="{D95DF135-8761-48E0-9F1A-99BDA38A2FB2}"/>
              </a:ext>
            </a:extLst>
          </p:cNvPr>
          <p:cNvSpPr>
            <a:spLocks noGrp="1" noChangeArrowheads="1"/>
          </p:cNvSpPr>
          <p:nvPr>
            <p:ph type="body" idx="1"/>
          </p:nvPr>
        </p:nvSpPr>
        <p:spPr/>
        <p:txBody>
          <a:bodyPr/>
          <a:lstStyle/>
          <a:p>
            <a:pPr marL="228600" eaLnBrk="1" hangingPunct="1">
              <a:defRPr/>
            </a:pPr>
            <a:r>
              <a:rPr lang="en-GB" sz="1100" dirty="0"/>
              <a:t>The research conducted by Jonathan Trevor (2011) in seven companies established that in all cases senior management decided on the pay approach. They:</a:t>
            </a:r>
          </a:p>
          <a:p>
            <a:pPr marL="540000" indent="-171450" eaLnBrk="1" hangingPunct="1">
              <a:buFont typeface="Arial" pitchFamily="34" charset="0"/>
              <a:buChar char="•"/>
              <a:defRPr/>
            </a:pPr>
            <a:r>
              <a:rPr lang="en-GB" sz="1100" dirty="0"/>
              <a:t>agreed guiding principles;</a:t>
            </a:r>
          </a:p>
          <a:p>
            <a:pPr marL="540000" indent="-171450" eaLnBrk="1" hangingPunct="1">
              <a:buFont typeface="Arial" pitchFamily="34" charset="0"/>
              <a:buChar char="•"/>
              <a:defRPr/>
            </a:pPr>
            <a:r>
              <a:rPr lang="en-GB" sz="1100" dirty="0"/>
              <a:t>provided broad guidelines in the form of expected outcomes;</a:t>
            </a:r>
          </a:p>
          <a:p>
            <a:pPr marL="540000" indent="-171450" eaLnBrk="1" hangingPunct="1">
              <a:buFont typeface="Arial" pitchFamily="34" charset="0"/>
              <a:buChar char="•"/>
              <a:defRPr/>
            </a:pPr>
            <a:r>
              <a:rPr lang="en-GB" sz="1100" dirty="0"/>
              <a:t>reviewed options for action;</a:t>
            </a:r>
          </a:p>
          <a:p>
            <a:pPr marL="540000" indent="-171450" eaLnBrk="1" hangingPunct="1">
              <a:buFont typeface="Arial" pitchFamily="34" charset="0"/>
              <a:buChar char="•"/>
              <a:defRPr/>
            </a:pPr>
            <a:r>
              <a:rPr lang="en-GB" sz="1100" dirty="0"/>
              <a:t>decided on the course of action.</a:t>
            </a:r>
          </a:p>
          <a:p>
            <a:pPr marL="228600" eaLnBrk="1" hangingPunct="1">
              <a:defRPr/>
            </a:pPr>
            <a:r>
              <a:rPr lang="en-GB" sz="1100" dirty="0"/>
              <a:t>This was the basis for the design stage which was determined largely by benchmarking best practice and internal concerns over relativity, equity (fairness), governance and performance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 xmlns:a16="http://schemas.microsoft.com/office/drawing/2014/main" id="{7C7F5CFE-920B-46E1-AC6B-BF8BF2D453BD}"/>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86F7516A-7339-4BD2-98C6-4D2F8D23EDD7}" type="slidenum">
              <a:rPr lang="en-GB" altLang="en-US" sz="1200" smtClean="0"/>
              <a:pPr eaLnBrk="1" hangingPunct="1">
                <a:defRPr/>
              </a:pPr>
              <a:t>12</a:t>
            </a:fld>
            <a:endParaRPr lang="en-GB" altLang="en-US" sz="1200"/>
          </a:p>
        </p:txBody>
      </p:sp>
      <p:sp>
        <p:nvSpPr>
          <p:cNvPr id="31746" name="Rectangle 2">
            <a:extLst>
              <a:ext uri="{FF2B5EF4-FFF2-40B4-BE49-F238E27FC236}">
                <a16:creationId xmlns="" xmlns:a16="http://schemas.microsoft.com/office/drawing/2014/main" id="{8D94D006-B917-4C1C-AD07-C00C73785887}"/>
              </a:ext>
            </a:extLst>
          </p:cNvPr>
          <p:cNvSpPr>
            <a:spLocks noGrp="1" noRot="1" noChangeAspect="1" noChangeArrowheads="1" noTextEdit="1"/>
          </p:cNvSpPr>
          <p:nvPr>
            <p:ph type="sldImg"/>
          </p:nvPr>
        </p:nvSpPr>
        <p:spPr>
          <a:ln/>
          <a:extLst>
            <a:ext uri="{FAA26D3D-D897-4be2-8F04-BA451C77F1D7}"/>
          </a:extLst>
        </p:spPr>
      </p:sp>
      <p:sp>
        <p:nvSpPr>
          <p:cNvPr id="31747" name="Rectangle 3">
            <a:extLst>
              <a:ext uri="{FF2B5EF4-FFF2-40B4-BE49-F238E27FC236}">
                <a16:creationId xmlns="" xmlns:a16="http://schemas.microsoft.com/office/drawing/2014/main" id="{30C7FCCD-DBBF-4FD3-89F5-E805D0C6D29E}"/>
              </a:ext>
            </a:extLst>
          </p:cNvPr>
          <p:cNvSpPr>
            <a:spLocks noGrp="1" noChangeArrowheads="1"/>
          </p:cNvSpPr>
          <p:nvPr>
            <p:ph type="body" idx="1"/>
          </p:nvPr>
        </p:nvSpPr>
        <p:spPr/>
        <p:txBody>
          <a:bodyPr/>
          <a:lstStyle/>
          <a:p>
            <a:pPr marL="0" indent="0" eaLnBrk="1" hangingPunct="1">
              <a:buFontTx/>
              <a:buNone/>
              <a:defRPr/>
            </a:pPr>
            <a:endParaRPr lang="en-GB" sz="1100" dirty="0">
              <a:latin typeface="Arial" pitchFamily="34" charset="0"/>
              <a:ea typeface="ＭＳ Ｐゴシック" charset="-128"/>
              <a:cs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F88BEF48-B58C-4F09-9DFA-019C1EAD14AF}"/>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8A8ADB79-85A9-4316-8AF1-2113069C6053}"/>
              </a:ext>
            </a:extLst>
          </p:cNvPr>
          <p:cNvSpPr>
            <a:spLocks noGrp="1"/>
          </p:cNvSpPr>
          <p:nvPr>
            <p:ph type="body" idx="1"/>
          </p:nvPr>
        </p:nvSpPr>
        <p:spPr/>
        <p:txBody>
          <a:bodyPr/>
          <a:lstStyle/>
          <a:p>
            <a:pPr>
              <a:defRPr/>
            </a:pPr>
            <a:endParaRPr lang="en-GB"/>
          </a:p>
        </p:txBody>
      </p:sp>
      <p:sp>
        <p:nvSpPr>
          <p:cNvPr id="4" name="Slide Number Placeholder 3">
            <a:extLst>
              <a:ext uri="{FF2B5EF4-FFF2-40B4-BE49-F238E27FC236}">
                <a16:creationId xmlns="" xmlns:a16="http://schemas.microsoft.com/office/drawing/2014/main" id="{6313BC92-C15E-4294-8F85-0FFD7A6E5A14}"/>
              </a:ext>
            </a:extLst>
          </p:cNvPr>
          <p:cNvSpPr>
            <a:spLocks noGrp="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27CB2EF0-A55F-4C98-807A-C634E72157C5}" type="slidenum">
              <a:rPr lang="en-GB" altLang="en-US" sz="1200" smtClean="0"/>
              <a:pPr eaLnBrk="1" hangingPunct="1">
                <a:defRPr/>
              </a:pPr>
              <a:t>13</a:t>
            </a:fld>
            <a:endParaRPr lang="en-GB"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34301500-D857-4F80-AD85-99A81574CEA0}"/>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5CDDE36E-0E4E-479F-B751-6C7E093CB905}"/>
              </a:ext>
            </a:extLst>
          </p:cNvPr>
          <p:cNvSpPr>
            <a:spLocks noGrp="1"/>
          </p:cNvSpPr>
          <p:nvPr>
            <p:ph type="body" idx="1"/>
          </p:nvPr>
        </p:nvSpPr>
        <p:spPr/>
        <p:txBody>
          <a:bodyPr/>
          <a:lstStyle/>
          <a:p>
            <a:pPr>
              <a:defRPr/>
            </a:pPr>
            <a:endParaRPr lang="en-GB"/>
          </a:p>
        </p:txBody>
      </p:sp>
      <p:sp>
        <p:nvSpPr>
          <p:cNvPr id="4" name="Slide Number Placeholder 3">
            <a:extLst>
              <a:ext uri="{FF2B5EF4-FFF2-40B4-BE49-F238E27FC236}">
                <a16:creationId xmlns="" xmlns:a16="http://schemas.microsoft.com/office/drawing/2014/main" id="{9D37C5CF-D4C5-45F8-B2D6-B338F6F9A6C9}"/>
              </a:ext>
            </a:extLst>
          </p:cNvPr>
          <p:cNvSpPr>
            <a:spLocks noGrp="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5FC256AC-6E1B-4505-A70F-984A2DDE1A97}" type="slidenum">
              <a:rPr lang="en-GB" altLang="en-US" sz="1200" smtClean="0"/>
              <a:pPr eaLnBrk="1" hangingPunct="1">
                <a:defRPr/>
              </a:pPr>
              <a:t>14</a:t>
            </a:fld>
            <a:endParaRPr lang="en-GB"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473A9470-72F2-4CF6-8EFC-F3E722C236D9}"/>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4D66805F-B11A-4561-92B1-EDC75A690018}"/>
              </a:ext>
            </a:extLst>
          </p:cNvPr>
          <p:cNvSpPr>
            <a:spLocks noGrp="1"/>
          </p:cNvSpPr>
          <p:nvPr>
            <p:ph type="body" idx="1"/>
          </p:nvPr>
        </p:nvSpPr>
        <p:spPr/>
        <p:txBody>
          <a:bodyPr>
            <a:norm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latin typeface="Arial" panose="020B0604020202020204" pitchFamily="34" charset="0"/>
                <a:cs typeface="Arial" panose="020B0604020202020204" pitchFamily="34" charset="0"/>
              </a:rPr>
              <a:t>It is sometimes assumed that the main purpose of performance management is to generate ratings to inform contribution or performance-related pay decisions.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latin typeface="Arial" panose="020B0604020202020204" pitchFamily="34" charset="0"/>
                <a:cs typeface="Arial" panose="020B0604020202020204" pitchFamily="34" charset="0"/>
              </a:rPr>
              <a:t>But there is more to performance management than that. It can provide for a whole range of rewards in order to encourage job engagement and promote commitment.</a:t>
            </a:r>
          </a:p>
          <a:p>
            <a:pPr>
              <a:defRPr/>
            </a:pPr>
            <a:endParaRPr lang="en-GB" sz="1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FEA9F503-C34A-40C7-8C8A-F04B39C532EE}"/>
              </a:ext>
            </a:extLst>
          </p:cNvPr>
          <p:cNvSpPr>
            <a:spLocks noGrp="1"/>
          </p:cNvSpPr>
          <p:nvPr>
            <p:ph type="sldNum" sz="quarter" idx="5"/>
          </p:nvPr>
        </p:nvSpPr>
        <p:spPr/>
        <p:txBody>
          <a:bodyPr/>
          <a:lstStyle/>
          <a:p>
            <a:pPr>
              <a:defRPr/>
            </a:pPr>
            <a:fld id="{CE8A54D5-7353-4D9F-9183-B47703EC003F}" type="slidenum">
              <a:rPr lang="en-GB"/>
              <a:pPr>
                <a:defRPr/>
              </a:pPr>
              <a:t>15</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1035E1C3-B190-4872-BCD7-322FEFC98493}"/>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44DC489B-F39B-4F6D-A62F-5B5999F3BA1D}"/>
              </a:ext>
            </a:extLst>
          </p:cNvPr>
          <p:cNvSpPr>
            <a:spLocks noGrp="1"/>
          </p:cNvSpPr>
          <p:nvPr>
            <p:ph type="body" idx="1"/>
          </p:nvPr>
        </p:nvSpPr>
        <p:spPr/>
        <p:txBody>
          <a:bodyPr>
            <a:normAutofit/>
          </a:bodyPr>
          <a:lstStyle/>
          <a:p>
            <a:pPr>
              <a:defRPr/>
            </a:pPr>
            <a:r>
              <a:rPr lang="en-GB" dirty="0"/>
              <a:t>Performance management involves recognising people’s achievements and strengths. They can be informed through feedback about how well they are performing by reference to achievements and behaviours. </a:t>
            </a:r>
          </a:p>
          <a:p>
            <a:pPr>
              <a:defRPr/>
            </a:pPr>
            <a:r>
              <a:rPr lang="en-GB" dirty="0"/>
              <a:t>Performance management processes are founded on joint agreements between managers and their people on what the roles of the latter are and how they can be developed (enriched). It is therefore an essential part of job or role design and development activities. </a:t>
            </a:r>
          </a:p>
          <a:p>
            <a:pPr>
              <a:defRPr/>
            </a:pPr>
            <a:endParaRPr lang="en-GB" dirty="0"/>
          </a:p>
          <a:p>
            <a:pPr>
              <a:defRPr/>
            </a:pPr>
            <a:r>
              <a:rPr lang="en-GB" dirty="0"/>
              <a:t>Performance management can provide a basis for motivating people by enabling them to develop their skills. It provides an agreed framework for coaching and support to enhance and focus learning.</a:t>
            </a:r>
          </a:p>
          <a:p>
            <a:pPr>
              <a:defRPr/>
            </a:pPr>
            <a:endParaRPr lang="en-GB" dirty="0"/>
          </a:p>
          <a:p>
            <a:pPr>
              <a:defRPr/>
            </a:pPr>
            <a:r>
              <a:rPr lang="en-GB" dirty="0"/>
              <a:t>Performance management reviews provide opportunities to discuss the direction to which the careers of individuals are going and what they can do – with the help of the organisation as part of its talent management programme – to ensure that they follow the best career path for themselves and the organisation. </a:t>
            </a:r>
          </a:p>
          <a:p>
            <a:pPr>
              <a:defRPr/>
            </a:pPr>
            <a:endParaRPr lang="en-GB" dirty="0"/>
          </a:p>
        </p:txBody>
      </p:sp>
      <p:sp>
        <p:nvSpPr>
          <p:cNvPr id="4" name="Slide Number Placeholder 3">
            <a:extLst>
              <a:ext uri="{FF2B5EF4-FFF2-40B4-BE49-F238E27FC236}">
                <a16:creationId xmlns="" xmlns:a16="http://schemas.microsoft.com/office/drawing/2014/main" id="{784D8061-D74D-4A98-81A1-72C80FAA17D6}"/>
              </a:ext>
            </a:extLst>
          </p:cNvPr>
          <p:cNvSpPr>
            <a:spLocks noGrp="1"/>
          </p:cNvSpPr>
          <p:nvPr>
            <p:ph type="sldNum" sz="quarter" idx="5"/>
          </p:nvPr>
        </p:nvSpPr>
        <p:spPr/>
        <p:txBody>
          <a:bodyPr/>
          <a:lstStyle/>
          <a:p>
            <a:pPr>
              <a:defRPr/>
            </a:pPr>
            <a:fld id="{D3969A9F-A1E4-4399-99E6-8B144E4789A4}" type="slidenum">
              <a:rPr lang="en-GB"/>
              <a:pPr>
                <a:defRPr/>
              </a:pPr>
              <a:t>16</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C62E049A-CDA3-47DD-96FB-86C7EAC091C0}"/>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99A15832-6C23-465D-86E6-A876A9221440}"/>
              </a:ext>
            </a:extLst>
          </p:cNvPr>
          <p:cNvSpPr>
            <a:spLocks noGrp="1"/>
          </p:cNvSpPr>
          <p:nvPr>
            <p:ph type="body" idx="1"/>
          </p:nvPr>
        </p:nvSpPr>
        <p:spPr/>
        <p:txBody>
          <a:bodyPr>
            <a:norm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latin typeface="Arial" pitchFamily="34" charset="0"/>
                <a:cs typeface="Arial" pitchFamily="34" charset="0"/>
              </a:rPr>
              <a:t>Focusing</a:t>
            </a:r>
            <a:r>
              <a:rPr lang="en-GB" altLang="en-US" sz="1600" dirty="0"/>
              <a:t> on financial rewards may bias the important developmental nature of performance management.</a:t>
            </a:r>
          </a:p>
          <a:p>
            <a:pPr>
              <a:defRPr/>
            </a:pPr>
            <a:endParaRPr lang="en-GB" sz="1600" dirty="0">
              <a:latin typeface="Arial" pitchFamily="34" charset="0"/>
              <a:cs typeface="Arial" pitchFamily="34" charset="0"/>
            </a:endParaRPr>
          </a:p>
          <a:p>
            <a:pPr>
              <a:defRPr/>
            </a:pPr>
            <a:r>
              <a:rPr lang="en-GB" sz="1600" dirty="0">
                <a:latin typeface="Arial" pitchFamily="34" charset="0"/>
                <a:cs typeface="Arial" pitchFamily="34" charset="0"/>
              </a:rPr>
              <a:t>This is likely to be the case if ratings are used – the performance review meeting will concentrate on the ratings that emerge from it and how much money will be forthcoming. Issues concerning development and the non-financial reward approaches discussed earlier will be subordinated to this preoccupation with pay.</a:t>
            </a:r>
          </a:p>
          <a:p>
            <a:pPr>
              <a:defRPr/>
            </a:pPr>
            <a:endParaRPr lang="en-GB" sz="1600" dirty="0">
              <a:latin typeface="Arial" pitchFamily="34" charset="0"/>
              <a:cs typeface="Arial" pitchFamily="34" charset="0"/>
            </a:endParaRPr>
          </a:p>
          <a:p>
            <a:pPr>
              <a:defRPr/>
            </a:pPr>
            <a:r>
              <a:rPr lang="en-GB" sz="1600" dirty="0">
                <a:latin typeface="Arial" pitchFamily="34" charset="0"/>
                <a:cs typeface="Arial" pitchFamily="34" charset="0"/>
              </a:rPr>
              <a:t>Many organisations attempt to get over this problem by holding development and pay review meetings on separate dates, often several months apart (decoupling).</a:t>
            </a:r>
          </a:p>
        </p:txBody>
      </p:sp>
      <p:sp>
        <p:nvSpPr>
          <p:cNvPr id="4" name="Slide Number Placeholder 3">
            <a:extLst>
              <a:ext uri="{FF2B5EF4-FFF2-40B4-BE49-F238E27FC236}">
                <a16:creationId xmlns="" xmlns:a16="http://schemas.microsoft.com/office/drawing/2014/main" id="{3A6997B6-B842-4E02-ADC4-214C1F3DA77B}"/>
              </a:ext>
            </a:extLst>
          </p:cNvPr>
          <p:cNvSpPr>
            <a:spLocks noGrp="1"/>
          </p:cNvSpPr>
          <p:nvPr>
            <p:ph type="sldNum" sz="quarter" idx="5"/>
          </p:nvPr>
        </p:nvSpPr>
        <p:spPr/>
        <p:txBody>
          <a:bodyPr/>
          <a:lstStyle/>
          <a:p>
            <a:pPr>
              <a:defRPr/>
            </a:pPr>
            <a:fld id="{BB9BCEE1-D643-4E05-89C3-D81005BB6F0D}" type="slidenum">
              <a:rPr lang="en-GB"/>
              <a:pPr>
                <a:defRPr/>
              </a:pPr>
              <a:t>17</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 xmlns:a16="http://schemas.microsoft.com/office/drawing/2014/main" id="{94851AAF-BE56-4AFB-9DCC-C843454C3622}"/>
              </a:ext>
            </a:extLst>
          </p:cNvPr>
          <p:cNvSpPr>
            <a:spLocks noGrp="1" noRot="1" noChangeAspect="1"/>
          </p:cNvSpPr>
          <p:nvPr>
            <p:ph type="sldImg"/>
          </p:nvPr>
        </p:nvSpPr>
        <p:spPr/>
      </p:sp>
      <p:sp>
        <p:nvSpPr>
          <p:cNvPr id="3" name="Notes Placeholder 2">
            <a:extLst>
              <a:ext uri="{FF2B5EF4-FFF2-40B4-BE49-F238E27FC236}">
                <a16:creationId xmlns="" xmlns:a16="http://schemas.microsoft.com/office/drawing/2014/main" id="{525199DA-C164-420D-BC24-AA66CC17E109}"/>
              </a:ext>
            </a:extLst>
          </p:cNvPr>
          <p:cNvSpPr>
            <a:spLocks noGrp="1"/>
          </p:cNvSpPr>
          <p:nvPr>
            <p:ph type="body" idx="1"/>
          </p:nvPr>
        </p:nvSpPr>
        <p:spPr/>
        <p:txBody>
          <a:bodyPr/>
          <a:lstStyle/>
          <a:p>
            <a:pPr>
              <a:defRPr/>
            </a:pPr>
            <a:endParaRPr lang="en-GB" dirty="0"/>
          </a:p>
        </p:txBody>
      </p:sp>
      <p:sp>
        <p:nvSpPr>
          <p:cNvPr id="4" name="Slide Number Placeholder 3">
            <a:extLst>
              <a:ext uri="{FF2B5EF4-FFF2-40B4-BE49-F238E27FC236}">
                <a16:creationId xmlns="" xmlns:a16="http://schemas.microsoft.com/office/drawing/2014/main" id="{FE8C0CBF-CBE6-4151-8F95-B7125A8522DB}"/>
              </a:ext>
            </a:extLst>
          </p:cNvPr>
          <p:cNvSpPr>
            <a:spLocks noGrp="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D7406704-6847-48D5-AB3D-B62D57CB5177}" type="slidenum">
              <a:rPr lang="en-GB" altLang="en-US" sz="1200" smtClean="0"/>
              <a:pPr eaLnBrk="1" hangingPunct="1">
                <a:defRPr/>
              </a:pPr>
              <a:t>18</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 xmlns:a16="http://schemas.microsoft.com/office/drawing/2014/main" id="{3C290EAC-AE3C-451E-BC60-983358DDE1BD}"/>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22A59C0E-39F4-430E-B30C-040D06E889A0}" type="slidenum">
              <a:rPr lang="en-GB" altLang="en-US" sz="1200" smtClean="0"/>
              <a:pPr eaLnBrk="1" hangingPunct="1">
                <a:defRPr/>
              </a:pPr>
              <a:t>20</a:t>
            </a:fld>
            <a:endParaRPr lang="en-GB" altLang="en-US" sz="1200"/>
          </a:p>
        </p:txBody>
      </p:sp>
      <p:sp>
        <p:nvSpPr>
          <p:cNvPr id="41986" name="Rectangle 2">
            <a:extLst>
              <a:ext uri="{FF2B5EF4-FFF2-40B4-BE49-F238E27FC236}">
                <a16:creationId xmlns="" xmlns:a16="http://schemas.microsoft.com/office/drawing/2014/main" id="{DA2806F8-1043-4C0A-938D-8EA972FC172F}"/>
              </a:ext>
            </a:extLst>
          </p:cNvPr>
          <p:cNvSpPr>
            <a:spLocks noGrp="1" noRot="1" noChangeAspect="1" noChangeArrowheads="1" noTextEdit="1"/>
          </p:cNvSpPr>
          <p:nvPr>
            <p:ph type="sldImg"/>
          </p:nvPr>
        </p:nvSpPr>
        <p:spPr>
          <a:ln/>
          <a:extLst>
            <a:ext uri="{FAA26D3D-D897-4be2-8F04-BA451C77F1D7}"/>
          </a:extLst>
        </p:spPr>
      </p:sp>
      <p:sp>
        <p:nvSpPr>
          <p:cNvPr id="41987" name="Rectangle 3">
            <a:extLst>
              <a:ext uri="{FF2B5EF4-FFF2-40B4-BE49-F238E27FC236}">
                <a16:creationId xmlns="" xmlns:a16="http://schemas.microsoft.com/office/drawing/2014/main" id="{66C01DE3-BB46-4B43-B7C3-00F83D287A18}"/>
              </a:ext>
            </a:extLst>
          </p:cNvPr>
          <p:cNvSpPr>
            <a:spLocks noGrp="1" noChangeArrowheads="1"/>
          </p:cNvSpPr>
          <p:nvPr>
            <p:ph type="body" idx="1"/>
          </p:nvPr>
        </p:nvSpPr>
        <p:spPr/>
        <p:txBody>
          <a:bodyPr/>
          <a:lstStyle/>
          <a:p>
            <a:pPr eaLnBrk="1" hangingPunct="1">
              <a:defRPr/>
            </a:pPr>
            <a:r>
              <a:rPr lang="en-US" sz="1100" i="1" dirty="0">
                <a:latin typeface="Arial" pitchFamily="34" charset="0"/>
                <a:ea typeface="ＭＳ Ｐゴシック" charset="-128"/>
              </a:rPr>
              <a:t>Total rewards</a:t>
            </a:r>
            <a:endParaRPr lang="en-GB" sz="1100" dirty="0">
              <a:latin typeface="Arial" pitchFamily="34" charset="0"/>
              <a:ea typeface="ＭＳ Ｐゴシック" charset="-128"/>
            </a:endParaRPr>
          </a:p>
          <a:p>
            <a:pPr eaLnBrk="1" hangingPunct="1">
              <a:defRPr/>
            </a:pPr>
            <a:r>
              <a:rPr lang="en-GB" sz="1100" dirty="0">
                <a:latin typeface="Arial" pitchFamily="34" charset="0"/>
                <a:ea typeface="ＭＳ Ｐゴシック" charset="-128"/>
              </a:rPr>
              <a:t>Total rewards are the combination of financial and non-financial rewards available to employees. Each aspect of reward, namely base pay, contingent pay, employee benefits and non-financial rewards, which include intrinsic rewards from the work itself, are linked together and treated as an integrated and coherent whole.</a:t>
            </a:r>
            <a:endParaRPr lang="en-US" sz="1100" i="1" dirty="0">
              <a:latin typeface="Arial" pitchFamily="34" charset="0"/>
              <a:ea typeface="ＭＳ Ｐゴシック" charset="-128"/>
            </a:endParaRPr>
          </a:p>
          <a:p>
            <a:pPr eaLnBrk="1" hangingPunct="1">
              <a:defRPr/>
            </a:pPr>
            <a:r>
              <a:rPr lang="en-US" sz="1100" i="1" dirty="0">
                <a:latin typeface="Arial" pitchFamily="34" charset="0"/>
                <a:ea typeface="ＭＳ Ｐゴシック" charset="-128"/>
              </a:rPr>
              <a:t>Financial rewards</a:t>
            </a:r>
            <a:endParaRPr lang="en-US" sz="1100" dirty="0">
              <a:latin typeface="Arial" pitchFamily="34" charset="0"/>
              <a:ea typeface="ＭＳ Ｐゴシック" charset="-128"/>
            </a:endParaRPr>
          </a:p>
          <a:p>
            <a:pPr eaLnBrk="1" hangingPunct="1">
              <a:defRPr/>
            </a:pPr>
            <a:r>
              <a:rPr lang="en-US" sz="1100" dirty="0">
                <a:latin typeface="Arial" pitchFamily="34" charset="0"/>
                <a:ea typeface="ＭＳ Ｐゴシック" charset="-128"/>
              </a:rPr>
              <a:t>Financial rewards comprise all rewards that have a monetary value and add up to total remuneration – base pay, pay contingent on performance, contribution, competency or skill, pay related to service, financial recognition schemes, and benefits such as pensions, sick pay and health insurance. </a:t>
            </a:r>
            <a:endParaRPr lang="en-GB" sz="1100" i="1" dirty="0">
              <a:latin typeface="Arial" pitchFamily="34" charset="0"/>
              <a:ea typeface="ＭＳ Ｐゴシック" charset="-128"/>
            </a:endParaRPr>
          </a:p>
          <a:p>
            <a:pPr eaLnBrk="1" hangingPunct="1">
              <a:defRPr/>
            </a:pPr>
            <a:r>
              <a:rPr lang="en-GB" sz="1100" i="1" dirty="0">
                <a:latin typeface="Arial" pitchFamily="34" charset="0"/>
                <a:ea typeface="ＭＳ Ｐゴシック" charset="-128"/>
              </a:rPr>
              <a:t>Non-financial rewards</a:t>
            </a:r>
            <a:endParaRPr lang="en-GB" sz="1100" dirty="0">
              <a:latin typeface="Arial" pitchFamily="34" charset="0"/>
              <a:ea typeface="ＭＳ Ｐゴシック" charset="-128"/>
            </a:endParaRPr>
          </a:p>
          <a:p>
            <a:pPr eaLnBrk="1" hangingPunct="1">
              <a:defRPr/>
            </a:pPr>
            <a:r>
              <a:rPr lang="en-GB" sz="1100" dirty="0">
                <a:latin typeface="Arial" pitchFamily="34" charset="0"/>
                <a:ea typeface="ＭＳ Ｐゴシック" charset="-128"/>
              </a:rPr>
              <a:t>These are rewards that do not involve the payment of salaries, wages or cash. They include extrinsic rewards such as recognition and praise, opportunities to develop new skills, and the work environment, and intrinsic rewards arising from the work itself (the ways in which jobs are designed). </a:t>
            </a:r>
            <a:endParaRPr lang="en-GB" sz="1100" i="1" dirty="0">
              <a:latin typeface="Arial" pitchFamily="34" charset="0"/>
              <a:ea typeface="ＭＳ Ｐゴシック" charset="-128"/>
            </a:endParaRPr>
          </a:p>
          <a:p>
            <a:pPr eaLnBrk="1" hangingPunct="1">
              <a:defRPr/>
            </a:pPr>
            <a:r>
              <a:rPr lang="en-GB" sz="1100" i="1" dirty="0">
                <a:latin typeface="Arial" pitchFamily="34" charset="0"/>
                <a:ea typeface="ＭＳ Ｐゴシック" charset="-128"/>
              </a:rPr>
              <a:t>Pay determination</a:t>
            </a:r>
            <a:endParaRPr lang="en-GB" sz="1100" dirty="0">
              <a:latin typeface="Arial" pitchFamily="34" charset="0"/>
              <a:ea typeface="ＭＳ Ｐゴシック" charset="-128"/>
            </a:endParaRPr>
          </a:p>
          <a:p>
            <a:pPr eaLnBrk="1" hangingPunct="1">
              <a:defRPr/>
            </a:pPr>
            <a:r>
              <a:rPr lang="en-GB" sz="1100" dirty="0">
                <a:latin typeface="Arial" pitchFamily="34" charset="0"/>
                <a:ea typeface="ＭＳ Ｐゴシック" charset="-128"/>
              </a:rPr>
              <a:t>Pay determination involves making decisions on the value of jobs by means of market pricing and job evaluation.</a:t>
            </a:r>
          </a:p>
          <a:p>
            <a:pPr eaLnBrk="1" hangingPunct="1">
              <a:defRPr/>
            </a:pPr>
            <a:endParaRPr lang="en-GB" dirty="0">
              <a:latin typeface="Arial" pitchFamily="34" charset="0"/>
              <a:ea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 xmlns:a16="http://schemas.microsoft.com/office/drawing/2014/main" id="{183CBE2C-37C1-4FA4-A2D7-196C62657205}"/>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2893548C-2966-4D3C-A737-E9F91BAB0153}" type="slidenum">
              <a:rPr lang="en-GB" altLang="en-US" sz="1200" smtClean="0"/>
              <a:pPr eaLnBrk="1" hangingPunct="1">
                <a:defRPr/>
              </a:pPr>
              <a:t>21</a:t>
            </a:fld>
            <a:endParaRPr lang="en-GB" altLang="en-US" sz="1200"/>
          </a:p>
        </p:txBody>
      </p:sp>
      <p:sp>
        <p:nvSpPr>
          <p:cNvPr id="46082" name="Rectangle 2">
            <a:extLst>
              <a:ext uri="{FF2B5EF4-FFF2-40B4-BE49-F238E27FC236}">
                <a16:creationId xmlns="" xmlns:a16="http://schemas.microsoft.com/office/drawing/2014/main" id="{04F3541C-4011-4241-9967-67B12027A188}"/>
              </a:ext>
            </a:extLst>
          </p:cNvPr>
          <p:cNvSpPr>
            <a:spLocks noGrp="1" noRot="1" noChangeAspect="1" noChangeArrowheads="1" noTextEdit="1"/>
          </p:cNvSpPr>
          <p:nvPr>
            <p:ph type="sldImg"/>
          </p:nvPr>
        </p:nvSpPr>
        <p:spPr>
          <a:ln/>
          <a:extLst>
            <a:ext uri="{FAA26D3D-D897-4be2-8F04-BA451C77F1D7}"/>
          </a:extLst>
        </p:spPr>
      </p:sp>
      <p:sp>
        <p:nvSpPr>
          <p:cNvPr id="46083" name="Rectangle 3">
            <a:extLst>
              <a:ext uri="{FF2B5EF4-FFF2-40B4-BE49-F238E27FC236}">
                <a16:creationId xmlns="" xmlns:a16="http://schemas.microsoft.com/office/drawing/2014/main" id="{F900D865-D19C-46E0-8F5C-9A34888BA45F}"/>
              </a:ext>
            </a:extLst>
          </p:cNvPr>
          <p:cNvSpPr>
            <a:spLocks noGrp="1" noChangeArrowheads="1"/>
          </p:cNvSpPr>
          <p:nvPr>
            <p:ph type="body" idx="1"/>
          </p:nvPr>
        </p:nvSpPr>
        <p:spPr/>
        <p:txBody>
          <a:bodyPr/>
          <a:lstStyle/>
          <a:p>
            <a:pPr marL="171450" indent="-171450" eaLnBrk="1" hangingPunct="1">
              <a:buFont typeface="Arial" pitchFamily="34" charset="0"/>
              <a:buChar char="•"/>
              <a:defRPr/>
            </a:pPr>
            <a:r>
              <a:rPr lang="en-GB" sz="1100" dirty="0">
                <a:latin typeface="Arial" pitchFamily="34" charset="0"/>
                <a:ea typeface="ＭＳ Ｐゴシック" charset="-128"/>
              </a:rPr>
              <a:t>The Towers Perrin model  is frequently used as the basis for planning a total rewards approach.</a:t>
            </a:r>
          </a:p>
          <a:p>
            <a:pPr marL="171450" indent="-171450" eaLnBrk="1" hangingPunct="1">
              <a:buFont typeface="Arial" pitchFamily="34" charset="0"/>
              <a:buChar char="•"/>
              <a:defRPr/>
            </a:pPr>
            <a:r>
              <a:rPr lang="en-GB" sz="1100" dirty="0">
                <a:latin typeface="Arial" pitchFamily="34" charset="0"/>
                <a:ea typeface="ＭＳ Ｐゴシック" charset="-128"/>
              </a:rPr>
              <a:t>It consists of a matrix with four quadrants. The upper two quadrants – pay and benefits – represent transactional or tangible rewards</a:t>
            </a:r>
            <a:r>
              <a:rPr lang="en-GB" sz="1100" i="1" dirty="0">
                <a:latin typeface="Arial" pitchFamily="34" charset="0"/>
                <a:ea typeface="ＭＳ Ｐゴシック" charset="-128"/>
              </a:rPr>
              <a:t>. </a:t>
            </a:r>
            <a:r>
              <a:rPr lang="en-GB" sz="1100" dirty="0">
                <a:latin typeface="Arial" pitchFamily="34" charset="0"/>
                <a:ea typeface="ＭＳ Ｐゴシック" charset="-128"/>
              </a:rPr>
              <a:t>These are financial in nature and are essential to recruit and retain staff but can be easily copied by competitors. </a:t>
            </a:r>
          </a:p>
          <a:p>
            <a:pPr marL="171450" indent="-171450" eaLnBrk="1" hangingPunct="1">
              <a:buFont typeface="Arial" pitchFamily="34" charset="0"/>
              <a:buChar char="•"/>
              <a:defRPr/>
            </a:pPr>
            <a:r>
              <a:rPr lang="en-GB" sz="1100" dirty="0">
                <a:latin typeface="Arial" pitchFamily="34" charset="0"/>
                <a:ea typeface="ＭＳ Ｐゴシック" charset="-128"/>
              </a:rPr>
              <a:t>By contrast, the relational or intangible non-financial</a:t>
            </a:r>
            <a:r>
              <a:rPr lang="en-GB" sz="1100" i="1" dirty="0">
                <a:latin typeface="Arial" pitchFamily="34" charset="0"/>
                <a:ea typeface="ＭＳ Ｐゴシック" charset="-128"/>
              </a:rPr>
              <a:t> </a:t>
            </a:r>
            <a:r>
              <a:rPr lang="en-GB" sz="1100" dirty="0">
                <a:latin typeface="Arial" pitchFamily="34" charset="0"/>
                <a:ea typeface="ＭＳ Ｐゴシック" charset="-128"/>
              </a:rPr>
              <a:t>rewards represented in the lower two quadrants cannot be imitated so readily and therefore create both human capital and human process advantage. They are essential to enhancing the value of the upper two quadrants.</a:t>
            </a:r>
          </a:p>
          <a:p>
            <a:pPr marL="171450" indent="-171450" eaLnBrk="1" hangingPunct="1">
              <a:buFont typeface="Arial" pitchFamily="34" charset="0"/>
              <a:buChar char="•"/>
              <a:defRPr/>
            </a:pPr>
            <a:r>
              <a:rPr lang="en-GB" sz="1100" dirty="0">
                <a:latin typeface="Arial" pitchFamily="34" charset="0"/>
                <a:ea typeface="ＭＳ Ｐゴシック" charset="-128"/>
              </a:rPr>
              <a:t>The real power comes when organizations combine relational and transactional rewards. The model also makes a useful distinction between individual and communal rewards, particularly, in the latter case, those provided by the work environment.</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3074643-9F58-409E-B216-294D6227F319}" type="slidenum">
              <a:rPr lang="en-GB" altLang="en-US" smtClean="0"/>
              <a:pPr>
                <a:defRPr/>
              </a:pPr>
              <a:t>‹#›</a:t>
            </a:fld>
            <a:endParaRPr lang="en-GB" altLang="en-US"/>
          </a:p>
        </p:txBody>
      </p:sp>
    </p:spTree>
    <p:extLst>
      <p:ext uri="{BB962C8B-B14F-4D97-AF65-F5344CB8AC3E}">
        <p14:creationId xmlns="" xmlns:p14="http://schemas.microsoft.com/office/powerpoint/2010/main" val="1676299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01FA6A4-F7CF-4D8C-8372-2F6D909F2FEC}" type="slidenum">
              <a:rPr lang="en-GB" altLang="en-US" smtClean="0"/>
              <a:pPr>
                <a:defRPr/>
              </a:pPr>
              <a:t>‹#›</a:t>
            </a:fld>
            <a:endParaRPr lang="en-GB" altLang="en-US"/>
          </a:p>
        </p:txBody>
      </p:sp>
    </p:spTree>
    <p:extLst>
      <p:ext uri="{BB962C8B-B14F-4D97-AF65-F5344CB8AC3E}">
        <p14:creationId xmlns="" xmlns:p14="http://schemas.microsoft.com/office/powerpoint/2010/main" val="414963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D1BAC9E-39AC-4ABD-A791-7670F31CC354}" type="slidenum">
              <a:rPr lang="en-GB" altLang="en-US" smtClean="0"/>
              <a:pPr>
                <a:defRPr/>
              </a:pPr>
              <a:t>‹#›</a:t>
            </a:fld>
            <a:endParaRPr lang="en-GB" altLang="en-US"/>
          </a:p>
        </p:txBody>
      </p:sp>
    </p:spTree>
    <p:extLst>
      <p:ext uri="{BB962C8B-B14F-4D97-AF65-F5344CB8AC3E}">
        <p14:creationId xmlns="" xmlns:p14="http://schemas.microsoft.com/office/powerpoint/2010/main" val="3270807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8D47443-E65A-4AE1-854F-000196983441}" type="slidenum">
              <a:rPr lang="en-GB" altLang="en-US" smtClean="0"/>
              <a:pPr>
                <a:defRPr/>
              </a:pPr>
              <a:t>‹#›</a:t>
            </a:fld>
            <a:endParaRPr lang="en-GB" altLang="en-US"/>
          </a:p>
        </p:txBody>
      </p:sp>
    </p:spTree>
    <p:extLst>
      <p:ext uri="{BB962C8B-B14F-4D97-AF65-F5344CB8AC3E}">
        <p14:creationId xmlns="" xmlns:p14="http://schemas.microsoft.com/office/powerpoint/2010/main" val="2012225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56B53D5-5CD2-4CF6-8789-5D080DDE2A23}" type="slidenum">
              <a:rPr lang="en-GB" altLang="en-US" smtClean="0"/>
              <a:pPr>
                <a:defRPr/>
              </a:pPr>
              <a:t>‹#›</a:t>
            </a:fld>
            <a:endParaRPr lang="en-GB" altLang="en-US"/>
          </a:p>
        </p:txBody>
      </p:sp>
    </p:spTree>
    <p:extLst>
      <p:ext uri="{BB962C8B-B14F-4D97-AF65-F5344CB8AC3E}">
        <p14:creationId xmlns="" xmlns:p14="http://schemas.microsoft.com/office/powerpoint/2010/main" val="501572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73AD79E3-79F6-4D6B-ACF2-3FFFB8A54ECF}" type="slidenum">
              <a:rPr lang="en-GB" altLang="en-US" smtClean="0"/>
              <a:pPr>
                <a:defRPr/>
              </a:pPr>
              <a:t>‹#›</a:t>
            </a:fld>
            <a:endParaRPr lang="en-GB" altLang="en-US"/>
          </a:p>
        </p:txBody>
      </p:sp>
    </p:spTree>
    <p:extLst>
      <p:ext uri="{BB962C8B-B14F-4D97-AF65-F5344CB8AC3E}">
        <p14:creationId xmlns="" xmlns:p14="http://schemas.microsoft.com/office/powerpoint/2010/main" val="1930638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66626547-4F04-4FD9-B7BF-A5F7BE1A6915}" type="slidenum">
              <a:rPr lang="en-GB" altLang="en-US" smtClean="0"/>
              <a:pPr>
                <a:defRPr/>
              </a:pPr>
              <a:t>‹#›</a:t>
            </a:fld>
            <a:endParaRPr lang="en-GB" altLang="en-US"/>
          </a:p>
        </p:txBody>
      </p:sp>
    </p:spTree>
    <p:extLst>
      <p:ext uri="{BB962C8B-B14F-4D97-AF65-F5344CB8AC3E}">
        <p14:creationId xmlns="" xmlns:p14="http://schemas.microsoft.com/office/powerpoint/2010/main" val="205370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4E21DDE-33E6-47B7-95FC-BB8526CD36B8}" type="slidenum">
              <a:rPr lang="en-GB" altLang="en-US" smtClean="0"/>
              <a:pPr>
                <a:defRPr/>
              </a:pPr>
              <a:t>‹#›</a:t>
            </a:fld>
            <a:endParaRPr lang="en-GB" altLang="en-US"/>
          </a:p>
        </p:txBody>
      </p:sp>
    </p:spTree>
    <p:extLst>
      <p:ext uri="{BB962C8B-B14F-4D97-AF65-F5344CB8AC3E}">
        <p14:creationId xmlns="" xmlns:p14="http://schemas.microsoft.com/office/powerpoint/2010/main" val="3866294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F1B182F-6694-4675-8A63-448C377B5975}" type="slidenum">
              <a:rPr lang="en-GB" altLang="en-US" smtClean="0"/>
              <a:pPr>
                <a:defRPr/>
              </a:pPr>
              <a:t>‹#›</a:t>
            </a:fld>
            <a:endParaRPr lang="en-GB" altLang="en-US"/>
          </a:p>
        </p:txBody>
      </p:sp>
    </p:spTree>
    <p:extLst>
      <p:ext uri="{BB962C8B-B14F-4D97-AF65-F5344CB8AC3E}">
        <p14:creationId xmlns="" xmlns:p14="http://schemas.microsoft.com/office/powerpoint/2010/main" val="2425087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66A6220-18D8-45E3-BBF1-C6C8F3697ECB}" type="slidenum">
              <a:rPr lang="en-GB" altLang="en-US" smtClean="0"/>
              <a:pPr>
                <a:defRPr/>
              </a:pPr>
              <a:t>‹#›</a:t>
            </a:fld>
            <a:endParaRPr lang="en-GB" altLang="en-US"/>
          </a:p>
        </p:txBody>
      </p:sp>
    </p:spTree>
    <p:extLst>
      <p:ext uri="{BB962C8B-B14F-4D97-AF65-F5344CB8AC3E}">
        <p14:creationId xmlns="" xmlns:p14="http://schemas.microsoft.com/office/powerpoint/2010/main" val="1472045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43B1BF4-1439-4EFB-B92A-BF8EC0328217}" type="slidenum">
              <a:rPr lang="en-GB" altLang="en-US" smtClean="0"/>
              <a:pPr>
                <a:defRPr/>
              </a:pPr>
              <a:t>‹#›</a:t>
            </a:fld>
            <a:endParaRPr lang="en-GB" altLang="en-US"/>
          </a:p>
        </p:txBody>
      </p:sp>
    </p:spTree>
    <p:extLst>
      <p:ext uri="{BB962C8B-B14F-4D97-AF65-F5344CB8AC3E}">
        <p14:creationId xmlns="" xmlns:p14="http://schemas.microsoft.com/office/powerpoint/2010/main" val="1444260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C6F6AFA-D512-4026-A997-B02FBF7995CC}" type="slidenum">
              <a:rPr lang="en-GB" altLang="en-US" smtClean="0"/>
              <a:pPr>
                <a:defRPr/>
              </a:pPr>
              <a:t>‹#›</a:t>
            </a:fld>
            <a:endParaRPr lang="en-GB" altLang="en-US"/>
          </a:p>
        </p:txBody>
      </p:sp>
    </p:spTree>
    <p:extLst>
      <p:ext uri="{BB962C8B-B14F-4D97-AF65-F5344CB8AC3E}">
        <p14:creationId xmlns="" xmlns:p14="http://schemas.microsoft.com/office/powerpoint/2010/main" val="673694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 xmlns:a16="http://schemas.microsoft.com/office/drawing/2014/main" id="{121AEB4B-F415-48A2-A9FE-C1B762E48447}"/>
              </a:ext>
            </a:extLst>
          </p:cNvPr>
          <p:cNvSpPr>
            <a:spLocks noGrp="1"/>
          </p:cNvSpPr>
          <p:nvPr>
            <p:ph type="subTitle" idx="1"/>
          </p:nvPr>
        </p:nvSpPr>
        <p:spPr>
          <a:xfrm>
            <a:off x="1371600" y="3429000"/>
            <a:ext cx="6400800" cy="522585"/>
          </a:xfrm>
        </p:spPr>
        <p:txBody>
          <a:bodyPr>
            <a:normAutofit fontScale="92500" lnSpcReduction="10000"/>
          </a:bodyPr>
          <a:lstStyle/>
          <a:p>
            <a:r>
              <a:rPr lang="en-GB" b="1" dirty="0">
                <a:solidFill>
                  <a:srgbClr val="FFFF00"/>
                </a:solidFill>
              </a:rPr>
              <a:t>REWARD MANAGEMENT</a:t>
            </a:r>
            <a:endParaRPr lang="en-GB" dirty="0">
              <a:solidFill>
                <a:srgbClr val="FFFF00"/>
              </a:solidFill>
            </a:endParaRPr>
          </a:p>
        </p:txBody>
      </p:sp>
      <p:sp>
        <p:nvSpPr>
          <p:cNvPr id="4" name="Title 1">
            <a:extLst>
              <a:ext uri="{FF2B5EF4-FFF2-40B4-BE49-F238E27FC236}">
                <a16:creationId xmlns="" xmlns:a16="http://schemas.microsoft.com/office/drawing/2014/main" id="{28E3DD9E-A028-48B5-8AD7-8AE67DAD2943}"/>
              </a:ext>
            </a:extLst>
          </p:cNvPr>
          <p:cNvSpPr txBox="1">
            <a:spLocks noChangeArrowheads="1"/>
          </p:cNvSpPr>
          <p:nvPr/>
        </p:nvSpPr>
        <p:spPr bwMode="auto">
          <a:xfrm>
            <a:off x="914400" y="1524000"/>
            <a:ext cx="6855768" cy="1470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800" b="1">
                <a:solidFill>
                  <a:schemeClr val="bg1"/>
                </a:solidFill>
              </a:rPr>
              <a:t>BMSW5002 </a:t>
            </a:r>
            <a:r>
              <a:rPr lang="en-GB" altLang="en-US" sz="2800" b="1" dirty="0">
                <a:solidFill>
                  <a:schemeClr val="bg1"/>
                </a:solidFill>
              </a:rPr>
              <a:t/>
            </a:r>
            <a:br>
              <a:rPr lang="en-GB" altLang="en-US" sz="2800" b="1" dirty="0">
                <a:solidFill>
                  <a:schemeClr val="bg1"/>
                </a:solidFill>
              </a:rPr>
            </a:br>
            <a:r>
              <a:rPr lang="en-GB" altLang="en-US" sz="2800" b="1" dirty="0">
                <a:solidFill>
                  <a:schemeClr val="bg1"/>
                </a:solidFill>
              </a:rPr>
              <a:t>Developing Relationships and Workplace Achievement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a:extLst>
              <a:ext uri="{FF2B5EF4-FFF2-40B4-BE49-F238E27FC236}">
                <a16:creationId xmlns="" xmlns:a16="http://schemas.microsoft.com/office/drawing/2014/main" id="{3E6949CE-4286-4766-AB73-B7AAF38F6E90}"/>
              </a:ext>
            </a:extLst>
          </p:cNvPr>
          <p:cNvSpPr>
            <a:spLocks noGrp="1" noChangeArrowheads="1"/>
          </p:cNvSpPr>
          <p:nvPr>
            <p:ph type="title"/>
          </p:nvPr>
        </p:nvSpPr>
        <p:spPr>
          <a:xfrm>
            <a:off x="457200" y="274638"/>
            <a:ext cx="8229600" cy="563562"/>
          </a:xfrm>
        </p:spPr>
        <p:txBody>
          <a:bodyPr>
            <a:normAutofit fontScale="90000"/>
          </a:bodyPr>
          <a:lstStyle/>
          <a:p>
            <a:pPr>
              <a:defRPr/>
            </a:pPr>
            <a:r>
              <a:rPr lang="en-GB" sz="3200" b="1" dirty="0">
                <a:solidFill>
                  <a:srgbClr val="0070C0"/>
                </a:solidFill>
              </a:rPr>
              <a:t>REWARD MANAGEMENT</a:t>
            </a:r>
          </a:p>
        </p:txBody>
      </p:sp>
      <p:sp>
        <p:nvSpPr>
          <p:cNvPr id="2" name="Subtitle 1">
            <a:extLst>
              <a:ext uri="{FF2B5EF4-FFF2-40B4-BE49-F238E27FC236}">
                <a16:creationId xmlns="" xmlns:a16="http://schemas.microsoft.com/office/drawing/2014/main" id="{121AEB4B-F415-48A2-A9FE-C1B762E48447}"/>
              </a:ext>
            </a:extLst>
          </p:cNvPr>
          <p:cNvSpPr>
            <a:spLocks noGrp="1"/>
          </p:cNvSpPr>
          <p:nvPr>
            <p:ph idx="1"/>
          </p:nvPr>
        </p:nvSpPr>
        <p:spPr>
          <a:xfrm>
            <a:off x="571500" y="1143000"/>
            <a:ext cx="8001000" cy="4267200"/>
          </a:xfrm>
        </p:spPr>
        <p:txBody>
          <a:bodyPr>
            <a:normAutofit/>
          </a:bodyPr>
          <a:lstStyle/>
          <a:p>
            <a:pPr marL="228600" indent="-228600">
              <a:buFontTx/>
              <a:buChar char="•"/>
              <a:defRPr/>
            </a:pPr>
            <a:r>
              <a:rPr lang="en-GB" sz="2000" dirty="0">
                <a:latin typeface="Arial" pitchFamily="34" charset="0"/>
                <a:ea typeface="ＭＳ Ｐゴシック" charset="-128"/>
              </a:rPr>
              <a:t>Reward strategy defines what an organization wants to do about reward in the next few years and how it intends to do it.</a:t>
            </a:r>
          </a:p>
          <a:p>
            <a:pPr marL="228600" indent="-228600">
              <a:buFontTx/>
              <a:buChar char="•"/>
              <a:defRPr/>
            </a:pPr>
            <a:endParaRPr lang="en-GB" sz="2000" dirty="0">
              <a:latin typeface="Arial" pitchFamily="34" charset="0"/>
              <a:ea typeface="ＭＳ Ｐゴシック" charset="-128"/>
            </a:endParaRPr>
          </a:p>
          <a:p>
            <a:pPr marL="228600" indent="-228600">
              <a:buFontTx/>
              <a:buChar char="•"/>
              <a:defRPr/>
            </a:pPr>
            <a:r>
              <a:rPr lang="en-GB" sz="2000" dirty="0">
                <a:latin typeface="Arial" pitchFamily="34" charset="0"/>
                <a:ea typeface="ＭＳ Ｐゴシック" charset="-128"/>
              </a:rPr>
              <a:t>It leads to the development of a reward system, which consists of the interrelated processes and practices that combine to ensure that </a:t>
            </a:r>
            <a:r>
              <a:rPr lang="en-GB" sz="2000" i="1" dirty="0">
                <a:latin typeface="Arial" pitchFamily="34" charset="0"/>
                <a:ea typeface="ＭＳ Ｐゴシック" charset="-128"/>
              </a:rPr>
              <a:t>reward management is carried out to the benefit of the organization and the people who work there</a:t>
            </a:r>
            <a:r>
              <a:rPr lang="en-GB" sz="2000" dirty="0">
                <a:latin typeface="Arial" pitchFamily="34" charset="0"/>
                <a:ea typeface="ＭＳ Ｐゴシック" charset="-128"/>
              </a:rPr>
              <a:t>. </a:t>
            </a:r>
          </a:p>
          <a:p>
            <a:pPr marL="228600" indent="-228600">
              <a:buFontTx/>
              <a:buChar char="•"/>
              <a:defRPr/>
            </a:pPr>
            <a:endParaRPr lang="en-GB" sz="2000" dirty="0">
              <a:latin typeface="Arial" pitchFamily="34" charset="0"/>
              <a:ea typeface="ＭＳ Ｐゴシック" charset="-128"/>
            </a:endParaRPr>
          </a:p>
          <a:p>
            <a:pPr marL="228600" indent="-228600">
              <a:buFontTx/>
              <a:buChar char="•"/>
              <a:defRPr/>
            </a:pPr>
            <a:r>
              <a:rPr lang="en-GB" sz="2000" dirty="0">
                <a:latin typeface="Arial" pitchFamily="34" charset="0"/>
                <a:ea typeface="ＭＳ Ｐゴシック" charset="-128"/>
              </a:rPr>
              <a:t>This is strategic reward, an approach based on the beliefs that reward and business strategy should be integrated and that it is necessary to be forward looking – to plan ahead and make the plans happen.</a:t>
            </a:r>
          </a:p>
        </p:txBody>
      </p:sp>
    </p:spTree>
    <p:extLst>
      <p:ext uri="{BB962C8B-B14F-4D97-AF65-F5344CB8AC3E}">
        <p14:creationId xmlns="" xmlns:p14="http://schemas.microsoft.com/office/powerpoint/2010/main" val="2835219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 xmlns:a16="http://schemas.microsoft.com/office/drawing/2014/main" id="{26956B3F-9806-490D-95E2-8BC2D42E0016}"/>
              </a:ext>
            </a:extLst>
          </p:cNvPr>
          <p:cNvSpPr>
            <a:spLocks noGrp="1" noChangeArrowheads="1"/>
          </p:cNvSpPr>
          <p:nvPr>
            <p:ph type="title"/>
          </p:nvPr>
        </p:nvSpPr>
        <p:spPr>
          <a:xfrm>
            <a:off x="457200" y="274638"/>
            <a:ext cx="8229600" cy="563562"/>
          </a:xfrm>
        </p:spPr>
        <p:txBody>
          <a:bodyPr>
            <a:normAutofit/>
          </a:bodyPr>
          <a:lstStyle/>
          <a:p>
            <a:pPr eaLnBrk="1" hangingPunct="1">
              <a:defRPr/>
            </a:pPr>
            <a:r>
              <a:rPr lang="en-GB" sz="2800" b="1" dirty="0">
                <a:solidFill>
                  <a:srgbClr val="0070C0"/>
                </a:solidFill>
                <a:latin typeface="Arial" panose="020B0604020202020204" pitchFamily="34" charset="0"/>
                <a:cs typeface="Arial" panose="020B0604020202020204" pitchFamily="34" charset="0"/>
              </a:rPr>
              <a:t>REWARD MANAGEMENT DEFINED</a:t>
            </a:r>
            <a:endParaRPr lang="en-GB" sz="2800" dirty="0">
              <a:solidFill>
                <a:srgbClr val="0070C0"/>
              </a:solidFill>
              <a:latin typeface="Arial" panose="020B0604020202020204" pitchFamily="34" charset="0"/>
              <a:cs typeface="Arial" panose="020B0604020202020204" pitchFamily="34" charset="0"/>
            </a:endParaRPr>
          </a:p>
        </p:txBody>
      </p:sp>
      <p:sp>
        <p:nvSpPr>
          <p:cNvPr id="8195" name="Rectangle 3">
            <a:extLst>
              <a:ext uri="{FF2B5EF4-FFF2-40B4-BE49-F238E27FC236}">
                <a16:creationId xmlns="" xmlns:a16="http://schemas.microsoft.com/office/drawing/2014/main" id="{5B6C93EE-8D0D-4FF6-A810-7CACE1E466E8}"/>
              </a:ext>
            </a:extLst>
          </p:cNvPr>
          <p:cNvSpPr>
            <a:spLocks noGrp="1" noChangeArrowheads="1"/>
          </p:cNvSpPr>
          <p:nvPr>
            <p:ph idx="1"/>
          </p:nvPr>
        </p:nvSpPr>
        <p:spPr>
          <a:xfrm>
            <a:off x="533400" y="1166018"/>
            <a:ext cx="8153400" cy="3253582"/>
          </a:xfrm>
        </p:spPr>
        <p:txBody>
          <a:bodyPr>
            <a:noAutofit/>
          </a:bodyPr>
          <a:lstStyle/>
          <a:p>
            <a:pPr marL="0" indent="0" algn="just">
              <a:buNone/>
              <a:defRPr/>
            </a:pPr>
            <a:r>
              <a:rPr lang="en-US" sz="2400" dirty="0">
                <a:latin typeface="+mj-lt"/>
              </a:rPr>
              <a:t>“Reward management deals with the strategies, policies and processes required to ensure that the contribution of people to the organization is recognized by both financial and non-financial means. It is about the design, implementation and maintenance of reward systems (reward processes, practices and procedures), which aim to meet the needs of both the organization and its stakeholders”. (</a:t>
            </a:r>
            <a:r>
              <a:rPr lang="en-US" sz="2400" dirty="0">
                <a:solidFill>
                  <a:srgbClr val="555555"/>
                </a:solidFill>
                <a:latin typeface="+mj-lt"/>
              </a:rPr>
              <a:t>Armstrong,2007,p.1)</a:t>
            </a:r>
            <a:endParaRPr lang="en-GB" sz="2400" i="1" dirty="0">
              <a:latin typeface="+mj-lt"/>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8AC41969-49CA-4AE6-BCC2-7E9621314FC7}"/>
              </a:ext>
            </a:extLst>
          </p:cNvPr>
          <p:cNvPicPr>
            <a:picLocks noChangeAspect="1"/>
          </p:cNvPicPr>
          <p:nvPr/>
        </p:nvPicPr>
        <p:blipFill>
          <a:blip r:embed="rId2"/>
          <a:stretch>
            <a:fillRect/>
          </a:stretch>
        </p:blipFill>
        <p:spPr>
          <a:xfrm>
            <a:off x="685800" y="1066800"/>
            <a:ext cx="8254699" cy="3733800"/>
          </a:xfrm>
          <a:prstGeom prst="rect">
            <a:avLst/>
          </a:prstGeom>
        </p:spPr>
      </p:pic>
    </p:spTree>
    <p:extLst>
      <p:ext uri="{BB962C8B-B14F-4D97-AF65-F5344CB8AC3E}">
        <p14:creationId xmlns="" xmlns:p14="http://schemas.microsoft.com/office/powerpoint/2010/main" val="29907741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 xmlns:a16="http://schemas.microsoft.com/office/drawing/2014/main" id="{AF8E7129-C263-46E6-9B6E-28906A29ECEB}"/>
              </a:ext>
            </a:extLst>
          </p:cNvPr>
          <p:cNvSpPr>
            <a:spLocks noGrp="1" noChangeArrowheads="1"/>
          </p:cNvSpPr>
          <p:nvPr>
            <p:ph type="title"/>
          </p:nvPr>
        </p:nvSpPr>
        <p:spPr>
          <a:xfrm>
            <a:off x="457200" y="228600"/>
            <a:ext cx="8229600" cy="685800"/>
          </a:xfrm>
        </p:spPr>
        <p:txBody>
          <a:bodyPr>
            <a:normAutofit/>
          </a:bodyPr>
          <a:lstStyle/>
          <a:p>
            <a:pPr eaLnBrk="1" hangingPunct="1">
              <a:defRPr/>
            </a:pPr>
            <a:r>
              <a:rPr lang="en-GB" sz="3200" b="1" dirty="0">
                <a:solidFill>
                  <a:srgbClr val="0070C0"/>
                </a:solidFill>
                <a:latin typeface="Arial" panose="020B0604020202020204" pitchFamily="34" charset="0"/>
                <a:cs typeface="Arial" panose="020B0604020202020204" pitchFamily="34" charset="0"/>
              </a:rPr>
              <a:t>AIMS OF REWARD MANAGEMENT</a:t>
            </a:r>
          </a:p>
        </p:txBody>
      </p:sp>
      <p:sp>
        <p:nvSpPr>
          <p:cNvPr id="12291" name="Rectangle 3">
            <a:extLst>
              <a:ext uri="{FF2B5EF4-FFF2-40B4-BE49-F238E27FC236}">
                <a16:creationId xmlns="" xmlns:a16="http://schemas.microsoft.com/office/drawing/2014/main" id="{DB573260-940C-4272-8D8B-394EEE15FEBB}"/>
              </a:ext>
            </a:extLst>
          </p:cNvPr>
          <p:cNvSpPr>
            <a:spLocks noGrp="1" noChangeArrowheads="1"/>
          </p:cNvSpPr>
          <p:nvPr>
            <p:ph idx="1"/>
          </p:nvPr>
        </p:nvSpPr>
        <p:spPr>
          <a:xfrm>
            <a:off x="723900" y="1371600"/>
            <a:ext cx="7696200" cy="3962400"/>
          </a:xfrm>
        </p:spPr>
        <p:txBody>
          <a:bodyPr>
            <a:noAutofit/>
          </a:bodyPr>
          <a:lstStyle/>
          <a:p>
            <a:pPr eaLnBrk="1" hangingPunct="1">
              <a:lnSpc>
                <a:spcPct val="90000"/>
              </a:lnSpc>
              <a:defRPr/>
            </a:pPr>
            <a:r>
              <a:rPr lang="en-GB" sz="2400" dirty="0">
                <a:latin typeface="+mj-lt"/>
                <a:cs typeface="Arial" panose="020B0604020202020204" pitchFamily="34" charset="0"/>
              </a:rPr>
              <a:t>Reward people according to the value they create</a:t>
            </a:r>
          </a:p>
          <a:p>
            <a:pPr eaLnBrk="1" hangingPunct="1">
              <a:lnSpc>
                <a:spcPct val="90000"/>
              </a:lnSpc>
              <a:defRPr/>
            </a:pPr>
            <a:r>
              <a:rPr lang="en-GB" sz="2400" dirty="0">
                <a:latin typeface="+mj-lt"/>
                <a:cs typeface="Arial" panose="020B0604020202020204" pitchFamily="34" charset="0"/>
              </a:rPr>
              <a:t>Align Reward practices with business goals and employee values and needs</a:t>
            </a:r>
          </a:p>
          <a:p>
            <a:pPr eaLnBrk="1" hangingPunct="1">
              <a:lnSpc>
                <a:spcPct val="90000"/>
              </a:lnSpc>
              <a:defRPr/>
            </a:pPr>
            <a:r>
              <a:rPr lang="en-GB" sz="2400" dirty="0">
                <a:latin typeface="+mj-lt"/>
                <a:cs typeface="Arial" panose="020B0604020202020204" pitchFamily="34" charset="0"/>
              </a:rPr>
              <a:t>Reward the right things to convey the right message about what is accepted in terms of behaviours and outcomes.</a:t>
            </a:r>
          </a:p>
          <a:p>
            <a:pPr eaLnBrk="1" hangingPunct="1">
              <a:lnSpc>
                <a:spcPct val="90000"/>
              </a:lnSpc>
              <a:defRPr/>
            </a:pPr>
            <a:r>
              <a:rPr lang="en-GB" sz="2400" dirty="0">
                <a:latin typeface="+mj-lt"/>
                <a:cs typeface="Arial" panose="020B0604020202020204" pitchFamily="34" charset="0"/>
              </a:rPr>
              <a:t>Help to attract and retain the high-quality people </a:t>
            </a:r>
          </a:p>
          <a:p>
            <a:pPr eaLnBrk="1" hangingPunct="1">
              <a:lnSpc>
                <a:spcPct val="90000"/>
              </a:lnSpc>
              <a:defRPr/>
            </a:pPr>
            <a:r>
              <a:rPr lang="en-GB" sz="2400" dirty="0">
                <a:latin typeface="+mj-lt"/>
                <a:cs typeface="Arial" panose="020B0604020202020204" pitchFamily="34" charset="0"/>
              </a:rPr>
              <a:t>Motivate people and receive their engagement and commitment</a:t>
            </a:r>
          </a:p>
          <a:p>
            <a:pPr eaLnBrk="1" hangingPunct="1">
              <a:lnSpc>
                <a:spcPct val="90000"/>
              </a:lnSpc>
              <a:defRPr/>
            </a:pPr>
            <a:r>
              <a:rPr lang="en-GB" sz="2400" dirty="0">
                <a:latin typeface="+mj-lt"/>
                <a:cs typeface="Arial" panose="020B0604020202020204" pitchFamily="34" charset="0"/>
              </a:rPr>
              <a:t>Develop a high performance culture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291">
                                            <p:txEl>
                                              <p:pRg st="1" end="1"/>
                                            </p:txEl>
                                          </p:spTgt>
                                        </p:tgtEl>
                                        <p:attrNameLst>
                                          <p:attrName>style.visibility</p:attrName>
                                        </p:attrNameLst>
                                      </p:cBhvr>
                                      <p:to>
                                        <p:strVal val="visible"/>
                                      </p:to>
                                    </p:set>
                                    <p:anim calcmode="lin" valueType="num">
                                      <p:cBhvr additive="base">
                                        <p:cTn id="13"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291">
                                            <p:txEl>
                                              <p:pRg st="2" end="2"/>
                                            </p:txEl>
                                          </p:spTgt>
                                        </p:tgtEl>
                                        <p:attrNameLst>
                                          <p:attrName>style.visibility</p:attrName>
                                        </p:attrNameLst>
                                      </p:cBhvr>
                                      <p:to>
                                        <p:strVal val="visible"/>
                                      </p:to>
                                    </p:set>
                                    <p:anim calcmode="lin" valueType="num">
                                      <p:cBhvr additive="base">
                                        <p:cTn id="19"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291">
                                            <p:txEl>
                                              <p:pRg st="3" end="3"/>
                                            </p:txEl>
                                          </p:spTgt>
                                        </p:tgtEl>
                                        <p:attrNameLst>
                                          <p:attrName>style.visibility</p:attrName>
                                        </p:attrNameLst>
                                      </p:cBhvr>
                                      <p:to>
                                        <p:strVal val="visible"/>
                                      </p:to>
                                    </p:set>
                                    <p:anim calcmode="lin" valueType="num">
                                      <p:cBhvr additive="base">
                                        <p:cTn id="25"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291">
                                            <p:txEl>
                                              <p:pRg st="4" end="4"/>
                                            </p:txEl>
                                          </p:spTgt>
                                        </p:tgtEl>
                                        <p:attrNameLst>
                                          <p:attrName>style.visibility</p:attrName>
                                        </p:attrNameLst>
                                      </p:cBhvr>
                                      <p:to>
                                        <p:strVal val="visible"/>
                                      </p:to>
                                    </p:set>
                                    <p:anim calcmode="lin" valueType="num">
                                      <p:cBhvr additive="base">
                                        <p:cTn id="31"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291">
                                            <p:txEl>
                                              <p:pRg st="5" end="5"/>
                                            </p:txEl>
                                          </p:spTgt>
                                        </p:tgtEl>
                                        <p:attrNameLst>
                                          <p:attrName>style.visibility</p:attrName>
                                        </p:attrNameLst>
                                      </p:cBhvr>
                                      <p:to>
                                        <p:strVal val="visible"/>
                                      </p:to>
                                    </p:set>
                                    <p:anim calcmode="lin" valueType="num">
                                      <p:cBhvr additive="base">
                                        <p:cTn id="37" dur="500" fill="hold"/>
                                        <p:tgtEl>
                                          <p:spTgt spid="1229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2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1EEA20E-CF13-4397-A7EF-9F0876CB1D2B}"/>
              </a:ext>
            </a:extLst>
          </p:cNvPr>
          <p:cNvSpPr>
            <a:spLocks noGrp="1"/>
          </p:cNvSpPr>
          <p:nvPr>
            <p:ph type="title"/>
          </p:nvPr>
        </p:nvSpPr>
        <p:spPr/>
        <p:txBody>
          <a:bodyPr/>
          <a:lstStyle/>
          <a:p>
            <a:r>
              <a:rPr lang="en-GB" dirty="0"/>
              <a:t>Reward Philosophy</a:t>
            </a:r>
            <a:endParaRPr lang="en-US" dirty="0"/>
          </a:p>
        </p:txBody>
      </p:sp>
      <p:sp>
        <p:nvSpPr>
          <p:cNvPr id="3" name="Content Placeholder 2">
            <a:extLst>
              <a:ext uri="{FF2B5EF4-FFF2-40B4-BE49-F238E27FC236}">
                <a16:creationId xmlns="" xmlns:a16="http://schemas.microsoft.com/office/drawing/2014/main" id="{F6201D5C-5748-4187-9641-CC88F91D2FEA}"/>
              </a:ext>
            </a:extLst>
          </p:cNvPr>
          <p:cNvSpPr>
            <a:spLocks noGrp="1"/>
          </p:cNvSpPr>
          <p:nvPr>
            <p:ph idx="1"/>
          </p:nvPr>
        </p:nvSpPr>
        <p:spPr/>
        <p:txBody>
          <a:bodyPr>
            <a:normAutofit lnSpcReduction="10000"/>
          </a:bodyPr>
          <a:lstStyle/>
          <a:p>
            <a:pPr marL="0" indent="0">
              <a:buNone/>
            </a:pPr>
            <a:r>
              <a:rPr lang="en-US" dirty="0"/>
              <a:t>“The philosophy recognizes that, if human resource management (HRM) is about investing in human capital from which a reasonable return is required, then it is proper to reward people differentially according to their contribution (</a:t>
            </a:r>
            <a:r>
              <a:rPr lang="en-US" dirty="0" err="1"/>
              <a:t>ie</a:t>
            </a:r>
            <a:r>
              <a:rPr lang="en-US" dirty="0"/>
              <a:t> the return on investment they generate)”(</a:t>
            </a:r>
            <a:r>
              <a:rPr lang="en-US" sz="3200" dirty="0">
                <a:solidFill>
                  <a:srgbClr val="555555"/>
                </a:solidFill>
                <a:latin typeface="verdana" panose="020B0604030504040204" pitchFamily="34" charset="0"/>
              </a:rPr>
              <a:t>Armstrong,2007,p.2)</a:t>
            </a:r>
            <a:endParaRPr lang="en-US" dirty="0"/>
          </a:p>
        </p:txBody>
      </p:sp>
    </p:spTree>
    <p:extLst>
      <p:ext uri="{BB962C8B-B14F-4D97-AF65-F5344CB8AC3E}">
        <p14:creationId xmlns="" xmlns:p14="http://schemas.microsoft.com/office/powerpoint/2010/main" val="181427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27BF014-4F7D-4DB0-9707-8C1F09B7963A}"/>
              </a:ext>
            </a:extLst>
          </p:cNvPr>
          <p:cNvSpPr>
            <a:spLocks noGrp="1"/>
          </p:cNvSpPr>
          <p:nvPr>
            <p:ph type="title"/>
          </p:nvPr>
        </p:nvSpPr>
        <p:spPr/>
        <p:txBody>
          <a:bodyPr/>
          <a:lstStyle/>
          <a:p>
            <a:r>
              <a:rPr lang="en-GB" dirty="0"/>
              <a:t>Fundamental principles</a:t>
            </a:r>
            <a:endParaRPr lang="en-US" dirty="0"/>
          </a:p>
        </p:txBody>
      </p:sp>
      <p:sp>
        <p:nvSpPr>
          <p:cNvPr id="3" name="Content Placeholder 2">
            <a:extLst>
              <a:ext uri="{FF2B5EF4-FFF2-40B4-BE49-F238E27FC236}">
                <a16:creationId xmlns="" xmlns:a16="http://schemas.microsoft.com/office/drawing/2014/main" id="{BD69501D-1F17-4C23-AC63-242B88F6221C}"/>
              </a:ext>
            </a:extLst>
          </p:cNvPr>
          <p:cNvSpPr>
            <a:spLocks noGrp="1"/>
          </p:cNvSpPr>
          <p:nvPr>
            <p:ph idx="1"/>
          </p:nvPr>
        </p:nvSpPr>
        <p:spPr/>
        <p:txBody>
          <a:bodyPr>
            <a:normAutofit/>
          </a:bodyPr>
          <a:lstStyle/>
          <a:p>
            <a:r>
              <a:rPr lang="en-US" dirty="0"/>
              <a:t>Distributive justice: The rewards have been distributed in accordance with the value of employee contribution, that they receive what was promised to them and that they get what they need.</a:t>
            </a:r>
          </a:p>
          <a:p>
            <a:endParaRPr lang="en-US" dirty="0"/>
          </a:p>
        </p:txBody>
      </p:sp>
    </p:spTree>
    <p:extLst>
      <p:ext uri="{BB962C8B-B14F-4D97-AF65-F5344CB8AC3E}">
        <p14:creationId xmlns="" xmlns:p14="http://schemas.microsoft.com/office/powerpoint/2010/main" val="3208359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8DE5F6D3-9633-4795-B431-976BC70CA60A}"/>
              </a:ext>
            </a:extLst>
          </p:cNvPr>
          <p:cNvSpPr txBox="1"/>
          <p:nvPr/>
        </p:nvSpPr>
        <p:spPr>
          <a:xfrm>
            <a:off x="495300" y="627638"/>
            <a:ext cx="8153400" cy="5262979"/>
          </a:xfrm>
          <a:prstGeom prst="rect">
            <a:avLst/>
          </a:prstGeom>
          <a:noFill/>
        </p:spPr>
        <p:txBody>
          <a:bodyPr wrap="square">
            <a:spAutoFit/>
          </a:bodyPr>
          <a:lstStyle/>
          <a:p>
            <a:r>
              <a:rPr lang="en-US" b="1" dirty="0"/>
              <a:t>Procedural justice </a:t>
            </a:r>
          </a:p>
          <a:p>
            <a:pPr>
              <a:lnSpc>
                <a:spcPct val="150000"/>
              </a:lnSpc>
            </a:pPr>
            <a:r>
              <a:rPr lang="en-US" sz="2000" dirty="0"/>
              <a:t>Procedural justice refers to the ways in which managerial decisions are made and reward policies are put into practice. The five factors that affect perceptions of procedural justice are: </a:t>
            </a:r>
          </a:p>
          <a:p>
            <a:pPr marL="457200" indent="-457200">
              <a:lnSpc>
                <a:spcPct val="150000"/>
              </a:lnSpc>
              <a:buAutoNum type="arabicPeriod"/>
            </a:pPr>
            <a:r>
              <a:rPr lang="en-US" sz="2000" dirty="0"/>
              <a:t>The viewpoint of employees is given proper consideration. </a:t>
            </a:r>
          </a:p>
          <a:p>
            <a:pPr marL="457200" indent="-457200">
              <a:lnSpc>
                <a:spcPct val="150000"/>
              </a:lnSpc>
              <a:buAutoNum type="arabicPeriod"/>
            </a:pPr>
            <a:r>
              <a:rPr lang="en-US" sz="2000" dirty="0"/>
              <a:t>Personal bias towards employees is suppressed.</a:t>
            </a:r>
          </a:p>
          <a:p>
            <a:pPr marL="457200" indent="-457200">
              <a:lnSpc>
                <a:spcPct val="150000"/>
              </a:lnSpc>
              <a:buAutoNum type="arabicPeriod"/>
            </a:pPr>
            <a:r>
              <a:rPr lang="en-US" sz="2000" dirty="0"/>
              <a:t>The criteria for decisions are applied consistently to all employees. </a:t>
            </a:r>
          </a:p>
          <a:p>
            <a:pPr marL="457200" indent="-457200">
              <a:lnSpc>
                <a:spcPct val="150000"/>
              </a:lnSpc>
              <a:buAutoNum type="arabicPeriod"/>
            </a:pPr>
            <a:r>
              <a:rPr lang="en-US" sz="2000" dirty="0"/>
              <a:t>Employees are provided with early feedback about the outcome of decisions. </a:t>
            </a:r>
          </a:p>
          <a:p>
            <a:pPr marL="457200" indent="-457200">
              <a:lnSpc>
                <a:spcPct val="150000"/>
              </a:lnSpc>
              <a:buAutoNum type="arabicPeriod"/>
            </a:pPr>
            <a:r>
              <a:rPr lang="en-US" sz="2000" dirty="0"/>
              <a:t> Employees are provided with adequate explanations of why decisions have been made.</a:t>
            </a:r>
          </a:p>
          <a:p>
            <a:endParaRPr lang="en-US" dirty="0"/>
          </a:p>
        </p:txBody>
      </p:sp>
    </p:spTree>
    <p:extLst>
      <p:ext uri="{BB962C8B-B14F-4D97-AF65-F5344CB8AC3E}">
        <p14:creationId xmlns="" xmlns:p14="http://schemas.microsoft.com/office/powerpoint/2010/main" val="783447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8AE77AA-5B5A-4705-A839-29090794952D}"/>
              </a:ext>
            </a:extLst>
          </p:cNvPr>
          <p:cNvSpPr>
            <a:spLocks noGrp="1"/>
          </p:cNvSpPr>
          <p:nvPr>
            <p:ph idx="1"/>
          </p:nvPr>
        </p:nvSpPr>
        <p:spPr>
          <a:xfrm>
            <a:off x="457200" y="381000"/>
            <a:ext cx="8229600" cy="5136233"/>
          </a:xfrm>
        </p:spPr>
        <p:txBody>
          <a:bodyPr>
            <a:normAutofit fontScale="70000" lnSpcReduction="20000"/>
          </a:bodyPr>
          <a:lstStyle/>
          <a:p>
            <a:r>
              <a:rPr lang="en-US" b="1" dirty="0"/>
              <a:t>Fairness</a:t>
            </a:r>
          </a:p>
          <a:p>
            <a:r>
              <a:rPr lang="en-US" b="1" dirty="0"/>
              <a:t>Equity</a:t>
            </a:r>
            <a:r>
              <a:rPr lang="en-US" dirty="0"/>
              <a:t>: Equity is achieved when people are rewarded appropriately in relation to others within the organization. Equitable reward processes ensure that relativities between jobs are measured as objectively as possible and that equal pay is provided for work of equal value. </a:t>
            </a:r>
          </a:p>
          <a:p>
            <a:r>
              <a:rPr lang="en-US" b="1" dirty="0"/>
              <a:t>Consistency</a:t>
            </a:r>
            <a:r>
              <a:rPr lang="en-US" dirty="0"/>
              <a:t>: A consistent approach to reward management means that decisions on pay do not vary arbitrarily – without due cause – between different people or at different times. They do not deviate irrationally from what would generally be regarded as fair and equitable. </a:t>
            </a:r>
          </a:p>
          <a:p>
            <a:r>
              <a:rPr lang="en-US" b="1" dirty="0"/>
              <a:t>Transparency</a:t>
            </a:r>
            <a:r>
              <a:rPr lang="en-US" dirty="0"/>
              <a:t> exists when people understand how reward processes function and how they are affected by them. The reasons for pay decisions are explained at the time they are made. Employees have a voice in the development of reward policies and practices.</a:t>
            </a:r>
          </a:p>
          <a:p>
            <a:r>
              <a:rPr lang="en-US" dirty="0" err="1"/>
              <a:t>Amstrong</a:t>
            </a:r>
            <a:r>
              <a:rPr lang="en-US" dirty="0"/>
              <a:t>, 2007,p.4</a:t>
            </a:r>
          </a:p>
          <a:p>
            <a:endParaRPr lang="en-US" dirty="0"/>
          </a:p>
        </p:txBody>
      </p:sp>
    </p:spTree>
    <p:extLst>
      <p:ext uri="{BB962C8B-B14F-4D97-AF65-F5344CB8AC3E}">
        <p14:creationId xmlns="" xmlns:p14="http://schemas.microsoft.com/office/powerpoint/2010/main" val="2473408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 xmlns:a16="http://schemas.microsoft.com/office/drawing/2014/main" id="{36697A50-B557-492D-8B48-984BFFF97F63}"/>
              </a:ext>
            </a:extLst>
          </p:cNvPr>
          <p:cNvSpPr>
            <a:spLocks noGrp="1" noChangeArrowheads="1"/>
          </p:cNvSpPr>
          <p:nvPr>
            <p:ph type="title"/>
          </p:nvPr>
        </p:nvSpPr>
        <p:spPr>
          <a:xfrm>
            <a:off x="457200" y="274638"/>
            <a:ext cx="8229600" cy="639762"/>
          </a:xfrm>
        </p:spPr>
        <p:txBody>
          <a:bodyPr/>
          <a:lstStyle/>
          <a:p>
            <a:pPr eaLnBrk="1" hangingPunct="1">
              <a:defRPr/>
            </a:pPr>
            <a:r>
              <a:rPr lang="en-GB" sz="3200" b="1" dirty="0">
                <a:solidFill>
                  <a:srgbClr val="0070C0"/>
                </a:solidFill>
              </a:rPr>
              <a:t>FORMULATING REWARD STRATEGY</a:t>
            </a:r>
            <a:endParaRPr lang="en-GB" sz="3200" dirty="0">
              <a:solidFill>
                <a:srgbClr val="0070C0"/>
              </a:solidFill>
            </a:endParaRPr>
          </a:p>
        </p:txBody>
      </p:sp>
      <p:sp>
        <p:nvSpPr>
          <p:cNvPr id="29699" name="Rectangle 3">
            <a:extLst>
              <a:ext uri="{FF2B5EF4-FFF2-40B4-BE49-F238E27FC236}">
                <a16:creationId xmlns="" xmlns:a16="http://schemas.microsoft.com/office/drawing/2014/main" id="{8C95EB91-6785-4E60-BBF0-CC02E676D7B2}"/>
              </a:ext>
            </a:extLst>
          </p:cNvPr>
          <p:cNvSpPr>
            <a:spLocks noGrp="1" noChangeArrowheads="1"/>
          </p:cNvSpPr>
          <p:nvPr>
            <p:ph idx="1"/>
          </p:nvPr>
        </p:nvSpPr>
        <p:spPr>
          <a:xfrm>
            <a:off x="685800" y="1455738"/>
            <a:ext cx="7772400" cy="3040061"/>
          </a:xfrm>
        </p:spPr>
        <p:txBody>
          <a:bodyPr>
            <a:normAutofit/>
          </a:bodyPr>
          <a:lstStyle/>
          <a:p>
            <a:pPr marL="0" indent="0">
              <a:buNone/>
              <a:defRPr/>
            </a:pPr>
            <a:r>
              <a:rPr lang="en-GB" sz="2400" dirty="0">
                <a:latin typeface="Arial" panose="020B0604020202020204" pitchFamily="34" charset="0"/>
                <a:cs typeface="Arial" panose="020B0604020202020204" pitchFamily="34" charset="0"/>
              </a:rPr>
              <a:t>The purpose of formulating reward strategy is to provide the motivation for reward design and operation in order to achieve three major objectives:</a:t>
            </a:r>
          </a:p>
          <a:p>
            <a:pPr marL="0" indent="0">
              <a:buNone/>
              <a:defRPr/>
            </a:pPr>
            <a:endParaRPr lang="en-GB" sz="2400" dirty="0">
              <a:latin typeface="Arial" panose="020B0604020202020204" pitchFamily="34" charset="0"/>
              <a:cs typeface="Arial" panose="020B0604020202020204" pitchFamily="34" charset="0"/>
            </a:endParaRPr>
          </a:p>
          <a:p>
            <a:pPr>
              <a:defRPr/>
            </a:pPr>
            <a:r>
              <a:rPr lang="en-GB" sz="2400" dirty="0">
                <a:latin typeface="Arial" panose="020B0604020202020204" pitchFamily="34" charset="0"/>
                <a:cs typeface="Arial" panose="020B0604020202020204" pitchFamily="34" charset="0"/>
              </a:rPr>
              <a:t>performance,</a:t>
            </a:r>
          </a:p>
          <a:p>
            <a:pPr>
              <a:defRPr/>
            </a:pPr>
            <a:r>
              <a:rPr lang="en-GB" sz="2400" dirty="0">
                <a:latin typeface="Arial" panose="020B0604020202020204" pitchFamily="34" charset="0"/>
                <a:cs typeface="Arial" panose="020B0604020202020204" pitchFamily="34" charset="0"/>
              </a:rPr>
              <a:t>competitiveness and </a:t>
            </a:r>
          </a:p>
          <a:p>
            <a:pPr>
              <a:defRPr/>
            </a:pPr>
            <a:r>
              <a:rPr lang="en-GB" sz="2400" dirty="0">
                <a:latin typeface="Arial" panose="020B0604020202020204" pitchFamily="34" charset="0"/>
                <a:cs typeface="Arial" panose="020B0604020202020204" pitchFamily="34" charset="0"/>
              </a:rPr>
              <a:t>fairness.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500" fill="hold"/>
                                        <p:tgtEl>
                                          <p:spTgt spid="296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9699">
                                            <p:txEl>
                                              <p:pRg st="2" end="2"/>
                                            </p:txEl>
                                          </p:spTgt>
                                        </p:tgtEl>
                                        <p:attrNameLst>
                                          <p:attrName>style.visibility</p:attrName>
                                        </p:attrNameLst>
                                      </p:cBhvr>
                                      <p:to>
                                        <p:strVal val="visible"/>
                                      </p:to>
                                    </p:set>
                                    <p:anim calcmode="lin" valueType="num">
                                      <p:cBhvr additive="base">
                                        <p:cTn id="13" dur="500" fill="hold"/>
                                        <p:tgtEl>
                                          <p:spTgt spid="2969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6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anim calcmode="lin" valueType="num">
                                      <p:cBhvr additive="base">
                                        <p:cTn id="19" dur="500" fill="hold"/>
                                        <p:tgtEl>
                                          <p:spTgt spid="2969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69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9699">
                                            <p:txEl>
                                              <p:pRg st="4" end="4"/>
                                            </p:txEl>
                                          </p:spTgt>
                                        </p:tgtEl>
                                        <p:attrNameLst>
                                          <p:attrName>style.visibility</p:attrName>
                                        </p:attrNameLst>
                                      </p:cBhvr>
                                      <p:to>
                                        <p:strVal val="visible"/>
                                      </p:to>
                                    </p:set>
                                    <p:anim calcmode="lin" valueType="num">
                                      <p:cBhvr additive="base">
                                        <p:cTn id="25" dur="500" fill="hold"/>
                                        <p:tgtEl>
                                          <p:spTgt spid="2969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969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737EB70-7C0D-4A72-BF6B-8CB32ABB9F21}"/>
              </a:ext>
            </a:extLst>
          </p:cNvPr>
          <p:cNvSpPr>
            <a:spLocks noGrp="1"/>
          </p:cNvSpPr>
          <p:nvPr>
            <p:ph type="title"/>
          </p:nvPr>
        </p:nvSpPr>
        <p:spPr/>
        <p:txBody>
          <a:bodyPr/>
          <a:lstStyle/>
          <a:p>
            <a:r>
              <a:rPr lang="en-GB" dirty="0"/>
              <a:t>Total Reward approach</a:t>
            </a:r>
            <a:endParaRPr lang="en-US" dirty="0"/>
          </a:p>
        </p:txBody>
      </p:sp>
      <p:sp>
        <p:nvSpPr>
          <p:cNvPr id="3" name="Content Placeholder 2">
            <a:extLst>
              <a:ext uri="{FF2B5EF4-FFF2-40B4-BE49-F238E27FC236}">
                <a16:creationId xmlns="" xmlns:a16="http://schemas.microsoft.com/office/drawing/2014/main" id="{33B96ED6-6F5C-4F44-B5FD-039E27BD7C76}"/>
              </a:ext>
            </a:extLst>
          </p:cNvPr>
          <p:cNvSpPr>
            <a:spLocks noGrp="1"/>
          </p:cNvSpPr>
          <p:nvPr>
            <p:ph idx="1"/>
          </p:nvPr>
        </p:nvSpPr>
        <p:spPr/>
        <p:txBody>
          <a:bodyPr>
            <a:normAutofit fontScale="77500" lnSpcReduction="20000"/>
          </a:bodyPr>
          <a:lstStyle/>
          <a:p>
            <a:r>
              <a:rPr lang="en-US" dirty="0"/>
              <a:t>Reward management adopts a ‘total reward’ approach, which emphasizes the importance of considering all aspects of reward as a coherent whole that is linked to other HR initiatives designed to achieve the motivation, commitment, engagement and development of employees. This requires the “integration of reward strategies with other HRM strategies, including talent management and human resource development. Reward management is an integral part of an HRM approach to managing people”(Armstrong,2007,p.3).</a:t>
            </a:r>
          </a:p>
        </p:txBody>
      </p:sp>
    </p:spTree>
    <p:extLst>
      <p:ext uri="{BB962C8B-B14F-4D97-AF65-F5344CB8AC3E}">
        <p14:creationId xmlns="" xmlns:p14="http://schemas.microsoft.com/office/powerpoint/2010/main" val="1492227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 xmlns:a16="http://schemas.microsoft.com/office/drawing/2014/main" id="{0668B26B-E0E0-48C9-8B44-2FD90937589C}"/>
              </a:ext>
            </a:extLst>
          </p:cNvPr>
          <p:cNvSpPr>
            <a:spLocks noGrp="1" noChangeArrowheads="1"/>
          </p:cNvSpPr>
          <p:nvPr>
            <p:ph type="title"/>
          </p:nvPr>
        </p:nvSpPr>
        <p:spPr>
          <a:xfrm>
            <a:off x="457200" y="225868"/>
            <a:ext cx="8229600" cy="688532"/>
          </a:xfrm>
        </p:spPr>
        <p:txBody>
          <a:bodyPr>
            <a:normAutofit/>
          </a:bodyPr>
          <a:lstStyle/>
          <a:p>
            <a:pPr eaLnBrk="1" hangingPunct="1">
              <a:defRPr/>
            </a:pPr>
            <a:r>
              <a:rPr lang="en-GB" sz="3200" b="1" dirty="0">
                <a:solidFill>
                  <a:srgbClr val="0070C0"/>
                </a:solidFill>
              </a:rPr>
              <a:t>IMPLEMENTING REWARD STRATEGY</a:t>
            </a:r>
          </a:p>
        </p:txBody>
      </p:sp>
      <p:sp>
        <p:nvSpPr>
          <p:cNvPr id="28675" name="Rectangle 3">
            <a:extLst>
              <a:ext uri="{FF2B5EF4-FFF2-40B4-BE49-F238E27FC236}">
                <a16:creationId xmlns="" xmlns:a16="http://schemas.microsoft.com/office/drawing/2014/main" id="{69187F2B-D8F4-43D3-BA2F-8E583CF59230}"/>
              </a:ext>
            </a:extLst>
          </p:cNvPr>
          <p:cNvSpPr>
            <a:spLocks noGrp="1" noChangeArrowheads="1"/>
          </p:cNvSpPr>
          <p:nvPr>
            <p:ph idx="1"/>
          </p:nvPr>
        </p:nvSpPr>
        <p:spPr>
          <a:xfrm>
            <a:off x="480588" y="1143000"/>
            <a:ext cx="8229600" cy="4419600"/>
          </a:xfrm>
        </p:spPr>
        <p:txBody>
          <a:bodyPr>
            <a:noAutofit/>
          </a:bodyPr>
          <a:lstStyle/>
          <a:p>
            <a:pPr marL="0" indent="0">
              <a:buNone/>
              <a:defRPr/>
            </a:pPr>
            <a:r>
              <a:rPr lang="en-GB" sz="2400" dirty="0">
                <a:latin typeface="Arial" panose="020B0604020202020204" pitchFamily="34" charset="0"/>
                <a:cs typeface="Arial" panose="020B0604020202020204" pitchFamily="34" charset="0"/>
              </a:rPr>
              <a:t>The aim of implementation is to make the reward strategy an operating reality by building the capacity of the organization to put into practice the proposals worked out in the development stage.</a:t>
            </a:r>
          </a:p>
          <a:p>
            <a:pPr marL="0" indent="0">
              <a:buNone/>
              <a:defRPr/>
            </a:pPr>
            <a:endParaRPr lang="en-GB" sz="2400" dirty="0">
              <a:latin typeface="Arial" panose="020B0604020202020204" pitchFamily="34" charset="0"/>
              <a:cs typeface="Arial" panose="020B0604020202020204" pitchFamily="34" charset="0"/>
            </a:endParaRPr>
          </a:p>
          <a:p>
            <a:pPr marL="0" indent="0">
              <a:buNone/>
              <a:defRPr/>
            </a:pPr>
            <a:r>
              <a:rPr lang="en-GB" sz="2400" dirty="0">
                <a:latin typeface="Arial" pitchFamily="34" charset="0"/>
                <a:ea typeface="ＭＳ Ｐゴシック" charset="-128"/>
                <a:cs typeface="Arial" pitchFamily="34" charset="0"/>
              </a:rPr>
              <a:t>As Armstrong and Brown (2006) stressed: </a:t>
            </a:r>
            <a:r>
              <a:rPr lang="ja-JP" altLang="en-GB" sz="2400" dirty="0">
                <a:latin typeface="Arial" pitchFamily="34" charset="0"/>
                <a:ea typeface="ＭＳ Ｐゴシック" charset="-128"/>
                <a:cs typeface="Arial" pitchFamily="34" charset="0"/>
              </a:rPr>
              <a:t>‘</a:t>
            </a:r>
            <a:r>
              <a:rPr lang="en-GB" altLang="ja-JP" sz="2400" dirty="0">
                <a:latin typeface="Arial" pitchFamily="34" charset="0"/>
                <a:ea typeface="ＭＳ Ｐゴシック" charset="-128"/>
                <a:cs typeface="Arial" pitchFamily="34" charset="0"/>
              </a:rPr>
              <a:t>It is always essential to design with implementation in mind.</a:t>
            </a:r>
            <a:r>
              <a:rPr lang="ja-JP" altLang="en-GB" sz="2400" dirty="0">
                <a:latin typeface="Arial" pitchFamily="34" charset="0"/>
                <a:ea typeface="ＭＳ Ｐゴシック" charset="-128"/>
                <a:cs typeface="Arial" pitchFamily="34" charset="0"/>
              </a:rPr>
              <a:t>’</a:t>
            </a:r>
            <a:r>
              <a:rPr lang="en-GB" altLang="ja-JP" sz="2400" dirty="0">
                <a:latin typeface="Arial" pitchFamily="34" charset="0"/>
                <a:ea typeface="ＭＳ Ｐゴシック" charset="-128"/>
                <a:cs typeface="Arial" pitchFamily="34" charset="0"/>
              </a:rPr>
              <a:t> </a:t>
            </a:r>
          </a:p>
          <a:p>
            <a:pPr marL="0" indent="0">
              <a:buNone/>
              <a:defRPr/>
            </a:pPr>
            <a:endParaRPr lang="en-GB" sz="2400" dirty="0">
              <a:latin typeface="Arial" panose="020B0604020202020204" pitchFamily="34" charset="0"/>
              <a:cs typeface="Arial" panose="020B0604020202020204" pitchFamily="34" charset="0"/>
            </a:endParaRPr>
          </a:p>
          <a:p>
            <a:pPr marL="0" indent="0">
              <a:buNone/>
              <a:defRPr/>
            </a:pPr>
            <a:r>
              <a:rPr lang="en-GB" sz="2400" dirty="0">
                <a:latin typeface="Arial" pitchFamily="34" charset="0"/>
                <a:ea typeface="ＭＳ Ｐゴシック" charset="-128"/>
                <a:cs typeface="Arial" pitchFamily="34" charset="0"/>
              </a:rPr>
              <a:t>Effective implementation is dependent on good design, and good design is always concerned with producing something worthwhile that will work.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 calcmode="lin" valueType="num">
                                      <p:cBhvr additive="base">
                                        <p:cTn id="7" dur="500" fill="hold"/>
                                        <p:tgtEl>
                                          <p:spTgt spid="286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86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8675">
                                            <p:txEl>
                                              <p:pRg st="2" end="2"/>
                                            </p:txEl>
                                          </p:spTgt>
                                        </p:tgtEl>
                                        <p:attrNameLst>
                                          <p:attrName>style.visibility</p:attrName>
                                        </p:attrNameLst>
                                      </p:cBhvr>
                                      <p:to>
                                        <p:strVal val="visible"/>
                                      </p:to>
                                    </p:set>
                                    <p:anim calcmode="lin" valueType="num">
                                      <p:cBhvr additive="base">
                                        <p:cTn id="13" dur="500" fill="hold"/>
                                        <p:tgtEl>
                                          <p:spTgt spid="2867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86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8675">
                                            <p:txEl>
                                              <p:pRg st="4" end="4"/>
                                            </p:txEl>
                                          </p:spTgt>
                                        </p:tgtEl>
                                        <p:attrNameLst>
                                          <p:attrName>style.visibility</p:attrName>
                                        </p:attrNameLst>
                                      </p:cBhvr>
                                      <p:to>
                                        <p:strVal val="visible"/>
                                      </p:to>
                                    </p:set>
                                    <p:anim calcmode="lin" valueType="num">
                                      <p:cBhvr additive="base">
                                        <p:cTn id="19" dur="500" fill="hold"/>
                                        <p:tgtEl>
                                          <p:spTgt spid="2867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867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 xmlns:a16="http://schemas.microsoft.com/office/drawing/2014/main" id="{2B79CEA1-4C3D-4C2B-A575-4EBF688E0709}"/>
              </a:ext>
            </a:extLst>
          </p:cNvPr>
          <p:cNvSpPr>
            <a:spLocks noGrp="1" noChangeArrowheads="1"/>
          </p:cNvSpPr>
          <p:nvPr>
            <p:ph type="title"/>
          </p:nvPr>
        </p:nvSpPr>
        <p:spPr>
          <a:xfrm>
            <a:off x="457200" y="228600"/>
            <a:ext cx="8229600" cy="639762"/>
          </a:xfrm>
        </p:spPr>
        <p:txBody>
          <a:bodyPr/>
          <a:lstStyle/>
          <a:p>
            <a:pPr eaLnBrk="1" hangingPunct="1">
              <a:defRPr/>
            </a:pPr>
            <a:r>
              <a:rPr lang="en-GB" sz="3200" b="1" dirty="0">
                <a:solidFill>
                  <a:srgbClr val="0070C0"/>
                </a:solidFill>
              </a:rPr>
              <a:t>REWARD STRATEGY QUESTIONS</a:t>
            </a:r>
          </a:p>
        </p:txBody>
      </p:sp>
      <p:sp>
        <p:nvSpPr>
          <p:cNvPr id="32771" name="Rectangle 3">
            <a:extLst>
              <a:ext uri="{FF2B5EF4-FFF2-40B4-BE49-F238E27FC236}">
                <a16:creationId xmlns="" xmlns:a16="http://schemas.microsoft.com/office/drawing/2014/main" id="{C8A97DC1-F335-4578-B9F9-5A7C6B1677A2}"/>
              </a:ext>
            </a:extLst>
          </p:cNvPr>
          <p:cNvSpPr>
            <a:spLocks noGrp="1" noChangeArrowheads="1"/>
          </p:cNvSpPr>
          <p:nvPr>
            <p:ph idx="1"/>
          </p:nvPr>
        </p:nvSpPr>
        <p:spPr>
          <a:xfrm>
            <a:off x="609600" y="1066800"/>
            <a:ext cx="7924800" cy="4419600"/>
          </a:xfrm>
        </p:spPr>
        <p:txBody>
          <a:bodyPr>
            <a:normAutofit/>
          </a:bodyPr>
          <a:lstStyle/>
          <a:p>
            <a:pPr eaLnBrk="1" hangingPunct="1">
              <a:lnSpc>
                <a:spcPct val="80000"/>
              </a:lnSpc>
              <a:defRPr/>
            </a:pPr>
            <a:r>
              <a:rPr lang="en-GB" sz="2000" dirty="0">
                <a:latin typeface="Arial" panose="020B0604020202020204" pitchFamily="34" charset="0"/>
                <a:cs typeface="Arial" panose="020B0604020202020204" pitchFamily="34" charset="0"/>
              </a:rPr>
              <a:t>How will the strategy add value?</a:t>
            </a:r>
          </a:p>
          <a:p>
            <a:pPr eaLnBrk="1" hangingPunct="1">
              <a:lnSpc>
                <a:spcPct val="80000"/>
              </a:lnSpc>
              <a:defRPr/>
            </a:pPr>
            <a:r>
              <a:rPr lang="en-GB" sz="2000" dirty="0">
                <a:latin typeface="Arial" panose="020B0604020202020204" pitchFamily="34" charset="0"/>
                <a:cs typeface="Arial" panose="020B0604020202020204" pitchFamily="34" charset="0"/>
              </a:rPr>
              <a:t>How is going to be put into effect?</a:t>
            </a:r>
          </a:p>
          <a:p>
            <a:pPr eaLnBrk="1" hangingPunct="1">
              <a:lnSpc>
                <a:spcPct val="80000"/>
              </a:lnSpc>
              <a:defRPr/>
            </a:pPr>
            <a:r>
              <a:rPr lang="en-GB" sz="2000" dirty="0">
                <a:latin typeface="Arial" panose="020B0604020202020204" pitchFamily="34" charset="0"/>
                <a:cs typeface="Arial" panose="020B0604020202020204" pitchFamily="34" charset="0"/>
              </a:rPr>
              <a:t>What supporting processes will be needed and can they be made available?</a:t>
            </a:r>
          </a:p>
          <a:p>
            <a:pPr eaLnBrk="1" hangingPunct="1">
              <a:lnSpc>
                <a:spcPct val="80000"/>
              </a:lnSpc>
              <a:defRPr/>
            </a:pPr>
            <a:r>
              <a:rPr lang="en-GB" sz="2000" dirty="0">
                <a:latin typeface="Arial" panose="020B0604020202020204" pitchFamily="34" charset="0"/>
                <a:cs typeface="Arial" panose="020B0604020202020204" pitchFamily="34" charset="0"/>
              </a:rPr>
              <a:t>Who is going to be involved in implementation?</a:t>
            </a:r>
          </a:p>
          <a:p>
            <a:pPr eaLnBrk="1" hangingPunct="1">
              <a:lnSpc>
                <a:spcPct val="80000"/>
              </a:lnSpc>
              <a:defRPr/>
            </a:pPr>
            <a:r>
              <a:rPr lang="en-GB" sz="2000" dirty="0">
                <a:latin typeface="Arial" panose="020B0604020202020204" pitchFamily="34" charset="0"/>
                <a:cs typeface="Arial" panose="020B0604020202020204" pitchFamily="34" charset="0"/>
              </a:rPr>
              <a:t>How are we going to make sure that those involved know what they have to, know why they are expected to do it, believe that it is worthwhile and have the skills to do it?</a:t>
            </a:r>
          </a:p>
          <a:p>
            <a:pPr eaLnBrk="1" hangingPunct="1">
              <a:lnSpc>
                <a:spcPct val="80000"/>
              </a:lnSpc>
              <a:defRPr/>
            </a:pPr>
            <a:r>
              <a:rPr lang="en-GB" sz="2000" dirty="0">
                <a:latin typeface="Arial" panose="020B0604020202020204" pitchFamily="34" charset="0"/>
                <a:cs typeface="Arial" panose="020B0604020202020204" pitchFamily="34" charset="0"/>
              </a:rPr>
              <a:t>Are people likely to react negatively to the proposed strategy and if so, how do we deal with their concerns?</a:t>
            </a:r>
          </a:p>
          <a:p>
            <a:pPr eaLnBrk="1" hangingPunct="1">
              <a:lnSpc>
                <a:spcPct val="80000"/>
              </a:lnSpc>
              <a:defRPr/>
            </a:pPr>
            <a:r>
              <a:rPr lang="en-GB" sz="2000" dirty="0">
                <a:latin typeface="Arial" panose="020B0604020202020204" pitchFamily="34" charset="0"/>
                <a:cs typeface="Arial" panose="020B0604020202020204" pitchFamily="34" charset="0"/>
              </a:rPr>
              <a:t>How much time will be needed; how much time have we got?</a:t>
            </a:r>
          </a:p>
          <a:p>
            <a:pPr eaLnBrk="1" hangingPunct="1">
              <a:lnSpc>
                <a:spcPct val="80000"/>
              </a:lnSpc>
              <a:defRPr/>
            </a:pPr>
            <a:r>
              <a:rPr lang="en-GB" sz="2000" dirty="0">
                <a:latin typeface="Arial" panose="020B0604020202020204" pitchFamily="34" charset="0"/>
                <a:cs typeface="Arial" panose="020B0604020202020204" pitchFamily="34" charset="0"/>
              </a:rPr>
              <a:t>Will any additional resources be required and can they be made available?</a:t>
            </a:r>
          </a:p>
          <a:p>
            <a:pPr eaLnBrk="1" hangingPunct="1">
              <a:lnSpc>
                <a:spcPct val="80000"/>
              </a:lnSpc>
              <a:defRPr/>
            </a:pPr>
            <a:r>
              <a:rPr lang="en-GB" sz="2000" dirty="0">
                <a:latin typeface="Arial" panose="020B0604020202020204" pitchFamily="34" charset="0"/>
                <a:cs typeface="Arial" panose="020B0604020202020204" pitchFamily="34" charset="0"/>
              </a:rPr>
              <a:t>Are there any likely implementation problems and how will they be dealt with?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 calcmode="lin" valueType="num">
                                      <p:cBhvr additive="base">
                                        <p:cTn id="7" dur="5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2771">
                                            <p:txEl>
                                              <p:pRg st="1" end="1"/>
                                            </p:txEl>
                                          </p:spTgt>
                                        </p:tgtEl>
                                        <p:attrNameLst>
                                          <p:attrName>style.visibility</p:attrName>
                                        </p:attrNameLst>
                                      </p:cBhvr>
                                      <p:to>
                                        <p:strVal val="visible"/>
                                      </p:to>
                                    </p:set>
                                    <p:anim calcmode="lin" valueType="num">
                                      <p:cBhvr additive="base">
                                        <p:cTn id="13" dur="500" fill="hold"/>
                                        <p:tgtEl>
                                          <p:spTgt spid="327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27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2771">
                                            <p:txEl>
                                              <p:pRg st="2" end="2"/>
                                            </p:txEl>
                                          </p:spTgt>
                                        </p:tgtEl>
                                        <p:attrNameLst>
                                          <p:attrName>style.visibility</p:attrName>
                                        </p:attrNameLst>
                                      </p:cBhvr>
                                      <p:to>
                                        <p:strVal val="visible"/>
                                      </p:to>
                                    </p:set>
                                    <p:anim calcmode="lin" valueType="num">
                                      <p:cBhvr additive="base">
                                        <p:cTn id="19" dur="500" fill="hold"/>
                                        <p:tgtEl>
                                          <p:spTgt spid="327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27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2771">
                                            <p:txEl>
                                              <p:pRg st="3" end="3"/>
                                            </p:txEl>
                                          </p:spTgt>
                                        </p:tgtEl>
                                        <p:attrNameLst>
                                          <p:attrName>style.visibility</p:attrName>
                                        </p:attrNameLst>
                                      </p:cBhvr>
                                      <p:to>
                                        <p:strVal val="visible"/>
                                      </p:to>
                                    </p:set>
                                    <p:anim calcmode="lin" valueType="num">
                                      <p:cBhvr additive="base">
                                        <p:cTn id="25" dur="500" fill="hold"/>
                                        <p:tgtEl>
                                          <p:spTgt spid="3277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27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2771">
                                            <p:txEl>
                                              <p:pRg st="4" end="4"/>
                                            </p:txEl>
                                          </p:spTgt>
                                        </p:tgtEl>
                                        <p:attrNameLst>
                                          <p:attrName>style.visibility</p:attrName>
                                        </p:attrNameLst>
                                      </p:cBhvr>
                                      <p:to>
                                        <p:strVal val="visible"/>
                                      </p:to>
                                    </p:set>
                                    <p:anim calcmode="lin" valueType="num">
                                      <p:cBhvr additive="base">
                                        <p:cTn id="31" dur="500" fill="hold"/>
                                        <p:tgtEl>
                                          <p:spTgt spid="3277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277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2771">
                                            <p:txEl>
                                              <p:pRg st="5" end="5"/>
                                            </p:txEl>
                                          </p:spTgt>
                                        </p:tgtEl>
                                        <p:attrNameLst>
                                          <p:attrName>style.visibility</p:attrName>
                                        </p:attrNameLst>
                                      </p:cBhvr>
                                      <p:to>
                                        <p:strVal val="visible"/>
                                      </p:to>
                                    </p:set>
                                    <p:anim calcmode="lin" valueType="num">
                                      <p:cBhvr additive="base">
                                        <p:cTn id="37" dur="500" fill="hold"/>
                                        <p:tgtEl>
                                          <p:spTgt spid="3277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277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2771">
                                            <p:txEl>
                                              <p:pRg st="6" end="6"/>
                                            </p:txEl>
                                          </p:spTgt>
                                        </p:tgtEl>
                                        <p:attrNameLst>
                                          <p:attrName>style.visibility</p:attrName>
                                        </p:attrNameLst>
                                      </p:cBhvr>
                                      <p:to>
                                        <p:strVal val="visible"/>
                                      </p:to>
                                    </p:set>
                                    <p:anim calcmode="lin" valueType="num">
                                      <p:cBhvr additive="base">
                                        <p:cTn id="43" dur="500" fill="hold"/>
                                        <p:tgtEl>
                                          <p:spTgt spid="32771">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277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2771">
                                            <p:txEl>
                                              <p:pRg st="7" end="7"/>
                                            </p:txEl>
                                          </p:spTgt>
                                        </p:tgtEl>
                                        <p:attrNameLst>
                                          <p:attrName>style.visibility</p:attrName>
                                        </p:attrNameLst>
                                      </p:cBhvr>
                                      <p:to>
                                        <p:strVal val="visible"/>
                                      </p:to>
                                    </p:set>
                                    <p:anim calcmode="lin" valueType="num">
                                      <p:cBhvr additive="base">
                                        <p:cTn id="49" dur="500" fill="hold"/>
                                        <p:tgtEl>
                                          <p:spTgt spid="32771">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277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2771">
                                            <p:txEl>
                                              <p:pRg st="8" end="8"/>
                                            </p:txEl>
                                          </p:spTgt>
                                        </p:tgtEl>
                                        <p:attrNameLst>
                                          <p:attrName>style.visibility</p:attrName>
                                        </p:attrNameLst>
                                      </p:cBhvr>
                                      <p:to>
                                        <p:strVal val="visible"/>
                                      </p:to>
                                    </p:set>
                                    <p:anim calcmode="lin" valueType="num">
                                      <p:cBhvr additive="base">
                                        <p:cTn id="55" dur="500" fill="hold"/>
                                        <p:tgtEl>
                                          <p:spTgt spid="32771">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277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 xmlns:a16="http://schemas.microsoft.com/office/drawing/2014/main" id="{4F88C1F1-6974-47A3-9138-81897A10ED31}"/>
              </a:ext>
            </a:extLst>
          </p:cNvPr>
          <p:cNvSpPr>
            <a:spLocks noGrp="1" noChangeArrowheads="1"/>
          </p:cNvSpPr>
          <p:nvPr>
            <p:ph type="title"/>
          </p:nvPr>
        </p:nvSpPr>
        <p:spPr>
          <a:xfrm>
            <a:off x="457200" y="274638"/>
            <a:ext cx="8229600" cy="563562"/>
          </a:xfrm>
        </p:spPr>
        <p:txBody>
          <a:bodyPr>
            <a:normAutofit fontScale="90000"/>
          </a:bodyPr>
          <a:lstStyle/>
          <a:p>
            <a:pPr eaLnBrk="1" hangingPunct="1">
              <a:defRPr/>
            </a:pPr>
            <a:r>
              <a:rPr lang="en-GB" sz="3200" b="1" dirty="0">
                <a:solidFill>
                  <a:srgbClr val="0070C0"/>
                </a:solidFill>
              </a:rPr>
              <a:t>EXAMPLES OF REWARD STRATEGY AREAS</a:t>
            </a:r>
          </a:p>
        </p:txBody>
      </p:sp>
      <p:sp>
        <p:nvSpPr>
          <p:cNvPr id="21507" name="Rectangle 3">
            <a:extLst>
              <a:ext uri="{FF2B5EF4-FFF2-40B4-BE49-F238E27FC236}">
                <a16:creationId xmlns="" xmlns:a16="http://schemas.microsoft.com/office/drawing/2014/main" id="{89CA498F-4FB4-4271-A688-741EBA26DF4F}"/>
              </a:ext>
            </a:extLst>
          </p:cNvPr>
          <p:cNvSpPr>
            <a:spLocks noGrp="1" noChangeArrowheads="1"/>
          </p:cNvSpPr>
          <p:nvPr>
            <p:ph idx="1"/>
          </p:nvPr>
        </p:nvSpPr>
        <p:spPr>
          <a:xfrm>
            <a:off x="647700" y="1371600"/>
            <a:ext cx="7848600" cy="3276599"/>
          </a:xfrm>
        </p:spPr>
        <p:txBody>
          <a:bodyPr>
            <a:normAutofit/>
          </a:bodyPr>
          <a:lstStyle/>
          <a:p>
            <a:pPr eaLnBrk="1" hangingPunct="1">
              <a:lnSpc>
                <a:spcPct val="80000"/>
              </a:lnSpc>
              <a:defRPr/>
            </a:pPr>
            <a:r>
              <a:rPr lang="en-GB" sz="2400" dirty="0"/>
              <a:t>Introduction of performance pay</a:t>
            </a:r>
          </a:p>
          <a:p>
            <a:pPr eaLnBrk="1" hangingPunct="1">
              <a:lnSpc>
                <a:spcPct val="80000"/>
              </a:lnSpc>
              <a:defRPr/>
            </a:pPr>
            <a:r>
              <a:rPr lang="en-GB" sz="2400" dirty="0"/>
              <a:t>Replacement of an existing contingent pay scheme</a:t>
            </a:r>
          </a:p>
          <a:p>
            <a:pPr eaLnBrk="1" hangingPunct="1">
              <a:lnSpc>
                <a:spcPct val="80000"/>
              </a:lnSpc>
              <a:defRPr/>
            </a:pPr>
            <a:r>
              <a:rPr lang="en-GB" sz="2400" dirty="0"/>
              <a:t>Introduction of a new grade and pay structure</a:t>
            </a:r>
          </a:p>
          <a:p>
            <a:pPr eaLnBrk="1" hangingPunct="1">
              <a:lnSpc>
                <a:spcPct val="80000"/>
              </a:lnSpc>
              <a:defRPr/>
            </a:pPr>
            <a:r>
              <a:rPr lang="en-GB" sz="2400" dirty="0"/>
              <a:t>Replacement of an existing decayed job evaluation  scheme</a:t>
            </a:r>
          </a:p>
          <a:p>
            <a:pPr eaLnBrk="1" hangingPunct="1">
              <a:lnSpc>
                <a:spcPct val="80000"/>
              </a:lnSpc>
              <a:defRPr/>
            </a:pPr>
            <a:r>
              <a:rPr lang="en-GB" sz="2400" dirty="0"/>
              <a:t>Introduction of a formal recognition scheme</a:t>
            </a:r>
          </a:p>
          <a:p>
            <a:pPr eaLnBrk="1" hangingPunct="1">
              <a:lnSpc>
                <a:spcPct val="80000"/>
              </a:lnSpc>
              <a:defRPr/>
            </a:pPr>
            <a:r>
              <a:rPr lang="en-GB" sz="2400" dirty="0"/>
              <a:t>Development of a flexible benefits system; </a:t>
            </a:r>
          </a:p>
          <a:p>
            <a:pPr eaLnBrk="1" hangingPunct="1">
              <a:lnSpc>
                <a:spcPct val="80000"/>
              </a:lnSpc>
              <a:defRPr/>
            </a:pPr>
            <a:r>
              <a:rPr lang="en-GB" sz="2400" dirty="0"/>
              <a:t>Conduct of equal pay reviews with the objective of ensuring that work of equal value is paid equally.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507">
                                            <p:txEl>
                                              <p:pRg st="4" end="4"/>
                                            </p:txEl>
                                          </p:spTgt>
                                        </p:tgtEl>
                                        <p:attrNameLst>
                                          <p:attrName>style.visibility</p:attrName>
                                        </p:attrNameLst>
                                      </p:cBhvr>
                                      <p:to>
                                        <p:strVal val="visible"/>
                                      </p:to>
                                    </p:set>
                                    <p:anim calcmode="lin" valueType="num">
                                      <p:cBhvr additive="base">
                                        <p:cTn id="31"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507">
                                            <p:txEl>
                                              <p:pRg st="5" end="5"/>
                                            </p:txEl>
                                          </p:spTgt>
                                        </p:tgtEl>
                                        <p:attrNameLst>
                                          <p:attrName>style.visibility</p:attrName>
                                        </p:attrNameLst>
                                      </p:cBhvr>
                                      <p:to>
                                        <p:strVal val="visible"/>
                                      </p:to>
                                    </p:set>
                                    <p:anim calcmode="lin" valueType="num">
                                      <p:cBhvr additive="base">
                                        <p:cTn id="37" dur="500" fill="hold"/>
                                        <p:tgtEl>
                                          <p:spTgt spid="2150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150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1507">
                                            <p:txEl>
                                              <p:pRg st="6" end="6"/>
                                            </p:txEl>
                                          </p:spTgt>
                                        </p:tgtEl>
                                        <p:attrNameLst>
                                          <p:attrName>style.visibility</p:attrName>
                                        </p:attrNameLst>
                                      </p:cBhvr>
                                      <p:to>
                                        <p:strVal val="visible"/>
                                      </p:to>
                                    </p:set>
                                    <p:anim calcmode="lin" valueType="num">
                                      <p:cBhvr additive="base">
                                        <p:cTn id="43" dur="500" fill="hold"/>
                                        <p:tgtEl>
                                          <p:spTgt spid="2150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50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Text Box 4">
            <a:extLst>
              <a:ext uri="{FF2B5EF4-FFF2-40B4-BE49-F238E27FC236}">
                <a16:creationId xmlns="" xmlns:a16="http://schemas.microsoft.com/office/drawing/2014/main" id="{036D5B15-AC79-4EA3-AF3C-3AF7DA88D365}"/>
              </a:ext>
            </a:extLst>
          </p:cNvPr>
          <p:cNvSpPr txBox="1">
            <a:spLocks noChangeArrowheads="1"/>
          </p:cNvSpPr>
          <p:nvPr/>
        </p:nvSpPr>
        <p:spPr bwMode="auto">
          <a:xfrm>
            <a:off x="609600" y="152400"/>
            <a:ext cx="7924800" cy="52322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GB" altLang="en-US" sz="2800" b="1" dirty="0">
                <a:solidFill>
                  <a:srgbClr val="0070C0"/>
                </a:solidFill>
              </a:rPr>
              <a:t>PERFORMANCE MANAGEMENT &amp; REWARD</a:t>
            </a:r>
          </a:p>
        </p:txBody>
      </p:sp>
      <p:sp>
        <p:nvSpPr>
          <p:cNvPr id="2" name="Rectangle 1">
            <a:extLst>
              <a:ext uri="{FF2B5EF4-FFF2-40B4-BE49-F238E27FC236}">
                <a16:creationId xmlns="" xmlns:a16="http://schemas.microsoft.com/office/drawing/2014/main" id="{6C79DA69-0FCE-4802-B070-0DE909C14587}"/>
              </a:ext>
            </a:extLst>
          </p:cNvPr>
          <p:cNvSpPr/>
          <p:nvPr/>
        </p:nvSpPr>
        <p:spPr>
          <a:xfrm>
            <a:off x="762000" y="1143000"/>
            <a:ext cx="7620000" cy="3693319"/>
          </a:xfrm>
          <a:prstGeom prst="rect">
            <a:avLst/>
          </a:prstGeom>
        </p:spPr>
        <p:txBody>
          <a:bodyPr wrap="square">
            <a:spAutoFit/>
          </a:bodyPr>
          <a:lstStyle/>
          <a:p>
            <a:pPr marL="285750" indent="-285750">
              <a:buFont typeface="Arial" panose="020B0604020202020204" pitchFamily="34" charset="0"/>
              <a:buChar char="•"/>
              <a:defRPr/>
            </a:pPr>
            <a:r>
              <a:rPr lang="en-GB" dirty="0">
                <a:latin typeface="Arial" panose="020B0604020202020204" pitchFamily="34" charset="0"/>
                <a:cs typeface="Arial" panose="020B0604020202020204" pitchFamily="34" charset="0"/>
              </a:rPr>
              <a:t>Performance management can play a major role</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in a total reward system in which each reward element is linked together and treated as an integrated and coherent whole.</a:t>
            </a:r>
          </a:p>
          <a:p>
            <a:pPr marL="285750" indent="-285750">
              <a:buFont typeface="Arial" panose="020B0604020202020204" pitchFamily="34" charset="0"/>
              <a:buChar char="•"/>
              <a:defRP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en-GB" dirty="0">
                <a:latin typeface="Arial" panose="020B0604020202020204" pitchFamily="34" charset="0"/>
                <a:cs typeface="Arial" panose="020B0604020202020204" pitchFamily="34" charset="0"/>
              </a:rPr>
              <a:t>These elements comprise base pay, merit or performance-related pay, employee benefits and non-financial rewards - intrinsic rewards from the work itself. </a:t>
            </a:r>
          </a:p>
          <a:p>
            <a:pPr marL="285750" indent="-285750">
              <a:buFont typeface="Arial" panose="020B0604020202020204" pitchFamily="34" charset="0"/>
              <a:buChar char="•"/>
              <a:defRP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en-GB" dirty="0">
                <a:latin typeface="Arial" panose="020B0604020202020204" pitchFamily="34" charset="0"/>
                <a:cs typeface="Arial" panose="020B0604020202020204" pitchFamily="34" charset="0"/>
              </a:rPr>
              <a:t>Performance management can provide for a whole range of rewards in order to encourage job engagement and promote commitment.</a:t>
            </a:r>
          </a:p>
          <a:p>
            <a:pPr marL="285750" indent="-285750">
              <a:buFont typeface="Arial" panose="020B0604020202020204" pitchFamily="34" charset="0"/>
              <a:buChar char="•"/>
              <a:defRP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en-GB" dirty="0">
                <a:latin typeface="Arial" panose="020B0604020202020204" pitchFamily="34" charset="0"/>
                <a:cs typeface="Arial" panose="020B0604020202020204" pitchFamily="34" charset="0"/>
              </a:rPr>
              <a:t>Performance management is, or should be, about developing people and rewarding them in the broadest sense. </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Box 1">
            <a:extLst>
              <a:ext uri="{FF2B5EF4-FFF2-40B4-BE49-F238E27FC236}">
                <a16:creationId xmlns="" xmlns:a16="http://schemas.microsoft.com/office/drawing/2014/main" id="{8786DBC4-6F2F-4F7A-A061-D7E6352F542A}"/>
              </a:ext>
            </a:extLst>
          </p:cNvPr>
          <p:cNvSpPr txBox="1">
            <a:spLocks noChangeArrowheads="1"/>
          </p:cNvSpPr>
          <p:nvPr/>
        </p:nvSpPr>
        <p:spPr bwMode="auto">
          <a:xfrm>
            <a:off x="457200" y="228600"/>
            <a:ext cx="8229600" cy="95410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2800" b="1" dirty="0">
                <a:solidFill>
                  <a:srgbClr val="0070C0"/>
                </a:solidFill>
              </a:rPr>
              <a:t>HOW PERFORMANCE MANAGEMENT PROVIDES NON-FINANCIAL REWARDS</a:t>
            </a:r>
          </a:p>
        </p:txBody>
      </p:sp>
      <p:sp>
        <p:nvSpPr>
          <p:cNvPr id="7171" name="TextBox 2">
            <a:extLst>
              <a:ext uri="{FF2B5EF4-FFF2-40B4-BE49-F238E27FC236}">
                <a16:creationId xmlns="" xmlns:a16="http://schemas.microsoft.com/office/drawing/2014/main" id="{F675DDAC-1BC0-4ACE-B97B-A6DE073934D7}"/>
              </a:ext>
            </a:extLst>
          </p:cNvPr>
          <p:cNvSpPr txBox="1">
            <a:spLocks noChangeArrowheads="1"/>
          </p:cNvSpPr>
          <p:nvPr/>
        </p:nvSpPr>
        <p:spPr bwMode="auto">
          <a:xfrm>
            <a:off x="685800" y="1690062"/>
            <a:ext cx="7772400" cy="3477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2000" dirty="0"/>
              <a:t>Performance management can play a major role in providing the non-financial rewards which are a key part of a total rewards system, i.e.:</a:t>
            </a:r>
          </a:p>
          <a:p>
            <a:pPr eaLnBrk="1" hangingPunct="1"/>
            <a:endParaRPr lang="en-GB" altLang="en-US" sz="2000" dirty="0"/>
          </a:p>
          <a:p>
            <a:pPr eaLnBrk="1" hangingPunct="1">
              <a:buFont typeface="Arial" panose="020B0604020202020204" pitchFamily="34" charset="0"/>
              <a:buChar char="•"/>
            </a:pPr>
            <a:r>
              <a:rPr lang="en-GB" altLang="en-US" sz="2000" dirty="0"/>
              <a:t> Recognition</a:t>
            </a:r>
          </a:p>
          <a:p>
            <a:pPr eaLnBrk="1" hangingPunct="1">
              <a:buFont typeface="Arial" panose="020B0604020202020204" pitchFamily="34" charset="0"/>
              <a:buChar char="•"/>
            </a:pPr>
            <a:endParaRPr lang="en-GB" altLang="en-US" sz="2000" dirty="0"/>
          </a:p>
          <a:p>
            <a:pPr eaLnBrk="1" hangingPunct="1">
              <a:buFont typeface="Arial" panose="020B0604020202020204" pitchFamily="34" charset="0"/>
              <a:buChar char="•"/>
            </a:pPr>
            <a:r>
              <a:rPr lang="en-GB" altLang="en-US" sz="2000" dirty="0"/>
              <a:t> The provision of opportunities to succeed</a:t>
            </a:r>
          </a:p>
          <a:p>
            <a:pPr eaLnBrk="1" hangingPunct="1">
              <a:buFont typeface="Arial" panose="020B0604020202020204" pitchFamily="34" charset="0"/>
              <a:buChar char="•"/>
            </a:pPr>
            <a:endParaRPr lang="en-GB" altLang="en-US" sz="2000" dirty="0"/>
          </a:p>
          <a:p>
            <a:pPr eaLnBrk="1" hangingPunct="1">
              <a:buFont typeface="Arial" panose="020B0604020202020204" pitchFamily="34" charset="0"/>
              <a:buChar char="•"/>
            </a:pPr>
            <a:r>
              <a:rPr lang="en-GB" altLang="en-US" sz="2000" dirty="0"/>
              <a:t> Skills development</a:t>
            </a:r>
          </a:p>
          <a:p>
            <a:pPr eaLnBrk="1" hangingPunct="1">
              <a:buFont typeface="Arial" panose="020B0604020202020204" pitchFamily="34" charset="0"/>
              <a:buChar char="•"/>
            </a:pPr>
            <a:endParaRPr lang="en-GB" altLang="en-US" sz="2000" dirty="0"/>
          </a:p>
          <a:p>
            <a:pPr eaLnBrk="1" hangingPunct="1">
              <a:buFont typeface="Arial" panose="020B0604020202020204" pitchFamily="34" charset="0"/>
              <a:buChar char="•"/>
            </a:pPr>
            <a:r>
              <a:rPr lang="en-GB" altLang="en-US" sz="2000" dirty="0"/>
              <a:t> Career planning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171">
                                            <p:txEl>
                                              <p:pRg st="2" end="2"/>
                                            </p:txEl>
                                          </p:spTgt>
                                        </p:tgtEl>
                                        <p:attrNameLst>
                                          <p:attrName>style.visibility</p:attrName>
                                        </p:attrNameLst>
                                      </p:cBhvr>
                                      <p:to>
                                        <p:strVal val="visible"/>
                                      </p:to>
                                    </p:set>
                                    <p:anim calcmode="lin" valueType="num">
                                      <p:cBhvr additive="base">
                                        <p:cTn id="13"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7171">
                                            <p:txEl>
                                              <p:pRg st="4" end="4"/>
                                            </p:txEl>
                                          </p:spTgt>
                                        </p:tgtEl>
                                        <p:attrNameLst>
                                          <p:attrName>style.visibility</p:attrName>
                                        </p:attrNameLst>
                                      </p:cBhvr>
                                      <p:to>
                                        <p:strVal val="visible"/>
                                      </p:to>
                                    </p:set>
                                    <p:anim calcmode="lin" valueType="num">
                                      <p:cBhvr additive="base">
                                        <p:cTn id="17" dur="500" fill="hold"/>
                                        <p:tgtEl>
                                          <p:spTgt spid="7171">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171">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171">
                                            <p:txEl>
                                              <p:pRg st="6" end="6"/>
                                            </p:txEl>
                                          </p:spTgt>
                                        </p:tgtEl>
                                        <p:attrNameLst>
                                          <p:attrName>style.visibility</p:attrName>
                                        </p:attrNameLst>
                                      </p:cBhvr>
                                      <p:to>
                                        <p:strVal val="visible"/>
                                      </p:to>
                                    </p:set>
                                    <p:anim calcmode="lin" valueType="num">
                                      <p:cBhvr additive="base">
                                        <p:cTn id="21" dur="500" fill="hold"/>
                                        <p:tgtEl>
                                          <p:spTgt spid="7171">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171">
                                            <p:txEl>
                                              <p:pRg st="6" end="6"/>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7171">
                                            <p:txEl>
                                              <p:pRg st="8" end="8"/>
                                            </p:txEl>
                                          </p:spTgt>
                                        </p:tgtEl>
                                        <p:attrNameLst>
                                          <p:attrName>style.visibility</p:attrName>
                                        </p:attrNameLst>
                                      </p:cBhvr>
                                      <p:to>
                                        <p:strVal val="visible"/>
                                      </p:to>
                                    </p:set>
                                    <p:anim calcmode="lin" valueType="num">
                                      <p:cBhvr additive="base">
                                        <p:cTn id="25" dur="500" fill="hold"/>
                                        <p:tgtEl>
                                          <p:spTgt spid="7171">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Box 1">
            <a:extLst>
              <a:ext uri="{FF2B5EF4-FFF2-40B4-BE49-F238E27FC236}">
                <a16:creationId xmlns="" xmlns:a16="http://schemas.microsoft.com/office/drawing/2014/main" id="{00C35AB3-B8C3-44CF-BA52-9D7CFD678F08}"/>
              </a:ext>
            </a:extLst>
          </p:cNvPr>
          <p:cNvSpPr txBox="1">
            <a:spLocks noChangeArrowheads="1"/>
          </p:cNvSpPr>
          <p:nvPr/>
        </p:nvSpPr>
        <p:spPr bwMode="auto">
          <a:xfrm>
            <a:off x="712611" y="152400"/>
            <a:ext cx="7696200" cy="523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2800" b="1" dirty="0">
                <a:solidFill>
                  <a:srgbClr val="0070C0"/>
                </a:solidFill>
              </a:rPr>
              <a:t>PERFORMANCE MANAGEMENT AND PAY</a:t>
            </a:r>
          </a:p>
        </p:txBody>
      </p:sp>
      <p:sp>
        <p:nvSpPr>
          <p:cNvPr id="9219" name="TextBox 2">
            <a:extLst>
              <a:ext uri="{FF2B5EF4-FFF2-40B4-BE49-F238E27FC236}">
                <a16:creationId xmlns="" xmlns:a16="http://schemas.microsoft.com/office/drawing/2014/main" id="{506B0834-9323-493F-A97E-BE2958F998A9}"/>
              </a:ext>
            </a:extLst>
          </p:cNvPr>
          <p:cNvSpPr txBox="1">
            <a:spLocks noChangeArrowheads="1"/>
          </p:cNvSpPr>
          <p:nvPr/>
        </p:nvSpPr>
        <p:spPr bwMode="auto">
          <a:xfrm>
            <a:off x="762000" y="1219200"/>
            <a:ext cx="7696200" cy="415498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marL="342900" indent="-342900" eaLnBrk="1" hangingPunct="1">
              <a:buFont typeface="Wingdings" panose="05000000000000000000" pitchFamily="2" charset="2"/>
              <a:buChar char="Ø"/>
            </a:pPr>
            <a:r>
              <a:rPr lang="en-GB" altLang="en-US" sz="2400" dirty="0"/>
              <a:t>Performance management can provide a direct link to pay through ratings.</a:t>
            </a:r>
          </a:p>
          <a:p>
            <a:pPr marL="342900" indent="-342900" eaLnBrk="1" hangingPunct="1">
              <a:buFont typeface="Wingdings" panose="05000000000000000000" pitchFamily="2" charset="2"/>
              <a:buChar char="Ø"/>
            </a:pPr>
            <a:endParaRPr lang="en-GB" sz="2400" dirty="0">
              <a:cs typeface="Arial" pitchFamily="34" charset="0"/>
            </a:endParaRPr>
          </a:p>
          <a:p>
            <a:pPr marL="342900" indent="-342900" eaLnBrk="1" hangingPunct="1">
              <a:buFont typeface="Wingdings" panose="05000000000000000000" pitchFamily="2" charset="2"/>
              <a:buChar char="Ø"/>
            </a:pPr>
            <a:r>
              <a:rPr lang="en-GB" sz="2400" dirty="0">
                <a:cs typeface="Arial" pitchFamily="34" charset="0"/>
              </a:rPr>
              <a:t>Focusing on performance management as a means of deciding on pay awards may conflict with the developmental purposes of performance management.</a:t>
            </a:r>
          </a:p>
          <a:p>
            <a:pPr marL="342900" indent="-342900" eaLnBrk="1" hangingPunct="1">
              <a:buFont typeface="Wingdings" panose="05000000000000000000" pitchFamily="2" charset="2"/>
              <a:buChar char="Ø"/>
            </a:pPr>
            <a:endParaRPr lang="en-GB" sz="2400" dirty="0">
              <a:cs typeface="Arial" pitchFamily="34" charset="0"/>
            </a:endParaRPr>
          </a:p>
          <a:p>
            <a:pPr marL="342900" indent="-342900" eaLnBrk="1" hangingPunct="1">
              <a:buFont typeface="Wingdings" panose="05000000000000000000" pitchFamily="2" charset="2"/>
              <a:buChar char="Ø"/>
            </a:pPr>
            <a:r>
              <a:rPr lang="en-GB" sz="2400" dirty="0">
                <a:cs typeface="Arial" pitchFamily="34" charset="0"/>
              </a:rPr>
              <a:t>Many organisations attempt to get over this problem by holding development and pay review meetings on separate dates, often several months apart.</a:t>
            </a: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 xmlns:a16="http://schemas.microsoft.com/office/drawing/2014/main" id="{1522485E-93C6-4E9B-BA18-C37804C0B3C5}"/>
              </a:ext>
            </a:extLst>
          </p:cNvPr>
          <p:cNvSpPr>
            <a:spLocks noGrp="1" noChangeArrowheads="1"/>
          </p:cNvSpPr>
          <p:nvPr>
            <p:ph type="title"/>
          </p:nvPr>
        </p:nvSpPr>
        <p:spPr>
          <a:xfrm>
            <a:off x="152400" y="152400"/>
            <a:ext cx="4803311" cy="841954"/>
          </a:xfrm>
        </p:spPr>
        <p:txBody>
          <a:bodyPr/>
          <a:lstStyle/>
          <a:p>
            <a:pPr eaLnBrk="1" hangingPunct="1">
              <a:defRPr/>
            </a:pPr>
            <a:r>
              <a:rPr lang="en-US" sz="3200" b="1" dirty="0">
                <a:solidFill>
                  <a:srgbClr val="0070C0"/>
                </a:solidFill>
              </a:rPr>
              <a:t>THE REWARD SYSTEM</a:t>
            </a:r>
            <a:endParaRPr lang="en-GB" sz="3200" b="1" dirty="0">
              <a:solidFill>
                <a:srgbClr val="0070C0"/>
              </a:solidFill>
            </a:endParaRPr>
          </a:p>
        </p:txBody>
      </p:sp>
      <p:sp>
        <p:nvSpPr>
          <p:cNvPr id="13315" name="Rectangle 3">
            <a:extLst>
              <a:ext uri="{FF2B5EF4-FFF2-40B4-BE49-F238E27FC236}">
                <a16:creationId xmlns="" xmlns:a16="http://schemas.microsoft.com/office/drawing/2014/main" id="{31CF352B-369E-44AF-B081-9DC976E1E8AB}"/>
              </a:ext>
            </a:extLst>
          </p:cNvPr>
          <p:cNvSpPr>
            <a:spLocks noGrp="1" noChangeArrowheads="1"/>
          </p:cNvSpPr>
          <p:nvPr>
            <p:ph idx="1"/>
          </p:nvPr>
        </p:nvSpPr>
        <p:spPr>
          <a:xfrm>
            <a:off x="689023" y="1072897"/>
            <a:ext cx="3730064" cy="3581400"/>
          </a:xfrm>
        </p:spPr>
        <p:txBody>
          <a:bodyPr>
            <a:normAutofit/>
          </a:bodyPr>
          <a:lstStyle/>
          <a:p>
            <a:pPr marL="0" indent="0">
              <a:buNone/>
              <a:defRPr/>
            </a:pPr>
            <a:r>
              <a:rPr lang="en-US" sz="2400" dirty="0"/>
              <a:t>A reward system consists of the interrelated processes and practices that combine to ensure that reward management is carried out effectively to the benefit of the organization and the people who work there. </a:t>
            </a:r>
            <a:endParaRPr lang="en-GB" sz="2400" dirty="0"/>
          </a:p>
        </p:txBody>
      </p:sp>
      <p:pic>
        <p:nvPicPr>
          <p:cNvPr id="2" name="Picture 1">
            <a:extLst>
              <a:ext uri="{FF2B5EF4-FFF2-40B4-BE49-F238E27FC236}">
                <a16:creationId xmlns="" xmlns:a16="http://schemas.microsoft.com/office/drawing/2014/main" id="{1566B81E-79D0-4885-8F6D-14D0ED64E099}"/>
              </a:ext>
            </a:extLst>
          </p:cNvPr>
          <p:cNvPicPr>
            <a:picLocks noChangeAspect="1"/>
          </p:cNvPicPr>
          <p:nvPr/>
        </p:nvPicPr>
        <p:blipFill>
          <a:blip r:embed="rId3"/>
          <a:stretch>
            <a:fillRect/>
          </a:stretch>
        </p:blipFill>
        <p:spPr>
          <a:xfrm>
            <a:off x="5184311" y="12193"/>
            <a:ext cx="3959689" cy="57028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BC7106C-9133-437E-8718-7552EE93EC74}"/>
              </a:ext>
            </a:extLst>
          </p:cNvPr>
          <p:cNvSpPr>
            <a:spLocks noGrp="1"/>
          </p:cNvSpPr>
          <p:nvPr>
            <p:ph type="title"/>
          </p:nvPr>
        </p:nvSpPr>
        <p:spPr/>
        <p:txBody>
          <a:bodyPr/>
          <a:lstStyle/>
          <a:p>
            <a:r>
              <a:rPr lang="en-GB" dirty="0"/>
              <a:t>Total Reward System</a:t>
            </a:r>
            <a:endParaRPr lang="en-US" dirty="0"/>
          </a:p>
        </p:txBody>
      </p:sp>
      <p:sp>
        <p:nvSpPr>
          <p:cNvPr id="3" name="Content Placeholder 2">
            <a:extLst>
              <a:ext uri="{FF2B5EF4-FFF2-40B4-BE49-F238E27FC236}">
                <a16:creationId xmlns="" xmlns:a16="http://schemas.microsoft.com/office/drawing/2014/main" id="{9681C0E7-19E7-4F0C-95BD-FD547313C79C}"/>
              </a:ext>
            </a:extLst>
          </p:cNvPr>
          <p:cNvSpPr>
            <a:spLocks noGrp="1"/>
          </p:cNvSpPr>
          <p:nvPr>
            <p:ph idx="1"/>
          </p:nvPr>
        </p:nvSpPr>
        <p:spPr/>
        <p:txBody>
          <a:bodyPr>
            <a:normAutofit fontScale="92500" lnSpcReduction="20000"/>
          </a:bodyPr>
          <a:lstStyle/>
          <a:p>
            <a:r>
              <a:rPr lang="en-US" b="0" i="0" dirty="0">
                <a:effectLst/>
                <a:latin typeface="Arial" panose="020B0604020202020204" pitchFamily="34" charset="0"/>
              </a:rPr>
              <a:t>TR can best be seen as a “‘bundle’ of policies and practices. These include but go beyond, pay and benefits, to broader non-contractual aspects of engagement and development, and embrace the espoused values and organ </a:t>
            </a:r>
            <a:r>
              <a:rPr lang="en-US" b="0" i="0" dirty="0" err="1">
                <a:effectLst/>
                <a:latin typeface="Arial" panose="020B0604020202020204" pitchFamily="34" charset="0"/>
              </a:rPr>
              <a:t>ization</a:t>
            </a:r>
            <a:r>
              <a:rPr lang="en-US" b="0" i="0" dirty="0">
                <a:effectLst/>
                <a:latin typeface="Arial" panose="020B0604020202020204" pitchFamily="34" charset="0"/>
              </a:rPr>
              <a:t> culture expressed in the style of working, the quality of work, the life style choices avail able, plus the careers and the work satisfaction provided for employees”(</a:t>
            </a:r>
            <a:r>
              <a:rPr lang="en-US" b="0" i="0" dirty="0">
                <a:solidFill>
                  <a:srgbClr val="3A3A3A"/>
                </a:solidFill>
                <a:effectLst/>
                <a:latin typeface="Source Sans Pro" panose="020B0503030403020204" pitchFamily="34" charset="0"/>
              </a:rPr>
              <a:t>Tyson,2015.p. 277)</a:t>
            </a:r>
            <a:r>
              <a:rPr lang="en-US" b="0" i="0" dirty="0">
                <a:effectLst/>
                <a:latin typeface="Arial" panose="020B0604020202020204" pitchFamily="34" charset="0"/>
              </a:rPr>
              <a:t>.</a:t>
            </a:r>
            <a:endParaRPr lang="en-US" dirty="0"/>
          </a:p>
        </p:txBody>
      </p:sp>
    </p:spTree>
    <p:extLst>
      <p:ext uri="{BB962C8B-B14F-4D97-AF65-F5344CB8AC3E}">
        <p14:creationId xmlns="" xmlns:p14="http://schemas.microsoft.com/office/powerpoint/2010/main" val="4262869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Text Box 4">
            <a:extLst>
              <a:ext uri="{FF2B5EF4-FFF2-40B4-BE49-F238E27FC236}">
                <a16:creationId xmlns="" xmlns:a16="http://schemas.microsoft.com/office/drawing/2014/main" id="{54E0AA4B-4513-4E51-8BF1-DFA88A5F1A0D}"/>
              </a:ext>
            </a:extLst>
          </p:cNvPr>
          <p:cNvSpPr txBox="1">
            <a:spLocks noChangeArrowheads="1"/>
          </p:cNvSpPr>
          <p:nvPr/>
        </p:nvSpPr>
        <p:spPr bwMode="auto">
          <a:xfrm>
            <a:off x="914400" y="86380"/>
            <a:ext cx="7162800" cy="52322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2800" b="1" dirty="0">
                <a:solidFill>
                  <a:srgbClr val="0070C0"/>
                </a:solidFill>
                <a:latin typeface="Arial" charset="0"/>
                <a:ea typeface="ＭＳ Ｐゴシック" charset="0"/>
              </a:rPr>
              <a:t>A REWARD SYSTEM</a:t>
            </a:r>
          </a:p>
        </p:txBody>
      </p:sp>
      <p:sp>
        <p:nvSpPr>
          <p:cNvPr id="40966" name="Text Box 6">
            <a:extLst>
              <a:ext uri="{FF2B5EF4-FFF2-40B4-BE49-F238E27FC236}">
                <a16:creationId xmlns="" xmlns:a16="http://schemas.microsoft.com/office/drawing/2014/main" id="{928EB006-6429-41DE-8666-274B21BBC5D6}"/>
              </a:ext>
            </a:extLst>
          </p:cNvPr>
          <p:cNvSpPr txBox="1">
            <a:spLocks noChangeArrowheads="1"/>
          </p:cNvSpPr>
          <p:nvPr/>
        </p:nvSpPr>
        <p:spPr bwMode="auto">
          <a:xfrm>
            <a:off x="3276600" y="1143000"/>
            <a:ext cx="2590800" cy="30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1" hangingPunct="1">
              <a:defRPr/>
            </a:pPr>
            <a:endParaRPr lang="en-US">
              <a:latin typeface="Arial" charset="0"/>
              <a:ea typeface="ＭＳ Ｐゴシック" charset="0"/>
            </a:endParaRPr>
          </a:p>
        </p:txBody>
      </p:sp>
      <p:sp>
        <p:nvSpPr>
          <p:cNvPr id="40967" name="Text Box 7">
            <a:extLst>
              <a:ext uri="{FF2B5EF4-FFF2-40B4-BE49-F238E27FC236}">
                <a16:creationId xmlns="" xmlns:a16="http://schemas.microsoft.com/office/drawing/2014/main" id="{855E9066-8877-4BE9-B21A-EF176AF309A7}"/>
              </a:ext>
            </a:extLst>
          </p:cNvPr>
          <p:cNvSpPr txBox="1">
            <a:spLocks noChangeArrowheads="1"/>
          </p:cNvSpPr>
          <p:nvPr/>
        </p:nvSpPr>
        <p:spPr bwMode="auto">
          <a:xfrm>
            <a:off x="3200400" y="762000"/>
            <a:ext cx="2667000" cy="338554"/>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Business strategy</a:t>
            </a:r>
          </a:p>
        </p:txBody>
      </p:sp>
      <p:sp>
        <p:nvSpPr>
          <p:cNvPr id="40968" name="Text Box 8">
            <a:extLst>
              <a:ext uri="{FF2B5EF4-FFF2-40B4-BE49-F238E27FC236}">
                <a16:creationId xmlns="" xmlns:a16="http://schemas.microsoft.com/office/drawing/2014/main" id="{B0AABACC-38A0-4B9D-87A7-6A53A3301528}"/>
              </a:ext>
            </a:extLst>
          </p:cNvPr>
          <p:cNvSpPr txBox="1">
            <a:spLocks noChangeArrowheads="1"/>
          </p:cNvSpPr>
          <p:nvPr/>
        </p:nvSpPr>
        <p:spPr bwMode="auto">
          <a:xfrm>
            <a:off x="3200400" y="1447800"/>
            <a:ext cx="2667000" cy="338554"/>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Reward strategy</a:t>
            </a:r>
          </a:p>
        </p:txBody>
      </p:sp>
      <p:sp>
        <p:nvSpPr>
          <p:cNvPr id="40969" name="Text Box 9">
            <a:extLst>
              <a:ext uri="{FF2B5EF4-FFF2-40B4-BE49-F238E27FC236}">
                <a16:creationId xmlns="" xmlns:a16="http://schemas.microsoft.com/office/drawing/2014/main" id="{18D5ABC1-1E0D-4677-8542-DCAE9E6BC82E}"/>
              </a:ext>
            </a:extLst>
          </p:cNvPr>
          <p:cNvSpPr txBox="1">
            <a:spLocks noChangeArrowheads="1"/>
          </p:cNvSpPr>
          <p:nvPr/>
        </p:nvSpPr>
        <p:spPr bwMode="auto">
          <a:xfrm>
            <a:off x="3200400" y="2133600"/>
            <a:ext cx="2667000" cy="338554"/>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Total rewards</a:t>
            </a:r>
          </a:p>
        </p:txBody>
      </p:sp>
      <p:sp>
        <p:nvSpPr>
          <p:cNvPr id="40970" name="Text Box 10">
            <a:extLst>
              <a:ext uri="{FF2B5EF4-FFF2-40B4-BE49-F238E27FC236}">
                <a16:creationId xmlns="" xmlns:a16="http://schemas.microsoft.com/office/drawing/2014/main" id="{9D88CAF3-8FC2-4033-8350-84B3443F506B}"/>
              </a:ext>
            </a:extLst>
          </p:cNvPr>
          <p:cNvSpPr txBox="1">
            <a:spLocks noChangeArrowheads="1"/>
          </p:cNvSpPr>
          <p:nvPr/>
        </p:nvSpPr>
        <p:spPr bwMode="auto">
          <a:xfrm>
            <a:off x="3200400" y="2667000"/>
            <a:ext cx="2743200" cy="338554"/>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Performance management</a:t>
            </a:r>
          </a:p>
        </p:txBody>
      </p:sp>
      <p:sp>
        <p:nvSpPr>
          <p:cNvPr id="40971" name="Text Box 11">
            <a:extLst>
              <a:ext uri="{FF2B5EF4-FFF2-40B4-BE49-F238E27FC236}">
                <a16:creationId xmlns="" xmlns:a16="http://schemas.microsoft.com/office/drawing/2014/main" id="{1A00D215-4922-4DEA-A7A8-B1A78D8752F7}"/>
              </a:ext>
            </a:extLst>
          </p:cNvPr>
          <p:cNvSpPr txBox="1">
            <a:spLocks noChangeArrowheads="1"/>
          </p:cNvSpPr>
          <p:nvPr/>
        </p:nvSpPr>
        <p:spPr bwMode="auto">
          <a:xfrm>
            <a:off x="914400" y="2133600"/>
            <a:ext cx="1828800" cy="338554"/>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Financial rewards</a:t>
            </a:r>
          </a:p>
        </p:txBody>
      </p:sp>
      <p:sp>
        <p:nvSpPr>
          <p:cNvPr id="40972" name="Text Box 12">
            <a:extLst>
              <a:ext uri="{FF2B5EF4-FFF2-40B4-BE49-F238E27FC236}">
                <a16:creationId xmlns="" xmlns:a16="http://schemas.microsoft.com/office/drawing/2014/main" id="{E427CD84-F72D-447F-8AC6-B2CD8DDA434C}"/>
              </a:ext>
            </a:extLst>
          </p:cNvPr>
          <p:cNvSpPr txBox="1">
            <a:spLocks noChangeArrowheads="1"/>
          </p:cNvSpPr>
          <p:nvPr/>
        </p:nvSpPr>
        <p:spPr bwMode="auto">
          <a:xfrm>
            <a:off x="914400" y="2819400"/>
            <a:ext cx="1905000" cy="338554"/>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Pay determination</a:t>
            </a:r>
          </a:p>
        </p:txBody>
      </p:sp>
      <p:sp>
        <p:nvSpPr>
          <p:cNvPr id="40973" name="Text Box 13">
            <a:extLst>
              <a:ext uri="{FF2B5EF4-FFF2-40B4-BE49-F238E27FC236}">
                <a16:creationId xmlns="" xmlns:a16="http://schemas.microsoft.com/office/drawing/2014/main" id="{EE70489C-5B00-42CB-9CCB-3A18CB896748}"/>
              </a:ext>
            </a:extLst>
          </p:cNvPr>
          <p:cNvSpPr txBox="1">
            <a:spLocks noChangeArrowheads="1"/>
          </p:cNvSpPr>
          <p:nvPr/>
        </p:nvSpPr>
        <p:spPr bwMode="auto">
          <a:xfrm>
            <a:off x="914400" y="3352800"/>
            <a:ext cx="1905000" cy="584775"/>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Base pay management</a:t>
            </a:r>
          </a:p>
        </p:txBody>
      </p:sp>
      <p:sp>
        <p:nvSpPr>
          <p:cNvPr id="40974" name="Text Box 14">
            <a:extLst>
              <a:ext uri="{FF2B5EF4-FFF2-40B4-BE49-F238E27FC236}">
                <a16:creationId xmlns="" xmlns:a16="http://schemas.microsoft.com/office/drawing/2014/main" id="{CCCA22AF-2EFA-42B9-8665-1A2B72617BB2}"/>
              </a:ext>
            </a:extLst>
          </p:cNvPr>
          <p:cNvSpPr txBox="1">
            <a:spLocks noChangeArrowheads="1"/>
          </p:cNvSpPr>
          <p:nvPr/>
        </p:nvSpPr>
        <p:spPr bwMode="auto">
          <a:xfrm>
            <a:off x="914400" y="4114800"/>
            <a:ext cx="1905000" cy="338554"/>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Contingent pay</a:t>
            </a:r>
          </a:p>
        </p:txBody>
      </p:sp>
      <p:sp>
        <p:nvSpPr>
          <p:cNvPr id="40975" name="Text Box 15">
            <a:extLst>
              <a:ext uri="{FF2B5EF4-FFF2-40B4-BE49-F238E27FC236}">
                <a16:creationId xmlns="" xmlns:a16="http://schemas.microsoft.com/office/drawing/2014/main" id="{84962317-1C2E-42EB-A564-540388E77DAB}"/>
              </a:ext>
            </a:extLst>
          </p:cNvPr>
          <p:cNvSpPr txBox="1">
            <a:spLocks noChangeArrowheads="1"/>
          </p:cNvSpPr>
          <p:nvPr/>
        </p:nvSpPr>
        <p:spPr bwMode="auto">
          <a:xfrm>
            <a:off x="990600" y="4572000"/>
            <a:ext cx="1905000" cy="584775"/>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Employee benefits and pensions</a:t>
            </a:r>
          </a:p>
        </p:txBody>
      </p:sp>
      <p:sp>
        <p:nvSpPr>
          <p:cNvPr id="40976" name="Text Box 16">
            <a:extLst>
              <a:ext uri="{FF2B5EF4-FFF2-40B4-BE49-F238E27FC236}">
                <a16:creationId xmlns="" xmlns:a16="http://schemas.microsoft.com/office/drawing/2014/main" id="{3573DE64-6D4F-4643-B508-4B5CCB035776}"/>
              </a:ext>
            </a:extLst>
          </p:cNvPr>
          <p:cNvSpPr txBox="1">
            <a:spLocks noChangeArrowheads="1"/>
          </p:cNvSpPr>
          <p:nvPr/>
        </p:nvSpPr>
        <p:spPr bwMode="auto">
          <a:xfrm>
            <a:off x="3276600" y="5257800"/>
            <a:ext cx="2743200" cy="338554"/>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Performance</a:t>
            </a:r>
          </a:p>
        </p:txBody>
      </p:sp>
      <p:sp>
        <p:nvSpPr>
          <p:cNvPr id="40977" name="Text Box 17">
            <a:extLst>
              <a:ext uri="{FF2B5EF4-FFF2-40B4-BE49-F238E27FC236}">
                <a16:creationId xmlns="" xmlns:a16="http://schemas.microsoft.com/office/drawing/2014/main" id="{5E7418D9-DD7C-44BB-B576-8A8C3E06F129}"/>
              </a:ext>
            </a:extLst>
          </p:cNvPr>
          <p:cNvSpPr txBox="1">
            <a:spLocks noChangeArrowheads="1"/>
          </p:cNvSpPr>
          <p:nvPr/>
        </p:nvSpPr>
        <p:spPr bwMode="auto">
          <a:xfrm>
            <a:off x="6400800" y="2133600"/>
            <a:ext cx="1828800" cy="584775"/>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Non-financial rewards</a:t>
            </a:r>
          </a:p>
        </p:txBody>
      </p:sp>
      <p:sp>
        <p:nvSpPr>
          <p:cNvPr id="40978" name="Text Box 18">
            <a:extLst>
              <a:ext uri="{FF2B5EF4-FFF2-40B4-BE49-F238E27FC236}">
                <a16:creationId xmlns="" xmlns:a16="http://schemas.microsoft.com/office/drawing/2014/main" id="{88F17FD8-F7DD-4687-9640-33A0CEE54DE3}"/>
              </a:ext>
            </a:extLst>
          </p:cNvPr>
          <p:cNvSpPr txBox="1">
            <a:spLocks noChangeArrowheads="1"/>
          </p:cNvSpPr>
          <p:nvPr/>
        </p:nvSpPr>
        <p:spPr bwMode="auto">
          <a:xfrm>
            <a:off x="6400800" y="2819400"/>
            <a:ext cx="1828800" cy="338554"/>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Recognition</a:t>
            </a:r>
          </a:p>
        </p:txBody>
      </p:sp>
      <p:sp>
        <p:nvSpPr>
          <p:cNvPr id="40979" name="Text Box 19">
            <a:extLst>
              <a:ext uri="{FF2B5EF4-FFF2-40B4-BE49-F238E27FC236}">
                <a16:creationId xmlns="" xmlns:a16="http://schemas.microsoft.com/office/drawing/2014/main" id="{C962BBC6-AA6A-423C-817B-A1459A17BF44}"/>
              </a:ext>
            </a:extLst>
          </p:cNvPr>
          <p:cNvSpPr txBox="1">
            <a:spLocks noChangeArrowheads="1"/>
          </p:cNvSpPr>
          <p:nvPr/>
        </p:nvSpPr>
        <p:spPr bwMode="auto">
          <a:xfrm>
            <a:off x="6324600" y="3276600"/>
            <a:ext cx="1905000" cy="338554"/>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Job design</a:t>
            </a:r>
          </a:p>
        </p:txBody>
      </p:sp>
      <p:sp>
        <p:nvSpPr>
          <p:cNvPr id="40980" name="Text Box 20">
            <a:extLst>
              <a:ext uri="{FF2B5EF4-FFF2-40B4-BE49-F238E27FC236}">
                <a16:creationId xmlns="" xmlns:a16="http://schemas.microsoft.com/office/drawing/2014/main" id="{A5EA9193-13BF-457A-89BD-E5BE9D675404}"/>
              </a:ext>
            </a:extLst>
          </p:cNvPr>
          <p:cNvSpPr txBox="1">
            <a:spLocks noChangeArrowheads="1"/>
          </p:cNvSpPr>
          <p:nvPr/>
        </p:nvSpPr>
        <p:spPr bwMode="auto">
          <a:xfrm>
            <a:off x="6324600" y="3886200"/>
            <a:ext cx="1905000" cy="584775"/>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Opportunity to develop</a:t>
            </a:r>
          </a:p>
        </p:txBody>
      </p:sp>
      <p:sp>
        <p:nvSpPr>
          <p:cNvPr id="40982" name="Text Box 22">
            <a:extLst>
              <a:ext uri="{FF2B5EF4-FFF2-40B4-BE49-F238E27FC236}">
                <a16:creationId xmlns="" xmlns:a16="http://schemas.microsoft.com/office/drawing/2014/main" id="{C064CC00-D1EC-4B5D-B487-58C61166F857}"/>
              </a:ext>
            </a:extLst>
          </p:cNvPr>
          <p:cNvSpPr txBox="1">
            <a:spLocks noChangeArrowheads="1"/>
          </p:cNvSpPr>
          <p:nvPr/>
        </p:nvSpPr>
        <p:spPr bwMode="auto">
          <a:xfrm>
            <a:off x="6324600" y="4648200"/>
            <a:ext cx="1905000" cy="338554"/>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Work environment</a:t>
            </a:r>
          </a:p>
        </p:txBody>
      </p:sp>
      <p:sp>
        <p:nvSpPr>
          <p:cNvPr id="40983" name="Line 23">
            <a:extLst>
              <a:ext uri="{FF2B5EF4-FFF2-40B4-BE49-F238E27FC236}">
                <a16:creationId xmlns="" xmlns:a16="http://schemas.microsoft.com/office/drawing/2014/main" id="{DB6E1846-0831-443E-A44E-8AF5C05E07D3}"/>
              </a:ext>
            </a:extLst>
          </p:cNvPr>
          <p:cNvSpPr>
            <a:spLocks noChangeShapeType="1"/>
          </p:cNvSpPr>
          <p:nvPr/>
        </p:nvSpPr>
        <p:spPr bwMode="auto">
          <a:xfrm>
            <a:off x="4495800" y="1066800"/>
            <a:ext cx="0" cy="38100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84" name="Line 24">
            <a:extLst>
              <a:ext uri="{FF2B5EF4-FFF2-40B4-BE49-F238E27FC236}">
                <a16:creationId xmlns="" xmlns:a16="http://schemas.microsoft.com/office/drawing/2014/main" id="{E139193C-982F-4AB9-B239-641F4F295DB0}"/>
              </a:ext>
            </a:extLst>
          </p:cNvPr>
          <p:cNvSpPr>
            <a:spLocks noChangeShapeType="1"/>
          </p:cNvSpPr>
          <p:nvPr/>
        </p:nvSpPr>
        <p:spPr bwMode="auto">
          <a:xfrm>
            <a:off x="5867400" y="1600200"/>
            <a:ext cx="1447800" cy="0"/>
          </a:xfrm>
          <a:prstGeom prst="line">
            <a:avLst/>
          </a:prstGeom>
          <a:noFill/>
          <a:ln w="2857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85" name="Line 25">
            <a:extLst>
              <a:ext uri="{FF2B5EF4-FFF2-40B4-BE49-F238E27FC236}">
                <a16:creationId xmlns="" xmlns:a16="http://schemas.microsoft.com/office/drawing/2014/main" id="{52800125-3B4C-461F-BA9E-FB6B7AC0240F}"/>
              </a:ext>
            </a:extLst>
          </p:cNvPr>
          <p:cNvSpPr>
            <a:spLocks noChangeShapeType="1"/>
          </p:cNvSpPr>
          <p:nvPr/>
        </p:nvSpPr>
        <p:spPr bwMode="auto">
          <a:xfrm>
            <a:off x="1828800" y="1600200"/>
            <a:ext cx="1371600" cy="0"/>
          </a:xfrm>
          <a:prstGeom prst="line">
            <a:avLst/>
          </a:prstGeom>
          <a:noFill/>
          <a:ln w="2857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86" name="Line 26">
            <a:extLst>
              <a:ext uri="{FF2B5EF4-FFF2-40B4-BE49-F238E27FC236}">
                <a16:creationId xmlns="" xmlns:a16="http://schemas.microsoft.com/office/drawing/2014/main" id="{6859BCAE-768C-4009-8F40-CED13E192103}"/>
              </a:ext>
            </a:extLst>
          </p:cNvPr>
          <p:cNvSpPr>
            <a:spLocks noChangeShapeType="1"/>
          </p:cNvSpPr>
          <p:nvPr/>
        </p:nvSpPr>
        <p:spPr bwMode="auto">
          <a:xfrm>
            <a:off x="1828800" y="1600200"/>
            <a:ext cx="0" cy="53340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87" name="Line 27">
            <a:extLst>
              <a:ext uri="{FF2B5EF4-FFF2-40B4-BE49-F238E27FC236}">
                <a16:creationId xmlns="" xmlns:a16="http://schemas.microsoft.com/office/drawing/2014/main" id="{20538CD1-449C-42C7-8FE2-40F20BFA2C9E}"/>
              </a:ext>
            </a:extLst>
          </p:cNvPr>
          <p:cNvSpPr>
            <a:spLocks noChangeShapeType="1"/>
          </p:cNvSpPr>
          <p:nvPr/>
        </p:nvSpPr>
        <p:spPr bwMode="auto">
          <a:xfrm>
            <a:off x="4495800" y="1752600"/>
            <a:ext cx="0" cy="38100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88" name="Line 28">
            <a:extLst>
              <a:ext uri="{FF2B5EF4-FFF2-40B4-BE49-F238E27FC236}">
                <a16:creationId xmlns="" xmlns:a16="http://schemas.microsoft.com/office/drawing/2014/main" id="{8B018106-DAB4-4329-A0FA-B495DE9C98B2}"/>
              </a:ext>
            </a:extLst>
          </p:cNvPr>
          <p:cNvSpPr>
            <a:spLocks noChangeShapeType="1"/>
          </p:cNvSpPr>
          <p:nvPr/>
        </p:nvSpPr>
        <p:spPr bwMode="auto">
          <a:xfrm>
            <a:off x="7315200" y="1600200"/>
            <a:ext cx="0" cy="53340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89" name="Line 29">
            <a:extLst>
              <a:ext uri="{FF2B5EF4-FFF2-40B4-BE49-F238E27FC236}">
                <a16:creationId xmlns="" xmlns:a16="http://schemas.microsoft.com/office/drawing/2014/main" id="{95380912-A84C-4E7F-ADCF-20BFD0FC3E16}"/>
              </a:ext>
            </a:extLst>
          </p:cNvPr>
          <p:cNvSpPr>
            <a:spLocks noChangeShapeType="1"/>
          </p:cNvSpPr>
          <p:nvPr/>
        </p:nvSpPr>
        <p:spPr bwMode="auto">
          <a:xfrm>
            <a:off x="457200" y="2286000"/>
            <a:ext cx="457200" cy="0"/>
          </a:xfrm>
          <a:prstGeom prst="line">
            <a:avLst/>
          </a:prstGeom>
          <a:noFill/>
          <a:ln w="2857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0" name="Line 30">
            <a:extLst>
              <a:ext uri="{FF2B5EF4-FFF2-40B4-BE49-F238E27FC236}">
                <a16:creationId xmlns="" xmlns:a16="http://schemas.microsoft.com/office/drawing/2014/main" id="{3484034C-6051-4B6D-A9F8-88F453BC6836}"/>
              </a:ext>
            </a:extLst>
          </p:cNvPr>
          <p:cNvSpPr>
            <a:spLocks noChangeShapeType="1"/>
          </p:cNvSpPr>
          <p:nvPr/>
        </p:nvSpPr>
        <p:spPr bwMode="auto">
          <a:xfrm>
            <a:off x="457200" y="2286000"/>
            <a:ext cx="0" cy="3200400"/>
          </a:xfrm>
          <a:prstGeom prst="line">
            <a:avLst/>
          </a:prstGeom>
          <a:noFill/>
          <a:ln w="2857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1" name="Line 31">
            <a:extLst>
              <a:ext uri="{FF2B5EF4-FFF2-40B4-BE49-F238E27FC236}">
                <a16:creationId xmlns="" xmlns:a16="http://schemas.microsoft.com/office/drawing/2014/main" id="{303358B7-5775-4CF9-8F47-118BE94E9AFA}"/>
              </a:ext>
            </a:extLst>
          </p:cNvPr>
          <p:cNvSpPr>
            <a:spLocks noChangeShapeType="1"/>
          </p:cNvSpPr>
          <p:nvPr/>
        </p:nvSpPr>
        <p:spPr bwMode="auto">
          <a:xfrm>
            <a:off x="457200" y="5486400"/>
            <a:ext cx="28194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2" name="Line 32">
            <a:extLst>
              <a:ext uri="{FF2B5EF4-FFF2-40B4-BE49-F238E27FC236}">
                <a16:creationId xmlns="" xmlns:a16="http://schemas.microsoft.com/office/drawing/2014/main" id="{3C6A5C0A-94E6-464F-945D-93C215631DB0}"/>
              </a:ext>
            </a:extLst>
          </p:cNvPr>
          <p:cNvSpPr>
            <a:spLocks noChangeShapeType="1"/>
          </p:cNvSpPr>
          <p:nvPr/>
        </p:nvSpPr>
        <p:spPr bwMode="auto">
          <a:xfrm>
            <a:off x="8229600" y="2286000"/>
            <a:ext cx="381000" cy="0"/>
          </a:xfrm>
          <a:prstGeom prst="line">
            <a:avLst/>
          </a:prstGeom>
          <a:noFill/>
          <a:ln w="2857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3" name="Line 33">
            <a:extLst>
              <a:ext uri="{FF2B5EF4-FFF2-40B4-BE49-F238E27FC236}">
                <a16:creationId xmlns="" xmlns:a16="http://schemas.microsoft.com/office/drawing/2014/main" id="{75BD89BA-EF6A-40D6-A5A2-AB8095747960}"/>
              </a:ext>
            </a:extLst>
          </p:cNvPr>
          <p:cNvSpPr>
            <a:spLocks noChangeShapeType="1"/>
          </p:cNvSpPr>
          <p:nvPr/>
        </p:nvSpPr>
        <p:spPr bwMode="auto">
          <a:xfrm>
            <a:off x="8610600" y="2286000"/>
            <a:ext cx="0" cy="3200400"/>
          </a:xfrm>
          <a:prstGeom prst="line">
            <a:avLst/>
          </a:prstGeom>
          <a:noFill/>
          <a:ln w="2857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4" name="Line 34">
            <a:extLst>
              <a:ext uri="{FF2B5EF4-FFF2-40B4-BE49-F238E27FC236}">
                <a16:creationId xmlns="" xmlns:a16="http://schemas.microsoft.com/office/drawing/2014/main" id="{DE55B99A-9C08-4DA7-BD6B-7AD51A0CA9A2}"/>
              </a:ext>
            </a:extLst>
          </p:cNvPr>
          <p:cNvSpPr>
            <a:spLocks noChangeShapeType="1"/>
          </p:cNvSpPr>
          <p:nvPr/>
        </p:nvSpPr>
        <p:spPr bwMode="auto">
          <a:xfrm flipH="1">
            <a:off x="6019800" y="5486400"/>
            <a:ext cx="25908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5" name="Line 35">
            <a:extLst>
              <a:ext uri="{FF2B5EF4-FFF2-40B4-BE49-F238E27FC236}">
                <a16:creationId xmlns="" xmlns:a16="http://schemas.microsoft.com/office/drawing/2014/main" id="{E593D40F-04AD-44B5-A893-715EA90BBE08}"/>
              </a:ext>
            </a:extLst>
          </p:cNvPr>
          <p:cNvSpPr>
            <a:spLocks noChangeShapeType="1"/>
          </p:cNvSpPr>
          <p:nvPr/>
        </p:nvSpPr>
        <p:spPr bwMode="auto">
          <a:xfrm>
            <a:off x="5943600" y="2895600"/>
            <a:ext cx="4572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6" name="Line 36">
            <a:extLst>
              <a:ext uri="{FF2B5EF4-FFF2-40B4-BE49-F238E27FC236}">
                <a16:creationId xmlns="" xmlns:a16="http://schemas.microsoft.com/office/drawing/2014/main" id="{2CB196BB-C01F-42D5-9729-F7BF895ECC16}"/>
              </a:ext>
            </a:extLst>
          </p:cNvPr>
          <p:cNvSpPr>
            <a:spLocks noChangeShapeType="1"/>
          </p:cNvSpPr>
          <p:nvPr/>
        </p:nvSpPr>
        <p:spPr bwMode="auto">
          <a:xfrm>
            <a:off x="457200" y="2971800"/>
            <a:ext cx="4572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7" name="Line 37">
            <a:extLst>
              <a:ext uri="{FF2B5EF4-FFF2-40B4-BE49-F238E27FC236}">
                <a16:creationId xmlns="" xmlns:a16="http://schemas.microsoft.com/office/drawing/2014/main" id="{605221CE-D8AB-4B4E-AFF1-59E53849FDC7}"/>
              </a:ext>
            </a:extLst>
          </p:cNvPr>
          <p:cNvSpPr>
            <a:spLocks noChangeShapeType="1"/>
          </p:cNvSpPr>
          <p:nvPr/>
        </p:nvSpPr>
        <p:spPr bwMode="auto">
          <a:xfrm>
            <a:off x="457200" y="3657600"/>
            <a:ext cx="4572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8" name="Line 38">
            <a:extLst>
              <a:ext uri="{FF2B5EF4-FFF2-40B4-BE49-F238E27FC236}">
                <a16:creationId xmlns="" xmlns:a16="http://schemas.microsoft.com/office/drawing/2014/main" id="{90A409EA-F154-4571-96F2-66EB14218A88}"/>
              </a:ext>
            </a:extLst>
          </p:cNvPr>
          <p:cNvSpPr>
            <a:spLocks noChangeShapeType="1"/>
          </p:cNvSpPr>
          <p:nvPr/>
        </p:nvSpPr>
        <p:spPr bwMode="auto">
          <a:xfrm>
            <a:off x="457200" y="4267200"/>
            <a:ext cx="4572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9" name="Line 39">
            <a:extLst>
              <a:ext uri="{FF2B5EF4-FFF2-40B4-BE49-F238E27FC236}">
                <a16:creationId xmlns="" xmlns:a16="http://schemas.microsoft.com/office/drawing/2014/main" id="{8D696A71-4056-42AA-AF6E-C69E04F72670}"/>
              </a:ext>
            </a:extLst>
          </p:cNvPr>
          <p:cNvSpPr>
            <a:spLocks noChangeShapeType="1"/>
          </p:cNvSpPr>
          <p:nvPr/>
        </p:nvSpPr>
        <p:spPr bwMode="auto">
          <a:xfrm>
            <a:off x="457200" y="4876800"/>
            <a:ext cx="5334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0" name="Line 40">
            <a:extLst>
              <a:ext uri="{FF2B5EF4-FFF2-40B4-BE49-F238E27FC236}">
                <a16:creationId xmlns="" xmlns:a16="http://schemas.microsoft.com/office/drawing/2014/main" id="{DEA8F297-96EC-4941-B5C4-4CA486ED44FB}"/>
              </a:ext>
            </a:extLst>
          </p:cNvPr>
          <p:cNvSpPr>
            <a:spLocks noChangeShapeType="1"/>
          </p:cNvSpPr>
          <p:nvPr/>
        </p:nvSpPr>
        <p:spPr bwMode="auto">
          <a:xfrm>
            <a:off x="4572000" y="3048000"/>
            <a:ext cx="0" cy="220980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1" name="Line 41">
            <a:extLst>
              <a:ext uri="{FF2B5EF4-FFF2-40B4-BE49-F238E27FC236}">
                <a16:creationId xmlns="" xmlns:a16="http://schemas.microsoft.com/office/drawing/2014/main" id="{CD06BE62-F6BB-4E38-A558-6F4FCE285029}"/>
              </a:ext>
            </a:extLst>
          </p:cNvPr>
          <p:cNvSpPr>
            <a:spLocks noChangeShapeType="1"/>
          </p:cNvSpPr>
          <p:nvPr/>
        </p:nvSpPr>
        <p:spPr bwMode="auto">
          <a:xfrm>
            <a:off x="3886200" y="3048000"/>
            <a:ext cx="0" cy="1143000"/>
          </a:xfrm>
          <a:prstGeom prst="line">
            <a:avLst/>
          </a:prstGeom>
          <a:noFill/>
          <a:ln w="28575">
            <a:solidFill>
              <a:schemeClr val="tx1"/>
            </a:solidFill>
            <a:prstDash val="sysDot"/>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2" name="Line 42">
            <a:extLst>
              <a:ext uri="{FF2B5EF4-FFF2-40B4-BE49-F238E27FC236}">
                <a16:creationId xmlns="" xmlns:a16="http://schemas.microsoft.com/office/drawing/2014/main" id="{FE86FD8A-7A54-4E76-BD4E-766B730A74C7}"/>
              </a:ext>
            </a:extLst>
          </p:cNvPr>
          <p:cNvSpPr>
            <a:spLocks noChangeShapeType="1"/>
          </p:cNvSpPr>
          <p:nvPr/>
        </p:nvSpPr>
        <p:spPr bwMode="auto">
          <a:xfrm flipH="1">
            <a:off x="2819400" y="4191000"/>
            <a:ext cx="1066800" cy="0"/>
          </a:xfrm>
          <a:prstGeom prst="line">
            <a:avLst/>
          </a:prstGeom>
          <a:noFill/>
          <a:ln w="28575">
            <a:solidFill>
              <a:schemeClr val="tx1"/>
            </a:solidFill>
            <a:prstDash val="sysDot"/>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3" name="Line 43">
            <a:extLst>
              <a:ext uri="{FF2B5EF4-FFF2-40B4-BE49-F238E27FC236}">
                <a16:creationId xmlns="" xmlns:a16="http://schemas.microsoft.com/office/drawing/2014/main" id="{DE7095AF-CF63-4FD8-BEA6-6D6B3D3862C9}"/>
              </a:ext>
            </a:extLst>
          </p:cNvPr>
          <p:cNvSpPr>
            <a:spLocks noChangeShapeType="1"/>
          </p:cNvSpPr>
          <p:nvPr/>
        </p:nvSpPr>
        <p:spPr bwMode="auto">
          <a:xfrm>
            <a:off x="5334000" y="3048000"/>
            <a:ext cx="0" cy="1219200"/>
          </a:xfrm>
          <a:prstGeom prst="line">
            <a:avLst/>
          </a:prstGeom>
          <a:noFill/>
          <a:ln w="28575">
            <a:solidFill>
              <a:schemeClr val="tx1"/>
            </a:solidFill>
            <a:round/>
            <a:headEnd/>
            <a:tailEn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4" name="Line 44">
            <a:extLst>
              <a:ext uri="{FF2B5EF4-FFF2-40B4-BE49-F238E27FC236}">
                <a16:creationId xmlns="" xmlns:a16="http://schemas.microsoft.com/office/drawing/2014/main" id="{BDA4388A-EC43-401C-86D5-86CB8D1A71A1}"/>
              </a:ext>
            </a:extLst>
          </p:cNvPr>
          <p:cNvSpPr>
            <a:spLocks noChangeShapeType="1"/>
          </p:cNvSpPr>
          <p:nvPr/>
        </p:nvSpPr>
        <p:spPr bwMode="auto">
          <a:xfrm>
            <a:off x="5334000" y="3429000"/>
            <a:ext cx="9906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5" name="Line 45">
            <a:extLst>
              <a:ext uri="{FF2B5EF4-FFF2-40B4-BE49-F238E27FC236}">
                <a16:creationId xmlns="" xmlns:a16="http://schemas.microsoft.com/office/drawing/2014/main" id="{776AF336-0C60-4AE1-8160-C8C5FD64C5F6}"/>
              </a:ext>
            </a:extLst>
          </p:cNvPr>
          <p:cNvSpPr>
            <a:spLocks noChangeShapeType="1"/>
          </p:cNvSpPr>
          <p:nvPr/>
        </p:nvSpPr>
        <p:spPr bwMode="auto">
          <a:xfrm>
            <a:off x="5334000" y="4267200"/>
            <a:ext cx="9906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6" name="Line 46">
            <a:extLst>
              <a:ext uri="{FF2B5EF4-FFF2-40B4-BE49-F238E27FC236}">
                <a16:creationId xmlns="" xmlns:a16="http://schemas.microsoft.com/office/drawing/2014/main" id="{A13F5338-94C0-4FB6-9CF5-6C058B0066A3}"/>
              </a:ext>
            </a:extLst>
          </p:cNvPr>
          <p:cNvSpPr>
            <a:spLocks noChangeShapeType="1"/>
          </p:cNvSpPr>
          <p:nvPr/>
        </p:nvSpPr>
        <p:spPr bwMode="auto">
          <a:xfrm flipH="1">
            <a:off x="8229600" y="2971800"/>
            <a:ext cx="3810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7" name="Line 47">
            <a:extLst>
              <a:ext uri="{FF2B5EF4-FFF2-40B4-BE49-F238E27FC236}">
                <a16:creationId xmlns="" xmlns:a16="http://schemas.microsoft.com/office/drawing/2014/main" id="{0F76F341-CF4C-4C5E-8934-9AE24B3C63E6}"/>
              </a:ext>
            </a:extLst>
          </p:cNvPr>
          <p:cNvSpPr>
            <a:spLocks noChangeShapeType="1"/>
          </p:cNvSpPr>
          <p:nvPr/>
        </p:nvSpPr>
        <p:spPr bwMode="auto">
          <a:xfrm flipH="1">
            <a:off x="8229600" y="3429000"/>
            <a:ext cx="3810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8" name="Line 48">
            <a:extLst>
              <a:ext uri="{FF2B5EF4-FFF2-40B4-BE49-F238E27FC236}">
                <a16:creationId xmlns="" xmlns:a16="http://schemas.microsoft.com/office/drawing/2014/main" id="{FAA6F5EE-81C4-4327-98FC-C8D65FCF7C41}"/>
              </a:ext>
            </a:extLst>
          </p:cNvPr>
          <p:cNvSpPr>
            <a:spLocks noChangeShapeType="1"/>
          </p:cNvSpPr>
          <p:nvPr/>
        </p:nvSpPr>
        <p:spPr bwMode="auto">
          <a:xfrm flipH="1">
            <a:off x="8229600" y="4191000"/>
            <a:ext cx="3810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9" name="Line 49">
            <a:extLst>
              <a:ext uri="{FF2B5EF4-FFF2-40B4-BE49-F238E27FC236}">
                <a16:creationId xmlns="" xmlns:a16="http://schemas.microsoft.com/office/drawing/2014/main" id="{B3B192C3-E1F2-4A09-AF33-784CB367B9A3}"/>
              </a:ext>
            </a:extLst>
          </p:cNvPr>
          <p:cNvSpPr>
            <a:spLocks noChangeShapeType="1"/>
          </p:cNvSpPr>
          <p:nvPr/>
        </p:nvSpPr>
        <p:spPr bwMode="auto">
          <a:xfrm flipH="1">
            <a:off x="8229600" y="4800600"/>
            <a:ext cx="3810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10" name="Line 50">
            <a:extLst>
              <a:ext uri="{FF2B5EF4-FFF2-40B4-BE49-F238E27FC236}">
                <a16:creationId xmlns="" xmlns:a16="http://schemas.microsoft.com/office/drawing/2014/main" id="{5B7E2731-0AD5-44BC-A851-FEA9072BD2BF}"/>
              </a:ext>
            </a:extLst>
          </p:cNvPr>
          <p:cNvSpPr>
            <a:spLocks noChangeShapeType="1"/>
          </p:cNvSpPr>
          <p:nvPr/>
        </p:nvSpPr>
        <p:spPr bwMode="auto">
          <a:xfrm flipH="1">
            <a:off x="5867400" y="2362200"/>
            <a:ext cx="5334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11" name="Line 51">
            <a:extLst>
              <a:ext uri="{FF2B5EF4-FFF2-40B4-BE49-F238E27FC236}">
                <a16:creationId xmlns="" xmlns:a16="http://schemas.microsoft.com/office/drawing/2014/main" id="{D6A1D642-E64C-48D4-98C3-51982B84FA5D}"/>
              </a:ext>
            </a:extLst>
          </p:cNvPr>
          <p:cNvSpPr>
            <a:spLocks noChangeShapeType="1"/>
          </p:cNvSpPr>
          <p:nvPr/>
        </p:nvSpPr>
        <p:spPr bwMode="auto">
          <a:xfrm>
            <a:off x="2743200" y="2362200"/>
            <a:ext cx="457200" cy="0"/>
          </a:xfrm>
          <a:prstGeom prst="line">
            <a:avLst/>
          </a:prstGeom>
          <a:noFill/>
          <a:ln w="2857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2">
            <a:extLst>
              <a:ext uri="{FF2B5EF4-FFF2-40B4-BE49-F238E27FC236}">
                <a16:creationId xmlns="" xmlns:a16="http://schemas.microsoft.com/office/drawing/2014/main" id="{E6DCFAAE-9C62-414D-8746-72FCA7AC9005}"/>
              </a:ext>
            </a:extLst>
          </p:cNvPr>
          <p:cNvSpPr txBox="1">
            <a:spLocks noChangeArrowheads="1"/>
          </p:cNvSpPr>
          <p:nvPr/>
        </p:nvSpPr>
        <p:spPr bwMode="auto">
          <a:xfrm>
            <a:off x="1371600" y="1447800"/>
            <a:ext cx="3048000" cy="1815882"/>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defRPr/>
            </a:pPr>
            <a:r>
              <a:rPr lang="en-GB" sz="1600" b="1" i="1" dirty="0">
                <a:latin typeface="Arial" charset="0"/>
                <a:ea typeface="ＭＳ Ｐゴシック" charset="0"/>
              </a:rPr>
              <a:t>PAY/REWARD</a:t>
            </a:r>
          </a:p>
          <a:p>
            <a:pPr>
              <a:spcBef>
                <a:spcPct val="50000"/>
              </a:spcBef>
              <a:buFontTx/>
              <a:buChar char="•"/>
              <a:defRPr/>
            </a:pPr>
            <a:r>
              <a:rPr lang="en-GB" sz="1600" dirty="0">
                <a:solidFill>
                  <a:schemeClr val="tx2"/>
                </a:solidFill>
                <a:latin typeface="Arial" charset="0"/>
                <a:ea typeface="ＭＳ Ｐゴシック" charset="0"/>
              </a:rPr>
              <a:t>  Base pay</a:t>
            </a:r>
          </a:p>
          <a:p>
            <a:pPr>
              <a:spcBef>
                <a:spcPct val="50000"/>
              </a:spcBef>
              <a:buFontTx/>
              <a:buChar char="•"/>
              <a:defRPr/>
            </a:pPr>
            <a:r>
              <a:rPr lang="en-GB" sz="1600" i="1" dirty="0">
                <a:solidFill>
                  <a:schemeClr val="tx2"/>
                </a:solidFill>
                <a:latin typeface="Arial" charset="0"/>
                <a:ea typeface="ＭＳ Ｐゴシック" charset="0"/>
              </a:rPr>
              <a:t> </a:t>
            </a:r>
            <a:r>
              <a:rPr lang="en-GB" sz="1600" dirty="0">
                <a:solidFill>
                  <a:schemeClr val="tx2"/>
                </a:solidFill>
                <a:latin typeface="Arial" charset="0"/>
                <a:ea typeface="ＭＳ Ｐゴシック" charset="0"/>
              </a:rPr>
              <a:t>Contribution pay</a:t>
            </a:r>
          </a:p>
          <a:p>
            <a:pPr>
              <a:spcBef>
                <a:spcPct val="50000"/>
              </a:spcBef>
              <a:buFontTx/>
              <a:buChar char="•"/>
              <a:defRPr/>
            </a:pPr>
            <a:r>
              <a:rPr lang="en-GB" sz="1600" dirty="0">
                <a:solidFill>
                  <a:schemeClr val="tx2"/>
                </a:solidFill>
                <a:latin typeface="Arial" charset="0"/>
                <a:ea typeface="ＭＳ Ｐゴシック" charset="0"/>
              </a:rPr>
              <a:t> Shares/profit sharing</a:t>
            </a:r>
          </a:p>
          <a:p>
            <a:pPr>
              <a:spcBef>
                <a:spcPct val="50000"/>
              </a:spcBef>
              <a:buFontTx/>
              <a:buChar char="•"/>
              <a:defRPr/>
            </a:pPr>
            <a:r>
              <a:rPr lang="en-GB" sz="1600" dirty="0">
                <a:solidFill>
                  <a:schemeClr val="tx2"/>
                </a:solidFill>
                <a:latin typeface="Arial" charset="0"/>
                <a:ea typeface="ＭＳ Ｐゴシック" charset="0"/>
              </a:rPr>
              <a:t> Recognition</a:t>
            </a:r>
            <a:endParaRPr lang="en-US" sz="1600" dirty="0">
              <a:solidFill>
                <a:schemeClr val="tx2"/>
              </a:solidFill>
              <a:latin typeface="Arial" charset="0"/>
              <a:ea typeface="ＭＳ Ｐゴシック" charset="0"/>
            </a:endParaRPr>
          </a:p>
        </p:txBody>
      </p:sp>
      <p:sp>
        <p:nvSpPr>
          <p:cNvPr id="45059" name="Line 3">
            <a:extLst>
              <a:ext uri="{FF2B5EF4-FFF2-40B4-BE49-F238E27FC236}">
                <a16:creationId xmlns="" xmlns:a16="http://schemas.microsoft.com/office/drawing/2014/main" id="{B7DACE67-D15C-49A0-BC66-621AB2FD7CC5}"/>
              </a:ext>
            </a:extLst>
          </p:cNvPr>
          <p:cNvSpPr>
            <a:spLocks noChangeShapeType="1"/>
          </p:cNvSpPr>
          <p:nvPr/>
        </p:nvSpPr>
        <p:spPr bwMode="auto">
          <a:xfrm flipH="1" flipV="1">
            <a:off x="4419600" y="1219197"/>
            <a:ext cx="15874" cy="2057399"/>
          </a:xfrm>
          <a:prstGeom prst="line">
            <a:avLst/>
          </a:prstGeom>
          <a:noFill/>
          <a:ln w="1905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5060" name="Line 4">
            <a:extLst>
              <a:ext uri="{FF2B5EF4-FFF2-40B4-BE49-F238E27FC236}">
                <a16:creationId xmlns="" xmlns:a16="http://schemas.microsoft.com/office/drawing/2014/main" id="{986CA93C-64ED-4895-BC89-1F3E62BCB46C}"/>
              </a:ext>
            </a:extLst>
          </p:cNvPr>
          <p:cNvSpPr>
            <a:spLocks noChangeShapeType="1"/>
          </p:cNvSpPr>
          <p:nvPr/>
        </p:nvSpPr>
        <p:spPr bwMode="auto">
          <a:xfrm>
            <a:off x="4403725" y="3263682"/>
            <a:ext cx="15875" cy="2146518"/>
          </a:xfrm>
          <a:prstGeom prst="line">
            <a:avLst/>
          </a:prstGeom>
          <a:noFill/>
          <a:ln w="19050">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5061" name="Text Box 5">
            <a:extLst>
              <a:ext uri="{FF2B5EF4-FFF2-40B4-BE49-F238E27FC236}">
                <a16:creationId xmlns="" xmlns:a16="http://schemas.microsoft.com/office/drawing/2014/main" id="{67D42BC1-4CF4-4F4D-9BEF-F4E8C7D0882C}"/>
              </a:ext>
            </a:extLst>
          </p:cNvPr>
          <p:cNvSpPr txBox="1">
            <a:spLocks noChangeArrowheads="1"/>
          </p:cNvSpPr>
          <p:nvPr/>
        </p:nvSpPr>
        <p:spPr bwMode="auto">
          <a:xfrm>
            <a:off x="2814645" y="891196"/>
            <a:ext cx="3178159" cy="33855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spcBef>
                <a:spcPct val="50000"/>
              </a:spcBef>
              <a:defRPr/>
            </a:pPr>
            <a:r>
              <a:rPr lang="en-GB" sz="1600" b="1" dirty="0">
                <a:solidFill>
                  <a:srgbClr val="C00000"/>
                </a:solidFill>
                <a:latin typeface="Arial" charset="0"/>
                <a:ea typeface="ＭＳ Ｐゴシック" charset="0"/>
              </a:rPr>
              <a:t>TRANSACTIONAL (TANGIBLE)</a:t>
            </a:r>
            <a:endParaRPr lang="en-US" sz="1600" b="1" dirty="0">
              <a:solidFill>
                <a:srgbClr val="C00000"/>
              </a:solidFill>
              <a:latin typeface="Arial" charset="0"/>
              <a:ea typeface="ＭＳ Ｐゴシック" charset="0"/>
            </a:endParaRPr>
          </a:p>
        </p:txBody>
      </p:sp>
      <p:sp>
        <p:nvSpPr>
          <p:cNvPr id="45062" name="Text Box 6">
            <a:extLst>
              <a:ext uri="{FF2B5EF4-FFF2-40B4-BE49-F238E27FC236}">
                <a16:creationId xmlns="" xmlns:a16="http://schemas.microsoft.com/office/drawing/2014/main" id="{EC4EE213-08C5-44DC-847C-710297FB063D}"/>
              </a:ext>
            </a:extLst>
          </p:cNvPr>
          <p:cNvSpPr txBox="1">
            <a:spLocks noChangeArrowheads="1"/>
          </p:cNvSpPr>
          <p:nvPr/>
        </p:nvSpPr>
        <p:spPr bwMode="auto">
          <a:xfrm>
            <a:off x="2878667" y="5334000"/>
            <a:ext cx="3048000" cy="33855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spcBef>
                <a:spcPct val="50000"/>
              </a:spcBef>
              <a:defRPr/>
            </a:pPr>
            <a:r>
              <a:rPr lang="en-GB" sz="1600" b="1" dirty="0">
                <a:solidFill>
                  <a:srgbClr val="C00000"/>
                </a:solidFill>
                <a:latin typeface="Arial" charset="0"/>
                <a:ea typeface="ＭＳ Ｐゴシック" charset="0"/>
              </a:rPr>
              <a:t>RELATIONAL (INTANGIBLE)</a:t>
            </a:r>
            <a:endParaRPr lang="en-US" sz="1600" b="1" dirty="0">
              <a:solidFill>
                <a:srgbClr val="C00000"/>
              </a:solidFill>
              <a:latin typeface="Arial" charset="0"/>
              <a:ea typeface="ＭＳ Ｐゴシック" charset="0"/>
            </a:endParaRPr>
          </a:p>
        </p:txBody>
      </p:sp>
      <p:sp>
        <p:nvSpPr>
          <p:cNvPr id="45063" name="Text Box 7">
            <a:extLst>
              <a:ext uri="{FF2B5EF4-FFF2-40B4-BE49-F238E27FC236}">
                <a16:creationId xmlns="" xmlns:a16="http://schemas.microsoft.com/office/drawing/2014/main" id="{B90EC24B-F1D9-44E4-A7FB-5B76A06FE940}"/>
              </a:ext>
            </a:extLst>
          </p:cNvPr>
          <p:cNvSpPr txBox="1">
            <a:spLocks noChangeArrowheads="1"/>
          </p:cNvSpPr>
          <p:nvPr/>
        </p:nvSpPr>
        <p:spPr bwMode="auto">
          <a:xfrm rot="-5428278">
            <a:off x="-147207" y="3095407"/>
            <a:ext cx="1433512" cy="3365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GB" sz="1600" b="1" dirty="0">
                <a:solidFill>
                  <a:srgbClr val="C00000"/>
                </a:solidFill>
                <a:latin typeface="Arial" charset="0"/>
                <a:ea typeface="ＭＳ Ｐゴシック" charset="0"/>
              </a:rPr>
              <a:t>INDIVIDUAL</a:t>
            </a:r>
            <a:endParaRPr lang="en-US" sz="1600" b="1" dirty="0">
              <a:solidFill>
                <a:srgbClr val="C00000"/>
              </a:solidFill>
              <a:latin typeface="Arial" charset="0"/>
              <a:ea typeface="ＭＳ Ｐゴシック" charset="0"/>
            </a:endParaRPr>
          </a:p>
        </p:txBody>
      </p:sp>
      <p:sp>
        <p:nvSpPr>
          <p:cNvPr id="45064" name="Text Box 8">
            <a:extLst>
              <a:ext uri="{FF2B5EF4-FFF2-40B4-BE49-F238E27FC236}">
                <a16:creationId xmlns="" xmlns:a16="http://schemas.microsoft.com/office/drawing/2014/main" id="{812BE848-785B-409E-BF6E-6F991F837AB9}"/>
              </a:ext>
            </a:extLst>
          </p:cNvPr>
          <p:cNvSpPr txBox="1">
            <a:spLocks noChangeArrowheads="1"/>
          </p:cNvSpPr>
          <p:nvPr/>
        </p:nvSpPr>
        <p:spPr bwMode="auto">
          <a:xfrm rot="-5440522">
            <a:off x="7560468" y="3121243"/>
            <a:ext cx="1433512" cy="3365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GB" sz="1600" b="1" dirty="0">
                <a:solidFill>
                  <a:srgbClr val="C00000"/>
                </a:solidFill>
                <a:latin typeface="Arial" charset="0"/>
                <a:ea typeface="ＭＳ Ｐゴシック" charset="0"/>
              </a:rPr>
              <a:t>COMMUNAL</a:t>
            </a:r>
            <a:endParaRPr lang="en-US" sz="1600" b="1" dirty="0">
              <a:solidFill>
                <a:srgbClr val="C00000"/>
              </a:solidFill>
              <a:latin typeface="Arial" charset="0"/>
              <a:ea typeface="ＭＳ Ｐゴシック" charset="0"/>
            </a:endParaRPr>
          </a:p>
        </p:txBody>
      </p:sp>
      <p:sp>
        <p:nvSpPr>
          <p:cNvPr id="45065" name="Text Box 9">
            <a:extLst>
              <a:ext uri="{FF2B5EF4-FFF2-40B4-BE49-F238E27FC236}">
                <a16:creationId xmlns="" xmlns:a16="http://schemas.microsoft.com/office/drawing/2014/main" id="{3FDD2447-9F05-46C0-8DE2-7ED177E779CC}"/>
              </a:ext>
            </a:extLst>
          </p:cNvPr>
          <p:cNvSpPr txBox="1">
            <a:spLocks noChangeArrowheads="1"/>
          </p:cNvSpPr>
          <p:nvPr/>
        </p:nvSpPr>
        <p:spPr bwMode="auto">
          <a:xfrm>
            <a:off x="375109" y="190494"/>
            <a:ext cx="8387892" cy="461665"/>
          </a:xfrm>
          <a:prstGeom prst="rect">
            <a:avLst/>
          </a:prstGeom>
          <a:solidFill>
            <a:schemeClr val="bg1"/>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spcBef>
                <a:spcPct val="50000"/>
              </a:spcBef>
              <a:defRPr/>
            </a:pPr>
            <a:r>
              <a:rPr lang="en-GB" sz="2400" b="1" dirty="0">
                <a:solidFill>
                  <a:srgbClr val="0070C0"/>
                </a:solidFill>
                <a:latin typeface="Arial" charset="0"/>
                <a:ea typeface="ＭＳ Ｐゴシック" charset="0"/>
              </a:rPr>
              <a:t>TOTAL REWARD MODEL (TOWERS PERRIN)</a:t>
            </a:r>
            <a:endParaRPr lang="en-US" sz="2400" b="1" dirty="0">
              <a:solidFill>
                <a:srgbClr val="0070C0"/>
              </a:solidFill>
              <a:latin typeface="Arial" charset="0"/>
              <a:ea typeface="ＭＳ Ｐゴシック" charset="0"/>
            </a:endParaRPr>
          </a:p>
        </p:txBody>
      </p:sp>
      <p:sp>
        <p:nvSpPr>
          <p:cNvPr id="45066" name="Text Box 10">
            <a:extLst>
              <a:ext uri="{FF2B5EF4-FFF2-40B4-BE49-F238E27FC236}">
                <a16:creationId xmlns="" xmlns:a16="http://schemas.microsoft.com/office/drawing/2014/main" id="{1C3BC653-F923-43F3-8AA9-CBA69A68F33B}"/>
              </a:ext>
            </a:extLst>
          </p:cNvPr>
          <p:cNvSpPr txBox="1">
            <a:spLocks noChangeArrowheads="1"/>
          </p:cNvSpPr>
          <p:nvPr/>
        </p:nvSpPr>
        <p:spPr bwMode="auto">
          <a:xfrm>
            <a:off x="4427538" y="1447800"/>
            <a:ext cx="3048000" cy="1815882"/>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b="1" i="1" dirty="0">
                <a:latin typeface="Arial" charset="0"/>
                <a:ea typeface="ＭＳ Ｐゴシック" charset="0"/>
              </a:rPr>
              <a:t>BENEFITS</a:t>
            </a:r>
          </a:p>
          <a:p>
            <a:pPr eaLnBrk="1" hangingPunct="1">
              <a:spcBef>
                <a:spcPct val="50000"/>
              </a:spcBef>
              <a:buFontTx/>
              <a:buChar char="•"/>
              <a:defRPr/>
            </a:pPr>
            <a:r>
              <a:rPr lang="en-GB" sz="1600" i="1" dirty="0">
                <a:latin typeface="Arial" charset="0"/>
                <a:ea typeface="ＭＳ Ｐゴシック" charset="0"/>
              </a:rPr>
              <a:t> </a:t>
            </a:r>
            <a:r>
              <a:rPr lang="en-GB" sz="1600" dirty="0">
                <a:solidFill>
                  <a:schemeClr val="tx2"/>
                </a:solidFill>
                <a:latin typeface="Arial" charset="0"/>
                <a:ea typeface="ＭＳ Ｐゴシック" charset="0"/>
              </a:rPr>
              <a:t>Pensions</a:t>
            </a:r>
          </a:p>
          <a:p>
            <a:pPr eaLnBrk="1" hangingPunct="1">
              <a:spcBef>
                <a:spcPct val="50000"/>
              </a:spcBef>
              <a:buFontTx/>
              <a:buChar char="•"/>
              <a:defRPr/>
            </a:pPr>
            <a:r>
              <a:rPr lang="en-GB" sz="1600" dirty="0">
                <a:solidFill>
                  <a:schemeClr val="tx2"/>
                </a:solidFill>
                <a:latin typeface="Arial" charset="0"/>
                <a:ea typeface="ＭＳ Ｐゴシック" charset="0"/>
              </a:rPr>
              <a:t> Health care</a:t>
            </a:r>
          </a:p>
          <a:p>
            <a:pPr eaLnBrk="1" hangingPunct="1">
              <a:spcBef>
                <a:spcPct val="50000"/>
              </a:spcBef>
              <a:buFontTx/>
              <a:buChar char="•"/>
              <a:defRPr/>
            </a:pPr>
            <a:r>
              <a:rPr lang="en-GB" sz="1600" dirty="0">
                <a:solidFill>
                  <a:schemeClr val="tx2"/>
                </a:solidFill>
                <a:latin typeface="Arial" charset="0"/>
                <a:ea typeface="ＭＳ Ｐゴシック" charset="0"/>
              </a:rPr>
              <a:t> Perks</a:t>
            </a:r>
          </a:p>
          <a:p>
            <a:pPr eaLnBrk="1" hangingPunct="1">
              <a:spcBef>
                <a:spcPct val="50000"/>
              </a:spcBef>
              <a:buFontTx/>
              <a:buChar char="•"/>
              <a:defRPr/>
            </a:pPr>
            <a:r>
              <a:rPr lang="en-GB" sz="1600" dirty="0">
                <a:solidFill>
                  <a:schemeClr val="tx2"/>
                </a:solidFill>
                <a:latin typeface="Arial" charset="0"/>
                <a:ea typeface="ＭＳ Ｐゴシック" charset="0"/>
              </a:rPr>
              <a:t> Flexible benefits</a:t>
            </a:r>
            <a:endParaRPr lang="en-GB" sz="1600" i="1" dirty="0">
              <a:solidFill>
                <a:schemeClr val="tx2"/>
              </a:solidFill>
              <a:latin typeface="Arial" charset="0"/>
              <a:ea typeface="ＭＳ Ｐゴシック" charset="0"/>
            </a:endParaRPr>
          </a:p>
        </p:txBody>
      </p:sp>
      <p:sp>
        <p:nvSpPr>
          <p:cNvPr id="45067" name="Text Box 11">
            <a:extLst>
              <a:ext uri="{FF2B5EF4-FFF2-40B4-BE49-F238E27FC236}">
                <a16:creationId xmlns="" xmlns:a16="http://schemas.microsoft.com/office/drawing/2014/main" id="{D867ED3E-C413-43C4-9A3E-04E7A03715E4}"/>
              </a:ext>
            </a:extLst>
          </p:cNvPr>
          <p:cNvSpPr txBox="1">
            <a:spLocks noChangeArrowheads="1"/>
          </p:cNvSpPr>
          <p:nvPr/>
        </p:nvSpPr>
        <p:spPr bwMode="auto">
          <a:xfrm>
            <a:off x="1371600" y="3276600"/>
            <a:ext cx="3048000" cy="1815882"/>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b="1" i="1" dirty="0">
                <a:latin typeface="Arial" charset="0"/>
                <a:ea typeface="ＭＳ Ｐゴシック" charset="0"/>
              </a:rPr>
              <a:t>LEARNING &amp; DEVELOPMENT</a:t>
            </a:r>
          </a:p>
          <a:p>
            <a:pPr eaLnBrk="1" hangingPunct="1">
              <a:spcBef>
                <a:spcPct val="50000"/>
              </a:spcBef>
              <a:buFontTx/>
              <a:buChar char="•"/>
              <a:defRPr/>
            </a:pPr>
            <a:r>
              <a:rPr lang="en-GB" sz="1600" i="1" dirty="0">
                <a:solidFill>
                  <a:schemeClr val="tx2"/>
                </a:solidFill>
                <a:latin typeface="Arial" charset="0"/>
                <a:ea typeface="ＭＳ Ｐゴシック" charset="0"/>
              </a:rPr>
              <a:t>  </a:t>
            </a:r>
            <a:r>
              <a:rPr lang="en-GB" sz="1600" dirty="0">
                <a:solidFill>
                  <a:schemeClr val="tx2"/>
                </a:solidFill>
                <a:latin typeface="Arial" charset="0"/>
                <a:ea typeface="ＭＳ Ｐゴシック" charset="0"/>
              </a:rPr>
              <a:t>Workplace learning</a:t>
            </a:r>
          </a:p>
          <a:p>
            <a:pPr eaLnBrk="1" hangingPunct="1">
              <a:spcBef>
                <a:spcPct val="50000"/>
              </a:spcBef>
              <a:buFontTx/>
              <a:buChar char="•"/>
              <a:defRPr/>
            </a:pPr>
            <a:r>
              <a:rPr lang="en-GB" sz="1600" dirty="0">
                <a:solidFill>
                  <a:schemeClr val="tx2"/>
                </a:solidFill>
                <a:latin typeface="Arial" charset="0"/>
                <a:ea typeface="ＭＳ Ｐゴシック" charset="0"/>
              </a:rPr>
              <a:t>  Training</a:t>
            </a:r>
          </a:p>
          <a:p>
            <a:pPr eaLnBrk="1" hangingPunct="1">
              <a:spcBef>
                <a:spcPct val="50000"/>
              </a:spcBef>
              <a:buFontTx/>
              <a:buChar char="•"/>
              <a:defRPr/>
            </a:pPr>
            <a:r>
              <a:rPr lang="en-GB" sz="1600" dirty="0">
                <a:solidFill>
                  <a:schemeClr val="tx2"/>
                </a:solidFill>
                <a:latin typeface="Arial" charset="0"/>
                <a:ea typeface="ＭＳ Ｐゴシック" charset="0"/>
              </a:rPr>
              <a:t>  Performance management</a:t>
            </a:r>
          </a:p>
          <a:p>
            <a:pPr eaLnBrk="1" hangingPunct="1">
              <a:spcBef>
                <a:spcPct val="50000"/>
              </a:spcBef>
              <a:buFontTx/>
              <a:buChar char="•"/>
              <a:defRPr/>
            </a:pPr>
            <a:r>
              <a:rPr lang="en-GB" sz="1600" dirty="0">
                <a:solidFill>
                  <a:schemeClr val="tx2"/>
                </a:solidFill>
                <a:latin typeface="Arial" charset="0"/>
                <a:ea typeface="ＭＳ Ｐゴシック" charset="0"/>
              </a:rPr>
              <a:t> Career development</a:t>
            </a:r>
          </a:p>
        </p:txBody>
      </p:sp>
      <p:sp>
        <p:nvSpPr>
          <p:cNvPr id="45068" name="Text Box 12">
            <a:extLst>
              <a:ext uri="{FF2B5EF4-FFF2-40B4-BE49-F238E27FC236}">
                <a16:creationId xmlns="" xmlns:a16="http://schemas.microsoft.com/office/drawing/2014/main" id="{1845F2D4-F4F1-4823-80E0-77EBD9434657}"/>
              </a:ext>
            </a:extLst>
          </p:cNvPr>
          <p:cNvSpPr txBox="1">
            <a:spLocks noChangeArrowheads="1"/>
          </p:cNvSpPr>
          <p:nvPr/>
        </p:nvSpPr>
        <p:spPr bwMode="auto">
          <a:xfrm>
            <a:off x="4419600" y="3276600"/>
            <a:ext cx="3048000" cy="1815882"/>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b="1" i="1" dirty="0">
                <a:latin typeface="Arial" charset="0"/>
                <a:ea typeface="ＭＳ Ｐゴシック" charset="0"/>
              </a:rPr>
              <a:t>WORK ENVIRONMENT</a:t>
            </a:r>
          </a:p>
          <a:p>
            <a:pPr eaLnBrk="1" hangingPunct="1">
              <a:spcBef>
                <a:spcPct val="50000"/>
              </a:spcBef>
              <a:buFontTx/>
              <a:buChar char="•"/>
              <a:defRPr/>
            </a:pPr>
            <a:r>
              <a:rPr lang="en-GB" sz="1600" i="1" dirty="0">
                <a:solidFill>
                  <a:schemeClr val="tx2"/>
                </a:solidFill>
                <a:latin typeface="Arial" charset="0"/>
                <a:ea typeface="ＭＳ Ｐゴシック" charset="0"/>
              </a:rPr>
              <a:t>  </a:t>
            </a:r>
            <a:r>
              <a:rPr lang="en-GB" sz="1600" dirty="0">
                <a:solidFill>
                  <a:schemeClr val="tx2"/>
                </a:solidFill>
                <a:latin typeface="Arial" charset="0"/>
                <a:ea typeface="ＭＳ Ｐゴシック" charset="0"/>
              </a:rPr>
              <a:t>Core values</a:t>
            </a:r>
          </a:p>
          <a:p>
            <a:pPr eaLnBrk="1" hangingPunct="1">
              <a:spcBef>
                <a:spcPct val="50000"/>
              </a:spcBef>
              <a:buFontTx/>
              <a:buChar char="•"/>
              <a:defRPr/>
            </a:pPr>
            <a:r>
              <a:rPr lang="en-GB" sz="1600" dirty="0">
                <a:solidFill>
                  <a:schemeClr val="tx2"/>
                </a:solidFill>
                <a:latin typeface="Arial" charset="0"/>
                <a:ea typeface="ＭＳ Ｐゴシック" charset="0"/>
              </a:rPr>
              <a:t>  Leadership</a:t>
            </a:r>
          </a:p>
          <a:p>
            <a:pPr eaLnBrk="1" hangingPunct="1">
              <a:spcBef>
                <a:spcPct val="50000"/>
              </a:spcBef>
              <a:buFontTx/>
              <a:buChar char="•"/>
              <a:defRPr/>
            </a:pPr>
            <a:r>
              <a:rPr lang="en-GB" sz="1600" dirty="0">
                <a:solidFill>
                  <a:schemeClr val="tx2"/>
                </a:solidFill>
                <a:latin typeface="Arial" charset="0"/>
                <a:ea typeface="ＭＳ Ｐゴシック" charset="0"/>
              </a:rPr>
              <a:t>  Employee voice</a:t>
            </a:r>
          </a:p>
          <a:p>
            <a:pPr eaLnBrk="1" hangingPunct="1">
              <a:spcBef>
                <a:spcPct val="50000"/>
              </a:spcBef>
              <a:buFontTx/>
              <a:buChar char="•"/>
              <a:defRPr/>
            </a:pPr>
            <a:r>
              <a:rPr lang="en-GB" sz="1600" dirty="0">
                <a:solidFill>
                  <a:schemeClr val="tx2"/>
                </a:solidFill>
                <a:latin typeface="Arial" charset="0"/>
                <a:ea typeface="ＭＳ Ｐゴシック" charset="0"/>
              </a:rPr>
              <a:t>  Job/work design</a:t>
            </a:r>
          </a:p>
        </p:txBody>
      </p:sp>
      <p:sp>
        <p:nvSpPr>
          <p:cNvPr id="45069" name="Line 13">
            <a:extLst>
              <a:ext uri="{FF2B5EF4-FFF2-40B4-BE49-F238E27FC236}">
                <a16:creationId xmlns="" xmlns:a16="http://schemas.microsoft.com/office/drawing/2014/main" id="{33640664-1C75-4502-8A84-44DB00418497}"/>
              </a:ext>
            </a:extLst>
          </p:cNvPr>
          <p:cNvSpPr>
            <a:spLocks noChangeShapeType="1"/>
          </p:cNvSpPr>
          <p:nvPr/>
        </p:nvSpPr>
        <p:spPr bwMode="auto">
          <a:xfrm flipH="1">
            <a:off x="866775" y="3276600"/>
            <a:ext cx="504825" cy="0"/>
          </a:xfrm>
          <a:prstGeom prst="line">
            <a:avLst/>
          </a:prstGeom>
          <a:noFill/>
          <a:ln w="952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5070" name="Line 14">
            <a:extLst>
              <a:ext uri="{FF2B5EF4-FFF2-40B4-BE49-F238E27FC236}">
                <a16:creationId xmlns="" xmlns:a16="http://schemas.microsoft.com/office/drawing/2014/main" id="{9F33C5B5-352F-4090-BB96-2BB0A7A32661}"/>
              </a:ext>
            </a:extLst>
          </p:cNvPr>
          <p:cNvSpPr>
            <a:spLocks noChangeShapeType="1"/>
          </p:cNvSpPr>
          <p:nvPr/>
        </p:nvSpPr>
        <p:spPr bwMode="auto">
          <a:xfrm>
            <a:off x="7475538" y="3276600"/>
            <a:ext cx="576263" cy="0"/>
          </a:xfrm>
          <a:prstGeom prst="line">
            <a:avLst/>
          </a:prstGeom>
          <a:noFill/>
          <a:ln w="9525">
            <a:solidFill>
              <a:schemeClr val="tx1"/>
            </a:solidFill>
            <a:round/>
            <a:headEnd/>
            <a:tailEnd type="triangle" w="med" len="med"/>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C073F89C-6C16-49CC-BA81-E6FF5810571E}"/>
              </a:ext>
            </a:extLst>
          </p:cNvPr>
          <p:cNvPicPr>
            <a:picLocks noChangeAspect="1"/>
          </p:cNvPicPr>
          <p:nvPr/>
        </p:nvPicPr>
        <p:blipFill>
          <a:blip r:embed="rId2"/>
          <a:stretch>
            <a:fillRect/>
          </a:stretch>
        </p:blipFill>
        <p:spPr>
          <a:xfrm>
            <a:off x="0" y="0"/>
            <a:ext cx="9144000" cy="5715000"/>
          </a:xfrm>
          <a:prstGeom prst="rect">
            <a:avLst/>
          </a:prstGeom>
        </p:spPr>
      </p:pic>
    </p:spTree>
    <p:extLst>
      <p:ext uri="{BB962C8B-B14F-4D97-AF65-F5344CB8AC3E}">
        <p14:creationId xmlns="" xmlns:p14="http://schemas.microsoft.com/office/powerpoint/2010/main" val="753370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D8CEE6E-2942-4373-902C-A9EB7D0EC6CF}"/>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 xmlns:a16="http://schemas.microsoft.com/office/drawing/2014/main" id="{9FFF57A1-A1A9-4036-A0F7-6E23F8F13CA1}"/>
              </a:ext>
            </a:extLst>
          </p:cNvPr>
          <p:cNvSpPr>
            <a:spLocks noGrp="1"/>
          </p:cNvSpPr>
          <p:nvPr>
            <p:ph idx="1"/>
          </p:nvPr>
        </p:nvSpPr>
        <p:spPr/>
        <p:txBody>
          <a:bodyPr/>
          <a:lstStyle/>
          <a:p>
            <a:pPr marL="0" indent="0">
              <a:buNone/>
            </a:pPr>
            <a:r>
              <a:rPr lang="en-US" sz="2400" b="0" i="0" dirty="0">
                <a:solidFill>
                  <a:srgbClr val="555555"/>
                </a:solidFill>
                <a:effectLst/>
                <a:latin typeface="verdana" panose="020B0604030504040204" pitchFamily="34" charset="0"/>
              </a:rPr>
              <a:t>ARMSTRONG, M., 2007. </a:t>
            </a:r>
            <a:r>
              <a:rPr lang="en-US" sz="2400" b="0" i="1" dirty="0">
                <a:solidFill>
                  <a:srgbClr val="555555"/>
                </a:solidFill>
                <a:effectLst/>
                <a:latin typeface="verdana" panose="020B0604030504040204" pitchFamily="34" charset="0"/>
              </a:rPr>
              <a:t>PART 01: THE FUNDAMENTALS OF REWARD MANAGEMENT; Chapter 01: Reward management: an overview. </a:t>
            </a:r>
            <a:r>
              <a:rPr lang="en-US" sz="2400" b="0" i="0" dirty="0">
                <a:solidFill>
                  <a:srgbClr val="555555"/>
                </a:solidFill>
                <a:effectLst/>
                <a:latin typeface="verdana" panose="020B0604030504040204" pitchFamily="34" charset="0"/>
              </a:rPr>
              <a:t>2nd ed. </a:t>
            </a:r>
            <a:r>
              <a:rPr lang="en-US" sz="2400" b="0" i="0" dirty="0" err="1">
                <a:solidFill>
                  <a:srgbClr val="555555"/>
                </a:solidFill>
                <a:effectLst/>
                <a:latin typeface="verdana" panose="020B0604030504040204" pitchFamily="34" charset="0"/>
              </a:rPr>
              <a:t>edn</a:t>
            </a:r>
            <a:r>
              <a:rPr lang="en-US" sz="2400" b="0" i="0" dirty="0">
                <a:solidFill>
                  <a:srgbClr val="555555"/>
                </a:solidFill>
                <a:effectLst/>
                <a:latin typeface="verdana" panose="020B0604030504040204" pitchFamily="34" charset="0"/>
              </a:rPr>
              <a:t>. London: Kogan Page Ltd.</a:t>
            </a:r>
          </a:p>
          <a:p>
            <a:pPr marL="0" indent="0">
              <a:buNone/>
            </a:pPr>
            <a:r>
              <a:rPr lang="en-US" sz="2400" b="0" i="0" dirty="0">
                <a:solidFill>
                  <a:srgbClr val="3A3A3A"/>
                </a:solidFill>
                <a:effectLst/>
                <a:latin typeface="Source Sans Pro" panose="020B0503030403020204" pitchFamily="34" charset="0"/>
              </a:rPr>
              <a:t>Tyson, S. (2015) </a:t>
            </a:r>
            <a:r>
              <a:rPr lang="en-US" sz="2400" b="0" i="1" dirty="0">
                <a:solidFill>
                  <a:srgbClr val="3A3A3A"/>
                </a:solidFill>
                <a:effectLst/>
                <a:latin typeface="Source Sans Pro" panose="020B0503030403020204" pitchFamily="34" charset="0"/>
              </a:rPr>
              <a:t>Essentials of Human Resource Management</a:t>
            </a:r>
            <a:r>
              <a:rPr lang="en-US" sz="2400" b="0" i="0" dirty="0">
                <a:solidFill>
                  <a:srgbClr val="3A3A3A"/>
                </a:solidFill>
                <a:effectLst/>
                <a:latin typeface="Source Sans Pro" panose="020B0503030403020204" pitchFamily="34" charset="0"/>
              </a:rPr>
              <a:t>. London: Routledge.</a:t>
            </a:r>
          </a:p>
          <a:p>
            <a:pPr marL="0" indent="0">
              <a:buNone/>
            </a:pPr>
            <a:endParaRPr lang="en-US" dirty="0"/>
          </a:p>
        </p:txBody>
      </p:sp>
    </p:spTree>
    <p:extLst>
      <p:ext uri="{BB962C8B-B14F-4D97-AF65-F5344CB8AC3E}">
        <p14:creationId xmlns="" xmlns:p14="http://schemas.microsoft.com/office/powerpoint/2010/main" val="4553838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842</TotalTime>
  <Words>2116</Words>
  <Application>Microsoft Office PowerPoint</Application>
  <PresentationFormat>On-screen Show (4:3)</PresentationFormat>
  <Paragraphs>182</Paragraphs>
  <Slides>23</Slides>
  <Notes>14</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20140311PresentationUWTSDTemplate</vt:lpstr>
      <vt:lpstr>Slide 1</vt:lpstr>
      <vt:lpstr>REWARD MANAGEMENT</vt:lpstr>
      <vt:lpstr>REWARD MANAGEMENT DEFINED</vt:lpstr>
      <vt:lpstr>Slide 4</vt:lpstr>
      <vt:lpstr>AIMS OF REWARD MANAGEMENT</vt:lpstr>
      <vt:lpstr>Reward Philosophy</vt:lpstr>
      <vt:lpstr>Fundamental principles</vt:lpstr>
      <vt:lpstr>Slide 8</vt:lpstr>
      <vt:lpstr>Slide 9</vt:lpstr>
      <vt:lpstr>FORMULATING REWARD STRATEGY</vt:lpstr>
      <vt:lpstr>Total Reward approach</vt:lpstr>
      <vt:lpstr>IMPLEMENTING REWARD STRATEGY</vt:lpstr>
      <vt:lpstr>REWARD STRATEGY QUESTIONS</vt:lpstr>
      <vt:lpstr>EXAMPLES OF REWARD STRATEGY AREAS</vt:lpstr>
      <vt:lpstr>Slide 15</vt:lpstr>
      <vt:lpstr>Slide 16</vt:lpstr>
      <vt:lpstr>Slide 17</vt:lpstr>
      <vt:lpstr>THE REWARD SYSTEM</vt:lpstr>
      <vt:lpstr>Total Reward System</vt:lpstr>
      <vt:lpstr>Slide 20</vt:lpstr>
      <vt:lpstr>Slide 21</vt:lpstr>
      <vt:lpstr>Slide 22</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Michael Armstrong</dc:creator>
  <cp:lastModifiedBy>Comment</cp:lastModifiedBy>
  <cp:revision>35</cp:revision>
  <cp:lastPrinted>1601-01-01T00:00:00Z</cp:lastPrinted>
  <dcterms:created xsi:type="dcterms:W3CDTF">2011-07-06T08:32:48Z</dcterms:created>
  <dcterms:modified xsi:type="dcterms:W3CDTF">2023-05-05T13:40:24Z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