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sldIdLst>
    <p:sldId id="256" r:id="rId2"/>
    <p:sldId id="264" r:id="rId3"/>
    <p:sldId id="259" r:id="rId4"/>
    <p:sldId id="260" r:id="rId5"/>
    <p:sldId id="257" r:id="rId6"/>
    <p:sldId id="258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DBDB"/>
    <a:srgbClr val="666699"/>
    <a:srgbClr val="4878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52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107C1-65C2-4B00-9983-E0D0BF503B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6519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12C91-BC45-4DBF-A907-6B0D0B9EE68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5618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36413-A25D-41D2-9F20-D331D511536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555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487B-CD3D-47B1-BA0B-6FDBF079093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254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3A10D-E383-41D7-B059-B3769586436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1936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050A3-E080-4DAF-8967-8C3B3AB45B1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9037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5A5D2-8531-4652-B128-B287B7D116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67075-D86A-4225-8405-7E49EBAA069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0481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E286-0189-49B7-AE3F-0C43AAD2F1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7203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5837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8783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2613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890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4633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69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734A6-39C2-4B3D-8390-9A5C1EE0F71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2843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3D69-5124-4CE1-9F39-E89CE50AE87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88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878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E4297-B2A3-475E-916D-2321CB4DFD2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3490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8907" y="2060848"/>
            <a:ext cx="7772400" cy="1584102"/>
          </a:xfrm>
        </p:spPr>
        <p:txBody>
          <a:bodyPr/>
          <a:lstStyle/>
          <a:p>
            <a:pPr algn="l" eaLnBrk="1" hangingPunct="1"/>
            <a:r>
              <a:rPr lang="en-GB" altLang="en-US" sz="5400" dirty="0">
                <a:solidFill>
                  <a:schemeClr val="tx1">
                    <a:lumMod val="85000"/>
                  </a:schemeClr>
                </a:solidFill>
                <a:latin typeface="18thCentury" pitchFamily="2" charset="0"/>
              </a:rPr>
              <a:t>Process &amp; Object: The Question of the Question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51720" y="5301208"/>
            <a:ext cx="6620968" cy="86142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solidFill>
                  <a:schemeClr val="tx1">
                    <a:lumMod val="85000"/>
                  </a:schemeClr>
                </a:solidFill>
              </a:rPr>
              <a:t>Considering </a:t>
            </a:r>
            <a:r>
              <a:rPr lang="en-US" altLang="en-US" sz="2400" dirty="0" smtClean="0">
                <a:solidFill>
                  <a:srgbClr val="FFC000"/>
                </a:solidFill>
              </a:rPr>
              <a:t>essay</a:t>
            </a:r>
            <a:r>
              <a:rPr lang="en-US" altLang="en-US" sz="2400" dirty="0" smtClean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en-US" altLang="en-US" sz="2400" dirty="0" smtClean="0">
                <a:solidFill>
                  <a:srgbClr val="FFC000"/>
                </a:solidFill>
              </a:rPr>
              <a:t>writing </a:t>
            </a:r>
            <a:endParaRPr lang="en-US" altLang="en-US" sz="2400" dirty="0">
              <a:solidFill>
                <a:srgbClr val="FFC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00591" y="283369"/>
            <a:ext cx="7448550" cy="836612"/>
          </a:xfrm>
        </p:spPr>
        <p:txBody>
          <a:bodyPr/>
          <a:lstStyle/>
          <a:p>
            <a:r>
              <a:rPr lang="en-GB" altLang="en-US" sz="3600" dirty="0">
                <a:solidFill>
                  <a:schemeClr val="tx1">
                    <a:lumMod val="85000"/>
                  </a:schemeClr>
                </a:solidFill>
                <a:latin typeface="Garamond" panose="02020404030301010803" pitchFamily="18" charset="0"/>
              </a:rPr>
              <a:t>MODULE LEAR</a:t>
            </a:r>
            <a:r>
              <a:rPr lang="en-GB" altLang="en-US" sz="3600" dirty="0">
                <a:solidFill>
                  <a:srgbClr val="DBDBDB"/>
                </a:solidFill>
                <a:latin typeface="Garamond" panose="02020404030301010803" pitchFamily="18" charset="0"/>
              </a:rPr>
              <a:t>NI</a:t>
            </a:r>
            <a:r>
              <a:rPr lang="en-GB" altLang="en-US" sz="3600" dirty="0">
                <a:solidFill>
                  <a:schemeClr val="tx1">
                    <a:lumMod val="85000"/>
                  </a:schemeClr>
                </a:solidFill>
                <a:latin typeface="Garamond" panose="02020404030301010803" pitchFamily="18" charset="0"/>
              </a:rPr>
              <a:t>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4"/>
            <a:ext cx="8497888" cy="5149850"/>
          </a:xfrm>
        </p:spPr>
        <p:txBody>
          <a:bodyPr rtlCol="0">
            <a:normAutofit fontScale="92500" lnSpcReduction="10000"/>
          </a:bodyPr>
          <a:lstStyle/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/>
              <a:defRPr/>
            </a:pPr>
            <a:r>
              <a:rPr lang="en-GB" sz="2600" dirty="0"/>
              <a:t>competency in </a:t>
            </a:r>
            <a:r>
              <a:rPr lang="en-GB" sz="2600" dirty="0">
                <a:solidFill>
                  <a:srgbClr val="FFC000"/>
                </a:solidFill>
              </a:rPr>
              <a:t>certain recognised key and transferable skills </a:t>
            </a:r>
            <a:r>
              <a:rPr lang="en-GB" sz="2600" dirty="0"/>
              <a:t>integral to their subject;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2"/>
              <a:defRPr/>
            </a:pPr>
            <a:r>
              <a:rPr lang="en-GB" sz="2600" dirty="0"/>
              <a:t>effectively </a:t>
            </a:r>
            <a:r>
              <a:rPr lang="en-GB" sz="2600" dirty="0">
                <a:solidFill>
                  <a:srgbClr val="FFC000"/>
                </a:solidFill>
              </a:rPr>
              <a:t>communicate information</a:t>
            </a:r>
            <a:r>
              <a:rPr lang="en-GB" sz="2600" dirty="0"/>
              <a:t>, both written and orally; 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3"/>
              <a:defRPr/>
            </a:pPr>
            <a:r>
              <a:rPr lang="en-GB" sz="2600" dirty="0"/>
              <a:t>an understanding for </a:t>
            </a:r>
            <a:r>
              <a:rPr lang="en-GB" sz="2600" dirty="0">
                <a:solidFill>
                  <a:srgbClr val="FFC000"/>
                </a:solidFill>
              </a:rPr>
              <a:t>established scholarly guidelines </a:t>
            </a:r>
            <a:r>
              <a:rPr lang="en-GB" sz="2600" dirty="0"/>
              <a:t>covering aspects of undergraduate study, </a:t>
            </a:r>
            <a:r>
              <a:rPr lang="en-GB" sz="2600" i="1" dirty="0"/>
              <a:t>such as</a:t>
            </a:r>
            <a:r>
              <a:rPr lang="en-GB" sz="2600" dirty="0"/>
              <a:t> the presentation and submission of work, research and study techniques, working independently or in a team, and the referencing of material from secondary sources; 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3"/>
              <a:defRPr/>
            </a:pPr>
            <a:r>
              <a:rPr lang="en-GB" sz="2600" dirty="0"/>
              <a:t>effective use of various </a:t>
            </a:r>
            <a:r>
              <a:rPr lang="en-GB" sz="2600" dirty="0">
                <a:solidFill>
                  <a:srgbClr val="FFC000"/>
                </a:solidFill>
              </a:rPr>
              <a:t>IT approaches </a:t>
            </a:r>
            <a:r>
              <a:rPr lang="en-GB" sz="2600" dirty="0"/>
              <a:t>and methods necessary for the study of their chosen subject. 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84297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332656"/>
            <a:ext cx="7255642" cy="672026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rgbClr val="DBDBDB"/>
                </a:solidFill>
                <a:latin typeface="Garamond" panose="02020404030301010803" pitchFamily="18" charset="0"/>
              </a:rPr>
              <a:t>ANALYSE THE ESSAY QUESTION </a:t>
            </a:r>
            <a:r>
              <a:rPr lang="en-GB" altLang="en-US" sz="3400" b="1" dirty="0">
                <a:solidFill>
                  <a:srgbClr val="DBDBDB"/>
                </a:solidFill>
              </a:rPr>
              <a:t/>
            </a:r>
            <a:br>
              <a:rPr lang="en-GB" altLang="en-US" sz="3400" b="1" dirty="0">
                <a:solidFill>
                  <a:srgbClr val="DBDBDB"/>
                </a:solidFill>
              </a:rPr>
            </a:br>
            <a:endParaRPr lang="en-GB" altLang="en-US" sz="3400" b="1" dirty="0">
              <a:solidFill>
                <a:srgbClr val="DBDBDB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24744"/>
            <a:ext cx="8640960" cy="554461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3300" dirty="0"/>
              <a:t>When you are given a list of essay questions, develop your ability to interpret and decipher </a:t>
            </a:r>
            <a:r>
              <a:rPr lang="en-GB" altLang="en-US" sz="3300" dirty="0" smtClean="0"/>
              <a:t>by examining </a:t>
            </a:r>
            <a:r>
              <a:rPr lang="en-GB" altLang="en-US" sz="3300" dirty="0"/>
              <a:t>all of them </a:t>
            </a:r>
            <a:r>
              <a:rPr lang="en-GB" altLang="en-US" sz="3300" dirty="0" smtClean="0"/>
              <a:t>&amp; thinking </a:t>
            </a:r>
            <a:r>
              <a:rPr lang="en-GB" altLang="en-US" sz="3300" dirty="0"/>
              <a:t>through what each might be about</a:t>
            </a:r>
            <a:r>
              <a:rPr lang="en-GB" altLang="en-US" sz="3300" dirty="0" smtClean="0"/>
              <a:t>: </a:t>
            </a:r>
            <a:r>
              <a:rPr lang="en-GB" altLang="en-US" sz="2600" dirty="0"/>
              <a:t/>
            </a:r>
            <a:br>
              <a:rPr lang="en-GB" altLang="en-US" sz="2600" dirty="0"/>
            </a:br>
            <a:r>
              <a:rPr lang="en-GB" altLang="en-US" sz="2600" dirty="0"/>
              <a:t>     </a:t>
            </a:r>
            <a:r>
              <a:rPr lang="en-GB" altLang="en-US" sz="2600" i="1" dirty="0"/>
              <a:t>[it is NOT useful to try for an answer that you think the Tutor wants!]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600" i="1" dirty="0"/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3300" dirty="0"/>
              <a:t>Rephrase the question in your own words; break down the question into a series of smaller questions or tasks;</a:t>
            </a:r>
            <a:endParaRPr lang="en-GB" altLang="en-US" sz="1800" i="1" dirty="0"/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600" i="1" dirty="0"/>
          </a:p>
          <a:p>
            <a:pPr eaLnBrk="1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3300" dirty="0"/>
              <a:t>Before beginning to write the essay, ensure that you understand all the terms of the question;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600" i="1" dirty="0"/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3300" dirty="0"/>
              <a:t>the </a:t>
            </a:r>
            <a:r>
              <a:rPr lang="en-GB" altLang="en-US" sz="3300" u="sng" dirty="0">
                <a:solidFill>
                  <a:srgbClr val="FFC000"/>
                </a:solidFill>
              </a:rPr>
              <a:t>sessions deliver the module aims and the questions test the learning outcomes</a:t>
            </a:r>
            <a:r>
              <a:rPr lang="en-GB" altLang="en-US" sz="3300" dirty="0"/>
              <a:t>, so </a:t>
            </a:r>
            <a:r>
              <a:rPr lang="en-GB" altLang="en-US" sz="3300" u="sng" dirty="0">
                <a:solidFill>
                  <a:srgbClr val="FFC000"/>
                </a:solidFill>
              </a:rPr>
              <a:t>do not expect them to provide answers</a:t>
            </a:r>
            <a:r>
              <a:rPr lang="en-GB" altLang="en-US" sz="3300" dirty="0">
                <a:solidFill>
                  <a:srgbClr val="002060"/>
                </a:solidFill>
              </a:rPr>
              <a:t> </a:t>
            </a:r>
            <a:r>
              <a:rPr lang="en-GB" altLang="en-US" sz="3300" dirty="0"/>
              <a:t>to stand alone questions: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altLang="en-US" sz="1600" i="1" dirty="0"/>
          </a:p>
          <a:p>
            <a:pPr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3300" dirty="0"/>
              <a:t>reference to notes, class discussion bibliographies etc. is essential.</a:t>
            </a:r>
          </a:p>
          <a:p>
            <a:pPr eaLnBrk="1" hangingPunct="1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alt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7703857" y="26064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0"/>
            <a:ext cx="4104456" cy="836712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DBDBDB"/>
                </a:solidFill>
                <a:latin typeface="Garamond" panose="02020404030301010803" pitchFamily="18" charset="0"/>
              </a:rPr>
              <a:t>KEY WORDS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endParaRPr lang="en-GB" altLang="en-US" sz="3200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908720"/>
            <a:ext cx="8424936" cy="6093296"/>
          </a:xfrm>
        </p:spPr>
        <p:txBody>
          <a:bodyPr>
            <a:noAutofit/>
          </a:bodyPr>
          <a:lstStyle/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Analyse</a:t>
            </a:r>
            <a:r>
              <a:rPr lang="en-GB" altLang="en-US" dirty="0">
                <a:solidFill>
                  <a:srgbClr val="002060"/>
                </a:solidFill>
              </a:rPr>
              <a:t> </a:t>
            </a:r>
            <a:r>
              <a:rPr lang="en-GB" altLang="en-US" dirty="0"/>
              <a:t>  - Consider the various parts of the whole and </a:t>
            </a:r>
            <a:br>
              <a:rPr lang="en-GB" altLang="en-US" dirty="0"/>
            </a:br>
            <a:r>
              <a:rPr lang="en-GB" altLang="en-US" dirty="0"/>
              <a:t>describe the inter-relationship between them.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Compare</a:t>
            </a:r>
            <a:r>
              <a:rPr lang="en-GB" altLang="en-US" dirty="0">
                <a:solidFill>
                  <a:srgbClr val="002060"/>
                </a:solidFill>
              </a:rPr>
              <a:t>  </a:t>
            </a:r>
            <a:r>
              <a:rPr lang="en-GB" altLang="en-US" dirty="0"/>
              <a:t> - Examine the objects in question with a view to demonstrating their similarities.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Contrast</a:t>
            </a:r>
            <a:r>
              <a:rPr lang="en-GB" altLang="en-US" u="sng" dirty="0">
                <a:solidFill>
                  <a:srgbClr val="FFC000"/>
                </a:solidFill>
              </a:rPr>
              <a:t> </a:t>
            </a:r>
            <a:r>
              <a:rPr lang="en-GB" altLang="en-US" dirty="0">
                <a:solidFill>
                  <a:srgbClr val="002060"/>
                </a:solidFill>
              </a:rPr>
              <a:t>  </a:t>
            </a:r>
            <a:r>
              <a:rPr lang="en-GB" altLang="en-US" dirty="0"/>
              <a:t>- Examine the objects in question for the purpose of demonstrating differences.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Define/Describe</a:t>
            </a:r>
            <a:r>
              <a:rPr lang="en-GB" altLang="en-US" dirty="0"/>
              <a:t>  - Give a definition or state terms of reference.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Discuss </a:t>
            </a:r>
            <a:r>
              <a:rPr lang="en-GB" altLang="en-US" dirty="0"/>
              <a:t> - Present the different aspects of a problem or question and draw a reasoned conclusion.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 smtClean="0">
                <a:solidFill>
                  <a:srgbClr val="FFC000"/>
                </a:solidFill>
              </a:rPr>
              <a:t>Evaluate</a:t>
            </a:r>
            <a:r>
              <a:rPr lang="en-GB" altLang="en-US" dirty="0"/>
              <a:t>  - Examine the various sides of a question and try to reach a judgement.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Summarise </a:t>
            </a:r>
            <a:r>
              <a:rPr lang="en-GB" altLang="en-US" dirty="0"/>
              <a:t>  - Outline the main points briefly.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State </a:t>
            </a:r>
            <a:r>
              <a:rPr lang="en-GB" altLang="en-US" dirty="0"/>
              <a:t>  - Present the points succinctly and clearly.</a:t>
            </a:r>
          </a:p>
          <a:p>
            <a:pPr marL="900113" indent="-900113">
              <a:lnSpc>
                <a:spcPct val="110000"/>
              </a:lnSpc>
              <a:buNone/>
            </a:pPr>
            <a:r>
              <a:rPr lang="en-GB" altLang="en-US" dirty="0">
                <a:solidFill>
                  <a:srgbClr val="FFC000"/>
                </a:solidFill>
              </a:rPr>
              <a:t>Outline </a:t>
            </a:r>
            <a:r>
              <a:rPr lang="en-GB" altLang="en-US" dirty="0"/>
              <a:t>  - Provide the main points of a topic</a:t>
            </a:r>
            <a:r>
              <a:rPr lang="en-GB" altLang="en-US" dirty="0" smtClean="0"/>
              <a:t>.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04664"/>
            <a:ext cx="7416824" cy="672026"/>
          </a:xfrm>
        </p:spPr>
        <p:txBody>
          <a:bodyPr/>
          <a:lstStyle/>
          <a:p>
            <a:pPr eaLnBrk="1" hangingPunct="1"/>
            <a:r>
              <a:rPr lang="en-GB" altLang="en-US" sz="3400" dirty="0">
                <a:solidFill>
                  <a:srgbClr val="DBDBDB"/>
                </a:solidFill>
                <a:latin typeface="Garamond" panose="02020404030301010803" pitchFamily="18" charset="0"/>
              </a:rPr>
              <a:t>PUTTING THE ESSAY TOGETHER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700808"/>
            <a:ext cx="8208912" cy="419548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b="1" dirty="0"/>
          </a:p>
          <a:p>
            <a:pPr eaLnBrk="1" hangingPunct="1">
              <a:spcBef>
                <a:spcPts val="1200"/>
              </a:spcBef>
              <a:buFont typeface="Wingdings" panose="05000000000000000000" pitchFamily="2" charset="2"/>
              <a:buNone/>
            </a:pPr>
            <a:r>
              <a:rPr lang="en-GB" altLang="en-US" sz="2800" dirty="0" smtClean="0"/>
              <a:t>THESIS &amp; </a:t>
            </a:r>
            <a:r>
              <a:rPr lang="en-GB" altLang="en-US" sz="2800" dirty="0"/>
              <a:t>Thesis statement </a:t>
            </a:r>
            <a:endParaRPr lang="en-GB" altLang="en-US" sz="2800" dirty="0" smtClean="0"/>
          </a:p>
          <a:p>
            <a:pPr eaLnBrk="1" hangingPunct="1">
              <a:spcBef>
                <a:spcPts val="1200"/>
              </a:spcBef>
              <a:buFont typeface="Wingdings" panose="05000000000000000000" pitchFamily="2" charset="2"/>
              <a:buNone/>
            </a:pPr>
            <a:endParaRPr lang="en-GB" altLang="en-US" sz="900" dirty="0"/>
          </a:p>
          <a:p>
            <a:pPr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600" dirty="0"/>
              <a:t>your essay should explore/explain </a:t>
            </a:r>
            <a:r>
              <a:rPr lang="en-GB" altLang="en-US" sz="2600" dirty="0">
                <a:solidFill>
                  <a:srgbClr val="FFC000"/>
                </a:solidFill>
              </a:rPr>
              <a:t>one or two key ideas</a:t>
            </a:r>
            <a:r>
              <a:rPr lang="en-GB" altLang="en-US" sz="2600" dirty="0" smtClean="0">
                <a:solidFill>
                  <a:srgbClr val="FFC000"/>
                </a:solidFill>
              </a:rPr>
              <a:t>;</a:t>
            </a:r>
          </a:p>
          <a:p>
            <a:pPr marL="0" indent="0" eaLnBrk="1" hangingPunct="1">
              <a:spcBef>
                <a:spcPts val="1200"/>
              </a:spcBef>
              <a:buNone/>
            </a:pPr>
            <a:r>
              <a:rPr lang="en-GB" altLang="en-US" sz="2600" dirty="0" smtClean="0">
                <a:solidFill>
                  <a:srgbClr val="FFC000"/>
                </a:solidFill>
              </a:rPr>
              <a:t> </a:t>
            </a:r>
            <a:endParaRPr lang="en-GB" altLang="en-US" sz="2600" dirty="0">
              <a:solidFill>
                <a:srgbClr val="FFC000"/>
              </a:solidFill>
            </a:endParaRPr>
          </a:p>
          <a:p>
            <a:pPr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600" dirty="0"/>
              <a:t>be an </a:t>
            </a:r>
            <a:r>
              <a:rPr lang="en-GB" altLang="en-US" sz="2600" dirty="0">
                <a:solidFill>
                  <a:srgbClr val="FFC000"/>
                </a:solidFill>
              </a:rPr>
              <a:t>argument</a:t>
            </a:r>
            <a:r>
              <a:rPr lang="en-GB" altLang="en-US" sz="2600" dirty="0"/>
              <a:t> with a given question – rather than a list of everything you can think to </a:t>
            </a:r>
            <a:r>
              <a:rPr lang="en-GB" altLang="en-US" sz="2600" dirty="0" smtClean="0"/>
              <a:t>say (this </a:t>
            </a:r>
            <a:r>
              <a:rPr lang="en-GB" altLang="en-US" sz="2600" dirty="0"/>
              <a:t>doesn’t mean you need to repeat the terms of the question in every paragraph</a:t>
            </a:r>
            <a:r>
              <a:rPr lang="en-GB" altLang="en-US" sz="2600" dirty="0" smtClean="0"/>
              <a:t>.)</a:t>
            </a:r>
          </a:p>
          <a:p>
            <a:pPr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altLang="en-US" sz="1000" dirty="0" smtClean="0"/>
          </a:p>
          <a:p>
            <a:pPr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600" dirty="0" smtClean="0"/>
              <a:t>Your </a:t>
            </a:r>
            <a:r>
              <a:rPr lang="en-GB" altLang="en-US" sz="2600" dirty="0"/>
              <a:t>thesis should </a:t>
            </a:r>
            <a:r>
              <a:rPr lang="en-GB" altLang="en-US" sz="2600" dirty="0" smtClean="0"/>
              <a:t>demonstrate an </a:t>
            </a:r>
            <a:r>
              <a:rPr lang="en-GB" altLang="en-US" sz="2600" dirty="0" smtClean="0">
                <a:solidFill>
                  <a:srgbClr val="FFC000"/>
                </a:solidFill>
              </a:rPr>
              <a:t>engagement with the module learning outcomes</a:t>
            </a: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45268"/>
            <a:ext cx="7055380" cy="888050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>
                    <a:lumMod val="85000"/>
                  </a:schemeClr>
                </a:solidFill>
                <a:latin typeface="Garamond" panose="02020404030301010803" pitchFamily="18" charset="0"/>
              </a:rPr>
              <a:t>ESSAY STRUCTURE</a:t>
            </a:r>
            <a:r>
              <a:rPr lang="en-GB" altLang="en-US" sz="3600" dirty="0">
                <a:solidFill>
                  <a:schemeClr val="accent5">
                    <a:lumMod val="60000"/>
                    <a:lumOff val="40000"/>
                  </a:schemeClr>
                </a:solidFill>
                <a:latin typeface="Garamond" panose="02020404030301010803" pitchFamily="18" charset="0"/>
              </a:rPr>
              <a:t>:</a:t>
            </a:r>
            <a:r>
              <a:rPr lang="en-GB" altLang="en-US" sz="4400" dirty="0">
                <a:solidFill>
                  <a:schemeClr val="accent5">
                    <a:lumMod val="60000"/>
                    <a:lumOff val="40000"/>
                  </a:schemeClr>
                </a:solidFill>
                <a:latin typeface="Garamond" panose="02020404030301010803" pitchFamily="18" charset="0"/>
              </a:rPr>
              <a:t/>
            </a:r>
            <a:br>
              <a:rPr lang="en-GB" altLang="en-US" sz="4400" dirty="0">
                <a:solidFill>
                  <a:schemeClr val="accent5">
                    <a:lumMod val="60000"/>
                    <a:lumOff val="40000"/>
                  </a:schemeClr>
                </a:solidFill>
                <a:latin typeface="Garamond" panose="02020404030301010803" pitchFamily="18" charset="0"/>
              </a:rPr>
            </a:br>
            <a:endParaRPr lang="en-GB" altLang="en-US" sz="4400" dirty="0">
              <a:solidFill>
                <a:schemeClr val="accent5">
                  <a:lumMod val="60000"/>
                  <a:lumOff val="40000"/>
                </a:schemeClr>
              </a:solidFill>
              <a:latin typeface="Garamond" panose="02020404030301010803" pitchFamily="18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68760"/>
            <a:ext cx="8479778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 smtClean="0">
                <a:solidFill>
                  <a:srgbClr val="FFC000"/>
                </a:solidFill>
              </a:rPr>
              <a:t>Sub sections</a:t>
            </a:r>
            <a:r>
              <a:rPr lang="en-GB" altLang="en-US" sz="2400" dirty="0">
                <a:solidFill>
                  <a:srgbClr val="FFC000"/>
                </a:solidFill>
              </a:rPr>
              <a:t>: </a:t>
            </a:r>
            <a:endParaRPr lang="en-GB" altLang="en-US" sz="2400" dirty="0" smtClean="0">
              <a:solidFill>
                <a:srgbClr val="FFC000"/>
              </a:solidFill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allocate </a:t>
            </a:r>
            <a:r>
              <a:rPr lang="en-GB" altLang="en-US" sz="2400" dirty="0"/>
              <a:t>rough word </a:t>
            </a:r>
            <a:r>
              <a:rPr lang="en-GB" altLang="en-US" sz="2400" dirty="0" smtClean="0"/>
              <a:t>count from total so you know how much you have to work with</a:t>
            </a:r>
            <a:endParaRPr lang="en-GB" altLang="en-US" sz="2400" dirty="0"/>
          </a:p>
          <a:p>
            <a:pPr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dirty="0" smtClean="0"/>
              <a:t>Sections</a:t>
            </a:r>
            <a:r>
              <a:rPr lang="en-GB" altLang="en-US" i="1" dirty="0" smtClean="0"/>
              <a:t> = Introduction-</a:t>
            </a:r>
            <a:r>
              <a:rPr lang="en-GB" altLang="en-US" i="1" dirty="0"/>
              <a:t>--- </a:t>
            </a:r>
            <a:r>
              <a:rPr lang="en-GB" altLang="en-US" i="1" dirty="0" smtClean="0"/>
              <a:t>Body/argument---- conclusion </a:t>
            </a:r>
            <a:endParaRPr lang="en-GB" altLang="en-US" i="1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sz="2400" dirty="0">
              <a:solidFill>
                <a:srgbClr val="00206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>
                <a:solidFill>
                  <a:srgbClr val="FFC000"/>
                </a:solidFill>
              </a:rPr>
              <a:t>Paragraphs</a:t>
            </a:r>
            <a:r>
              <a:rPr lang="en-GB" altLang="en-US" sz="2400" dirty="0" smtClean="0">
                <a:solidFill>
                  <a:srgbClr val="FFC000"/>
                </a:solidFill>
              </a:rPr>
              <a:t>: 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Each should start with </a:t>
            </a:r>
            <a:r>
              <a:rPr lang="en-GB" altLang="en-US" sz="2400" dirty="0"/>
              <a:t>a </a:t>
            </a:r>
            <a:r>
              <a:rPr lang="en-GB" altLang="en-US" sz="2400" dirty="0" smtClean="0"/>
              <a:t>topic </a:t>
            </a:r>
            <a:r>
              <a:rPr lang="en-GB" altLang="en-US" sz="2400" dirty="0"/>
              <a:t>statement</a:t>
            </a:r>
          </a:p>
          <a:p>
            <a:pPr marL="400056" lvl="1" indent="0">
              <a:lnSpc>
                <a:spcPct val="80000"/>
              </a:lnSpc>
              <a:buNone/>
            </a:pPr>
            <a:r>
              <a:rPr lang="en-GB" altLang="en-US" sz="2000" dirty="0" smtClean="0"/>
              <a:t>This drives the argument forward  (</a:t>
            </a:r>
            <a:r>
              <a:rPr lang="en-GB" altLang="en-US" sz="2000" dirty="0"/>
              <a:t>knowledge transformation</a:t>
            </a:r>
            <a:r>
              <a:rPr lang="en-GB" altLang="en-US" sz="2000" dirty="0" smtClean="0"/>
              <a:t>)</a:t>
            </a:r>
            <a:endParaRPr lang="en-GB" altLang="en-US" sz="900" dirty="0" smtClean="0"/>
          </a:p>
          <a:p>
            <a:pPr marL="400056" lvl="1" indent="0">
              <a:lnSpc>
                <a:spcPct val="80000"/>
              </a:lnSpc>
              <a:buNone/>
            </a:pPr>
            <a:endParaRPr lang="en-GB" altLang="en-US" sz="900" dirty="0"/>
          </a:p>
          <a:p>
            <a:pPr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Build on topic statement within </a:t>
            </a:r>
            <a:r>
              <a:rPr lang="en-GB" altLang="en-US" sz="2400" dirty="0"/>
              <a:t>the paragraph : </a:t>
            </a:r>
          </a:p>
          <a:p>
            <a:pPr lvl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altLang="en-US" sz="2000" dirty="0"/>
              <a:t>Evidence: </a:t>
            </a:r>
            <a:r>
              <a:rPr lang="en-GB" altLang="en-US" sz="2000" dirty="0" smtClean="0"/>
              <a:t>quotations from </a:t>
            </a:r>
            <a:r>
              <a:rPr lang="en-GB" altLang="en-US" sz="2000" dirty="0"/>
              <a:t>primary </a:t>
            </a:r>
            <a:r>
              <a:rPr lang="en-GB" altLang="en-US" sz="2000" dirty="0" smtClean="0"/>
              <a:t>&amp; secondary material</a:t>
            </a:r>
            <a:endParaRPr lang="en-GB" altLang="en-US" sz="2000" dirty="0"/>
          </a:p>
          <a:p>
            <a:pPr lvl="1">
              <a:lnSpc>
                <a:spcPct val="80000"/>
              </a:lnSpc>
              <a:buFont typeface="Courier New" panose="02070309020205020404" pitchFamily="49" charset="0"/>
              <a:buChar char="o"/>
            </a:pPr>
            <a:r>
              <a:rPr lang="en-GB" altLang="en-US" sz="2000" dirty="0"/>
              <a:t>Comment on/ engagement with </a:t>
            </a:r>
            <a:r>
              <a:rPr lang="en-GB" altLang="en-US" sz="2000" dirty="0" smtClean="0"/>
              <a:t>evidence</a:t>
            </a:r>
          </a:p>
          <a:p>
            <a:pPr lvl="1">
              <a:lnSpc>
                <a:spcPct val="80000"/>
              </a:lnSpc>
              <a:buFont typeface="Courier New" panose="02070309020205020404" pitchFamily="49" charset="0"/>
              <a:buChar char="o"/>
            </a:pPr>
            <a:endParaRPr lang="en-GB" altLang="en-US" sz="900" dirty="0"/>
          </a:p>
          <a:p>
            <a:pPr eaLnBrk="1" hangingPunct="1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Paragraph conclusion – either leads to </a:t>
            </a:r>
            <a:r>
              <a:rPr lang="en-GB" altLang="en-US" sz="2400" dirty="0"/>
              <a:t>next </a:t>
            </a:r>
            <a:r>
              <a:rPr lang="en-GB" altLang="en-US" sz="2400" dirty="0" smtClean="0"/>
              <a:t>paragraph, </a:t>
            </a:r>
            <a:r>
              <a:rPr lang="en-GB" altLang="en-US" sz="2400" dirty="0"/>
              <a:t>or acts as summary </a:t>
            </a: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116209"/>
            <a:ext cx="7596352" cy="720080"/>
          </a:xfrm>
        </p:spPr>
        <p:txBody>
          <a:bodyPr/>
          <a:lstStyle/>
          <a:p>
            <a:r>
              <a:rPr lang="en-GB" altLang="en-US" sz="40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Garamond" panose="02020404030301010803" pitchFamily="18" charset="0"/>
              </a:rPr>
              <a:t>STRUCTURE</a:t>
            </a:r>
            <a:r>
              <a:rPr lang="en-GB" altLang="en-US" sz="4000" dirty="0">
                <a:solidFill>
                  <a:schemeClr val="bg2">
                    <a:lumMod val="25000"/>
                    <a:lumOff val="75000"/>
                  </a:schemeClr>
                </a:solidFill>
                <a:latin typeface="Garamond" panose="02020404030301010803" pitchFamily="18" charset="0"/>
              </a:rPr>
              <a:t>: </a:t>
            </a:r>
            <a:r>
              <a:rPr lang="en-GB" altLang="en-US" sz="3600" dirty="0">
                <a:solidFill>
                  <a:schemeClr val="bg2">
                    <a:lumMod val="25000"/>
                    <a:lumOff val="75000"/>
                  </a:schemeClr>
                </a:solidFill>
                <a:latin typeface="Garamond" panose="02020404030301010803" pitchFamily="18" charset="0"/>
              </a:rPr>
              <a:t>strategies for </a:t>
            </a:r>
            <a:r>
              <a:rPr lang="en-GB" altLang="en-US" sz="36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Garamond" panose="02020404030301010803" pitchFamily="18" charset="0"/>
              </a:rPr>
              <a:t>coherence</a:t>
            </a:r>
            <a:endParaRPr lang="en-GB" altLang="en-US" sz="3600" dirty="0">
              <a:solidFill>
                <a:schemeClr val="bg2">
                  <a:lumMod val="25000"/>
                  <a:lumOff val="75000"/>
                </a:schemeClr>
              </a:solidFill>
              <a:latin typeface="Garamond" panose="02020404030301010803" pitchFamily="18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980728"/>
            <a:ext cx="8496944" cy="5976664"/>
          </a:xfrm>
        </p:spPr>
        <p:txBody>
          <a:bodyPr>
            <a:normAutofit fontScale="85000" lnSpcReduction="10000"/>
          </a:bodyPr>
          <a:lstStyle/>
          <a:p>
            <a:pPr marL="0" indent="0" eaLnBrk="1" hangingPunct="1">
              <a:lnSpc>
                <a:spcPct val="120000"/>
              </a:lnSpc>
              <a:buNone/>
            </a:pPr>
            <a:r>
              <a:rPr lang="en-GB" altLang="en-US" sz="2300" dirty="0" smtClean="0"/>
              <a:t>There </a:t>
            </a:r>
            <a:r>
              <a:rPr lang="en-GB" altLang="en-US" sz="2300" dirty="0"/>
              <a:t>are different ways of responding to questions &amp; questions which suggest different approaches. </a:t>
            </a:r>
            <a:r>
              <a:rPr lang="en-GB" altLang="en-US" sz="2300" dirty="0" err="1"/>
              <a:t>Eg</a:t>
            </a:r>
            <a:r>
              <a:rPr lang="en-GB" altLang="en-US" sz="2300" dirty="0"/>
              <a:t>.. take the question: </a:t>
            </a:r>
          </a:p>
          <a:p>
            <a:pPr marL="400056" lvl="1" indent="0">
              <a:lnSpc>
                <a:spcPct val="120000"/>
              </a:lnSpc>
              <a:buNone/>
            </a:pPr>
            <a:r>
              <a:rPr lang="en-GB" altLang="en-US" sz="2100" dirty="0"/>
              <a:t>‘Dickens is ultimately a comic rather than a serious novelist.’ Discuss</a:t>
            </a:r>
          </a:p>
          <a:p>
            <a:pPr marL="0" indent="0">
              <a:lnSpc>
                <a:spcPct val="120000"/>
              </a:lnSpc>
              <a:buNone/>
            </a:pPr>
            <a:endParaRPr lang="en-GB" altLang="en-US" sz="1200" dirty="0"/>
          </a:p>
          <a:p>
            <a:pPr marL="0" indent="0" eaLnBrk="1" hangingPunct="1">
              <a:lnSpc>
                <a:spcPct val="120000"/>
              </a:lnSpc>
              <a:buNone/>
            </a:pPr>
            <a:r>
              <a:rPr lang="en-GB" altLang="en-US" sz="2300" dirty="0" smtClean="0"/>
              <a:t>Three </a:t>
            </a:r>
            <a:r>
              <a:rPr lang="en-GB" altLang="en-US" sz="2300" dirty="0"/>
              <a:t>different strategies :</a:t>
            </a:r>
          </a:p>
          <a:p>
            <a:pPr marL="400056" lvl="1" indent="0">
              <a:lnSpc>
                <a:spcPct val="120000"/>
              </a:lnSpc>
              <a:buNone/>
            </a:pPr>
            <a:r>
              <a:rPr lang="en-GB" altLang="en-US" sz="2100" dirty="0">
                <a:solidFill>
                  <a:srgbClr val="FFC000"/>
                </a:solidFill>
              </a:rPr>
              <a:t>1</a:t>
            </a:r>
            <a:r>
              <a:rPr lang="en-GB" altLang="en-US" sz="2400" dirty="0">
                <a:solidFill>
                  <a:srgbClr val="FFC000"/>
                </a:solidFill>
              </a:rPr>
              <a:t>) </a:t>
            </a:r>
            <a:r>
              <a:rPr lang="en-GB" altLang="en-US" sz="2400" u="sng" dirty="0">
                <a:solidFill>
                  <a:srgbClr val="FFC000"/>
                </a:solidFill>
              </a:rPr>
              <a:t>Thesis-Antithesis- Synthesis</a:t>
            </a:r>
            <a:r>
              <a:rPr lang="en-GB" altLang="en-US" sz="2400" dirty="0">
                <a:solidFill>
                  <a:srgbClr val="FFC000"/>
                </a:solidFill>
              </a:rPr>
              <a:t>: </a:t>
            </a:r>
            <a:r>
              <a:rPr lang="en-GB" altLang="en-US" sz="2400" dirty="0"/>
              <a:t>what do we mean by comic, how comic is Dickens; what do we mean by serious, how serious is D; can/ should these two different things be brought together? </a:t>
            </a:r>
          </a:p>
          <a:p>
            <a:pPr marL="400056" lvl="1" indent="0">
              <a:lnSpc>
                <a:spcPct val="120000"/>
              </a:lnSpc>
              <a:buNone/>
            </a:pPr>
            <a:r>
              <a:rPr lang="en-GB" altLang="en-US" sz="2600" dirty="0">
                <a:solidFill>
                  <a:srgbClr val="FFC000"/>
                </a:solidFill>
              </a:rPr>
              <a:t>2) </a:t>
            </a:r>
            <a:r>
              <a:rPr lang="en-GB" altLang="en-US" sz="2600" u="sng" dirty="0" smtClean="0">
                <a:solidFill>
                  <a:srgbClr val="FFC000"/>
                </a:solidFill>
              </a:rPr>
              <a:t>Proposition&amp; Proof</a:t>
            </a:r>
            <a:r>
              <a:rPr lang="en-GB" altLang="en-US" sz="2600" u="sng" dirty="0">
                <a:solidFill>
                  <a:srgbClr val="FFC000"/>
                </a:solidFill>
              </a:rPr>
              <a:t>:</a:t>
            </a:r>
            <a:r>
              <a:rPr lang="en-GB" altLang="en-US" sz="2600" dirty="0">
                <a:solidFill>
                  <a:srgbClr val="FFC000"/>
                </a:solidFill>
              </a:rPr>
              <a:t> This is how we might understand the comic </a:t>
            </a:r>
            <a:r>
              <a:rPr lang="en-GB" altLang="en-US" sz="2600" dirty="0" smtClean="0">
                <a:solidFill>
                  <a:srgbClr val="FFC000"/>
                </a:solidFill>
              </a:rPr>
              <a:t>&amp; here </a:t>
            </a:r>
            <a:r>
              <a:rPr lang="en-GB" altLang="en-US" sz="2600" dirty="0">
                <a:solidFill>
                  <a:srgbClr val="FFC000"/>
                </a:solidFill>
              </a:rPr>
              <a:t>are examples </a:t>
            </a:r>
            <a:r>
              <a:rPr lang="en-GB" altLang="en-US" sz="2600" dirty="0" smtClean="0">
                <a:solidFill>
                  <a:srgbClr val="FFC000"/>
                </a:solidFill>
              </a:rPr>
              <a:t>from D. </a:t>
            </a:r>
            <a:r>
              <a:rPr lang="en-GB" altLang="en-US" sz="2600" dirty="0">
                <a:solidFill>
                  <a:srgbClr val="FFC000"/>
                </a:solidFill>
              </a:rPr>
              <a:t>Ditto serious </a:t>
            </a:r>
            <a:r>
              <a:rPr lang="en-GB" altLang="en-US" sz="2100" dirty="0"/>
              <a:t>[NB: each proposition &amp; proof, although related to the main argument, must </a:t>
            </a:r>
            <a:r>
              <a:rPr lang="en-GB" altLang="en-US" sz="2100" dirty="0"/>
              <a:t>move the argument on in different ways, avoid the listing problem]</a:t>
            </a:r>
          </a:p>
          <a:p>
            <a:pPr marL="400056" lvl="1" indent="0">
              <a:lnSpc>
                <a:spcPct val="120000"/>
              </a:lnSpc>
              <a:buNone/>
            </a:pPr>
            <a:r>
              <a:rPr lang="en-GB" altLang="en-US" sz="2400" dirty="0">
                <a:solidFill>
                  <a:srgbClr val="FFC000"/>
                </a:solidFill>
              </a:rPr>
              <a:t>3) </a:t>
            </a:r>
            <a:r>
              <a:rPr lang="en-GB" altLang="en-US" sz="2400" u="sng" dirty="0">
                <a:solidFill>
                  <a:srgbClr val="FFC000"/>
                </a:solidFill>
              </a:rPr>
              <a:t>Localised or general text order : </a:t>
            </a:r>
            <a:r>
              <a:rPr lang="en-GB" altLang="en-US" sz="2400" dirty="0">
                <a:solidFill>
                  <a:srgbClr val="FFC000"/>
                </a:solidFill>
              </a:rPr>
              <a:t>overview of chosen D texts by order finding examples of the comic &amp; serious. </a:t>
            </a:r>
            <a:r>
              <a:rPr lang="en-GB" altLang="en-US" sz="2400" dirty="0"/>
              <a:t>[Works best for questions </a:t>
            </a:r>
            <a:r>
              <a:rPr lang="en-GB" altLang="en-US" sz="2100" dirty="0"/>
              <a:t>which have an in built sense of chronology]</a:t>
            </a: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solidFill>
                  <a:srgbClr val="DBDBDB"/>
                </a:solidFill>
                <a:latin typeface="Garamond" panose="02020404030301010803" pitchFamily="18" charset="0"/>
              </a:rPr>
              <a:t>STARTING AND </a:t>
            </a:r>
            <a:r>
              <a:rPr lang="en-GB" altLang="en-US" sz="4000" dirty="0" smtClean="0">
                <a:solidFill>
                  <a:srgbClr val="DBDBDB"/>
                </a:solidFill>
                <a:latin typeface="Garamond" panose="02020404030301010803" pitchFamily="18" charset="0"/>
              </a:rPr>
              <a:t>STOPPING</a:t>
            </a:r>
            <a:endParaRPr lang="en-GB" altLang="en-US" sz="3600" dirty="0">
              <a:solidFill>
                <a:srgbClr val="DBDBDB"/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72816"/>
            <a:ext cx="8352927" cy="482453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C000"/>
                </a:solidFill>
              </a:rPr>
              <a:t>Introductions</a:t>
            </a:r>
            <a:r>
              <a:rPr lang="en-GB" altLang="en-US" sz="2400" dirty="0">
                <a:solidFill>
                  <a:srgbClr val="FFC000"/>
                </a:solidFill>
              </a:rPr>
              <a:t>:</a:t>
            </a:r>
            <a:r>
              <a:rPr lang="en-GB" altLang="en-US" sz="2400" dirty="0"/>
              <a:t> catch reader’s attention, introduce argument (reflect thesis statement, or main one), provide context for the argument(s) </a:t>
            </a: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C000"/>
                </a:solidFill>
              </a:rPr>
              <a:t>Conclusions:</a:t>
            </a:r>
            <a:r>
              <a:rPr lang="en-GB" altLang="en-US" sz="2400" dirty="0">
                <a:solidFill>
                  <a:srgbClr val="002060"/>
                </a:solidFill>
              </a:rPr>
              <a:t> </a:t>
            </a:r>
            <a:r>
              <a:rPr lang="en-GB" altLang="en-US" sz="2400" dirty="0"/>
              <a:t>a sense of closure, drawing arguments together; possibly anticipating further issues, arguments [This does not mean avoiding tackling your own thesis</a:t>
            </a:r>
            <a:r>
              <a:rPr lang="en-GB" altLang="en-US" sz="2400" dirty="0" smtClean="0"/>
              <a:t>!]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sz="2400" dirty="0" smtClean="0"/>
              <a:t>	</a:t>
            </a:r>
            <a:r>
              <a:rPr lang="en-GB" altLang="en-US" dirty="0" smtClean="0"/>
              <a:t>[In </a:t>
            </a:r>
            <a:r>
              <a:rPr lang="en-GB" altLang="en-US" dirty="0"/>
              <a:t>practice you will often want to redraft your </a:t>
            </a:r>
            <a:r>
              <a:rPr lang="en-GB" altLang="en-US" dirty="0" smtClean="0"/>
              <a:t> 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dirty="0" smtClean="0"/>
              <a:t>introduction in </a:t>
            </a:r>
            <a:r>
              <a:rPr lang="en-GB" altLang="en-US" dirty="0"/>
              <a:t>the light of the actual writing </a:t>
            </a:r>
            <a:r>
              <a:rPr lang="en-GB" altLang="en-US" dirty="0" smtClean="0"/>
              <a:t>process</a:t>
            </a:r>
            <a:r>
              <a:rPr lang="en-GB" altLang="en-US" dirty="0"/>
              <a:t>.]</a:t>
            </a: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49294"/>
            <a:ext cx="7055380" cy="891474"/>
          </a:xfrm>
        </p:spPr>
        <p:txBody>
          <a:bodyPr/>
          <a:lstStyle/>
          <a:p>
            <a:pPr eaLnBrk="1" hangingPunct="1"/>
            <a:r>
              <a:rPr lang="en-GB" altLang="en-US" sz="3600" dirty="0" smtClean="0">
                <a:solidFill>
                  <a:schemeClr val="tx1">
                    <a:lumMod val="85000"/>
                  </a:schemeClr>
                </a:solidFill>
                <a:latin typeface="Garamond" panose="02020404030301010803" pitchFamily="18" charset="0"/>
              </a:rPr>
              <a:t>TASK</a:t>
            </a:r>
            <a:endParaRPr lang="en-GB" altLang="en-US" sz="3200" dirty="0">
              <a:solidFill>
                <a:schemeClr val="tx1">
                  <a:lumMod val="85000"/>
                </a:schemeClr>
              </a:solidFill>
              <a:latin typeface="Garamond" panose="02020404030301010803" pitchFamily="18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27699" y="1556793"/>
            <a:ext cx="7704741" cy="4691614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solidFill>
                  <a:srgbClr val="FFC000"/>
                </a:solidFill>
              </a:rPr>
              <a:t>Bring essay questions from </a:t>
            </a:r>
            <a:r>
              <a:rPr lang="en-GB" altLang="en-US" sz="2400" dirty="0" smtClean="0">
                <a:solidFill>
                  <a:srgbClr val="FFC000"/>
                </a:solidFill>
              </a:rPr>
              <a:t>another module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  <a:p>
            <a:pPr eaLnBrk="1" hangingPunct="1">
              <a:buFontTx/>
              <a:buChar char="•"/>
            </a:pPr>
            <a:r>
              <a:rPr lang="en-GB" altLang="en-US" sz="2400" dirty="0"/>
              <a:t>How do we untangle them?</a:t>
            </a:r>
          </a:p>
          <a:p>
            <a:pPr eaLnBrk="1" hangingPunct="1">
              <a:buFontTx/>
              <a:buChar char="•"/>
            </a:pPr>
            <a:r>
              <a:rPr lang="en-GB" altLang="en-US" sz="2400" dirty="0"/>
              <a:t>What are the key terms </a:t>
            </a:r>
            <a:r>
              <a:rPr lang="en-GB" altLang="en-US" sz="2400" dirty="0" smtClean="0"/>
              <a:t>&amp;operative </a:t>
            </a:r>
            <a:r>
              <a:rPr lang="en-GB" altLang="en-US" sz="2400" dirty="0"/>
              <a:t>phrase?</a:t>
            </a:r>
          </a:p>
          <a:p>
            <a:pPr eaLnBrk="1" hangingPunct="1">
              <a:buFontTx/>
              <a:buChar char="•"/>
            </a:pPr>
            <a:r>
              <a:rPr lang="en-GB" altLang="en-US" sz="2400" dirty="0"/>
              <a:t>What kinds of possible structural approach do the questions suggest? </a:t>
            </a:r>
          </a:p>
        </p:txBody>
      </p:sp>
      <p:sp>
        <p:nvSpPr>
          <p:cNvPr id="4" name="Rectangle 3"/>
          <p:cNvSpPr/>
          <p:nvPr/>
        </p:nvSpPr>
        <p:spPr>
          <a:xfrm>
            <a:off x="7703857" y="245268"/>
            <a:ext cx="828584" cy="4619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140</TotalTime>
  <Words>559</Words>
  <Application>Microsoft Office PowerPoint</Application>
  <PresentationFormat>On-screen Show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Process &amp; Object: The Question of the Question</vt:lpstr>
      <vt:lpstr>MODULE LEARNING OUTCOMES</vt:lpstr>
      <vt:lpstr>ANALYSE THE ESSAY QUESTION  </vt:lpstr>
      <vt:lpstr>KEY WORDS </vt:lpstr>
      <vt:lpstr>PUTTING THE ESSAY TOGETHER </vt:lpstr>
      <vt:lpstr>ESSAY STRUCTURE: </vt:lpstr>
      <vt:lpstr>STRUCTURE: strategies for coherence</vt:lpstr>
      <vt:lpstr>STARTING AND STOPPING</vt:lpstr>
      <vt:lpstr>TASK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with Culture Prt 1: The Essay --- Process and Object</dc:title>
  <dc:creator>IT</dc:creator>
  <cp:lastModifiedBy>Administrator</cp:lastModifiedBy>
  <cp:revision>21</cp:revision>
  <dcterms:created xsi:type="dcterms:W3CDTF">2009-09-15T17:50:07Z</dcterms:created>
  <dcterms:modified xsi:type="dcterms:W3CDTF">2017-11-20T19:57:03Z</dcterms:modified>
</cp:coreProperties>
</file>