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8/6/26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341640" y="-1720"/>
            <a:ext cx="881253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540" y="-1291"/>
            <a:ext cx="2706134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0" name="Oval 13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3923854" y="1402819"/>
            <a:ext cx="4967533" cy="3741293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0148" y="818984"/>
            <a:ext cx="4947184" cy="3268520"/>
          </a:xfrm>
        </p:spPr>
        <p:txBody>
          <a:bodyPr>
            <a:normAutofit/>
          </a:bodyPr>
          <a:lstStyle/>
          <a:p>
            <a:pPr algn="r"/>
            <a:r>
              <a:rPr lang="en-GB" sz="4200">
                <a:solidFill>
                  <a:srgbClr val="FFFFFF"/>
                </a:solidFill>
              </a:rPr>
              <a:t>Mumps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735" y="4480038"/>
            <a:ext cx="9134528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FDD8EC6-3DE5-5E6B-2829-137A2E188E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8905" y="4797188"/>
            <a:ext cx="4538427" cy="1241828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Hulematou Juwara Sillah</a:t>
            </a:r>
          </a:p>
          <a:p>
            <a:pPr algn="r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2509135</a:t>
            </a:r>
          </a:p>
          <a:p>
            <a:pPr algn="r"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Introduction to public health</a:t>
            </a: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368117" y="2081692"/>
            <a:ext cx="6857572" cy="269419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287" y="499397"/>
            <a:ext cx="4447066" cy="1640180"/>
          </a:xfrm>
        </p:spPr>
        <p:txBody>
          <a:bodyPr anchor="b">
            <a:normAutofit/>
          </a:bodyPr>
          <a:lstStyle/>
          <a:p>
            <a:r>
              <a:rPr lang="en-GB" sz="3500"/>
              <a:t>What is Mumps?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287" y="2423821"/>
            <a:ext cx="4447067" cy="351978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1700"/>
              <a:t>Mumps is a contagious viral infection caused by the mumps virus.</a:t>
            </a:r>
          </a:p>
          <a:p>
            <a:pPr>
              <a:defRPr sz="2000"/>
            </a:pPr>
            <a:r>
              <a:rPr lang="en-GB" sz="1700"/>
              <a:t>It mainly affects the salivary glands, especially the parotid glands.</a:t>
            </a:r>
          </a:p>
          <a:p>
            <a:pPr>
              <a:defRPr sz="2000"/>
            </a:pPr>
            <a:r>
              <a:rPr lang="en-GB" sz="1700"/>
              <a:t>It spreads through coughing, sneezing, or close contact with infected people.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547F9E-44D6-ED8F-5004-45EBBBAF8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129" y="1848789"/>
            <a:ext cx="2823882" cy="3052845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33" y="560692"/>
            <a:ext cx="4447066" cy="1640180"/>
          </a:xfrm>
        </p:spPr>
        <p:txBody>
          <a:bodyPr anchor="b">
            <a:normAutofit/>
          </a:bodyPr>
          <a:lstStyle/>
          <a:p>
            <a:r>
              <a:rPr lang="en-GB" sz="3500"/>
              <a:t>How Mumps Spreads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32" y="2638974"/>
            <a:ext cx="4447067" cy="3519780"/>
          </a:xfrm>
        </p:spPr>
        <p:txBody>
          <a:bodyPr>
            <a:normAutofit/>
          </a:bodyPr>
          <a:lstStyle/>
          <a:p>
            <a:pPr>
              <a:defRPr sz="2000"/>
            </a:pPr>
            <a:r>
              <a:rPr lang="en-GB" sz="1700"/>
              <a:t>Respiratory droplets from coughing and sneezing.</a:t>
            </a:r>
          </a:p>
          <a:p>
            <a:pPr>
              <a:defRPr sz="2000"/>
            </a:pPr>
            <a:r>
              <a:rPr lang="en-GB" sz="1700"/>
              <a:t>Sharing cups, utensils, or personal items.</a:t>
            </a:r>
          </a:p>
          <a:p>
            <a:pPr>
              <a:defRPr sz="2000"/>
            </a:pPr>
            <a:r>
              <a:rPr lang="en-GB" sz="1700"/>
              <a:t>Close contact in homes, schools, and community settings.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F2D585-9AD7-F2B1-AE5A-E1FF6EBF7B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6931" y="1291811"/>
            <a:ext cx="4320762" cy="3629439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287" y="499397"/>
            <a:ext cx="4447066" cy="1640180"/>
          </a:xfrm>
        </p:spPr>
        <p:txBody>
          <a:bodyPr anchor="b">
            <a:normAutofit/>
          </a:bodyPr>
          <a:lstStyle/>
          <a:p>
            <a:r>
              <a:rPr lang="en-GB" sz="3500"/>
              <a:t>Common Signs and Symptoms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287" y="2423821"/>
            <a:ext cx="4447067" cy="3519780"/>
          </a:xfrm>
        </p:spPr>
        <p:txBody>
          <a:bodyPr>
            <a:normAutofit/>
          </a:bodyPr>
          <a:lstStyle/>
          <a:p>
            <a:pPr>
              <a:defRPr sz="2000"/>
            </a:pPr>
            <a:endParaRPr lang="en-US" sz="1700"/>
          </a:p>
          <a:p>
            <a:pPr>
              <a:defRPr sz="2000"/>
            </a:pPr>
            <a:endParaRPr lang="en-US" sz="1700"/>
          </a:p>
          <a:p>
            <a:pPr>
              <a:defRPr sz="2000"/>
            </a:pPr>
            <a:endParaRPr lang="en-US" sz="1700"/>
          </a:p>
          <a:p>
            <a:pPr>
              <a:defRPr sz="2000"/>
            </a:pPr>
            <a:endParaRPr lang="en-US" sz="1700"/>
          </a:p>
          <a:p>
            <a:pPr>
              <a:defRPr sz="2000"/>
            </a:pPr>
            <a:r>
              <a:rPr lang="en-US" sz="1700"/>
              <a:t>Swollen cheeks and jaw.</a:t>
            </a:r>
          </a:p>
          <a:p>
            <a:pPr>
              <a:defRPr sz="2000"/>
            </a:pPr>
            <a:r>
              <a:rPr lang="en-US" sz="1700"/>
              <a:t>Fever and headache.</a:t>
            </a:r>
          </a:p>
          <a:p>
            <a:pPr>
              <a:defRPr sz="2000"/>
            </a:pPr>
            <a:r>
              <a:rPr lang="en-US" sz="1700"/>
              <a:t>Muscle aches, tiredness, and loss of appetite.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3E63D4-FCEC-3A71-CA77-B1959631B1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9129" y="1267836"/>
            <a:ext cx="2823882" cy="421475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1700"/>
              <a:t>Physical examination by a healthcare professional.</a:t>
            </a:r>
          </a:p>
          <a:p>
            <a:pPr>
              <a:defRPr sz="2000"/>
            </a:pPr>
            <a:r>
              <a:rPr lang="en-GB" sz="1700"/>
              <a:t>Review of symptoms and recent exposure history.</a:t>
            </a:r>
          </a:p>
          <a:p>
            <a:pPr>
              <a:defRPr sz="2000"/>
            </a:pPr>
            <a:r>
              <a:rPr lang="en-GB" sz="1700"/>
              <a:t>Saliva, throat swab, or blood tests may be used.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7763FD-A58D-8AD6-D5AB-30736D277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975" y="2193788"/>
            <a:ext cx="3127897" cy="250231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Treatment and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1700"/>
              <a:t>There is no specific antiviral treatment for mumps.</a:t>
            </a:r>
          </a:p>
          <a:p>
            <a:pPr>
              <a:defRPr sz="2000"/>
            </a:pPr>
            <a:r>
              <a:rPr lang="en-GB" sz="1700"/>
              <a:t>Rest, fluids, and soft foods are recommended.</a:t>
            </a:r>
          </a:p>
          <a:p>
            <a:pPr>
              <a:defRPr sz="2000"/>
            </a:pPr>
            <a:r>
              <a:rPr lang="en-GB" sz="1700"/>
              <a:t>Pain relievers and cold or warm compresses can reduce discomfort.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EB8103-1B0A-2D49-4315-4A26E5581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975" y="1757991"/>
            <a:ext cx="3127897" cy="337391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26" y="581395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Possible Complications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985" y="2496608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1700"/>
              <a:t>Meningitis and encephalitis.</a:t>
            </a:r>
            <a:endParaRPr lang="en-US" sz="1700"/>
          </a:p>
          <a:p>
            <a:pPr>
              <a:defRPr sz="2000"/>
            </a:pPr>
            <a:endParaRPr lang="en-GB" sz="1700"/>
          </a:p>
          <a:p>
            <a:pPr>
              <a:defRPr sz="2000"/>
            </a:pPr>
            <a:r>
              <a:rPr lang="en-GB" sz="1700"/>
              <a:t>Hearing loss in rare cases.</a:t>
            </a:r>
            <a:endParaRPr lang="en-US" sz="1700"/>
          </a:p>
          <a:p>
            <a:pPr>
              <a:defRPr sz="2000"/>
            </a:pPr>
            <a:endParaRPr lang="en-GB" sz="1700"/>
          </a:p>
          <a:p>
            <a:pPr>
              <a:defRPr sz="2000"/>
            </a:pPr>
            <a:r>
              <a:rPr lang="en-GB" sz="1700"/>
              <a:t>Orchitis in males and oophoritis in females.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9FA9E0-E499-A844-0508-4AC321604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998" y="2122312"/>
            <a:ext cx="3976660" cy="241581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89443" y="592735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52" y="2518783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1700"/>
              <a:t>The MMR vaccine is the most effective protection.</a:t>
            </a:r>
            <a:endParaRPr lang="en-US" sz="1700"/>
          </a:p>
          <a:p>
            <a:pPr>
              <a:defRPr sz="2000"/>
            </a:pPr>
            <a:endParaRPr lang="en-GB" sz="1700"/>
          </a:p>
          <a:p>
            <a:pPr>
              <a:defRPr sz="2000"/>
            </a:pPr>
            <a:r>
              <a:rPr lang="en-GB" sz="1700"/>
              <a:t>Two doses provide the best immunity.</a:t>
            </a:r>
            <a:endParaRPr lang="en-US" sz="1700"/>
          </a:p>
          <a:p>
            <a:pPr>
              <a:defRPr sz="2000"/>
            </a:pPr>
            <a:endParaRPr lang="en-GB" sz="1700"/>
          </a:p>
          <a:p>
            <a:pPr>
              <a:defRPr sz="2000"/>
            </a:pPr>
            <a:r>
              <a:rPr lang="en-GB" sz="1700"/>
              <a:t>Good hand hygiene and staying home when ill help prevent spread.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72A15A-B165-42B1-5721-DE804923E1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696" y="2518783"/>
            <a:ext cx="4367250" cy="203077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0"/>
            <a:ext cx="3992787" cy="1642970"/>
          </a:xfrm>
        </p:spPr>
        <p:txBody>
          <a:bodyPr anchor="b">
            <a:normAutofit/>
          </a:bodyPr>
          <a:lstStyle/>
          <a:p>
            <a:r>
              <a:rPr lang="en-GB" sz="350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692" y="2405894"/>
            <a:ext cx="3986392" cy="3535083"/>
          </a:xfrm>
        </p:spPr>
        <p:txBody>
          <a:bodyPr anchor="t">
            <a:normAutofit/>
          </a:bodyPr>
          <a:lstStyle/>
          <a:p>
            <a:pPr>
              <a:defRPr sz="2000"/>
            </a:pPr>
            <a:r>
              <a:rPr lang="en-GB" sz="1700" dirty="0"/>
              <a:t>Mumps remains an important community health issue.</a:t>
            </a:r>
            <a:endParaRPr lang="en-US" sz="1700" dirty="0"/>
          </a:p>
          <a:p>
            <a:pPr>
              <a:defRPr sz="2000"/>
            </a:pPr>
            <a:endParaRPr lang="en-GB" sz="1700" dirty="0"/>
          </a:p>
          <a:p>
            <a:pPr>
              <a:defRPr sz="2000"/>
            </a:pPr>
            <a:r>
              <a:rPr lang="en-GB" sz="1700" dirty="0"/>
              <a:t>Vaccination greatly reduces the risk of infection and outbreaks.</a:t>
            </a:r>
            <a:endParaRPr lang="en-US" sz="1700" dirty="0"/>
          </a:p>
          <a:p>
            <a:pPr>
              <a:defRPr sz="2000"/>
            </a:pPr>
            <a:endParaRPr lang="en-GB" sz="1700" dirty="0"/>
          </a:p>
          <a:p>
            <a:pPr>
              <a:defRPr sz="2000"/>
            </a:pPr>
            <a:r>
              <a:rPr lang="en-GB" sz="1700" dirty="0"/>
              <a:t>Early recognition and supportive care help prevent complications.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5"/>
            <a:ext cx="306939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"/>
            <a:ext cx="306939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22"/>
            <a:ext cx="3051501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2499" y="-10"/>
            <a:ext cx="2708601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6B6E6-3052-4B85-C4AE-785DB41106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777" r="26540" b="-1"/>
          <a:stretch>
            <a:fillRect/>
          </a:stretch>
        </p:blipFill>
        <p:spPr>
          <a:xfrm>
            <a:off x="5393948" y="909081"/>
            <a:ext cx="2953951" cy="507173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53153-F75C-CB1E-6A9A-0E37975A4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D13A2-6F46-4812-0FCB-2F429ED87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World Health </a:t>
            </a:r>
            <a:r>
              <a:rPr lang="en-GB" sz="1700" b="0" i="0" dirty="0" err="1">
                <a:effectLst/>
                <a:latin typeface="Calibri" panose="020F0502020204030204" pitchFamily="34" charset="0"/>
              </a:rPr>
              <a:t>Organization</a:t>
            </a:r>
            <a:r>
              <a:rPr lang="en-GB" sz="1700" b="0" i="0" dirty="0">
                <a:effectLst/>
                <a:latin typeface="Calibri" panose="020F0502020204030204" pitchFamily="34" charset="0"/>
              </a:rPr>
              <a:t> (WHO). Mumps Fact Sheet.</a:t>
            </a:r>
            <a:endParaRPr lang="en-US" sz="1700" b="0" i="0" dirty="0">
              <a:effectLst/>
              <a:latin typeface="Calibri" panose="020F0502020204030204" pitchFamily="34" charset="0"/>
            </a:endParaRPr>
          </a:p>
          <a:p>
            <a:endParaRPr lang="en-GB" sz="1700" b="0" i="0" dirty="0">
              <a:effectLst/>
              <a:latin typeface="Calibri" panose="020F0502020204030204" pitchFamily="34" charset="0"/>
            </a:endParaRPr>
          </a:p>
          <a:p>
            <a:r>
              <a:rPr lang="en-GB" sz="1700" b="0" i="0" dirty="0" err="1">
                <a:effectLst/>
                <a:latin typeface="Calibri" panose="020F0502020204030204" pitchFamily="34" charset="0"/>
              </a:rPr>
              <a:t>Centers</a:t>
            </a:r>
            <a:r>
              <a:rPr lang="en-GB" sz="1700" b="0" i="0" dirty="0">
                <a:effectLst/>
                <a:latin typeface="Calibri" panose="020F0502020204030204" pitchFamily="34" charset="0"/>
              </a:rPr>
              <a:t> for Disease Control and Prevention (CDC). Mumps: Clinical Overview.</a:t>
            </a:r>
            <a:endParaRPr lang="en-US" sz="1700" b="0" i="0" dirty="0">
              <a:effectLst/>
              <a:latin typeface="Calibri" panose="020F0502020204030204" pitchFamily="34" charset="0"/>
            </a:endParaRPr>
          </a:p>
          <a:p>
            <a:endParaRPr lang="en-GB" sz="1700" b="0" i="0" dirty="0">
              <a:effectLst/>
              <a:latin typeface="Calibri" panose="020F0502020204030204" pitchFamily="34" charset="0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National Health Service (NHS). Mumps - Symptoms and Treatment.</a:t>
            </a:r>
            <a:endParaRPr lang="en-US" sz="1700" b="0" i="0" dirty="0">
              <a:effectLst/>
              <a:latin typeface="Calibri" panose="020F0502020204030204" pitchFamily="34" charset="0"/>
            </a:endParaRPr>
          </a:p>
          <a:p>
            <a:endParaRPr lang="en-GB" sz="1700" b="0" i="0" dirty="0">
              <a:effectLst/>
              <a:latin typeface="Calibri" panose="020F0502020204030204" pitchFamily="34" charset="0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Public Health England / UK Health Security Agency. Guidance on Mumps Prevention and Vaccination.</a:t>
            </a:r>
            <a:endParaRPr lang="en-US" sz="1700" b="0" i="0" dirty="0">
              <a:effectLst/>
              <a:latin typeface="Calibri" panose="020F0502020204030204" pitchFamily="34" charset="0"/>
            </a:endParaRPr>
          </a:p>
          <a:p>
            <a:endParaRPr lang="en-GB" sz="1700" b="0" i="0" dirty="0">
              <a:effectLst/>
              <a:latin typeface="Calibri" panose="020F0502020204030204" pitchFamily="34" charset="0"/>
            </a:endParaRPr>
          </a:p>
          <a:p>
            <a:r>
              <a:rPr lang="en-GB" sz="1700" b="0" i="0" dirty="0">
                <a:effectLst/>
                <a:latin typeface="Calibri" panose="020F0502020204030204" pitchFamily="34" charset="0"/>
              </a:rPr>
              <a:t>MMR vaccine information from NH</a:t>
            </a:r>
            <a:r>
              <a:rPr lang="en-US" sz="1700" b="0" i="0" dirty="0">
                <a:effectLst/>
                <a:latin typeface="Calibri" panose="020F0502020204030204" pitchFamily="34" charset="0"/>
              </a:rPr>
              <a:t>S</a:t>
            </a:r>
            <a:endParaRPr lang="en-GB" sz="1700" b="0" i="0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174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Mumps</vt:lpstr>
      <vt:lpstr>What is Mumps?</vt:lpstr>
      <vt:lpstr>How Mumps Spreads</vt:lpstr>
      <vt:lpstr>Common Signs and Symptoms</vt:lpstr>
      <vt:lpstr>Diagnosis</vt:lpstr>
      <vt:lpstr>Treatment and Care</vt:lpstr>
      <vt:lpstr>Possible Complications</vt:lpstr>
      <vt:lpstr>Prevention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Mumps</dc:title>
  <dc:subject/>
  <dc:creator/>
  <cp:keywords/>
  <dc:description>generated using python-pptx</dc:description>
  <cp:lastModifiedBy>Hulematou Juwara Sillah (2509135)</cp:lastModifiedBy>
  <cp:revision>3</cp:revision>
  <dcterms:created xsi:type="dcterms:W3CDTF">2013-01-27T09:14:16Z</dcterms:created>
  <dcterms:modified xsi:type="dcterms:W3CDTF">2026-08-06T08:47:04Z</dcterms:modified>
  <cp:category/>
</cp:coreProperties>
</file>