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75" r:id="rId5"/>
    <p:sldId id="256" r:id="rId6"/>
    <p:sldId id="258" r:id="rId7"/>
    <p:sldId id="270" r:id="rId8"/>
    <p:sldId id="257" r:id="rId9"/>
    <p:sldId id="260" r:id="rId10"/>
    <p:sldId id="273" r:id="rId11"/>
    <p:sldId id="268" r:id="rId12"/>
    <p:sldId id="274" r:id="rId13"/>
    <p:sldId id="262" r:id="rId14"/>
    <p:sldId id="265" r:id="rId15"/>
    <p:sldId id="264" r:id="rId16"/>
    <p:sldId id="280" r:id="rId17"/>
    <p:sldId id="27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00" autoAdjust="0"/>
  </p:normalViewPr>
  <p:slideViewPr>
    <p:cSldViewPr>
      <p:cViewPr varScale="1">
        <p:scale>
          <a:sx n="65" d="100"/>
          <a:sy n="65" d="100"/>
        </p:scale>
        <p:origin x="-1296" y="-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40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IN"/>
  <c:chart>
    <c:title>
      <c:layout/>
    </c:title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Operating Profit</c:v>
                </c:pt>
              </c:strCache>
            </c:strRef>
          </c:tx>
          <c:cat>
            <c:strRef>
              <c:f>Sheet1!$A$2:$A$4</c:f>
              <c:strCache>
                <c:ptCount val="3"/>
                <c:pt idx="0">
                  <c:v>2018-2019</c:v>
                </c:pt>
                <c:pt idx="1">
                  <c:v>2019-2020</c:v>
                </c:pt>
                <c:pt idx="2">
                  <c:v>2020-2021</c:v>
                </c:pt>
              </c:strCache>
            </c:strRef>
          </c:cat>
          <c:val>
            <c:numRef>
              <c:f>Sheet1!$B$2:$B$4</c:f>
              <c:numCache>
                <c:formatCode>0%</c:formatCode>
                <c:ptCount val="3"/>
                <c:pt idx="0">
                  <c:v>2.36</c:v>
                </c:pt>
                <c:pt idx="1">
                  <c:v>2.56</c:v>
                </c:pt>
                <c:pt idx="2">
                  <c:v>2.71</c:v>
                </c:pt>
              </c:numCache>
            </c:numRef>
          </c:val>
        </c:ser>
      </c:pie3DChart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en-US"/>
    </a:p>
  </c:tx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BEF7A24B-554D-4B99-A3CC-7667F56D102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10672D4C-A99E-49DD-8A16-1D19942316C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</a:lstStyle>
          <a:p>
            <a:fld id="{0391B76B-D742-4BD2-BF24-F4C760DB831C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</a:lstStyle>
          <a:p>
            <a:fld id="{5257B995-136A-4A15-87A5-26420C3C1021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57B995-136A-4A15-87A5-26420C3C1021}" type="slidenum">
              <a:rPr lang="en-US" smtClean="0"/>
              <a:pPr/>
              <a:t>12</a:t>
            </a:fld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Rectangle 6"/>
            <p:cNvPicPr>
              <a:picLocks noChangeAspect="1"/>
            </p:cNvPicPr>
            <p:nvPr/>
          </p:nvPicPr>
          <p:blipFill>
            <a:blip r:embed="rId2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" name="Rectangle 15"/>
            <p:cNvSpPr/>
            <p:nvPr userDrawn="1"/>
          </p:nvSpPr>
          <p:spPr>
            <a:xfrm>
              <a:off x="0" y="5184648"/>
              <a:ext cx="9144000" cy="1673352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40000"/>
                  </a:schemeClr>
                </a:gs>
                <a:gs pos="0">
                  <a:schemeClr val="accent5">
                    <a:alpha val="90000"/>
                  </a:schemeClr>
                </a:gs>
                <a:gs pos="100000">
                  <a:schemeClr val="accent3">
                    <a:alpha val="40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0" y="5257800"/>
              <a:ext cx="9144000" cy="16002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25000"/>
                  </a:schemeClr>
                </a:gs>
                <a:gs pos="100000">
                  <a:schemeClr val="accent3">
                    <a:alpha val="25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3352801"/>
              <a:ext cx="9144000" cy="1827567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620000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0" y="5181600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455676" y="3373031"/>
            <a:ext cx="8229600" cy="2043684"/>
          </a:xfrm>
          <a:noFill/>
        </p:spPr>
        <p:txBody>
          <a:bodyPr anchor="b" anchorCtr="0">
            <a:normAutofit/>
          </a:bodyPr>
          <a:lstStyle>
            <a:lvl1pPr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 sz="7000" kern="10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Subtitle 12"/>
          <p:cNvSpPr>
            <a:spLocks noGrp="1"/>
          </p:cNvSpPr>
          <p:nvPr>
            <p:ph type="subTitle" idx="1"/>
          </p:nvPr>
        </p:nvSpPr>
        <p:spPr>
          <a:xfrm>
            <a:off x="566801" y="5429252"/>
            <a:ext cx="8129524" cy="757517"/>
          </a:xfrm>
        </p:spPr>
        <p:txBody>
          <a:bodyPr/>
          <a:lstStyle>
            <a:lvl1pPr marL="0" indent="0" algn="l">
              <a:buNone/>
              <a:defRPr sz="1600" kern="100" cap="all" spc="1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542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Rectangle 6"/>
            <p:cNvPicPr>
              <a:picLocks noChangeAspect="1"/>
            </p:cNvPicPr>
            <p:nvPr/>
          </p:nvPicPr>
          <p:blipFill>
            <a:blip r:embed="rId2">
              <a:duotone>
                <a:schemeClr val="accent3"/>
                <a:srgbClr val="FFFFFF"/>
              </a:duotone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" name="Rectangle 8"/>
            <p:cNvSpPr/>
            <p:nvPr userDrawn="1"/>
          </p:nvSpPr>
          <p:spPr>
            <a:xfrm>
              <a:off x="0" y="342900"/>
              <a:ext cx="9144000" cy="61722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40000"/>
                  </a:schemeClr>
                </a:gs>
                <a:gs pos="0">
                  <a:schemeClr val="accent5">
                    <a:alpha val="90000"/>
                  </a:schemeClr>
                </a:gs>
                <a:gs pos="100000">
                  <a:schemeClr val="accent3">
                    <a:alpha val="40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0" y="457200"/>
              <a:ext cx="9144000" cy="5943600"/>
            </a:xfrm>
            <a:prstGeom prst="rect">
              <a:avLst/>
            </a:prstGeom>
            <a:gradFill flip="none" rotWithShape="1">
              <a:gsLst>
                <a:gs pos="39000">
                  <a:schemeClr val="accent5">
                    <a:alpha val="25000"/>
                  </a:schemeClr>
                </a:gs>
                <a:gs pos="100000">
                  <a:schemeClr val="accent3">
                    <a:alpha val="25000"/>
                  </a:schemeClr>
                </a:gs>
              </a:gsLst>
              <a:lin ang="0" scaled="1"/>
              <a:tileRect/>
            </a:gradFill>
            <a:ln w="25400" cap="rnd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1" name="Straight Connector 10"/>
            <p:cNvCxnSpPr/>
            <p:nvPr/>
          </p:nvCxnSpPr>
          <p:spPr>
            <a:xfrm>
              <a:off x="0" y="341312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>
              <a:off x="0" y="6505575"/>
              <a:ext cx="9144000" cy="1588"/>
            </a:xfrm>
            <a:prstGeom prst="line">
              <a:avLst/>
            </a:prstGeom>
            <a:ln w="28575" cap="flat" cmpd="sng" algn="ctr">
              <a:solidFill>
                <a:schemeClr val="bg1"/>
              </a:solidFill>
              <a:prstDash val="solid"/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2" y="3962402"/>
            <a:ext cx="8153399" cy="1371599"/>
          </a:xfrm>
        </p:spPr>
        <p:txBody>
          <a:bodyPr anchor="b" anchorCtr="0"/>
          <a:lstStyle>
            <a:lvl1pPr algn="l">
              <a:defRPr sz="4000" b="0" cap="none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557276" y="5438776"/>
            <a:ext cx="8129524" cy="904875"/>
          </a:xfrm>
        </p:spPr>
        <p:txBody>
          <a:bodyPr anchor="t" anchorCtr="0"/>
          <a:lstStyle>
            <a:lvl1pPr marL="0" indent="0">
              <a:buNone/>
              <a:defRPr sz="1400" cap="all" spc="100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533400" y="1600201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39624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533400" y="1600201"/>
            <a:ext cx="3963988" cy="5746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533400" y="2174877"/>
            <a:ext cx="3963988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7" y="1600201"/>
            <a:ext cx="3965574" cy="5746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3965574" cy="38449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2932114" cy="968375"/>
          </a:xfrm>
        </p:spPr>
        <p:txBody>
          <a:bodyPr anchor="b"/>
          <a:lstStyle>
            <a:lvl1pPr algn="l">
              <a:defRPr sz="2000" b="1"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457200"/>
            <a:ext cx="5035550" cy="5562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33400" y="1435101"/>
            <a:ext cx="2932114" cy="45847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>
                <a:latin typeface="+mn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6524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EFC2E-847F-4CF8-8289-FAA88B334687}" type="datetimeFigureOut">
              <a:rPr lang="en-US" smtClean="0"/>
              <a:pPr/>
              <a:t>4/19/2018</a:t>
            </a:fld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25215-7382-4C1B-86B1-E9DB9649FF5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Rectangle 18"/>
          <p:cNvPicPr>
            <a:picLocks noChangeAspect="1"/>
          </p:cNvPicPr>
          <p:nvPr/>
        </p:nvPicPr>
        <p:blipFill>
          <a:blip r:embed="rId11">
            <a:duotone>
              <a:schemeClr val="accent3"/>
              <a:srgbClr val="FFFFFF"/>
            </a:duotone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" name="Group 19"/>
          <p:cNvGrpSpPr/>
          <p:nvPr/>
        </p:nvGrpSpPr>
        <p:grpSpPr>
          <a:xfrm>
            <a:off x="304800" y="0"/>
            <a:ext cx="8534400" cy="6860650"/>
            <a:chOff x="304800" y="0"/>
            <a:chExt cx="8534400" cy="6860650"/>
          </a:xfrm>
        </p:grpSpPr>
        <p:sp>
          <p:nvSpPr>
            <p:cNvPr id="21" name="Rectangle 20"/>
            <p:cNvSpPr/>
            <p:nvPr userDrawn="1"/>
          </p:nvSpPr>
          <p:spPr>
            <a:xfrm>
              <a:off x="457200" y="0"/>
              <a:ext cx="8229600" cy="64770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  <a:tileRect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Rectangle 21"/>
            <p:cNvSpPr/>
            <p:nvPr userDrawn="1"/>
          </p:nvSpPr>
          <p:spPr>
            <a:xfrm flipH="1">
              <a:off x="457200" y="381000"/>
              <a:ext cx="8229600" cy="6477000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alpha val="50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  <a:tileRect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8686800" y="0"/>
              <a:ext cx="152400" cy="6477000"/>
            </a:xfrm>
            <a:prstGeom prst="rect">
              <a:avLst/>
            </a:prstGeom>
            <a:solidFill>
              <a:schemeClr val="accent5"/>
            </a:soli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3"/>
            <p:cNvSpPr/>
            <p:nvPr userDrawn="1"/>
          </p:nvSpPr>
          <p:spPr>
            <a:xfrm>
              <a:off x="304800" y="383650"/>
              <a:ext cx="152400" cy="6477000"/>
            </a:xfrm>
            <a:prstGeom prst="rect">
              <a:avLst/>
            </a:prstGeom>
            <a:solidFill>
              <a:schemeClr val="accent5"/>
            </a:soli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24"/>
            <p:cNvSpPr/>
            <p:nvPr userDrawn="1"/>
          </p:nvSpPr>
          <p:spPr>
            <a:xfrm>
              <a:off x="457200" y="6477000"/>
              <a:ext cx="8382000" cy="76200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6500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5"/>
            <p:cNvSpPr/>
            <p:nvPr userDrawn="1"/>
          </p:nvSpPr>
          <p:spPr>
            <a:xfrm flipH="1">
              <a:off x="304800" y="310738"/>
              <a:ext cx="8382000" cy="76200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6500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10800000" scaled="1"/>
            </a:gradFill>
            <a:ln w="25400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5426"/>
          </a:xfrm>
          <a:prstGeom prst="rect">
            <a:avLst/>
          </a:prstGeom>
        </p:spPr>
        <p:txBody>
          <a:bodyPr vert="horz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1600203"/>
            <a:ext cx="8077200" cy="441241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3400" y="6104626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fld id="{B51EFC2E-847F-4CF8-8289-FAA88B334687}" type="datetimeFigureOut">
              <a:rPr lang="en-US" sz="1000" smtClean="0">
                <a:solidFill>
                  <a:schemeClr val="tx2"/>
                </a:solidFill>
                <a:latin typeface="+mj-lt"/>
              </a:rPr>
              <a:pPr/>
              <a:t>4/19/2018</a:t>
            </a:fld>
            <a:endParaRPr lang="en-US" sz="1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04626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sz="1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77000" y="6104626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000">
                <a:solidFill>
                  <a:schemeClr val="tx2"/>
                </a:solidFill>
                <a:latin typeface="+mj-lt"/>
              </a:defRPr>
            </a:lvl1pPr>
          </a:lstStyle>
          <a:p>
            <a:fld id="{53325215-7382-4C1B-86B1-E9DB9649FF55}" type="slidenum">
              <a:rPr lang="en-US" sz="1000" smtClean="0">
                <a:solidFill>
                  <a:schemeClr val="tx2"/>
                </a:solidFill>
                <a:latin typeface="+mj-lt"/>
              </a:rPr>
              <a:pPr/>
              <a:t>‹#›</a:t>
            </a:fld>
            <a:endParaRPr lang="en-US" sz="1000" dirty="0">
              <a:solidFill>
                <a:schemeClr val="tx2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Font typeface="Arial"/>
        <a:buChar char="•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Font typeface="Arial"/>
        <a:buChar char="–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Font typeface="Arial"/>
        <a:buChar char="–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Font typeface="Arial"/>
        <a:buChar char="»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 smtClean="0"/>
              <a:t>ROHIT AGRAWAL</a:t>
            </a:r>
            <a:br>
              <a:rPr lang="en-IN" dirty="0" smtClean="0"/>
            </a:br>
            <a:r>
              <a:rPr lang="en-IN" dirty="0" smtClean="0"/>
              <a:t>(1605867)</a:t>
            </a:r>
            <a:endParaRPr lang="en-IN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IN" dirty="0" smtClean="0"/>
              <a:t>LECTURER- RICHARD SMALL</a:t>
            </a:r>
          </a:p>
          <a:p>
            <a:r>
              <a:rPr lang="en-IN" dirty="0" smtClean="0"/>
              <a:t>SBMA7111</a:t>
            </a:r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Expresso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latin typeface="Algerian" pitchFamily="82" charset="0"/>
              </a:rPr>
              <a:t>STOP SETTLING START LIVING.</a:t>
            </a:r>
            <a:endParaRPr lang="en-US" dirty="0">
              <a:latin typeface="Algerian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title"/>
          </p:nvPr>
        </p:nvSpPr>
        <p:spPr>
          <a:xfrm>
            <a:off x="533400" y="3962400"/>
            <a:ext cx="8153400" cy="1371600"/>
          </a:xfrm>
        </p:spPr>
        <p:txBody>
          <a:bodyPr/>
          <a:lstStyle/>
          <a:p>
            <a:r>
              <a:rPr lang="en-US" smtClean="0"/>
              <a:t>Mission Statement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idx="1"/>
          </p:nvPr>
        </p:nvSpPr>
        <p:spPr>
          <a:xfrm>
            <a:off x="557213" y="5438775"/>
            <a:ext cx="8129587" cy="904875"/>
          </a:xfrm>
        </p:spPr>
        <p:txBody>
          <a:bodyPr/>
          <a:lstStyle/>
          <a:p>
            <a:r>
              <a:rPr lang="en-US" dirty="0" smtClean="0"/>
              <a:t>Our mission is to exceed customer satisfaction by providing good coffee, earning customer loyalty and expanding our reach to maximum. AS A RESULT to meet the stakeholders expectation.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Business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smtClean="0"/>
              <a:t>Coffee consumption has shown a steady growth in UK. The idea is to not only to open a coffee shop which is better positioned but also to provide professional services so as to convert the new customers into loyal once.</a:t>
            </a:r>
          </a:p>
          <a:p>
            <a:r>
              <a:rPr lang="en-IN" dirty="0" smtClean="0"/>
              <a:t>In a 1500 sq ft area, with a decent décor. A coffee shop which serves different coffees and pastries with take away facilities only.</a:t>
            </a:r>
          </a:p>
          <a:p>
            <a:r>
              <a:rPr lang="en-IN" dirty="0" smtClean="0"/>
              <a:t>The coffee shop will be located in a well designed facility near Streatham hill station. Which was a hair salon and spa before.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4738"/>
          </a:xfrm>
        </p:spPr>
        <p:txBody>
          <a:bodyPr/>
          <a:lstStyle/>
          <a:p>
            <a:r>
              <a:rPr lang="en-US" dirty="0"/>
              <a:t>Competition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533400" y="1600200"/>
            <a:ext cx="8077200" cy="441166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Local coffee shops and Tesco extra in </a:t>
            </a:r>
            <a:r>
              <a:rPr lang="en-US" dirty="0" err="1" smtClean="0"/>
              <a:t>Streatham</a:t>
            </a:r>
            <a:r>
              <a:rPr lang="en-US" dirty="0" smtClean="0"/>
              <a:t> hill area, London.</a:t>
            </a:r>
          </a:p>
          <a:p>
            <a:r>
              <a:rPr lang="en-US" dirty="0" smtClean="0"/>
              <a:t>Competition not very intensive as there no major coffee shop brand running near by.</a:t>
            </a:r>
          </a:p>
          <a:p>
            <a:r>
              <a:rPr lang="en-US" dirty="0" smtClean="0"/>
              <a:t>Although people have an option to buy coffee while shopping for groceries in Tesco.</a:t>
            </a:r>
          </a:p>
          <a:p>
            <a:endParaRPr lang="en-US" dirty="0"/>
          </a:p>
          <a:p>
            <a:r>
              <a:rPr lang="en-US" b="1" u="sng" dirty="0" smtClean="0"/>
              <a:t>Competitive Advantage</a:t>
            </a:r>
          </a:p>
          <a:p>
            <a:endParaRPr lang="en-US" b="1" u="sng" dirty="0" smtClean="0"/>
          </a:p>
          <a:p>
            <a:pPr lvl="1"/>
            <a:r>
              <a:rPr lang="en-US" dirty="0" smtClean="0"/>
              <a:t>A contract from Café Roma (Colombian coffee) to import fresh lot of coffee from Colombia every six months.</a:t>
            </a:r>
          </a:p>
          <a:p>
            <a:pPr lvl="1"/>
            <a:r>
              <a:rPr lang="en-US" dirty="0" smtClean="0"/>
              <a:t>No major competition near by, so easier to make headway.</a:t>
            </a:r>
          </a:p>
          <a:p>
            <a:pPr lvl="1"/>
            <a:r>
              <a:rPr lang="en-US" dirty="0" smtClean="0"/>
              <a:t>Hire a leading business consultant, who has a 15 years of experience.</a:t>
            </a:r>
          </a:p>
          <a:p>
            <a:pPr lvl="1"/>
            <a:r>
              <a:rPr lang="en-US" dirty="0" smtClean="0"/>
              <a:t>Rent a place which already has a lot of foot falls.</a:t>
            </a:r>
          </a:p>
          <a:p>
            <a:pPr lvl="1"/>
            <a:r>
              <a:rPr lang="en-US" dirty="0" smtClean="0"/>
              <a:t>Provide better and fast services to customer by reducing service time and episodes.</a:t>
            </a:r>
          </a:p>
          <a:p>
            <a:pPr>
              <a:buNone/>
            </a:pP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533400" y="457200"/>
            <a:ext cx="8077200" cy="1074738"/>
          </a:xfrm>
        </p:spPr>
        <p:txBody>
          <a:bodyPr/>
          <a:lstStyle/>
          <a:p>
            <a:r>
              <a:rPr lang="en-US" dirty="0"/>
              <a:t>Market Summary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533400" y="1600200"/>
            <a:ext cx="8077200" cy="4411663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Visiting coffee shops is a ritual in Britain.</a:t>
            </a:r>
          </a:p>
          <a:p>
            <a:r>
              <a:rPr lang="en-US" dirty="0" smtClean="0"/>
              <a:t>The coffee market has shown a steady growth in the past. With a 10.4% increase in the consumption of coffee in 2016. and it is expected to increase by 29% in the coming future. </a:t>
            </a:r>
          </a:p>
          <a:p>
            <a:r>
              <a:rPr lang="en-US" dirty="0" smtClean="0"/>
              <a:t>Huge opportunities for success, as the coffee consumption is growing.</a:t>
            </a:r>
          </a:p>
          <a:p>
            <a:r>
              <a:rPr lang="en-US" dirty="0" smtClean="0"/>
              <a:t>A majority of 38% male and females drink 2 to 3 cups of coffee in UK.</a:t>
            </a:r>
          </a:p>
          <a:p>
            <a:r>
              <a:rPr lang="en-US" dirty="0" smtClean="0"/>
              <a:t>Impact of Brexit on major coffee giants like star bucks, whose turnover declined from £405.6m to £379.9m in October 2016.</a:t>
            </a:r>
          </a:p>
          <a:p>
            <a:pPr>
              <a:buNone/>
            </a:pPr>
            <a:r>
              <a:rPr lang="en-US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US" b="1" u="sng" dirty="0" smtClean="0"/>
              <a:t>Pricing Strategy</a:t>
            </a:r>
          </a:p>
          <a:p>
            <a:pPr>
              <a:buNone/>
            </a:pPr>
            <a:r>
              <a:rPr lang="en-US" dirty="0" smtClean="0"/>
              <a:t>    our prices are well in line with the current competitors though we will cut down some prices to attract customers and gain recognition.</a:t>
            </a:r>
          </a:p>
          <a:p>
            <a:pPr>
              <a:buNone/>
            </a:pPr>
            <a:endParaRPr lang="en-US" dirty="0" smtClean="0"/>
          </a:p>
          <a:p>
            <a:pPr lvl="1">
              <a:buNone/>
            </a:pPr>
            <a:endParaRPr lang="en-US" dirty="0" smtClean="0"/>
          </a:p>
          <a:p>
            <a:pPr lvl="1">
              <a:buFont typeface="Arial" pitchFamily="34" charset="0"/>
              <a:buChar char="•"/>
            </a:pP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idx="1"/>
          </p:nvPr>
        </p:nvSpPr>
        <p:spPr>
          <a:xfrm>
            <a:off x="500063" y="571500"/>
            <a:ext cx="8077200" cy="4411663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en-US" b="1" u="sng" smtClean="0"/>
              <a:t>Target Market</a:t>
            </a:r>
            <a:endParaRPr lang="en-US" b="1" u="sng" dirty="0" smtClean="0"/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corporate executives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Students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Sports men and women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Travelers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Low class, middle class and high class consumers.</a:t>
            </a:r>
          </a:p>
          <a:p>
            <a:pPr lvl="1">
              <a:buFont typeface="Arial" pitchFamily="34" charset="0"/>
              <a:buChar char="•"/>
            </a:pPr>
            <a:r>
              <a:rPr lang="en-US" dirty="0" smtClean="0"/>
              <a:t>Working class.</a:t>
            </a:r>
          </a:p>
          <a:p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 smtClean="0"/>
              <a:t>Background Trend Analysis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Weekly sales of espresso based drinks. </a:t>
            </a:r>
          </a:p>
          <a:p>
            <a:pPr>
              <a:buNone/>
            </a:pPr>
            <a:r>
              <a:rPr lang="en-IN" dirty="0" smtClean="0"/>
              <a:t>     (cups in millions)</a:t>
            </a:r>
          </a:p>
          <a:p>
            <a:endParaRPr lang="en-IN" dirty="0"/>
          </a:p>
        </p:txBody>
      </p:sp>
      <p:pic>
        <p:nvPicPr>
          <p:cNvPr id="6" name="Picture 5" descr="downloa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643182"/>
            <a:ext cx="8143932" cy="384177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72" y="714356"/>
            <a:ext cx="8077200" cy="5643602"/>
          </a:xfrm>
        </p:spPr>
        <p:txBody>
          <a:bodyPr>
            <a:normAutofit lnSpcReduction="10000"/>
          </a:bodyPr>
          <a:lstStyle/>
          <a:p>
            <a:r>
              <a:rPr lang="en-IN" u="sng" dirty="0" smtClean="0"/>
              <a:t>Coffee shop consumer behaviour</a:t>
            </a:r>
          </a:p>
          <a:p>
            <a:pPr lvl="1"/>
            <a:r>
              <a:rPr lang="en-IN" dirty="0" smtClean="0"/>
              <a:t>Decline in market share of coffee giants like Costa, star bucks etc has produced opportunities for local café who are keen on delivering premium quality coffee. Which now acquire 30% of the coffee market.</a:t>
            </a:r>
          </a:p>
          <a:p>
            <a:pPr lvl="1"/>
            <a:r>
              <a:rPr lang="en-IN" dirty="0" smtClean="0"/>
              <a:t>The rise of non specialist coffee shops which provide a better customer experience has provided the customers with better options.</a:t>
            </a:r>
          </a:p>
          <a:p>
            <a:pPr lvl="1"/>
            <a:r>
              <a:rPr lang="en-IN" dirty="0" smtClean="0"/>
              <a:t>Better reach and convenience to customers.</a:t>
            </a:r>
          </a:p>
          <a:p>
            <a:pPr lvl="1"/>
            <a:r>
              <a:rPr lang="en-IN" dirty="0" smtClean="0"/>
              <a:t>The customers are now keen on a coffee shop experience.</a:t>
            </a:r>
          </a:p>
          <a:p>
            <a:pPr lvl="1"/>
            <a:r>
              <a:rPr lang="en-IN" dirty="0" smtClean="0"/>
              <a:t>The coffee shops are now way beyond coffee only.</a:t>
            </a:r>
          </a:p>
          <a:p>
            <a:pPr lvl="1"/>
            <a:r>
              <a:rPr lang="en-IN" dirty="0" smtClean="0"/>
              <a:t>A good and creative reward scheme can influence the customers loyalty towards our coffee.</a:t>
            </a:r>
          </a:p>
          <a:p>
            <a:pPr lvl="1"/>
            <a:endParaRPr lang="en-IN" dirty="0" smtClean="0"/>
          </a:p>
          <a:p>
            <a:pPr lvl="1"/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Key Strategic Imperative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u="sng" dirty="0" smtClean="0"/>
              <a:t>Product Quality- </a:t>
            </a:r>
            <a:r>
              <a:rPr lang="en-US" dirty="0" smtClean="0"/>
              <a:t>high quality value of coffee beverages and pastries. </a:t>
            </a:r>
          </a:p>
          <a:p>
            <a:endParaRPr lang="en-US" dirty="0" smtClean="0"/>
          </a:p>
          <a:p>
            <a:r>
              <a:rPr lang="en-US" u="sng" dirty="0" smtClean="0"/>
              <a:t>Service-</a:t>
            </a:r>
            <a:r>
              <a:rPr lang="en-US" dirty="0" smtClean="0"/>
              <a:t> High service standards so that the customers leave with satisfaction in return of what they are paying for.</a:t>
            </a:r>
          </a:p>
          <a:p>
            <a:endParaRPr lang="en-US" dirty="0" smtClean="0"/>
          </a:p>
          <a:p>
            <a:r>
              <a:rPr lang="en-US" u="sng" dirty="0" smtClean="0"/>
              <a:t>Marketing</a:t>
            </a:r>
            <a:r>
              <a:rPr lang="en-US" dirty="0" smtClean="0"/>
              <a:t>- Marketing will be started prior to the opening. </a:t>
            </a:r>
          </a:p>
          <a:p>
            <a:pPr lvl="1"/>
            <a:r>
              <a:rPr lang="en-US" dirty="0" smtClean="0"/>
              <a:t>free coffees to near buy offices</a:t>
            </a:r>
          </a:p>
          <a:p>
            <a:pPr lvl="1"/>
            <a:r>
              <a:rPr lang="en-US" dirty="0" smtClean="0"/>
              <a:t>Flexi banners.</a:t>
            </a:r>
          </a:p>
          <a:p>
            <a:pPr lvl="1"/>
            <a:r>
              <a:rPr lang="en-US" dirty="0" smtClean="0"/>
              <a:t>Advertisement in local papers and magazines.</a:t>
            </a:r>
          </a:p>
          <a:p>
            <a:pPr lvl="1"/>
            <a:r>
              <a:rPr lang="en-US" dirty="0" smtClean="0"/>
              <a:t>Advertising in different food and beverages platform.</a:t>
            </a:r>
          </a:p>
          <a:p>
            <a:pPr lvl="1"/>
            <a:endParaRPr lang="en-US" dirty="0" smtClean="0"/>
          </a:p>
          <a:p>
            <a:r>
              <a:rPr lang="en-US" u="sng" dirty="0" smtClean="0"/>
              <a:t>Management</a:t>
            </a:r>
            <a:r>
              <a:rPr lang="en-US" dirty="0" smtClean="0"/>
              <a:t>- check on the food, beverage </a:t>
            </a:r>
            <a:r>
              <a:rPr lang="en-US" smtClean="0"/>
              <a:t>and labor </a:t>
            </a:r>
            <a:r>
              <a:rPr lang="en-US" dirty="0" smtClean="0"/>
              <a:t>costs. A good experience for the customer which will enhance the word of mouth. Better inventory control and employee management will be stressed upon.</a:t>
            </a:r>
            <a:endParaRPr lang="en-US" u="sng" dirty="0" smtClean="0"/>
          </a:p>
          <a:p>
            <a:pPr lvl="1"/>
            <a:endParaRPr lang="en-US" u="sng" dirty="0" smtClean="0"/>
          </a:p>
          <a:p>
            <a:pPr lvl="1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Resources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We have a relationship with a Colombian coffee whole seller who will send the fresh slot every 6 months.</a:t>
            </a:r>
          </a:p>
          <a:p>
            <a:r>
              <a:rPr lang="en-US" dirty="0" smtClean="0"/>
              <a:t>Experience </a:t>
            </a:r>
            <a:r>
              <a:rPr lang="en-US" smtClean="0"/>
              <a:t>of </a:t>
            </a:r>
            <a:r>
              <a:rPr lang="en-US" smtClean="0"/>
              <a:t>1-2</a:t>
            </a:r>
            <a:r>
              <a:rPr lang="en-US" smtClean="0"/>
              <a:t> </a:t>
            </a:r>
            <a:r>
              <a:rPr lang="en-US" dirty="0" smtClean="0"/>
              <a:t>years in the operation of this business.</a:t>
            </a:r>
          </a:p>
          <a:p>
            <a:r>
              <a:rPr lang="en-US" dirty="0" smtClean="0"/>
              <a:t>Good management and training skills.</a:t>
            </a:r>
          </a:p>
          <a:p>
            <a:r>
              <a:rPr lang="en-US" dirty="0" smtClean="0"/>
              <a:t>Agreement with different suppliers like coca-cola</a:t>
            </a:r>
          </a:p>
          <a:p>
            <a:r>
              <a:rPr lang="en-US" dirty="0" smtClean="0"/>
              <a:t>Accounting knowledge as I have a bachelors degree in accounting. </a:t>
            </a:r>
          </a:p>
          <a:p>
            <a:r>
              <a:rPr lang="en-US" b="1" u="sng" dirty="0" smtClean="0"/>
              <a:t>Required Resources</a:t>
            </a:r>
          </a:p>
          <a:p>
            <a:pPr lvl="1"/>
            <a:r>
              <a:rPr lang="en-US" dirty="0" smtClean="0"/>
              <a:t>Coffee equipments</a:t>
            </a:r>
          </a:p>
          <a:p>
            <a:pPr lvl="1"/>
            <a:r>
              <a:rPr lang="en-US" dirty="0" smtClean="0"/>
              <a:t>Inventory</a:t>
            </a:r>
          </a:p>
          <a:p>
            <a:pPr lvl="1"/>
            <a:r>
              <a:rPr lang="en-US" dirty="0" smtClean="0"/>
              <a:t>Coffee maker staff</a:t>
            </a:r>
          </a:p>
          <a:p>
            <a:pPr lvl="1"/>
            <a:r>
              <a:rPr lang="en-US" dirty="0" smtClean="0"/>
              <a:t>Bakery products supplies</a:t>
            </a:r>
          </a:p>
          <a:p>
            <a:pPr lvl="1"/>
            <a:r>
              <a:rPr lang="en-US" dirty="0" smtClean="0"/>
              <a:t>billing software</a:t>
            </a:r>
          </a:p>
          <a:p>
            <a:pPr lvl="1"/>
            <a:r>
              <a:rPr lang="en-US" dirty="0" smtClean="0"/>
              <a:t>Promotion and marketing</a:t>
            </a:r>
          </a:p>
          <a:p>
            <a:pPr lvl="1">
              <a:buNone/>
            </a:pPr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Financial Plan</a:t>
            </a:r>
            <a:endParaRPr lang="en-US" dirty="0"/>
          </a:p>
        </p:txBody>
      </p:sp>
      <p:graphicFrame>
        <p:nvGraphicFramePr>
          <p:cNvPr id="4" name="Chart 3"/>
          <p:cNvGraphicFramePr/>
          <p:nvPr/>
        </p:nvGraphicFramePr>
        <p:xfrm>
          <a:off x="4857752" y="4000504"/>
          <a:ext cx="3809984" cy="249236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533400" y="1600203"/>
            <a:ext cx="7967690" cy="3043243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We are keen on establishing a brand through the first shop and spread over London in the coming years. We plan to have at least 5 shops in London by the end if 3 years.</a:t>
            </a:r>
          </a:p>
          <a:p>
            <a:r>
              <a:rPr lang="en-US" dirty="0" smtClean="0"/>
              <a:t>The expected turnover for this 3 years are</a:t>
            </a:r>
          </a:p>
          <a:p>
            <a:pPr lvl="1"/>
            <a:r>
              <a:rPr lang="en-US" dirty="0" smtClean="0"/>
              <a:t>2018-19  £2680000 (2 shops)</a:t>
            </a:r>
          </a:p>
          <a:p>
            <a:pPr lvl="1"/>
            <a:r>
              <a:rPr lang="en-US" dirty="0" smtClean="0"/>
              <a:t>2019-20  £9100000 (4 shops)</a:t>
            </a:r>
          </a:p>
          <a:p>
            <a:pPr lvl="1"/>
            <a:r>
              <a:rPr lang="en-US" dirty="0" smtClean="0"/>
              <a:t>2020-21  £17100000 (5 shops</a:t>
            </a:r>
          </a:p>
          <a:p>
            <a:pPr>
              <a:buNone/>
            </a:pPr>
            <a:endParaRPr lang="en-US" dirty="0" smtClean="0"/>
          </a:p>
          <a:p>
            <a:pPr lvl="1">
              <a:buNone/>
            </a:pPr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Start up cost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 smtClean="0"/>
              <a:t>A start up cost including the assets, renovation of the place, promotions and legal expenses will be around £100000.</a:t>
            </a:r>
          </a:p>
          <a:p>
            <a:r>
              <a:rPr lang="en-IN" dirty="0" smtClean="0"/>
              <a:t>And the operation expenses for the first quarters around £20000.</a:t>
            </a:r>
          </a:p>
          <a:p>
            <a:pPr>
              <a:buNone/>
            </a:pPr>
            <a:endParaRPr lang="en-IN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mtClean="0"/>
              <a:t>References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IN" dirty="0" smtClean="0"/>
              <a:t>BBC News. (2018). </a:t>
            </a:r>
            <a:r>
              <a:rPr lang="en-IN" i="1" dirty="0" smtClean="0"/>
              <a:t>Have we got enough coffee shops?</a:t>
            </a:r>
            <a:r>
              <a:rPr lang="en-IN" dirty="0" smtClean="0"/>
              <a:t>. [online] Available at: http://www.bbc.co.uk/news/business-41251451 [Accessed 19 Apr. 2018].</a:t>
            </a:r>
          </a:p>
          <a:p>
            <a:r>
              <a:rPr lang="en-IN" dirty="0" smtClean="0"/>
              <a:t>Foxtons.co.uk. (2018). </a:t>
            </a:r>
            <a:r>
              <a:rPr lang="en-IN" i="1" dirty="0" smtClean="0"/>
              <a:t>Streatham Hill Area Guide - What makes Streatham Hill so great?</a:t>
            </a:r>
            <a:r>
              <a:rPr lang="en-IN" dirty="0" smtClean="0"/>
              <a:t>. [online] Available at: https://www.foxtons.co.uk/local-life/streatham-hill [Accessed 19 Apr. 2018]</a:t>
            </a:r>
          </a:p>
          <a:p>
            <a:r>
              <a:rPr lang="en-IN" dirty="0" smtClean="0"/>
              <a:t>Homegrounds.co. (2018). </a:t>
            </a:r>
            <a:r>
              <a:rPr lang="en-IN" i="1" dirty="0" smtClean="0"/>
              <a:t>What are the Best Coffee Beans? 10 Beans to Try Before You Die</a:t>
            </a:r>
            <a:r>
              <a:rPr lang="en-IN" dirty="0" smtClean="0"/>
              <a:t>. [online] Available at: https://www.homegrounds.co/best-coffee-beans-bucket-list-2018/ [Accessed 19 Apr. 2018].</a:t>
            </a:r>
          </a:p>
          <a:p>
            <a:r>
              <a:rPr lang="en-IN" dirty="0" smtClean="0"/>
              <a:t>How many cups (200 ml), o. (2018). </a:t>
            </a:r>
            <a:r>
              <a:rPr lang="en-IN" i="1" dirty="0" smtClean="0"/>
              <a:t>Coffee consumption daily amount 2017 | UK Survey</a:t>
            </a:r>
            <a:r>
              <a:rPr lang="en-IN" dirty="0" smtClean="0"/>
              <a:t>. [online] </a:t>
            </a:r>
            <a:r>
              <a:rPr lang="en-IN" dirty="0" err="1" smtClean="0"/>
              <a:t>Statista</a:t>
            </a:r>
            <a:r>
              <a:rPr lang="en-IN" dirty="0" smtClean="0"/>
              <a:t>. Available at: https://www.statista.com/statistics/681623/coffee-consumption-daily-amount-united-kingdom-uk/ [Accessed 19 Apr. 2018].</a:t>
            </a:r>
          </a:p>
          <a:p>
            <a:r>
              <a:rPr lang="en-IN" dirty="0" smtClean="0"/>
              <a:t>Seasonscoffee.co.uk. (2018). </a:t>
            </a:r>
            <a:r>
              <a:rPr lang="en-IN" i="1" dirty="0" smtClean="0"/>
              <a:t>Coffee Shop Consumer Behaviour - 5 Emerging Trends in 2017</a:t>
            </a:r>
            <a:r>
              <a:rPr lang="en-IN" dirty="0" smtClean="0"/>
              <a:t>. [online] Available at: https://seasonscoffee.co.uk/blog/coffee-shop-consumer-behaviour-trends/ [Accessed 19 Apr. 2018].</a:t>
            </a:r>
          </a:p>
          <a:p>
            <a:r>
              <a:rPr lang="en-IN" b="1" dirty="0" smtClean="0"/>
              <a:t> </a:t>
            </a:r>
            <a:r>
              <a:rPr lang="en-IN" dirty="0" smtClean="0"/>
              <a:t>Team, M. (2018). </a:t>
            </a:r>
            <a:r>
              <a:rPr lang="en-IN" i="1" dirty="0" smtClean="0"/>
              <a:t>UK coffee shop sales enjoy a growth high</a:t>
            </a:r>
            <a:r>
              <a:rPr lang="en-IN" dirty="0" smtClean="0"/>
              <a:t>. [online] </a:t>
            </a:r>
            <a:r>
              <a:rPr lang="en-IN" dirty="0" err="1" smtClean="0"/>
              <a:t>Mintel</a:t>
            </a:r>
            <a:r>
              <a:rPr lang="en-IN" dirty="0" smtClean="0"/>
              <a:t>. Available at: http://www.mintel.com/press-centre/food-and-drink/uk-coffee-shop-sales-enjoy-a-growth-high [Accessed 19 Apr. 2018].</a:t>
            </a:r>
          </a:p>
          <a:p>
            <a:r>
              <a:rPr lang="en-IN" b="1" dirty="0" smtClean="0"/>
              <a:t> </a:t>
            </a:r>
            <a:r>
              <a:rPr lang="en-IN" dirty="0" err="1" smtClean="0"/>
              <a:t>Turvill</a:t>
            </a:r>
            <a:r>
              <a:rPr lang="en-IN" dirty="0" smtClean="0"/>
              <a:t>, W. (2018). </a:t>
            </a:r>
            <a:r>
              <a:rPr lang="en-IN" i="1" dirty="0" err="1" smtClean="0"/>
              <a:t>Brexit</a:t>
            </a:r>
            <a:r>
              <a:rPr lang="en-IN" i="1" dirty="0" smtClean="0"/>
              <a:t> vote's bean bad for Starbucks: UK sales, profits and taxes plunge</a:t>
            </a:r>
            <a:r>
              <a:rPr lang="en-IN" dirty="0" smtClean="0"/>
              <a:t>. [online] Cityam.com. Available at: http://www.cityam.com/262944/brexit-votes-bean-bad-starbucks-coffee-giants-uk-sales [Accessed 19 Apr. 2018].</a:t>
            </a:r>
          </a:p>
          <a:p>
            <a:endParaRPr lang="en-IN" dirty="0" smtClean="0"/>
          </a:p>
          <a:p>
            <a:endParaRPr lang="en-IN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f10081922">
  <a:themeElements>
    <a:clrScheme name="Business Plan">
      <a:dk1>
        <a:sysClr val="windowText" lastClr="000000"/>
      </a:dk1>
      <a:lt1>
        <a:sysClr val="window" lastClr="FFFFFF"/>
      </a:lt1>
      <a:dk2>
        <a:srgbClr val="284E6A"/>
      </a:dk2>
      <a:lt2>
        <a:srgbClr val="EFE3C4"/>
      </a:lt2>
      <a:accent1>
        <a:srgbClr val="646F4D"/>
      </a:accent1>
      <a:accent2>
        <a:srgbClr val="934721"/>
      </a:accent2>
      <a:accent3>
        <a:srgbClr val="A46721"/>
      </a:accent3>
      <a:accent4>
        <a:srgbClr val="655E6D"/>
      </a:accent4>
      <a:accent5>
        <a:srgbClr val="3A5F7B"/>
      </a:accent5>
      <a:accent6>
        <a:srgbClr val="665E45"/>
      </a:accent6>
      <a:hlink>
        <a:srgbClr val="64A2C8"/>
      </a:hlink>
      <a:folHlink>
        <a:srgbClr val="9BA967"/>
      </a:folHlink>
    </a:clrScheme>
    <a:fontScheme name="School Presentation">
      <a:majorFont>
        <a:latin typeface="Bookman Old Style"/>
        <a:ea typeface=""/>
        <a:cs typeface=""/>
      </a:majorFont>
      <a:minorFont>
        <a:latin typeface="Segoe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arketSpecific xmlns="4873beb7-5857-4685-be1f-d57550cc96cc" xsi:nil="true"/>
    <ApprovalStatus xmlns="4873beb7-5857-4685-be1f-d57550cc96cc">InProgress</ApprovalStatus>
    <DirectSourceMarket xmlns="4873beb7-5857-4685-be1f-d57550cc96cc" xsi:nil="true"/>
    <PrimaryImageGen xmlns="4873beb7-5857-4685-be1f-d57550cc96cc">true</PrimaryImageGen>
    <ThumbnailAssetId xmlns="4873beb7-5857-4685-be1f-d57550cc96cc" xsi:nil="true"/>
    <NumericId xmlns="4873beb7-5857-4685-be1f-d57550cc96cc">-1</NumericId>
    <TPFriendlyName xmlns="4873beb7-5857-4685-be1f-d57550cc96cc">Business plan presentation</TPFriendlyName>
    <BusinessGroup xmlns="4873beb7-5857-4685-be1f-d57550cc96cc" xsi:nil="true"/>
    <APEditor xmlns="4873beb7-5857-4685-be1f-d57550cc96cc">
      <UserInfo>
        <DisplayName>REDMOND\v-luannv</DisplayName>
        <AccountId>92</AccountId>
        <AccountType/>
      </UserInfo>
    </APEditor>
    <SourceTitle xmlns="4873beb7-5857-4685-be1f-d57550cc96cc">Business plan presentation</SourceTitle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PublishStatusLookup xmlns="4873beb7-5857-4685-be1f-d57550cc96cc">
      <Value>264190</Value>
      <Value>1282486</Value>
    </PublishStatusLookup>
    <MachineTranslated xmlns="4873beb7-5857-4685-be1f-d57550cc96cc">false</MachineTranslated>
    <OriginalSourceMarket xmlns="4873beb7-5857-4685-be1f-d57550cc96cc" xsi:nil="true"/>
    <TPInstallLocation xmlns="4873beb7-5857-4685-be1f-d57550cc96cc">{My Templates}</TPInstallLocation>
    <APDescription xmlns="4873beb7-5857-4685-be1f-d57550cc96cc" xsi:nil="true"/>
    <ContentItem xmlns="4873beb7-5857-4685-be1f-d57550cc96cc" xsi:nil="true"/>
    <ClipArtFilename xmlns="4873beb7-5857-4685-be1f-d57550cc96cc" xsi:nil="true"/>
    <APAuthor xmlns="4873beb7-5857-4685-be1f-d57550cc96cc">
      <UserInfo>
        <DisplayName>REDMOND\cynvey</DisplayName>
        <AccountId>191</AccountId>
        <AccountType/>
      </UserInfo>
    </APAuthor>
    <TPAppVersion xmlns="4873beb7-5857-4685-be1f-d57550cc96cc">11</TPAppVersion>
    <TPCommandLine xmlns="4873beb7-5857-4685-be1f-d57550cc96cc">{PP} /n {FilePath}</TPCommandLine>
    <PublishTargets xmlns="4873beb7-5857-4685-be1f-d57550cc96cc">OfficeOnline</PublishTargets>
    <TPLaunchHelpLinkType xmlns="4873beb7-5857-4685-be1f-d57550cc96cc">Template</TPLaunchHelpLinkType>
    <EditorialStatus xmlns="4873beb7-5857-4685-be1f-d57550cc96cc" xsi:nil="true"/>
    <TimesCloned xmlns="4873beb7-5857-4685-be1f-d57550cc96cc" xsi:nil="true"/>
    <LastModifiedDateTime xmlns="4873beb7-5857-4685-be1f-d57550cc96cc" xsi:nil="true"/>
    <Provider xmlns="4873beb7-5857-4685-be1f-d57550cc96cc">EY006220130</Provider>
    <AcquiredFrom xmlns="4873beb7-5857-4685-be1f-d57550cc96cc" xsi:nil="true"/>
    <AssetStart xmlns="4873beb7-5857-4685-be1f-d57550cc96cc">2009-05-30T20:39:38+00:00</AssetStart>
    <LastHandOff xmlns="4873beb7-5857-4685-be1f-d57550cc96cc" xsi:nil="true"/>
    <ArtSampleDocs xmlns="4873beb7-5857-4685-be1f-d57550cc96cc" xsi:nil="true"/>
    <TPClientViewer xmlns="4873beb7-5857-4685-be1f-d57550cc96cc">Microsoft Office PowerPoint</TPClientViewer>
    <UACurrentWords xmlns="4873beb7-5857-4685-be1f-d57550cc96cc">0</UACurrentWords>
    <UALocRecommendation xmlns="4873beb7-5857-4685-be1f-d57550cc96cc">Localize</UALocRecommendation>
    <IsDeleted xmlns="4873beb7-5857-4685-be1f-d57550cc96cc">false</IsDeleted>
    <ShowIn xmlns="4873beb7-5857-4685-be1f-d57550cc96cc">Show everywhere</ShowIn>
    <UANotes xmlns="4873beb7-5857-4685-be1f-d57550cc96cc">online onlyFedEx</UANotes>
    <TemplateStatus xmlns="4873beb7-5857-4685-be1f-d57550cc96cc">Complete</TemplateStatus>
    <CSXHash xmlns="4873beb7-5857-4685-be1f-d57550cc96cc" xsi:nil="true"/>
    <VoteCount xmlns="4873beb7-5857-4685-be1f-d57550cc96cc" xsi:nil="true"/>
    <AssetExpire xmlns="4873beb7-5857-4685-be1f-d57550cc96cc">2100-01-01T00:00:00+00:00</AssetExpire>
    <CSXSubmissionMarket xmlns="4873beb7-5857-4685-be1f-d57550cc96cc" xsi:nil="true"/>
    <DSATActionTaken xmlns="4873beb7-5857-4685-be1f-d57550cc96cc" xsi:nil="true"/>
    <TPExecutable xmlns="4873beb7-5857-4685-be1f-d57550cc96cc" xsi:nil="true"/>
    <SubmitterId xmlns="4873beb7-5857-4685-be1f-d57550cc96cc" xsi:nil="true"/>
    <AssetType xmlns="4873beb7-5857-4685-be1f-d57550cc96cc">TP</AssetType>
    <CSXSubmissionDate xmlns="4873beb7-5857-4685-be1f-d57550cc96cc" xsi:nil="true"/>
    <CSXUpdate xmlns="4873beb7-5857-4685-be1f-d57550cc96cc">false</CSXUpdate>
    <ApprovalLog xmlns="4873beb7-5857-4685-be1f-d57550cc96cc" xsi:nil="true"/>
    <BugNumber xmlns="4873beb7-5857-4685-be1f-d57550cc96cc" xsi:nil="true"/>
    <Milestone xmlns="4873beb7-5857-4685-be1f-d57550cc96cc" xsi:nil="true"/>
    <OriginAsset xmlns="4873beb7-5857-4685-be1f-d57550cc96cc" xsi:nil="true"/>
    <TPComponent xmlns="4873beb7-5857-4685-be1f-d57550cc96cc">PPTFiles</TPComponent>
    <AssetId xmlns="4873beb7-5857-4685-be1f-d57550cc96cc">TP010081922</AssetId>
    <TPApplication xmlns="4873beb7-5857-4685-be1f-d57550cc96cc">PowerPoint</TPApplication>
    <TPLaunchHelpLink xmlns="4873beb7-5857-4685-be1f-d57550cc96cc" xsi:nil="true"/>
    <IntlLocPriority xmlns="4873beb7-5857-4685-be1f-d57550cc96cc" xsi:nil="true"/>
    <HandoffToMSDN xmlns="4873beb7-5857-4685-be1f-d57550cc96cc" xsi:nil="true"/>
    <PlannedPubDate xmlns="4873beb7-5857-4685-be1f-d57550cc96cc" xsi:nil="true"/>
    <CrawlForDependencies xmlns="4873beb7-5857-4685-be1f-d57550cc96cc">false</CrawlForDependencies>
    <IntlLangReviewer xmlns="4873beb7-5857-4685-be1f-d57550cc96cc" xsi:nil="true"/>
    <TrustLevel xmlns="4873beb7-5857-4685-be1f-d57550cc96cc">1 Microsoft Managed Content</TrustLevel>
    <IsSearchable xmlns="4873beb7-5857-4685-be1f-d57550cc96cc">false</IsSearchable>
    <TPNamespace xmlns="4873beb7-5857-4685-be1f-d57550cc96cc">POWERPNT</TPNamespace>
    <Markets xmlns="4873beb7-5857-4685-be1f-d57550cc96cc"/>
    <IntlLangReview xmlns="4873beb7-5857-4685-be1f-d57550cc96cc" xsi:nil="true"/>
    <UAProjectedTotalWords xmlns="4873beb7-5857-4685-be1f-d57550cc96cc" xsi:nil="true"/>
    <OutputCachingOn xmlns="4873beb7-5857-4685-be1f-d57550cc96cc">false</OutputCachingOn>
    <AverageRating xmlns="4873beb7-5857-4685-be1f-d57550cc96cc" xsi:nil="true"/>
    <LastPublishResultLookup xmlns="4873beb7-5857-4685-be1f-d57550cc96cc" xsi:nil="true"/>
    <PolicheckWords xmlns="4873beb7-5857-4685-be1f-d57550cc96cc" xsi:nil="true"/>
    <FriendlyTitle xmlns="4873beb7-5857-4685-be1f-d57550cc96cc" xsi:nil="true"/>
    <Manager xmlns="4873beb7-5857-4685-be1f-d57550cc96cc" xsi:nil="true"/>
    <EditorialTags xmlns="4873beb7-5857-4685-be1f-d57550cc96cc" xsi:nil="true"/>
    <LegacyData xmlns="4873beb7-5857-4685-be1f-d57550cc96cc" xsi:nil="true"/>
    <Downloads xmlns="4873beb7-5857-4685-be1f-d57550cc96cc">0</Downloads>
    <Providers xmlns="4873beb7-5857-4685-be1f-d57550cc96cc" xsi:nil="true"/>
    <TemplateTemplateType xmlns="4873beb7-5857-4685-be1f-d57550cc96cc">PowerPoint 2003 Default</TemplateTemplateType>
    <OOCacheId xmlns="4873beb7-5857-4685-be1f-d57550cc96cc" xsi:nil="true"/>
    <BlockPublish xmlns="4873beb7-5857-4685-be1f-d57550cc96cc" xsi:nil="true"/>
    <CampaignTagsTaxHTField0 xmlns="4873beb7-5857-4685-be1f-d57550cc96cc">
      <Terms xmlns="http://schemas.microsoft.com/office/infopath/2007/PartnerControls"/>
    </CampaignTagsTaxHTField0>
    <LocLastLocAttemptVersionLookup xmlns="4873beb7-5857-4685-be1f-d57550cc96cc">116974</LocLastLocAttemptVersionLookup>
    <LocLastLocAttemptVersionTypeLookup xmlns="4873beb7-5857-4685-be1f-d57550cc96cc" xsi:nil="true"/>
    <LocOverallPreviewStatusLookup xmlns="4873beb7-5857-4685-be1f-d57550cc96cc" xsi:nil="true"/>
    <LocOverallPublishStatusLookup xmlns="4873beb7-5857-4685-be1f-d57550cc96cc" xsi:nil="true"/>
    <TaxCatchAll xmlns="4873beb7-5857-4685-be1f-d57550cc96cc"/>
    <LocNewPublishedVersionLookup xmlns="4873beb7-5857-4685-be1f-d57550cc96cc" xsi:nil="true"/>
    <LocPublishedDependentAssetsLookup xmlns="4873beb7-5857-4685-be1f-d57550cc96cc" xsi:nil="true"/>
    <LocComments xmlns="4873beb7-5857-4685-be1f-d57550cc96cc" xsi:nil="true"/>
    <LocProcessedForMarketsLookup xmlns="4873beb7-5857-4685-be1f-d57550cc96cc" xsi:nil="true"/>
    <LocRecommendedHandoff xmlns="4873beb7-5857-4685-be1f-d57550cc96cc" xsi:nil="true"/>
    <LocManualTestRequired xmlns="4873beb7-5857-4685-be1f-d57550cc96cc" xsi:nil="true"/>
    <LocProcessedForHandoffsLookup xmlns="4873beb7-5857-4685-be1f-d57550cc96cc" xsi:nil="true"/>
    <LocOverallHandbackStatusLookup xmlns="4873beb7-5857-4685-be1f-d57550cc96cc" xsi:nil="true"/>
    <LocalizationTagsTaxHTField0 xmlns="4873beb7-5857-4685-be1f-d57550cc96cc">
      <Terms xmlns="http://schemas.microsoft.com/office/infopath/2007/PartnerControls"/>
    </LocalizationTagsTaxHTField0>
    <FeatureTagsTaxHTField0 xmlns="4873beb7-5857-4685-be1f-d57550cc96cc">
      <Terms xmlns="http://schemas.microsoft.com/office/infopath/2007/PartnerControls"/>
    </FeatureTagsTaxHTField0>
    <LocOverallLocStatusLookup xmlns="4873beb7-5857-4685-be1f-d57550cc96cc" xsi:nil="true"/>
    <LocPublishedLinkedAssetsLookup xmlns="4873beb7-5857-4685-be1f-d57550cc96cc" xsi:nil="true"/>
    <InternalTagsTaxHTField0 xmlns="4873beb7-5857-4685-be1f-d57550cc96cc">
      <Terms xmlns="http://schemas.microsoft.com/office/infopath/2007/PartnerControls"/>
    </InternalTagsTaxHTField0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LocMarketGroupTiers2 xmlns="4873beb7-5857-4685-be1f-d57550cc96cc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DFADD4-55C1-4508-8806-EDFC9674904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05A8C3-089E-42DC-ACC9-E492AA2706A4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CFC25A38-D395-4ECA-8E0C-59C679C62D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tf10081922</Template>
  <TotalTime>0</TotalTime>
  <Words>832</Words>
  <Application>Microsoft Office PowerPoint</Application>
  <PresentationFormat>On-screen Show (4:3)</PresentationFormat>
  <Paragraphs>109</Paragraphs>
  <Slides>14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tf10081922</vt:lpstr>
      <vt:lpstr>ROHIT AGRAWAL (1605867)</vt:lpstr>
      <vt:lpstr>Expresso</vt:lpstr>
      <vt:lpstr>Mission Statement</vt:lpstr>
      <vt:lpstr>Business</vt:lpstr>
      <vt:lpstr>Competition</vt:lpstr>
      <vt:lpstr>Market Summary</vt:lpstr>
      <vt:lpstr>Slide 7</vt:lpstr>
      <vt:lpstr>Background Trend Analysis</vt:lpstr>
      <vt:lpstr>Slide 9</vt:lpstr>
      <vt:lpstr>Key Strategic Imperative</vt:lpstr>
      <vt:lpstr>Resources</vt:lpstr>
      <vt:lpstr>Financial Plan</vt:lpstr>
      <vt:lpstr>Start up cost</vt:lpstr>
      <vt:lpstr>References</vt:lpstr>
    </vt:vector>
  </TitlesOfParts>
  <Manager/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2018-04-18T14:48:04Z</dcterms:created>
  <dcterms:modified xsi:type="dcterms:W3CDTF">2018-04-19T13:23:53Z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mageGenCounter">
    <vt:lpwstr>0</vt:lpwstr>
  </property>
  <property fmtid="{D5CDD505-2E9C-101B-9397-08002B2CF9AE}" pid="4" name="ViolationReportStatus">
    <vt:lpwstr>None</vt:lpwstr>
  </property>
  <property fmtid="{D5CDD505-2E9C-101B-9397-08002B2CF9AE}" pid="5" name="ImageGenStatus">
    <vt:lpwstr>0</vt:lpwstr>
  </property>
  <property fmtid="{D5CDD505-2E9C-101B-9397-08002B2CF9AE}" pid="6" name="PolicheckStatus">
    <vt:lpwstr>0</vt:lpwstr>
  </property>
  <property fmtid="{D5CDD505-2E9C-101B-9397-08002B2CF9AE}" pid="7" name="Applications">
    <vt:lpwstr>419;#zpp140;#79;#tpl120;#65;#zpp120</vt:lpwstr>
  </property>
  <property fmtid="{D5CDD505-2E9C-101B-9397-08002B2CF9AE}" pid="8" name="PolicheckCounter">
    <vt:lpwstr>0</vt:lpwstr>
  </property>
  <property fmtid="{D5CDD505-2E9C-101B-9397-08002B2CF9AE}" pid="9" name="APTrustLevel">
    <vt:r8>1</vt:r8>
  </property>
</Properties>
</file>