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6"/>
  </p:notesMasterIdLst>
  <p:handoutMasterIdLst>
    <p:handoutMasterId r:id="rId17"/>
  </p:handoutMasterIdLst>
  <p:sldIdLst>
    <p:sldId id="256" r:id="rId4"/>
    <p:sldId id="258" r:id="rId5"/>
    <p:sldId id="283" r:id="rId6"/>
    <p:sldId id="286" r:id="rId7"/>
    <p:sldId id="287" r:id="rId8"/>
    <p:sldId id="290" r:id="rId9"/>
    <p:sldId id="289" r:id="rId10"/>
    <p:sldId id="295" r:id="rId11"/>
    <p:sldId id="296" r:id="rId12"/>
    <p:sldId id="297" r:id="rId13"/>
    <p:sldId id="294" r:id="rId14"/>
    <p:sldId id="270" r:id="rId1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7950" autoAdjust="0"/>
  </p:normalViewPr>
  <p:slideViewPr>
    <p:cSldViewPr>
      <p:cViewPr varScale="1">
        <p:scale>
          <a:sx n="102" d="100"/>
          <a:sy n="102" d="100"/>
        </p:scale>
        <p:origin x="132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13/02/2017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2/13/2017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http://wiki.unity3d.com/index.php/CSharpMessenger_Extended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9848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 a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dapted from: Unity in Action, Manning (2015), By J. Hocking, pp. 136</a:t>
            </a:r>
            <a:endParaRPr lang="en-GB" dirty="0" smtClean="0"/>
          </a:p>
          <a:p>
            <a:r>
              <a:rPr lang="en-GB" dirty="0" smtClean="0"/>
              <a:t>See more about </a:t>
            </a:r>
            <a:r>
              <a:rPr lang="en-GB" baseline="0" dirty="0" smtClean="0"/>
              <a:t>broadcast messenger system</a:t>
            </a:r>
            <a:r>
              <a:rPr lang="en-GB" dirty="0" smtClean="0"/>
              <a:t>:</a:t>
            </a:r>
            <a:r>
              <a:rPr lang="en-GB" baseline="0" dirty="0" smtClean="0"/>
              <a:t> http://wiki.unity3d.com/index.php/CSharpMessenger_Extended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7606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2/13/2017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2/13/2017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2/13/2017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2/13/2017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2/13/2017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Manual/EventSystem.html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iki.unity3d.com/index.php/CSharpMessenger_Extended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Building A Game Scene Dynamically Part </a:t>
            </a:r>
            <a:r>
              <a:rPr lang="en-GB" dirty="0" smtClean="0"/>
              <a:t>III</a:t>
            </a:r>
            <a:br>
              <a:rPr lang="en-GB" dirty="0" smtClean="0"/>
            </a:br>
            <a:r>
              <a:rPr lang="en-GB" dirty="0" smtClean="0"/>
              <a:t>Custom Game Events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3: Indie Game Development (IGD)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06-Feb-2017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Custom Game Events</a:t>
            </a:r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Custom Events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An Event is something that happens, which may be responded to or not</a:t>
            </a:r>
            <a:r>
              <a:rPr lang="en-GB" dirty="0" smtClean="0"/>
              <a:t>.</a:t>
            </a:r>
          </a:p>
          <a:p>
            <a:r>
              <a:rPr lang="en-GB" dirty="0" smtClean="0"/>
              <a:t>Unity comes with an </a:t>
            </a:r>
            <a:r>
              <a:rPr lang="en-GB" dirty="0" smtClean="0">
                <a:hlinkClick r:id="rId2"/>
              </a:rPr>
              <a:t>Event System</a:t>
            </a:r>
            <a:r>
              <a:rPr lang="en-GB" dirty="0" smtClean="0"/>
              <a:t>, which provides a way of sending events to objects based on inputs.</a:t>
            </a:r>
            <a:endParaRPr lang="en-GB" dirty="0"/>
          </a:p>
          <a:p>
            <a:r>
              <a:rPr lang="en-GB" dirty="0"/>
              <a:t>In addition to using Unity’s </a:t>
            </a:r>
            <a:r>
              <a:rPr lang="en-GB" dirty="0" smtClean="0"/>
              <a:t>event system, </a:t>
            </a:r>
            <a:r>
              <a:rPr lang="en-GB" dirty="0"/>
              <a:t>you may </a:t>
            </a:r>
            <a:r>
              <a:rPr lang="en-GB" dirty="0" smtClean="0"/>
              <a:t>want:</a:t>
            </a:r>
            <a:endParaRPr lang="en-GB" dirty="0"/>
          </a:p>
          <a:p>
            <a:pPr lvl="1"/>
            <a:r>
              <a:rPr lang="en-GB" dirty="0" smtClean="0"/>
              <a:t>Your game objects to communicate with each other.</a:t>
            </a:r>
          </a:p>
          <a:p>
            <a:pPr lvl="1"/>
            <a:r>
              <a:rPr lang="en-GB" dirty="0" smtClean="0"/>
              <a:t>For example, when the player triggers the portal, send a message to the Layout Control to build the next room.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830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Broadcast Messenger System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To follow good programming practices (avoiding tightly </a:t>
            </a:r>
            <a:r>
              <a:rPr lang="en-GB" dirty="0" smtClean="0"/>
              <a:t>coupled </a:t>
            </a:r>
            <a:r>
              <a:rPr lang="en-GB" dirty="0" smtClean="0"/>
              <a:t>code), we are going to implement a broadcast messenger system.</a:t>
            </a:r>
          </a:p>
          <a:p>
            <a:r>
              <a:rPr lang="en-GB" dirty="0" smtClean="0"/>
              <a:t>In this approach:</a:t>
            </a:r>
          </a:p>
          <a:p>
            <a:pPr lvl="1"/>
            <a:r>
              <a:rPr lang="en-GB" dirty="0" smtClean="0"/>
              <a:t>Scripts can register to listen for an event of interest by defining a </a:t>
            </a:r>
            <a:r>
              <a:rPr lang="en-GB" b="1" dirty="0" smtClean="0"/>
              <a:t>Listener</a:t>
            </a:r>
            <a:r>
              <a:rPr lang="en-GB" dirty="0" smtClean="0"/>
              <a:t> via the </a:t>
            </a:r>
            <a:r>
              <a:rPr lang="en-GB" i="1" dirty="0" smtClean="0"/>
              <a:t>Messenger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Other script code can </a:t>
            </a:r>
            <a:r>
              <a:rPr lang="en-GB" b="1" dirty="0"/>
              <a:t>B</a:t>
            </a:r>
            <a:r>
              <a:rPr lang="en-GB" b="1" dirty="0" smtClean="0"/>
              <a:t>roadcast</a:t>
            </a:r>
            <a:r>
              <a:rPr lang="en-GB" dirty="0" smtClean="0"/>
              <a:t> an event message, also via the </a:t>
            </a:r>
            <a:r>
              <a:rPr lang="en-GB" i="1" dirty="0" smtClean="0"/>
              <a:t>Messenger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The </a:t>
            </a:r>
            <a:r>
              <a:rPr lang="en-GB" b="1" dirty="0" smtClean="0"/>
              <a:t>Messenger</a:t>
            </a:r>
            <a:r>
              <a:rPr lang="en-GB" dirty="0" smtClean="0"/>
              <a:t> is the middle man responsible for receiving the broadcast message and sending it on and alerting:</a:t>
            </a:r>
          </a:p>
          <a:p>
            <a:pPr lvl="2"/>
            <a:r>
              <a:rPr lang="en-GB" dirty="0" smtClean="0"/>
              <a:t>Any Listeners available that are listening for the broadcast event message.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5785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Broadcast Messenger System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There is no need to panic that I am going to make you write lots of code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A great </a:t>
            </a:r>
            <a:r>
              <a:rPr lang="en-GB" dirty="0" smtClean="0">
                <a:sym typeface="Wingdings" panose="05000000000000000000" pitchFamily="2" charset="2"/>
                <a:hlinkClick r:id="rId3"/>
              </a:rPr>
              <a:t>messenger broadcast system script</a:t>
            </a:r>
            <a:r>
              <a:rPr lang="en-GB" dirty="0" smtClean="0">
                <a:sym typeface="Wingdings" panose="05000000000000000000" pitchFamily="2" charset="2"/>
              </a:rPr>
              <a:t> already exists on the Unity community wiki that we are going to reuse.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You have to download the script and add it to your project to use it.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7327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Game Event Script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In order that the listening object and broadcasting object are communicating in the </a:t>
            </a:r>
            <a:r>
              <a:rPr lang="en-GB" b="1" i="1" dirty="0" smtClean="0"/>
              <a:t>same language</a:t>
            </a:r>
            <a:r>
              <a:rPr lang="en-GB" dirty="0" smtClean="0"/>
              <a:t>, you set up a </a:t>
            </a:r>
            <a:r>
              <a:rPr lang="en-GB" b="1" dirty="0" smtClean="0"/>
              <a:t>Game Event </a:t>
            </a:r>
            <a:r>
              <a:rPr lang="en-GB" dirty="0" smtClean="0"/>
              <a:t>script.</a:t>
            </a:r>
          </a:p>
          <a:p>
            <a:r>
              <a:rPr lang="en-GB" dirty="0" smtClean="0"/>
              <a:t>This script simply contains a list of string constant values representing the names of the event messages understood by your game.</a:t>
            </a:r>
          </a:p>
          <a:p>
            <a:r>
              <a:rPr lang="en-GB" dirty="0" smtClean="0"/>
              <a:t>The listening object and broadcast object use these constants when communicating back and forth.</a:t>
            </a:r>
          </a:p>
          <a:p>
            <a:r>
              <a:rPr lang="en-GB" dirty="0" smtClean="0"/>
              <a:t>For example:</a:t>
            </a:r>
          </a:p>
          <a:p>
            <a:pPr marL="320040" lvl="1" indent="0">
              <a:buNone/>
            </a:pP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srgbClr val="2B91AF"/>
                </a:solidFill>
                <a:latin typeface="Consolas" panose="020B0609020204030204" pitchFamily="49" charset="0"/>
              </a:rPr>
              <a:t>GameEvent</a:t>
            </a:r>
            <a:endParaRPr lang="en-GB" sz="2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320040" lvl="1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100" dirty="0">
                <a:solidFill>
                  <a:srgbClr val="008000"/>
                </a:solidFill>
                <a:latin typeface="Consolas" panose="020B0609020204030204" pitchFamily="49" charset="0"/>
              </a:rPr>
              <a:t>// </a:t>
            </a:r>
            <a:r>
              <a:rPr lang="en-GB" sz="21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event </a:t>
            </a:r>
            <a:r>
              <a:rPr lang="en-GB" sz="2100" dirty="0">
                <a:solidFill>
                  <a:srgbClr val="008000"/>
                </a:solidFill>
                <a:latin typeface="Consolas" panose="020B0609020204030204" pitchFamily="49" charset="0"/>
              </a:rPr>
              <a:t>for when the player character enters a portal</a:t>
            </a:r>
            <a:endParaRPr lang="en-GB" sz="2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srgbClr val="0000FF"/>
                </a:solidFill>
                <a:latin typeface="Consolas" panose="020B0609020204030204" pitchFamily="49" charset="0"/>
              </a:rPr>
              <a:t>const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ENTERED_PORTAL = </a:t>
            </a:r>
            <a:r>
              <a:rPr lang="en-GB" sz="2100" dirty="0">
                <a:solidFill>
                  <a:srgbClr val="A31515"/>
                </a:solidFill>
                <a:latin typeface="Consolas" panose="020B0609020204030204" pitchFamily="49" charset="0"/>
              </a:rPr>
              <a:t>"ENTERED_PORTAAL"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320040" lvl="1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2969519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Broadcast Messenger: How it Works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95934" y="3014950"/>
            <a:ext cx="2956586" cy="34163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Listening Script</a:t>
            </a:r>
          </a:p>
          <a:p>
            <a:r>
              <a:rPr lang="en-GB" dirty="0" smtClean="0"/>
              <a:t>Uses two methods: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/>
              <a:t>Awake()</a:t>
            </a:r>
            <a:r>
              <a:rPr lang="en-GB" dirty="0" smtClean="0"/>
              <a:t>: add listener to indicate that it will be listening for an event of interest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err="1" smtClean="0"/>
              <a:t>OnEventReceived</a:t>
            </a:r>
            <a:r>
              <a:rPr lang="en-GB" dirty="0" smtClean="0"/>
              <a:t>(): a custom method to handle the broadcast event message when received.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err="1" smtClean="0"/>
              <a:t>OnDestroy</a:t>
            </a:r>
            <a:r>
              <a:rPr lang="en-GB" dirty="0" smtClean="0"/>
              <a:t>(): stop listening for event</a:t>
            </a:r>
            <a:endParaRPr lang="en-GB" dirty="0"/>
          </a:p>
        </p:txBody>
      </p:sp>
      <p:cxnSp>
        <p:nvCxnSpPr>
          <p:cNvPr id="13" name="Straight Arrow Connector 12"/>
          <p:cNvCxnSpPr/>
          <p:nvPr/>
        </p:nvCxnSpPr>
        <p:spPr>
          <a:xfrm>
            <a:off x="5309312" y="4298479"/>
            <a:ext cx="1121084" cy="57186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101177" y="3827363"/>
            <a:ext cx="2669192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b="1" dirty="0" smtClean="0"/>
              <a:t>Broadcast Object Script</a:t>
            </a:r>
          </a:p>
          <a:p>
            <a:r>
              <a:rPr lang="en-GB" dirty="0" smtClean="0"/>
              <a:t>The script where the event to broadcast happens.</a:t>
            </a:r>
            <a:endParaRPr lang="en-GB" dirty="0"/>
          </a:p>
        </p:txBody>
      </p:sp>
      <p:grpSp>
        <p:nvGrpSpPr>
          <p:cNvPr id="3" name="Group 2"/>
          <p:cNvGrpSpPr/>
          <p:nvPr/>
        </p:nvGrpSpPr>
        <p:grpSpPr>
          <a:xfrm>
            <a:off x="2982628" y="1700808"/>
            <a:ext cx="2708691" cy="2651709"/>
            <a:chOff x="2982628" y="1700808"/>
            <a:chExt cx="2708691" cy="2651709"/>
          </a:xfrm>
        </p:grpSpPr>
        <p:sp>
          <p:nvSpPr>
            <p:cNvPr id="4" name="TextBox 3"/>
            <p:cNvSpPr txBox="1"/>
            <p:nvPr/>
          </p:nvSpPr>
          <p:spPr>
            <a:xfrm>
              <a:off x="2982628" y="2875189"/>
              <a:ext cx="2664296" cy="1477328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b="1" dirty="0" smtClean="0"/>
                <a:t>Messenger</a:t>
              </a:r>
            </a:p>
            <a:p>
              <a:r>
                <a:rPr lang="en-GB" dirty="0" smtClean="0"/>
                <a:t>The downloaded script provides two methods: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 smtClean="0"/>
                <a:t>Add Listener()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 smtClean="0"/>
                <a:t>Broadcast Message()</a:t>
              </a:r>
              <a:endParaRPr lang="en-GB" dirty="0"/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3012257" y="1700808"/>
              <a:ext cx="2679062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/>
                <a:t>Messenger is a central </a:t>
              </a:r>
              <a:r>
                <a:rPr lang="en-GB" sz="1600" dirty="0" smtClean="0"/>
                <a:t>script that </a:t>
              </a:r>
              <a:r>
                <a:rPr lang="en-GB" sz="1600" dirty="0"/>
                <a:t>routes message between broadcasters and listeners.</a:t>
              </a:r>
            </a:p>
          </p:txBody>
        </p:sp>
      </p:grpSp>
      <p:sp>
        <p:nvSpPr>
          <p:cNvPr id="20" name="TextBox 19"/>
          <p:cNvSpPr txBox="1"/>
          <p:nvPr/>
        </p:nvSpPr>
        <p:spPr>
          <a:xfrm>
            <a:off x="6430396" y="1841170"/>
            <a:ext cx="26201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Objects can register to listen for specific events, and assign a function as the </a:t>
            </a:r>
            <a:r>
              <a:rPr lang="en-GB" sz="1600" dirty="0" err="1"/>
              <a:t>callback</a:t>
            </a:r>
            <a:r>
              <a:rPr lang="en-GB" sz="1600" dirty="0"/>
              <a:t>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26176" y="5027692"/>
            <a:ext cx="272183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Other objects tell the Messenger to broadcast specific events. Messenger will route the message to everything listening for that event.</a:t>
            </a:r>
          </a:p>
        </p:txBody>
      </p:sp>
      <p:cxnSp>
        <p:nvCxnSpPr>
          <p:cNvPr id="24" name="Straight Arrow Connector 23"/>
          <p:cNvCxnSpPr/>
          <p:nvPr/>
        </p:nvCxnSpPr>
        <p:spPr>
          <a:xfrm flipV="1">
            <a:off x="2195736" y="4221088"/>
            <a:ext cx="936104" cy="288032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H="1">
            <a:off x="4774212" y="3790333"/>
            <a:ext cx="1656184" cy="92968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5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53282">
            <a:off x="5259790" y="3961419"/>
            <a:ext cx="609600" cy="651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842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8" grpId="0" animBg="1"/>
      <p:bldP spid="20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Listening </a:t>
            </a:r>
            <a:r>
              <a:rPr lang="en-GB" dirty="0" smtClean="0"/>
              <a:t>Script: Step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 smtClean="0"/>
              <a:t>Create </a:t>
            </a:r>
            <a:r>
              <a:rPr lang="en-GB" dirty="0"/>
              <a:t>a custom </a:t>
            </a:r>
            <a:r>
              <a:rPr lang="en-GB" dirty="0" err="1"/>
              <a:t>callback</a:t>
            </a:r>
            <a:r>
              <a:rPr lang="en-GB" dirty="0"/>
              <a:t> </a:t>
            </a:r>
            <a:r>
              <a:rPr lang="en-GB" dirty="0" smtClean="0"/>
              <a:t>method </a:t>
            </a:r>
            <a:r>
              <a:rPr lang="en-GB" dirty="0"/>
              <a:t>to receive </a:t>
            </a:r>
            <a:r>
              <a:rPr lang="en-GB" dirty="0" smtClean="0"/>
              <a:t>and handle the </a:t>
            </a:r>
            <a:r>
              <a:rPr lang="en-GB" dirty="0"/>
              <a:t>event message when it is broadcast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The method name is usually of the format </a:t>
            </a:r>
            <a:r>
              <a:rPr lang="en-GB" dirty="0" err="1" smtClean="0"/>
              <a:t>OnEvent</a:t>
            </a:r>
            <a:r>
              <a:rPr lang="en-GB" dirty="0" smtClean="0"/>
              <a:t> e.g. </a:t>
            </a:r>
            <a:r>
              <a:rPr lang="en-GB" dirty="0" err="1" smtClean="0"/>
              <a:t>OnRoomChanged</a:t>
            </a:r>
            <a:r>
              <a:rPr lang="en-GB" dirty="0" smtClean="0"/>
              <a:t>, </a:t>
            </a:r>
            <a:r>
              <a:rPr lang="en-GB" dirty="0" err="1" smtClean="0"/>
              <a:t>OnEnemyHit</a:t>
            </a:r>
            <a:r>
              <a:rPr lang="en-GB" dirty="0" smtClean="0"/>
              <a:t>, etc.</a:t>
            </a:r>
          </a:p>
          <a:p>
            <a:pPr lvl="1"/>
            <a:r>
              <a:rPr lang="en-GB" dirty="0" smtClean="0"/>
              <a:t>The method may also accept a parameter.</a:t>
            </a:r>
          </a:p>
          <a:p>
            <a:pPr lvl="2"/>
            <a:r>
              <a:rPr lang="en-GB" dirty="0" smtClean="0"/>
              <a:t>This is needed </a:t>
            </a:r>
            <a:r>
              <a:rPr lang="en-GB" dirty="0"/>
              <a:t>if you are expecting something back with the notification</a:t>
            </a:r>
            <a:r>
              <a:rPr lang="en-GB" dirty="0" smtClean="0"/>
              <a:t>.</a:t>
            </a:r>
          </a:p>
          <a:p>
            <a:pPr lvl="2"/>
            <a:r>
              <a:rPr lang="en-GB" dirty="0"/>
              <a:t>For example, </a:t>
            </a:r>
            <a:r>
              <a:rPr lang="en-GB" dirty="0" smtClean="0"/>
              <a:t>what door was </a:t>
            </a:r>
            <a:r>
              <a:rPr lang="en-GB" dirty="0"/>
              <a:t>opened, the amount of damage inflicted by an enemy, etc</a:t>
            </a:r>
            <a:r>
              <a:rPr lang="en-GB" dirty="0" smtClean="0"/>
              <a:t>.</a:t>
            </a:r>
          </a:p>
          <a:p>
            <a:r>
              <a:rPr lang="en-GB" dirty="0" smtClean="0"/>
              <a:t>For example (with parameter)</a:t>
            </a:r>
            <a:endParaRPr lang="en-GB" dirty="0"/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OnRoomChanged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roomNumber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 { … }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5436096" y="5877272"/>
            <a:ext cx="288032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1770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Listening </a:t>
            </a:r>
            <a:r>
              <a:rPr lang="en-GB" dirty="0" smtClean="0"/>
              <a:t>Script: Step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Register </a:t>
            </a:r>
            <a:r>
              <a:rPr lang="en-GB" dirty="0"/>
              <a:t>to listen for an event </a:t>
            </a:r>
            <a:r>
              <a:rPr lang="en-GB" dirty="0" smtClean="0"/>
              <a:t>that has been defined </a:t>
            </a:r>
            <a:r>
              <a:rPr lang="en-GB" dirty="0"/>
              <a:t>in </a:t>
            </a:r>
            <a:r>
              <a:rPr lang="en-GB" dirty="0" err="1"/>
              <a:t>GameEvent</a:t>
            </a:r>
            <a:r>
              <a:rPr lang="en-GB" dirty="0"/>
              <a:t> </a:t>
            </a:r>
            <a:r>
              <a:rPr lang="en-GB" dirty="0" smtClean="0"/>
              <a:t>in the Awake() </a:t>
            </a:r>
            <a:r>
              <a:rPr lang="en-GB" dirty="0" smtClean="0"/>
              <a:t>method and respond to it using the custom </a:t>
            </a:r>
            <a:r>
              <a:rPr lang="en-GB" dirty="0" err="1" smtClean="0"/>
              <a:t>callback</a:t>
            </a:r>
            <a:r>
              <a:rPr lang="en-GB" dirty="0" smtClean="0"/>
              <a:t> created in last step.</a:t>
            </a:r>
            <a:endParaRPr lang="en-GB" dirty="0" smtClean="0"/>
          </a:p>
          <a:p>
            <a:pPr lvl="1"/>
            <a:r>
              <a:rPr lang="en-GB" dirty="0" smtClean="0"/>
              <a:t>You do this by </a:t>
            </a:r>
            <a:r>
              <a:rPr lang="en-GB" dirty="0"/>
              <a:t>calling the Messenger’s </a:t>
            </a:r>
            <a:r>
              <a:rPr lang="en-GB" dirty="0" err="1"/>
              <a:t>AddListener</a:t>
            </a:r>
            <a:r>
              <a:rPr lang="en-GB" dirty="0"/>
              <a:t> (Event, </a:t>
            </a:r>
            <a:r>
              <a:rPr lang="en-GB" dirty="0" err="1"/>
              <a:t>Callback</a:t>
            </a:r>
            <a:r>
              <a:rPr lang="en-GB" dirty="0"/>
              <a:t>) method.</a:t>
            </a:r>
          </a:p>
          <a:p>
            <a:pPr lvl="1"/>
            <a:r>
              <a:rPr lang="en-GB" dirty="0"/>
              <a:t>This method accepts two parameters:</a:t>
            </a:r>
          </a:p>
          <a:p>
            <a:pPr lvl="2"/>
            <a:r>
              <a:rPr lang="en-GB" dirty="0"/>
              <a:t>The name of the Event: the </a:t>
            </a:r>
            <a:r>
              <a:rPr lang="en-GB" dirty="0" err="1"/>
              <a:t>GameEvent</a:t>
            </a:r>
            <a:r>
              <a:rPr lang="en-GB" dirty="0"/>
              <a:t> constant.</a:t>
            </a:r>
          </a:p>
          <a:p>
            <a:pPr lvl="2"/>
            <a:r>
              <a:rPr lang="en-GB" dirty="0"/>
              <a:t>The custom </a:t>
            </a:r>
            <a:r>
              <a:rPr lang="en-GB" dirty="0" err="1"/>
              <a:t>callback</a:t>
            </a:r>
            <a:r>
              <a:rPr lang="en-GB" dirty="0"/>
              <a:t> </a:t>
            </a:r>
            <a:r>
              <a:rPr lang="en-GB" dirty="0" err="1"/>
              <a:t>OnEventReceived</a:t>
            </a:r>
            <a:r>
              <a:rPr lang="en-GB" dirty="0"/>
              <a:t> method </a:t>
            </a:r>
            <a:r>
              <a:rPr lang="en-GB" dirty="0" smtClean="0"/>
              <a:t>name that will respond to the event when it happens.</a:t>
            </a:r>
            <a:endParaRPr lang="en-GB" dirty="0" smtClean="0"/>
          </a:p>
          <a:p>
            <a:r>
              <a:rPr lang="en-GB" dirty="0" smtClean="0"/>
              <a:t>Example expecting an integer value back:</a:t>
            </a:r>
          </a:p>
          <a:p>
            <a:pPr marL="640080" lvl="2" indent="0">
              <a:buNone/>
            </a:pPr>
            <a:r>
              <a:rPr lang="en-GB" sz="2200" dirty="0">
                <a:solidFill>
                  <a:srgbClr val="2B91AF"/>
                </a:solidFill>
                <a:latin typeface="Consolas" panose="020B0609020204030204" pitchFamily="49" charset="0"/>
              </a:rPr>
              <a:t>Messenger</a:t>
            </a:r>
            <a:r>
              <a:rPr lang="en-GB" sz="2200" b="1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200" b="1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200" b="1" dirty="0">
                <a:solidFill>
                  <a:srgbClr val="000000"/>
                </a:solidFill>
                <a:latin typeface="Consolas" panose="020B0609020204030204" pitchFamily="49" charset="0"/>
              </a:rPr>
              <a:t>&gt;.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AddListener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 err="1">
                <a:solidFill>
                  <a:srgbClr val="2B91AF"/>
                </a:solidFill>
                <a:latin typeface="Consolas" panose="020B0609020204030204" pitchFamily="49" charset="0"/>
              </a:rPr>
              <a:t>GameEvent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.ENTERED_PORTAL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OnRoomChanged</a:t>
            </a: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1700" dirty="0"/>
          </a:p>
          <a:p>
            <a:r>
              <a:rPr lang="en-GB" dirty="0" smtClean="0"/>
              <a:t>Example expecting nothing back:</a:t>
            </a:r>
          </a:p>
          <a:p>
            <a:pPr marL="640080" lvl="2" indent="0">
              <a:buNone/>
            </a:pPr>
            <a:r>
              <a:rPr lang="en-GB" sz="21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Messenger</a:t>
            </a:r>
            <a:r>
              <a:rPr lang="en-GB" sz="21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.AddListener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1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GameEvent</a:t>
            </a:r>
            <a:r>
              <a:rPr lang="en-GB" sz="21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.ENEMY_HIT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1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OnEnemyHit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100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627784" y="5373216"/>
            <a:ext cx="720080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942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Listening Script: Step </a:t>
            </a:r>
            <a:r>
              <a:rPr lang="en-GB" dirty="0" smtClean="0"/>
              <a:t>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Tidying </a:t>
            </a:r>
            <a:r>
              <a:rPr lang="en-GB" dirty="0"/>
              <a:t>up is </a:t>
            </a:r>
            <a:r>
              <a:rPr lang="en-GB" dirty="0" smtClean="0"/>
              <a:t>important! Don’t waste resources.</a:t>
            </a:r>
          </a:p>
          <a:p>
            <a:r>
              <a:rPr lang="en-GB" dirty="0" smtClean="0"/>
              <a:t>When the </a:t>
            </a:r>
            <a:r>
              <a:rPr lang="en-GB" dirty="0"/>
              <a:t>game object </a:t>
            </a:r>
            <a:r>
              <a:rPr lang="en-GB" dirty="0" smtClean="0"/>
              <a:t>is </a:t>
            </a:r>
            <a:r>
              <a:rPr lang="en-GB" dirty="0"/>
              <a:t>destroyed, </a:t>
            </a:r>
            <a:r>
              <a:rPr lang="en-GB" dirty="0" smtClean="0"/>
              <a:t>remove any event listeners that have been registered.</a:t>
            </a:r>
          </a:p>
          <a:p>
            <a:r>
              <a:rPr lang="en-GB" dirty="0" smtClean="0"/>
              <a:t>You do this by calling the Messenger’s </a:t>
            </a:r>
            <a:r>
              <a:rPr lang="en-GB" dirty="0" err="1"/>
              <a:t>RemoveListener</a:t>
            </a:r>
            <a:r>
              <a:rPr lang="en-GB" dirty="0"/>
              <a:t>() </a:t>
            </a:r>
            <a:r>
              <a:rPr lang="en-GB" dirty="0" smtClean="0"/>
              <a:t>method with the name of the event and the </a:t>
            </a:r>
            <a:r>
              <a:rPr lang="en-GB" dirty="0" err="1" smtClean="0"/>
              <a:t>callback</a:t>
            </a:r>
            <a:r>
              <a:rPr lang="en-GB" dirty="0" smtClean="0"/>
              <a:t> method as parameters</a:t>
            </a:r>
            <a:r>
              <a:rPr lang="en-GB" dirty="0" smtClean="0"/>
              <a:t>.</a:t>
            </a:r>
          </a:p>
          <a:p>
            <a:pPr lvl="1"/>
            <a:r>
              <a:rPr lang="en-GB" dirty="0"/>
              <a:t>Example </a:t>
            </a:r>
            <a:r>
              <a:rPr lang="en-GB" dirty="0" smtClean="0"/>
              <a:t>if </a:t>
            </a:r>
            <a:r>
              <a:rPr lang="en-GB" dirty="0" err="1" smtClean="0"/>
              <a:t>callback</a:t>
            </a:r>
            <a:r>
              <a:rPr lang="en-GB" dirty="0" smtClean="0"/>
              <a:t> expected </a:t>
            </a:r>
            <a:r>
              <a:rPr lang="en-GB" dirty="0"/>
              <a:t>an integer value back</a:t>
            </a:r>
            <a:r>
              <a:rPr lang="en-GB" dirty="0" smtClean="0"/>
              <a:t>:</a:t>
            </a:r>
          </a:p>
          <a:p>
            <a:pPr marL="1097280" lvl="3" indent="0">
              <a:buNone/>
            </a:pPr>
            <a:r>
              <a:rPr lang="en-GB" sz="2100" dirty="0">
                <a:solidFill>
                  <a:srgbClr val="2B91AF"/>
                </a:solidFill>
                <a:latin typeface="Consolas" panose="020B0609020204030204" pitchFamily="49" charset="0"/>
              </a:rPr>
              <a:t>Messenger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1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&gt;.</a:t>
            </a:r>
            <a:r>
              <a:rPr lang="en-GB" sz="2100" dirty="0" err="1">
                <a:solidFill>
                  <a:srgbClr val="000000"/>
                </a:solidFill>
                <a:latin typeface="Consolas" panose="020B0609020204030204" pitchFamily="49" charset="0"/>
              </a:rPr>
              <a:t>RemoveListener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100" dirty="0" err="1">
                <a:solidFill>
                  <a:srgbClr val="2B91AF"/>
                </a:solidFill>
                <a:latin typeface="Consolas" panose="020B0609020204030204" pitchFamily="49" charset="0"/>
              </a:rPr>
              <a:t>GameEvent</a:t>
            </a:r>
            <a:r>
              <a:rPr lang="en-GB" sz="2100" dirty="0" err="1">
                <a:solidFill>
                  <a:srgbClr val="000000"/>
                </a:solidFill>
                <a:latin typeface="Consolas" panose="020B0609020204030204" pitchFamily="49" charset="0"/>
              </a:rPr>
              <a:t>.ENTERED_PORTAL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100" dirty="0" err="1">
                <a:solidFill>
                  <a:srgbClr val="000000"/>
                </a:solidFill>
                <a:latin typeface="Consolas" panose="020B0609020204030204" pitchFamily="49" charset="0"/>
              </a:rPr>
              <a:t>OnRoomChanged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pPr lvl="1"/>
            <a:r>
              <a:rPr lang="en-GB" dirty="0" smtClean="0"/>
              <a:t>Example if </a:t>
            </a:r>
            <a:r>
              <a:rPr lang="en-GB" dirty="0" err="1" smtClean="0"/>
              <a:t>callback</a:t>
            </a:r>
            <a:r>
              <a:rPr lang="en-GB" dirty="0" smtClean="0"/>
              <a:t> expected nothing back</a:t>
            </a:r>
            <a:r>
              <a:rPr lang="en-GB" dirty="0"/>
              <a:t>:</a:t>
            </a:r>
          </a:p>
          <a:p>
            <a:pPr marL="1097280" lvl="3" indent="0">
              <a:buNone/>
            </a:pPr>
            <a:r>
              <a:rPr lang="en-GB" sz="19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Messenger</a:t>
            </a:r>
            <a:r>
              <a:rPr lang="en-GB" sz="19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.RemoveListener</a:t>
            </a:r>
            <a:r>
              <a:rPr lang="en-GB" sz="1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9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GameEvent</a:t>
            </a:r>
            <a:r>
              <a:rPr lang="en-GB" sz="19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.ENEMY_HIT</a:t>
            </a:r>
            <a:r>
              <a:rPr lang="en-GB" sz="1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19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OnEnemyHit</a:t>
            </a:r>
            <a:r>
              <a:rPr lang="en-GB" sz="1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1700" dirty="0"/>
          </a:p>
          <a:p>
            <a:pPr marL="640080" lvl="2" indent="0">
              <a:buNone/>
            </a:pPr>
            <a:endParaRPr lang="en-GB" sz="18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987824" y="4437112"/>
            <a:ext cx="720080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581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Broadcast Script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When the event happens call the Messenger’s Broadcast message.</a:t>
            </a:r>
          </a:p>
          <a:p>
            <a:r>
              <a:rPr lang="en-GB" dirty="0" smtClean="0"/>
              <a:t>If there is a value to be sent with the broadcast, pass this as a parameter.</a:t>
            </a:r>
          </a:p>
          <a:p>
            <a:r>
              <a:rPr lang="en-GB" dirty="0" smtClean="0"/>
              <a:t>Example with integer value sent:</a:t>
            </a:r>
          </a:p>
          <a:p>
            <a:pPr marL="640080" lvl="2" indent="0">
              <a:buNone/>
            </a:pPr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Messenger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&gt;.Broadcast(</a:t>
            </a:r>
            <a:r>
              <a:rPr lang="en-GB" sz="2400" dirty="0" err="1">
                <a:solidFill>
                  <a:srgbClr val="2B91AF"/>
                </a:solidFill>
                <a:latin typeface="Consolas" panose="020B0609020204030204" pitchFamily="49" charset="0"/>
              </a:rPr>
              <a:t>GameEvent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.ENTERED_PORTAL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ToRoom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000" dirty="0"/>
          </a:p>
          <a:p>
            <a:r>
              <a:rPr lang="en-GB" dirty="0" smtClean="0"/>
              <a:t>Example, no value sent:</a:t>
            </a:r>
            <a:endParaRPr lang="en-GB" dirty="0"/>
          </a:p>
          <a:p>
            <a:pPr marL="640080" lvl="2" indent="0">
              <a:buNone/>
            </a:pPr>
            <a:r>
              <a:rPr lang="en-GB" sz="24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Messenger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.Broadcast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GameEvent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.ENEMY_HIT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endParaRPr lang="en-GB" dirty="0"/>
          </a:p>
        </p:txBody>
      </p:sp>
      <p:cxnSp>
        <p:nvCxnSpPr>
          <p:cNvPr id="6" name="Straight Arrow Connector 5"/>
          <p:cNvCxnSpPr/>
          <p:nvPr/>
        </p:nvCxnSpPr>
        <p:spPr>
          <a:xfrm flipH="1">
            <a:off x="3635896" y="3933056"/>
            <a:ext cx="936104" cy="6480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5" name="Rectangle 4"/>
          <p:cNvSpPr/>
          <p:nvPr/>
        </p:nvSpPr>
        <p:spPr>
          <a:xfrm>
            <a:off x="2843808" y="4077072"/>
            <a:ext cx="864096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681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4140581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10387</TotalTime>
  <Words>847</Words>
  <Application>Microsoft Office PowerPoint</Application>
  <PresentationFormat>On-screen Show (4:3)</PresentationFormat>
  <Paragraphs>90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Building A Game Scene Dynamically Part III Custom Game Events</vt:lpstr>
      <vt:lpstr>Today’s Lecture</vt:lpstr>
      <vt:lpstr>Custom Events</vt:lpstr>
      <vt:lpstr>A Broadcast Messenger System</vt:lpstr>
      <vt:lpstr>A Broadcast Messenger System</vt:lpstr>
      <vt:lpstr>Game Event Script</vt:lpstr>
      <vt:lpstr>Broadcast Messenger: How it Works </vt:lpstr>
      <vt:lpstr>The Listening Script: Step 1</vt:lpstr>
      <vt:lpstr>The Listening Script: Step 2</vt:lpstr>
      <vt:lpstr>The Listening Script: Step 3</vt:lpstr>
      <vt:lpstr>The Broadcast Script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1431</cp:revision>
  <cp:lastPrinted>2014-09-29T16:21:25Z</cp:lastPrinted>
  <dcterms:created xsi:type="dcterms:W3CDTF">2013-09-18T07:00:31Z</dcterms:created>
  <dcterms:modified xsi:type="dcterms:W3CDTF">2017-02-13T12:07:32Z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