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277" r:id="rId3"/>
    <p:sldId id="342" r:id="rId4"/>
    <p:sldId id="356" r:id="rId5"/>
    <p:sldId id="1205" r:id="rId6"/>
    <p:sldId id="1221" r:id="rId7"/>
    <p:sldId id="337" r:id="rId8"/>
    <p:sldId id="346" r:id="rId9"/>
    <p:sldId id="295" r:id="rId10"/>
    <p:sldId id="285" r:id="rId11"/>
    <p:sldId id="1207" r:id="rId12"/>
    <p:sldId id="1220" r:id="rId13"/>
    <p:sldId id="1206" r:id="rId14"/>
    <p:sldId id="315" r:id="rId15"/>
    <p:sldId id="348" r:id="rId16"/>
    <p:sldId id="352" r:id="rId17"/>
    <p:sldId id="353" r:id="rId18"/>
    <p:sldId id="1215" r:id="rId19"/>
    <p:sldId id="1214" r:id="rId20"/>
    <p:sldId id="1216" r:id="rId21"/>
    <p:sldId id="1217" r:id="rId22"/>
    <p:sldId id="1223" r:id="rId23"/>
    <p:sldId id="1211" r:id="rId24"/>
    <p:sldId id="1212" r:id="rId25"/>
    <p:sldId id="1209" r:id="rId26"/>
    <p:sldId id="1210" r:id="rId27"/>
    <p:sldId id="1213" r:id="rId28"/>
    <p:sldId id="1230" r:id="rId29"/>
    <p:sldId id="1227" r:id="rId30"/>
    <p:sldId id="1228" r:id="rId31"/>
    <p:sldId id="326" r:id="rId32"/>
    <p:sldId id="327" r:id="rId33"/>
    <p:sldId id="328" r:id="rId34"/>
    <p:sldId id="329" r:id="rId35"/>
    <p:sldId id="336" r:id="rId36"/>
    <p:sldId id="330" r:id="rId37"/>
    <p:sldId id="331" r:id="rId38"/>
    <p:sldId id="332" r:id="rId39"/>
    <p:sldId id="333" r:id="rId40"/>
    <p:sldId id="1224" r:id="rId41"/>
    <p:sldId id="1225" r:id="rId42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608" autoAdjust="0"/>
    <p:restoredTop sz="94660"/>
  </p:normalViewPr>
  <p:slideViewPr>
    <p:cSldViewPr>
      <p:cViewPr varScale="1">
        <p:scale>
          <a:sx n="64" d="100"/>
          <a:sy n="64" d="100"/>
        </p:scale>
        <p:origin x="312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200" b="1" dirty="0"/>
            <a:t>Managers</a:t>
          </a:r>
          <a:endParaRPr lang="en-GB" sz="1200" b="1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400" b="1" dirty="0"/>
            <a:t>Supervisors</a:t>
          </a:r>
          <a:endParaRPr lang="en-GB" sz="1400" b="1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 custT="1"/>
      <dgm:spPr/>
      <dgm:t>
        <a:bodyPr/>
        <a:lstStyle/>
        <a:p>
          <a:r>
            <a:rPr lang="en-US" sz="1600" b="1" dirty="0"/>
            <a:t>Front-line employees</a:t>
          </a:r>
          <a:endParaRPr lang="en-GB" sz="1600" b="1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ScaleY="90430" custLinFactNeighborX="-529" custLinFactNeighborY="-36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9B0A83-A15A-4B24-AA23-A5C65EBA5FF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B7CFF-640E-4A9C-B242-313B944692DA}">
      <dgm:prSet phldrT="[Text]"/>
      <dgm:spPr/>
      <dgm:t>
        <a:bodyPr/>
        <a:lstStyle/>
        <a:p>
          <a:pPr algn="l"/>
          <a:r>
            <a:rPr lang="en-HK" b="1" u="sng" dirty="0"/>
            <a:t>Group Factors</a:t>
          </a:r>
        </a:p>
        <a:p>
          <a:pPr algn="l"/>
          <a:r>
            <a:rPr lang="en-HK" dirty="0"/>
            <a:t>- Leadership: Styles and behaviour</a:t>
          </a:r>
        </a:p>
        <a:p>
          <a:pPr algn="l"/>
          <a:r>
            <a:rPr lang="en-HK" dirty="0"/>
            <a:t>- Leadership: Power and influence</a:t>
          </a:r>
        </a:p>
        <a:p>
          <a:pPr algn="l"/>
          <a:r>
            <a:rPr lang="en-HK" dirty="0"/>
            <a:t>- Teams: Characteristics</a:t>
          </a:r>
        </a:p>
        <a:p>
          <a:pPr algn="l"/>
          <a:r>
            <a:rPr lang="en-HK" dirty="0"/>
            <a:t>- Teams: Cultural values </a:t>
          </a:r>
          <a:endParaRPr lang="en-GB" dirty="0"/>
        </a:p>
      </dgm:t>
    </dgm:pt>
    <dgm:pt modelId="{C528D927-C18C-484A-A8BD-7B19D8EBAABB}" type="parTrans" cxnId="{282A9427-7D4A-4115-9EA9-09165C212E3A}">
      <dgm:prSet/>
      <dgm:spPr/>
      <dgm:t>
        <a:bodyPr/>
        <a:lstStyle/>
        <a:p>
          <a:endParaRPr lang="en-GB"/>
        </a:p>
      </dgm:t>
    </dgm:pt>
    <dgm:pt modelId="{17385158-AED5-4573-B0DB-3956E585CF87}" type="sibTrans" cxnId="{282A9427-7D4A-4115-9EA9-09165C212E3A}">
      <dgm:prSet/>
      <dgm:spPr/>
      <dgm:t>
        <a:bodyPr/>
        <a:lstStyle/>
        <a:p>
          <a:endParaRPr lang="en-GB"/>
        </a:p>
      </dgm:t>
    </dgm:pt>
    <dgm:pt modelId="{715D8436-3828-4985-B952-4D3CC60CFBF8}">
      <dgm:prSet phldrT="[Text]"/>
      <dgm:spPr/>
      <dgm:t>
        <a:bodyPr/>
        <a:lstStyle/>
        <a:p>
          <a:pPr algn="l"/>
          <a:r>
            <a:rPr lang="en-HK" b="1" u="sng" dirty="0"/>
            <a:t>Individual Mechanisms</a:t>
          </a:r>
        </a:p>
        <a:p>
          <a:pPr algn="l"/>
          <a:r>
            <a:rPr lang="en-HK" dirty="0"/>
            <a:t>- Job satisfaction</a:t>
          </a:r>
        </a:p>
        <a:p>
          <a:pPr algn="l"/>
          <a:r>
            <a:rPr lang="en-HK" dirty="0"/>
            <a:t>- Stress</a:t>
          </a:r>
        </a:p>
        <a:p>
          <a:pPr algn="l"/>
          <a:r>
            <a:rPr lang="en-HK" dirty="0"/>
            <a:t>- Motivation</a:t>
          </a:r>
        </a:p>
        <a:p>
          <a:pPr algn="l"/>
          <a:r>
            <a:rPr lang="en-HK" dirty="0"/>
            <a:t>- Trust, justice and ethics</a:t>
          </a:r>
        </a:p>
        <a:p>
          <a:pPr algn="l"/>
          <a:r>
            <a:rPr lang="en-HK" dirty="0"/>
            <a:t>- Learning and decision making</a:t>
          </a:r>
          <a:endParaRPr lang="en-GB" dirty="0"/>
        </a:p>
      </dgm:t>
    </dgm:pt>
    <dgm:pt modelId="{D09D2A83-29EE-4196-A08F-1B664E171A18}" type="parTrans" cxnId="{D1F243CD-14DD-40BE-AD0B-EA2DC0D5BE5F}">
      <dgm:prSet/>
      <dgm:spPr/>
      <dgm:t>
        <a:bodyPr/>
        <a:lstStyle/>
        <a:p>
          <a:endParaRPr lang="en-GB"/>
        </a:p>
      </dgm:t>
    </dgm:pt>
    <dgm:pt modelId="{EBF84B25-6474-4048-959A-190986756992}" type="sibTrans" cxnId="{D1F243CD-14DD-40BE-AD0B-EA2DC0D5BE5F}">
      <dgm:prSet/>
      <dgm:spPr/>
      <dgm:t>
        <a:bodyPr/>
        <a:lstStyle/>
        <a:p>
          <a:endParaRPr lang="en-GB"/>
        </a:p>
      </dgm:t>
    </dgm:pt>
    <dgm:pt modelId="{3F0231BD-8F22-44A8-A317-E6CF340AE61E}">
      <dgm:prSet phldrT="[Text]"/>
      <dgm:spPr/>
      <dgm:t>
        <a:bodyPr/>
        <a:lstStyle/>
        <a:p>
          <a:pPr algn="l"/>
          <a:r>
            <a:rPr lang="en-HK" b="1" u="sng" dirty="0"/>
            <a:t>Individual Outcomes</a:t>
          </a:r>
        </a:p>
        <a:p>
          <a:pPr algn="l"/>
          <a:r>
            <a:rPr lang="en-HK" dirty="0"/>
            <a:t>- Job performance</a:t>
          </a:r>
        </a:p>
        <a:p>
          <a:pPr algn="l"/>
          <a:r>
            <a:rPr lang="en-HK" dirty="0"/>
            <a:t>- Organizational commitment</a:t>
          </a:r>
          <a:endParaRPr lang="en-GB" dirty="0"/>
        </a:p>
      </dgm:t>
    </dgm:pt>
    <dgm:pt modelId="{60389675-3D59-4AB6-A180-273F2811F8E3}" type="parTrans" cxnId="{A1FC275F-84C7-4C99-A599-B0CECC3BE2DB}">
      <dgm:prSet/>
      <dgm:spPr/>
      <dgm:t>
        <a:bodyPr/>
        <a:lstStyle/>
        <a:p>
          <a:endParaRPr lang="en-GB"/>
        </a:p>
      </dgm:t>
    </dgm:pt>
    <dgm:pt modelId="{0FF6B2AE-2EAA-4043-B379-CEF8A8DD15B2}" type="sibTrans" cxnId="{A1FC275F-84C7-4C99-A599-B0CECC3BE2DB}">
      <dgm:prSet/>
      <dgm:spPr/>
      <dgm:t>
        <a:bodyPr/>
        <a:lstStyle/>
        <a:p>
          <a:endParaRPr lang="en-GB"/>
        </a:p>
      </dgm:t>
    </dgm:pt>
    <dgm:pt modelId="{49DB7F3B-8780-42D6-B28C-135EB75F68C9}" type="pres">
      <dgm:prSet presAssocID="{1D9B0A83-A15A-4B24-AA23-A5C65EBA5FFA}" presName="Name0" presStyleCnt="0">
        <dgm:presLayoutVars>
          <dgm:dir/>
          <dgm:resizeHandles val="exact"/>
        </dgm:presLayoutVars>
      </dgm:prSet>
      <dgm:spPr/>
    </dgm:pt>
    <dgm:pt modelId="{41C8478C-E3C6-4D04-BF79-0E726F414DE8}" type="pres">
      <dgm:prSet presAssocID="{A16B7CFF-640E-4A9C-B242-313B944692DA}" presName="node" presStyleLbl="node1" presStyleIdx="0" presStyleCnt="3">
        <dgm:presLayoutVars>
          <dgm:bulletEnabled val="1"/>
        </dgm:presLayoutVars>
      </dgm:prSet>
      <dgm:spPr/>
    </dgm:pt>
    <dgm:pt modelId="{DCA9B03C-2A8E-4138-A91A-11F5C803DDA6}" type="pres">
      <dgm:prSet presAssocID="{17385158-AED5-4573-B0DB-3956E585CF87}" presName="sibTrans" presStyleLbl="sibTrans2D1" presStyleIdx="0" presStyleCnt="2" custScaleX="124912" custScaleY="116548"/>
      <dgm:spPr/>
    </dgm:pt>
    <dgm:pt modelId="{9A101E24-E32D-4611-9EAA-2121E5ED9030}" type="pres">
      <dgm:prSet presAssocID="{17385158-AED5-4573-B0DB-3956E585CF87}" presName="connectorText" presStyleLbl="sibTrans2D1" presStyleIdx="0" presStyleCnt="2"/>
      <dgm:spPr/>
    </dgm:pt>
    <dgm:pt modelId="{887CF695-FFD8-4E43-BE76-9517BB934A76}" type="pres">
      <dgm:prSet presAssocID="{715D8436-3828-4985-B952-4D3CC60CFBF8}" presName="node" presStyleLbl="node1" presStyleIdx="1" presStyleCnt="3">
        <dgm:presLayoutVars>
          <dgm:bulletEnabled val="1"/>
        </dgm:presLayoutVars>
      </dgm:prSet>
      <dgm:spPr/>
    </dgm:pt>
    <dgm:pt modelId="{E45FD357-8910-4402-B9B3-C8FF453557D8}" type="pres">
      <dgm:prSet presAssocID="{EBF84B25-6474-4048-959A-190986756992}" presName="sibTrans" presStyleLbl="sibTrans2D1" presStyleIdx="1" presStyleCnt="2"/>
      <dgm:spPr/>
    </dgm:pt>
    <dgm:pt modelId="{FA2151BF-722C-47DD-BE5D-7C4002B3252F}" type="pres">
      <dgm:prSet presAssocID="{EBF84B25-6474-4048-959A-190986756992}" presName="connectorText" presStyleLbl="sibTrans2D1" presStyleIdx="1" presStyleCnt="2"/>
      <dgm:spPr/>
    </dgm:pt>
    <dgm:pt modelId="{8DB43FB3-6D71-4A92-9561-2930389BA2BB}" type="pres">
      <dgm:prSet presAssocID="{3F0231BD-8F22-44A8-A317-E6CF340AE61E}" presName="node" presStyleLbl="node1" presStyleIdx="2" presStyleCnt="3" custScaleY="71371" custLinFactNeighborX="2450" custLinFactNeighborY="-2402">
        <dgm:presLayoutVars>
          <dgm:bulletEnabled val="1"/>
        </dgm:presLayoutVars>
      </dgm:prSet>
      <dgm:spPr/>
    </dgm:pt>
  </dgm:ptLst>
  <dgm:cxnLst>
    <dgm:cxn modelId="{2BBC141C-52B9-4147-90F9-5812748E53E6}" type="presOf" srcId="{A16B7CFF-640E-4A9C-B242-313B944692DA}" destId="{41C8478C-E3C6-4D04-BF79-0E726F414DE8}" srcOrd="0" destOrd="0" presId="urn:microsoft.com/office/officeart/2005/8/layout/process1"/>
    <dgm:cxn modelId="{282A9427-7D4A-4115-9EA9-09165C212E3A}" srcId="{1D9B0A83-A15A-4B24-AA23-A5C65EBA5FFA}" destId="{A16B7CFF-640E-4A9C-B242-313B944692DA}" srcOrd="0" destOrd="0" parTransId="{C528D927-C18C-484A-A8BD-7B19D8EBAABB}" sibTransId="{17385158-AED5-4573-B0DB-3956E585CF87}"/>
    <dgm:cxn modelId="{673C022C-E77D-4EC8-9B1A-C3BFA4B6CD33}" type="presOf" srcId="{3F0231BD-8F22-44A8-A317-E6CF340AE61E}" destId="{8DB43FB3-6D71-4A92-9561-2930389BA2BB}" srcOrd="0" destOrd="0" presId="urn:microsoft.com/office/officeart/2005/8/layout/process1"/>
    <dgm:cxn modelId="{1548A734-1338-421C-BC00-73431816BBFA}" type="presOf" srcId="{EBF84B25-6474-4048-959A-190986756992}" destId="{FA2151BF-722C-47DD-BE5D-7C4002B3252F}" srcOrd="1" destOrd="0" presId="urn:microsoft.com/office/officeart/2005/8/layout/process1"/>
    <dgm:cxn modelId="{A1FC275F-84C7-4C99-A599-B0CECC3BE2DB}" srcId="{1D9B0A83-A15A-4B24-AA23-A5C65EBA5FFA}" destId="{3F0231BD-8F22-44A8-A317-E6CF340AE61E}" srcOrd="2" destOrd="0" parTransId="{60389675-3D59-4AB6-A180-273F2811F8E3}" sibTransId="{0FF6B2AE-2EAA-4043-B379-CEF8A8DD15B2}"/>
    <dgm:cxn modelId="{AC13DC62-47CD-4832-A365-CCE295EEA800}" type="presOf" srcId="{17385158-AED5-4573-B0DB-3956E585CF87}" destId="{DCA9B03C-2A8E-4138-A91A-11F5C803DDA6}" srcOrd="0" destOrd="0" presId="urn:microsoft.com/office/officeart/2005/8/layout/process1"/>
    <dgm:cxn modelId="{137A2069-5263-4748-A769-901BDAF04C0D}" type="presOf" srcId="{715D8436-3828-4985-B952-4D3CC60CFBF8}" destId="{887CF695-FFD8-4E43-BE76-9517BB934A76}" srcOrd="0" destOrd="0" presId="urn:microsoft.com/office/officeart/2005/8/layout/process1"/>
    <dgm:cxn modelId="{F96253C8-B909-4A29-8E0A-217AB9C05EA4}" type="presOf" srcId="{EBF84B25-6474-4048-959A-190986756992}" destId="{E45FD357-8910-4402-B9B3-C8FF453557D8}" srcOrd="0" destOrd="0" presId="urn:microsoft.com/office/officeart/2005/8/layout/process1"/>
    <dgm:cxn modelId="{D1F243CD-14DD-40BE-AD0B-EA2DC0D5BE5F}" srcId="{1D9B0A83-A15A-4B24-AA23-A5C65EBA5FFA}" destId="{715D8436-3828-4985-B952-4D3CC60CFBF8}" srcOrd="1" destOrd="0" parTransId="{D09D2A83-29EE-4196-A08F-1B664E171A18}" sibTransId="{EBF84B25-6474-4048-959A-190986756992}"/>
    <dgm:cxn modelId="{D34E5FE2-7BB4-496F-864A-CBB166E319D8}" type="presOf" srcId="{17385158-AED5-4573-B0DB-3956E585CF87}" destId="{9A101E24-E32D-4611-9EAA-2121E5ED9030}" srcOrd="1" destOrd="0" presId="urn:microsoft.com/office/officeart/2005/8/layout/process1"/>
    <dgm:cxn modelId="{D27864FF-60CE-47ED-BFCE-4579967DF900}" type="presOf" srcId="{1D9B0A83-A15A-4B24-AA23-A5C65EBA5FFA}" destId="{49DB7F3B-8780-42D6-B28C-135EB75F68C9}" srcOrd="0" destOrd="0" presId="urn:microsoft.com/office/officeart/2005/8/layout/process1"/>
    <dgm:cxn modelId="{14BADC4E-641C-4AE9-A20D-90431FD08A00}" type="presParOf" srcId="{49DB7F3B-8780-42D6-B28C-135EB75F68C9}" destId="{41C8478C-E3C6-4D04-BF79-0E726F414DE8}" srcOrd="0" destOrd="0" presId="urn:microsoft.com/office/officeart/2005/8/layout/process1"/>
    <dgm:cxn modelId="{3A1CF2CF-5375-4F78-9252-CD2E234FE84D}" type="presParOf" srcId="{49DB7F3B-8780-42D6-B28C-135EB75F68C9}" destId="{DCA9B03C-2A8E-4138-A91A-11F5C803DDA6}" srcOrd="1" destOrd="0" presId="urn:microsoft.com/office/officeart/2005/8/layout/process1"/>
    <dgm:cxn modelId="{5FCAC8BF-25F7-43EB-A632-990FEFB536CE}" type="presParOf" srcId="{DCA9B03C-2A8E-4138-A91A-11F5C803DDA6}" destId="{9A101E24-E32D-4611-9EAA-2121E5ED9030}" srcOrd="0" destOrd="0" presId="urn:microsoft.com/office/officeart/2005/8/layout/process1"/>
    <dgm:cxn modelId="{085847C0-842A-43E0-8B75-3CB25CFAFBC2}" type="presParOf" srcId="{49DB7F3B-8780-42D6-B28C-135EB75F68C9}" destId="{887CF695-FFD8-4E43-BE76-9517BB934A76}" srcOrd="2" destOrd="0" presId="urn:microsoft.com/office/officeart/2005/8/layout/process1"/>
    <dgm:cxn modelId="{C64790F6-3E02-4286-838A-A5E0AF8A0586}" type="presParOf" srcId="{49DB7F3B-8780-42D6-B28C-135EB75F68C9}" destId="{E45FD357-8910-4402-B9B3-C8FF453557D8}" srcOrd="3" destOrd="0" presId="urn:microsoft.com/office/officeart/2005/8/layout/process1"/>
    <dgm:cxn modelId="{3934E5DF-0061-4131-B746-79EE9D167937}" type="presParOf" srcId="{E45FD357-8910-4402-B9B3-C8FF453557D8}" destId="{FA2151BF-722C-47DD-BE5D-7C4002B3252F}" srcOrd="0" destOrd="0" presId="urn:microsoft.com/office/officeart/2005/8/layout/process1"/>
    <dgm:cxn modelId="{EBE98531-6CFF-4AB1-8E68-A10AE5619256}" type="presParOf" srcId="{49DB7F3B-8780-42D6-B28C-135EB75F68C9}" destId="{8DB43FB3-6D71-4A92-9561-2930389BA2B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084989-09A9-4067-89F8-E712FF9E3B6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2C3BD9E-F75A-4B3E-8DE5-4B1DB03A3A2F}" type="pres">
      <dgm:prSet presAssocID="{14084989-09A9-4067-89F8-E712FF9E3B6F}" presName="Name0" presStyleCnt="0">
        <dgm:presLayoutVars>
          <dgm:dir/>
          <dgm:resizeHandles val="exact"/>
        </dgm:presLayoutVars>
      </dgm:prSet>
      <dgm:spPr/>
    </dgm:pt>
  </dgm:ptLst>
  <dgm:cxnLst>
    <dgm:cxn modelId="{937B626D-1151-4486-940F-FF5D04C8DB97}" type="presOf" srcId="{14084989-09A9-4067-89F8-E712FF9E3B6F}" destId="{02C3BD9E-F75A-4B3E-8DE5-4B1DB03A3A2F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6AE92B-71FD-4176-A9D0-D3486819C7D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4BFBD-230D-45A2-851B-650AADBB5113}">
      <dgm:prSet phldrT="[Text]" custT="1"/>
      <dgm:spPr>
        <a:solidFill>
          <a:srgbClr val="FF0000"/>
        </a:solidFill>
      </dgm:spPr>
      <dgm:t>
        <a:bodyPr/>
        <a:lstStyle/>
        <a:p>
          <a:r>
            <a:rPr lang="en-HK" sz="1100" b="1" dirty="0"/>
            <a:t>Firm</a:t>
          </a:r>
        </a:p>
        <a:p>
          <a:r>
            <a:rPr lang="en-HK" sz="1100" b="1" dirty="0"/>
            <a:t>Performance</a:t>
          </a:r>
        </a:p>
        <a:p>
          <a:r>
            <a:rPr lang="en-HK" sz="1600" b="1" dirty="0"/>
            <a:t>Y</a:t>
          </a:r>
          <a:endParaRPr lang="en-GB" sz="1100" b="1" dirty="0"/>
        </a:p>
      </dgm:t>
    </dgm:pt>
    <dgm:pt modelId="{27221955-A720-4F86-9984-4DA5D3212A73}" type="parTrans" cxnId="{D7755677-66FC-4CE2-A9B5-E13582ADA6BF}">
      <dgm:prSet/>
      <dgm:spPr/>
      <dgm:t>
        <a:bodyPr/>
        <a:lstStyle/>
        <a:p>
          <a:endParaRPr lang="en-GB"/>
        </a:p>
      </dgm:t>
    </dgm:pt>
    <dgm:pt modelId="{1D7FE25F-E111-4271-A34E-4AD353FCE288}" type="sibTrans" cxnId="{D7755677-66FC-4CE2-A9B5-E13582ADA6BF}">
      <dgm:prSet/>
      <dgm:spPr/>
      <dgm:t>
        <a:bodyPr/>
        <a:lstStyle/>
        <a:p>
          <a:endParaRPr lang="en-GB"/>
        </a:p>
      </dgm:t>
    </dgm:pt>
    <dgm:pt modelId="{54D8E217-E44D-4DB3-90F0-C40942593B97}">
      <dgm:prSet phldrT="[Text]" custT="1"/>
      <dgm:spPr/>
      <dgm:t>
        <a:bodyPr/>
        <a:lstStyle/>
        <a:p>
          <a:r>
            <a:rPr lang="en-HK" sz="1050" b="1" dirty="0"/>
            <a:t>Strategies</a:t>
          </a:r>
          <a:endParaRPr lang="en-GB" sz="1050" b="1" dirty="0"/>
        </a:p>
      </dgm:t>
    </dgm:pt>
    <dgm:pt modelId="{5F3690AF-839E-4B6F-A554-B571D03CA632}" type="parTrans" cxnId="{A061ADA9-C97A-4E68-97E5-A137466B7677}">
      <dgm:prSet/>
      <dgm:spPr/>
      <dgm:t>
        <a:bodyPr/>
        <a:lstStyle/>
        <a:p>
          <a:endParaRPr lang="en-GB"/>
        </a:p>
      </dgm:t>
    </dgm:pt>
    <dgm:pt modelId="{FC773861-A454-4353-942A-F09178D1EB80}" type="sibTrans" cxnId="{A061ADA9-C97A-4E68-97E5-A137466B7677}">
      <dgm:prSet/>
      <dgm:spPr/>
      <dgm:t>
        <a:bodyPr/>
        <a:lstStyle/>
        <a:p>
          <a:endParaRPr lang="en-GB"/>
        </a:p>
      </dgm:t>
    </dgm:pt>
    <dgm:pt modelId="{57A8D77E-A7F1-4F8B-8044-3FCE301C9D35}">
      <dgm:prSet phldrT="[Text]" custT="1"/>
      <dgm:spPr/>
      <dgm:t>
        <a:bodyPr/>
        <a:lstStyle/>
        <a:p>
          <a:r>
            <a:rPr lang="en-HK" sz="800" b="1" dirty="0"/>
            <a:t>Employees</a:t>
          </a:r>
          <a:endParaRPr lang="en-GB" sz="800" b="1" dirty="0"/>
        </a:p>
      </dgm:t>
    </dgm:pt>
    <dgm:pt modelId="{14B3248A-1A02-4799-AE2E-89F5EF0F7D69}" type="parTrans" cxnId="{FACFF5ED-8FC5-4DA5-B584-6CD31625AA52}">
      <dgm:prSet/>
      <dgm:spPr/>
      <dgm:t>
        <a:bodyPr/>
        <a:lstStyle/>
        <a:p>
          <a:endParaRPr lang="en-GB"/>
        </a:p>
      </dgm:t>
    </dgm:pt>
    <dgm:pt modelId="{46E35E4D-3AD3-4934-BA2B-E185AF244C47}" type="sibTrans" cxnId="{FACFF5ED-8FC5-4DA5-B584-6CD31625AA52}">
      <dgm:prSet/>
      <dgm:spPr/>
      <dgm:t>
        <a:bodyPr/>
        <a:lstStyle/>
        <a:p>
          <a:endParaRPr lang="en-GB"/>
        </a:p>
      </dgm:t>
    </dgm:pt>
    <dgm:pt modelId="{353A1273-271B-4B37-9ABA-BD0268DC48E5}">
      <dgm:prSet phldrT="[Text]" custT="1"/>
      <dgm:spPr/>
      <dgm:t>
        <a:bodyPr/>
        <a:lstStyle/>
        <a:p>
          <a:r>
            <a:rPr lang="en-HK" sz="1000" b="1" dirty="0"/>
            <a:t>Executives</a:t>
          </a:r>
          <a:endParaRPr lang="en-GB" sz="1000" b="1" dirty="0"/>
        </a:p>
      </dgm:t>
    </dgm:pt>
    <dgm:pt modelId="{8CC683F2-43FB-4215-9BBE-24CFF1B93955}" type="parTrans" cxnId="{1C1130A6-A979-46CB-B305-4D22D7663834}">
      <dgm:prSet/>
      <dgm:spPr/>
      <dgm:t>
        <a:bodyPr/>
        <a:lstStyle/>
        <a:p>
          <a:endParaRPr lang="en-GB"/>
        </a:p>
      </dgm:t>
    </dgm:pt>
    <dgm:pt modelId="{B887E0BC-B732-40B4-A365-A68B59C663B1}" type="sibTrans" cxnId="{1C1130A6-A979-46CB-B305-4D22D7663834}">
      <dgm:prSet/>
      <dgm:spPr/>
      <dgm:t>
        <a:bodyPr/>
        <a:lstStyle/>
        <a:p>
          <a:endParaRPr lang="en-GB"/>
        </a:p>
      </dgm:t>
    </dgm:pt>
    <dgm:pt modelId="{9CCA91FF-2976-4019-9265-75DAE88A78D5}">
      <dgm:prSet phldrT="[Text]"/>
      <dgm:spPr/>
      <dgm:t>
        <a:bodyPr/>
        <a:lstStyle/>
        <a:p>
          <a:r>
            <a:rPr lang="en-HK" b="1" dirty="0"/>
            <a:t>Customers</a:t>
          </a:r>
          <a:endParaRPr lang="en-GB" b="1" dirty="0"/>
        </a:p>
      </dgm:t>
    </dgm:pt>
    <dgm:pt modelId="{68CA80F5-E2C9-48E5-BEDD-5C93525EB368}" type="parTrans" cxnId="{90C55C56-FCB1-4176-AC45-A757E9119A99}">
      <dgm:prSet/>
      <dgm:spPr/>
      <dgm:t>
        <a:bodyPr/>
        <a:lstStyle/>
        <a:p>
          <a:endParaRPr lang="en-GB"/>
        </a:p>
      </dgm:t>
    </dgm:pt>
    <dgm:pt modelId="{9BC08AE6-A5F0-434E-8047-A69A44F13B41}" type="sibTrans" cxnId="{90C55C56-FCB1-4176-AC45-A757E9119A99}">
      <dgm:prSet/>
      <dgm:spPr/>
      <dgm:t>
        <a:bodyPr/>
        <a:lstStyle/>
        <a:p>
          <a:endParaRPr lang="en-GB"/>
        </a:p>
      </dgm:t>
    </dgm:pt>
    <dgm:pt modelId="{4C587E90-E586-455C-A30B-03D22F0EC93B}">
      <dgm:prSet custT="1"/>
      <dgm:spPr/>
      <dgm:t>
        <a:bodyPr/>
        <a:lstStyle/>
        <a:p>
          <a:r>
            <a:rPr lang="en-HK" sz="1050" b="1" dirty="0"/>
            <a:t>Factor 2</a:t>
          </a:r>
          <a:endParaRPr lang="en-GB" sz="1050" b="1" dirty="0"/>
        </a:p>
      </dgm:t>
    </dgm:pt>
    <dgm:pt modelId="{C6E5A9EB-1FDD-40CA-BB63-B9EBC67BB60D}" type="parTrans" cxnId="{54639A6F-2FEC-4845-9964-E094839E6213}">
      <dgm:prSet/>
      <dgm:spPr/>
      <dgm:t>
        <a:bodyPr/>
        <a:lstStyle/>
        <a:p>
          <a:endParaRPr lang="en-GB"/>
        </a:p>
      </dgm:t>
    </dgm:pt>
    <dgm:pt modelId="{FC00A31B-7D5E-4978-850A-ED8E4CBBF757}" type="sibTrans" cxnId="{54639A6F-2FEC-4845-9964-E094839E6213}">
      <dgm:prSet/>
      <dgm:spPr/>
      <dgm:t>
        <a:bodyPr/>
        <a:lstStyle/>
        <a:p>
          <a:endParaRPr lang="en-GB"/>
        </a:p>
      </dgm:t>
    </dgm:pt>
    <dgm:pt modelId="{606E698E-4E28-46F5-AAF3-8CD417697E66}">
      <dgm:prSet custT="1"/>
      <dgm:spPr/>
      <dgm:t>
        <a:bodyPr/>
        <a:lstStyle/>
        <a:p>
          <a:r>
            <a:rPr lang="en-HK" sz="1100" b="1" dirty="0"/>
            <a:t>Factor 1</a:t>
          </a:r>
          <a:endParaRPr lang="en-GB" sz="1100" b="1" dirty="0"/>
        </a:p>
      </dgm:t>
    </dgm:pt>
    <dgm:pt modelId="{12AB8F6A-18F1-46F2-8383-383AFF583AC9}" type="parTrans" cxnId="{35FD8D4A-47EF-4B55-9ECC-143D18FEEC9D}">
      <dgm:prSet/>
      <dgm:spPr/>
      <dgm:t>
        <a:bodyPr/>
        <a:lstStyle/>
        <a:p>
          <a:endParaRPr lang="en-GB"/>
        </a:p>
      </dgm:t>
    </dgm:pt>
    <dgm:pt modelId="{635C681F-4094-4A53-9AAD-391F4CBB51EB}" type="sibTrans" cxnId="{35FD8D4A-47EF-4B55-9ECC-143D18FEEC9D}">
      <dgm:prSet/>
      <dgm:spPr/>
      <dgm:t>
        <a:bodyPr/>
        <a:lstStyle/>
        <a:p>
          <a:endParaRPr lang="en-GB"/>
        </a:p>
      </dgm:t>
    </dgm:pt>
    <dgm:pt modelId="{FB331C9B-CBB5-47B6-A41A-E504C133081B}" type="pres">
      <dgm:prSet presAssocID="{316AE92B-71FD-4176-A9D0-D3486819C7D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976343F-E9C8-49B5-B43A-28FED7CAA8DF}" type="pres">
      <dgm:prSet presAssocID="{69A4BFBD-230D-45A2-851B-650AADBB5113}" presName="centerShape" presStyleLbl="node0" presStyleIdx="0" presStyleCnt="1" custScaleX="144435"/>
      <dgm:spPr/>
    </dgm:pt>
    <dgm:pt modelId="{D13BF710-4174-4865-959D-AB240651425E}" type="pres">
      <dgm:prSet presAssocID="{5F3690AF-839E-4B6F-A554-B571D03CA632}" presName="Name9" presStyleLbl="parChTrans1D2" presStyleIdx="0" presStyleCnt="6"/>
      <dgm:spPr/>
    </dgm:pt>
    <dgm:pt modelId="{F9C56C0B-5126-45C9-BABB-22772B52A2CB}" type="pres">
      <dgm:prSet presAssocID="{5F3690AF-839E-4B6F-A554-B571D03CA632}" presName="connTx" presStyleLbl="parChTrans1D2" presStyleIdx="0" presStyleCnt="6"/>
      <dgm:spPr/>
    </dgm:pt>
    <dgm:pt modelId="{A84F2C9D-BCD4-474B-9DBB-27B82EF25473}" type="pres">
      <dgm:prSet presAssocID="{54D8E217-E44D-4DB3-90F0-C40942593B97}" presName="node" presStyleLbl="node1" presStyleIdx="0" presStyleCnt="6">
        <dgm:presLayoutVars>
          <dgm:bulletEnabled val="1"/>
        </dgm:presLayoutVars>
      </dgm:prSet>
      <dgm:spPr/>
    </dgm:pt>
    <dgm:pt modelId="{CF5EAA54-A141-4402-923E-94A710FDB603}" type="pres">
      <dgm:prSet presAssocID="{14B3248A-1A02-4799-AE2E-89F5EF0F7D69}" presName="Name9" presStyleLbl="parChTrans1D2" presStyleIdx="1" presStyleCnt="6"/>
      <dgm:spPr/>
    </dgm:pt>
    <dgm:pt modelId="{644BD89D-A1AE-466C-9E3F-97459E8342C8}" type="pres">
      <dgm:prSet presAssocID="{14B3248A-1A02-4799-AE2E-89F5EF0F7D69}" presName="connTx" presStyleLbl="parChTrans1D2" presStyleIdx="1" presStyleCnt="6"/>
      <dgm:spPr/>
    </dgm:pt>
    <dgm:pt modelId="{338B84AE-90B3-4082-BDDB-0181A1C690A7}" type="pres">
      <dgm:prSet presAssocID="{57A8D77E-A7F1-4F8B-8044-3FCE301C9D35}" presName="node" presStyleLbl="node1" presStyleIdx="1" presStyleCnt="6">
        <dgm:presLayoutVars>
          <dgm:bulletEnabled val="1"/>
        </dgm:presLayoutVars>
      </dgm:prSet>
      <dgm:spPr/>
    </dgm:pt>
    <dgm:pt modelId="{794CA176-A4F6-4585-AEC9-7C6FD1EB8024}" type="pres">
      <dgm:prSet presAssocID="{8CC683F2-43FB-4215-9BBE-24CFF1B93955}" presName="Name9" presStyleLbl="parChTrans1D2" presStyleIdx="2" presStyleCnt="6"/>
      <dgm:spPr/>
    </dgm:pt>
    <dgm:pt modelId="{D0709FF2-C7DD-4CDF-AEC5-7D90976C1B6F}" type="pres">
      <dgm:prSet presAssocID="{8CC683F2-43FB-4215-9BBE-24CFF1B93955}" presName="connTx" presStyleLbl="parChTrans1D2" presStyleIdx="2" presStyleCnt="6"/>
      <dgm:spPr/>
    </dgm:pt>
    <dgm:pt modelId="{892E0C7B-74D4-4719-A75F-99F09B81400E}" type="pres">
      <dgm:prSet presAssocID="{353A1273-271B-4B37-9ABA-BD0268DC48E5}" presName="node" presStyleLbl="node1" presStyleIdx="2" presStyleCnt="6">
        <dgm:presLayoutVars>
          <dgm:bulletEnabled val="1"/>
        </dgm:presLayoutVars>
      </dgm:prSet>
      <dgm:spPr/>
    </dgm:pt>
    <dgm:pt modelId="{B442B701-2B47-4550-95BC-F6E3A9CCEE96}" type="pres">
      <dgm:prSet presAssocID="{68CA80F5-E2C9-48E5-BEDD-5C93525EB368}" presName="Name9" presStyleLbl="parChTrans1D2" presStyleIdx="3" presStyleCnt="6"/>
      <dgm:spPr/>
    </dgm:pt>
    <dgm:pt modelId="{4A2C116F-4801-4D3B-9BC9-5193C09D518D}" type="pres">
      <dgm:prSet presAssocID="{68CA80F5-E2C9-48E5-BEDD-5C93525EB368}" presName="connTx" presStyleLbl="parChTrans1D2" presStyleIdx="3" presStyleCnt="6"/>
      <dgm:spPr/>
    </dgm:pt>
    <dgm:pt modelId="{CAC1B79A-B6BB-4234-ADB1-D2170F75BC4C}" type="pres">
      <dgm:prSet presAssocID="{9CCA91FF-2976-4019-9265-75DAE88A78D5}" presName="node" presStyleLbl="node1" presStyleIdx="3" presStyleCnt="6">
        <dgm:presLayoutVars>
          <dgm:bulletEnabled val="1"/>
        </dgm:presLayoutVars>
      </dgm:prSet>
      <dgm:spPr/>
    </dgm:pt>
    <dgm:pt modelId="{E07C77B5-042B-4524-9C61-F6C4BED50863}" type="pres">
      <dgm:prSet presAssocID="{C6E5A9EB-1FDD-40CA-BB63-B9EBC67BB60D}" presName="Name9" presStyleLbl="parChTrans1D2" presStyleIdx="4" presStyleCnt="6"/>
      <dgm:spPr/>
    </dgm:pt>
    <dgm:pt modelId="{56E0D3AD-98AC-46D4-964B-53DEC46AB245}" type="pres">
      <dgm:prSet presAssocID="{C6E5A9EB-1FDD-40CA-BB63-B9EBC67BB60D}" presName="connTx" presStyleLbl="parChTrans1D2" presStyleIdx="4" presStyleCnt="6"/>
      <dgm:spPr/>
    </dgm:pt>
    <dgm:pt modelId="{964DB814-053C-498F-9510-51EA9AC248CF}" type="pres">
      <dgm:prSet presAssocID="{4C587E90-E586-455C-A30B-03D22F0EC93B}" presName="node" presStyleLbl="node1" presStyleIdx="4" presStyleCnt="6">
        <dgm:presLayoutVars>
          <dgm:bulletEnabled val="1"/>
        </dgm:presLayoutVars>
      </dgm:prSet>
      <dgm:spPr/>
    </dgm:pt>
    <dgm:pt modelId="{EB9209D1-1251-40AB-94DA-742A7E2ED8FA}" type="pres">
      <dgm:prSet presAssocID="{12AB8F6A-18F1-46F2-8383-383AFF583AC9}" presName="Name9" presStyleLbl="parChTrans1D2" presStyleIdx="5" presStyleCnt="6"/>
      <dgm:spPr/>
    </dgm:pt>
    <dgm:pt modelId="{586C1C40-DC2F-4657-9280-3580C0545026}" type="pres">
      <dgm:prSet presAssocID="{12AB8F6A-18F1-46F2-8383-383AFF583AC9}" presName="connTx" presStyleLbl="parChTrans1D2" presStyleIdx="5" presStyleCnt="6"/>
      <dgm:spPr/>
    </dgm:pt>
    <dgm:pt modelId="{F7E68B12-0302-4209-9FD4-9A31FBA91365}" type="pres">
      <dgm:prSet presAssocID="{606E698E-4E28-46F5-AAF3-8CD417697E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27E50D-18D0-4A2F-AB2C-45FF35A09BF1}" type="presOf" srcId="{9CCA91FF-2976-4019-9265-75DAE88A78D5}" destId="{CAC1B79A-B6BB-4234-ADB1-D2170F75BC4C}" srcOrd="0" destOrd="0" presId="urn:microsoft.com/office/officeart/2005/8/layout/radial1"/>
    <dgm:cxn modelId="{56AED711-5C42-4D0F-AA96-8890995F76A4}" type="presOf" srcId="{C6E5A9EB-1FDD-40CA-BB63-B9EBC67BB60D}" destId="{56E0D3AD-98AC-46D4-964B-53DEC46AB245}" srcOrd="1" destOrd="0" presId="urn:microsoft.com/office/officeart/2005/8/layout/radial1"/>
    <dgm:cxn modelId="{E2EF7830-A27F-4AC4-9525-BA5882B571FE}" type="presOf" srcId="{8CC683F2-43FB-4215-9BBE-24CFF1B93955}" destId="{D0709FF2-C7DD-4CDF-AEC5-7D90976C1B6F}" srcOrd="1" destOrd="0" presId="urn:microsoft.com/office/officeart/2005/8/layout/radial1"/>
    <dgm:cxn modelId="{551D8546-C1A4-4EFD-B9DB-B978C857E4FE}" type="presOf" srcId="{316AE92B-71FD-4176-A9D0-D3486819C7DD}" destId="{FB331C9B-CBB5-47B6-A41A-E504C133081B}" srcOrd="0" destOrd="0" presId="urn:microsoft.com/office/officeart/2005/8/layout/radial1"/>
    <dgm:cxn modelId="{2BA86247-8C44-4B29-B3DF-E38F369D0F8D}" type="presOf" srcId="{69A4BFBD-230D-45A2-851B-650AADBB5113}" destId="{0976343F-E9C8-49B5-B43A-28FED7CAA8DF}" srcOrd="0" destOrd="0" presId="urn:microsoft.com/office/officeart/2005/8/layout/radial1"/>
    <dgm:cxn modelId="{0D724068-15BF-4F48-8256-94056C987F93}" type="presOf" srcId="{606E698E-4E28-46F5-AAF3-8CD417697E66}" destId="{F7E68B12-0302-4209-9FD4-9A31FBA91365}" srcOrd="0" destOrd="0" presId="urn:microsoft.com/office/officeart/2005/8/layout/radial1"/>
    <dgm:cxn modelId="{A476856A-97F9-40D2-A947-853C83B9E9CD}" type="presOf" srcId="{68CA80F5-E2C9-48E5-BEDD-5C93525EB368}" destId="{4A2C116F-4801-4D3B-9BC9-5193C09D518D}" srcOrd="1" destOrd="0" presId="urn:microsoft.com/office/officeart/2005/8/layout/radial1"/>
    <dgm:cxn modelId="{35FD8D4A-47EF-4B55-9ECC-143D18FEEC9D}" srcId="{69A4BFBD-230D-45A2-851B-650AADBB5113}" destId="{606E698E-4E28-46F5-AAF3-8CD417697E66}" srcOrd="5" destOrd="0" parTransId="{12AB8F6A-18F1-46F2-8383-383AFF583AC9}" sibTransId="{635C681F-4094-4A53-9AAD-391F4CBB51EB}"/>
    <dgm:cxn modelId="{54639A6F-2FEC-4845-9964-E094839E6213}" srcId="{69A4BFBD-230D-45A2-851B-650AADBB5113}" destId="{4C587E90-E586-455C-A30B-03D22F0EC93B}" srcOrd="4" destOrd="0" parTransId="{C6E5A9EB-1FDD-40CA-BB63-B9EBC67BB60D}" sibTransId="{FC00A31B-7D5E-4978-850A-ED8E4CBBF757}"/>
    <dgm:cxn modelId="{92466F54-1E71-4BB5-9ED3-84E79893F0C2}" type="presOf" srcId="{4C587E90-E586-455C-A30B-03D22F0EC93B}" destId="{964DB814-053C-498F-9510-51EA9AC248CF}" srcOrd="0" destOrd="0" presId="urn:microsoft.com/office/officeart/2005/8/layout/radial1"/>
    <dgm:cxn modelId="{4BBBEC54-8A44-4AAE-98A1-4F3AE8E861C6}" type="presOf" srcId="{5F3690AF-839E-4B6F-A554-B571D03CA632}" destId="{D13BF710-4174-4865-959D-AB240651425E}" srcOrd="0" destOrd="0" presId="urn:microsoft.com/office/officeart/2005/8/layout/radial1"/>
    <dgm:cxn modelId="{90C55C56-FCB1-4176-AC45-A757E9119A99}" srcId="{69A4BFBD-230D-45A2-851B-650AADBB5113}" destId="{9CCA91FF-2976-4019-9265-75DAE88A78D5}" srcOrd="3" destOrd="0" parTransId="{68CA80F5-E2C9-48E5-BEDD-5C93525EB368}" sibTransId="{9BC08AE6-A5F0-434E-8047-A69A44F13B41}"/>
    <dgm:cxn modelId="{D7755677-66FC-4CE2-A9B5-E13582ADA6BF}" srcId="{316AE92B-71FD-4176-A9D0-D3486819C7DD}" destId="{69A4BFBD-230D-45A2-851B-650AADBB5113}" srcOrd="0" destOrd="0" parTransId="{27221955-A720-4F86-9984-4DA5D3212A73}" sibTransId="{1D7FE25F-E111-4271-A34E-4AD353FCE288}"/>
    <dgm:cxn modelId="{46041290-5D42-4C9C-8FA4-30FCB3228A5C}" type="presOf" srcId="{14B3248A-1A02-4799-AE2E-89F5EF0F7D69}" destId="{CF5EAA54-A141-4402-923E-94A710FDB603}" srcOrd="0" destOrd="0" presId="urn:microsoft.com/office/officeart/2005/8/layout/radial1"/>
    <dgm:cxn modelId="{1C1130A6-A979-46CB-B305-4D22D7663834}" srcId="{69A4BFBD-230D-45A2-851B-650AADBB5113}" destId="{353A1273-271B-4B37-9ABA-BD0268DC48E5}" srcOrd="2" destOrd="0" parTransId="{8CC683F2-43FB-4215-9BBE-24CFF1B93955}" sibTransId="{B887E0BC-B732-40B4-A365-A68B59C663B1}"/>
    <dgm:cxn modelId="{A061ADA9-C97A-4E68-97E5-A137466B7677}" srcId="{69A4BFBD-230D-45A2-851B-650AADBB5113}" destId="{54D8E217-E44D-4DB3-90F0-C40942593B97}" srcOrd="0" destOrd="0" parTransId="{5F3690AF-839E-4B6F-A554-B571D03CA632}" sibTransId="{FC773861-A454-4353-942A-F09178D1EB80}"/>
    <dgm:cxn modelId="{6CE8E1AA-AE66-4533-A03B-C0D1BD4B892A}" type="presOf" srcId="{5F3690AF-839E-4B6F-A554-B571D03CA632}" destId="{F9C56C0B-5126-45C9-BABB-22772B52A2CB}" srcOrd="1" destOrd="0" presId="urn:microsoft.com/office/officeart/2005/8/layout/radial1"/>
    <dgm:cxn modelId="{A7E85AB6-6280-492D-A640-72863595C724}" type="presOf" srcId="{14B3248A-1A02-4799-AE2E-89F5EF0F7D69}" destId="{644BD89D-A1AE-466C-9E3F-97459E8342C8}" srcOrd="1" destOrd="0" presId="urn:microsoft.com/office/officeart/2005/8/layout/radial1"/>
    <dgm:cxn modelId="{965CFFB9-37BC-4F86-AD17-FE6818B87018}" type="presOf" srcId="{57A8D77E-A7F1-4F8B-8044-3FCE301C9D35}" destId="{338B84AE-90B3-4082-BDDB-0181A1C690A7}" srcOrd="0" destOrd="0" presId="urn:microsoft.com/office/officeart/2005/8/layout/radial1"/>
    <dgm:cxn modelId="{20A1D1BA-A859-4C2E-8C46-998F43E5DD44}" type="presOf" srcId="{353A1273-271B-4B37-9ABA-BD0268DC48E5}" destId="{892E0C7B-74D4-4719-A75F-99F09B81400E}" srcOrd="0" destOrd="0" presId="urn:microsoft.com/office/officeart/2005/8/layout/radial1"/>
    <dgm:cxn modelId="{929056BE-97E5-486B-81A2-4C980303F047}" type="presOf" srcId="{8CC683F2-43FB-4215-9BBE-24CFF1B93955}" destId="{794CA176-A4F6-4585-AEC9-7C6FD1EB8024}" srcOrd="0" destOrd="0" presId="urn:microsoft.com/office/officeart/2005/8/layout/radial1"/>
    <dgm:cxn modelId="{431BB2C7-CBEB-4F90-9816-F455F0653F5C}" type="presOf" srcId="{12AB8F6A-18F1-46F2-8383-383AFF583AC9}" destId="{EB9209D1-1251-40AB-94DA-742A7E2ED8FA}" srcOrd="0" destOrd="0" presId="urn:microsoft.com/office/officeart/2005/8/layout/radial1"/>
    <dgm:cxn modelId="{82A81EE2-5326-4791-A587-F948C0FF6F25}" type="presOf" srcId="{C6E5A9EB-1FDD-40CA-BB63-B9EBC67BB60D}" destId="{E07C77B5-042B-4524-9C61-F6C4BED50863}" srcOrd="0" destOrd="0" presId="urn:microsoft.com/office/officeart/2005/8/layout/radial1"/>
    <dgm:cxn modelId="{F5AC26E7-7BF8-413D-AE3E-4F3E908EDB5A}" type="presOf" srcId="{12AB8F6A-18F1-46F2-8383-383AFF583AC9}" destId="{586C1C40-DC2F-4657-9280-3580C0545026}" srcOrd="1" destOrd="0" presId="urn:microsoft.com/office/officeart/2005/8/layout/radial1"/>
    <dgm:cxn modelId="{23282CEA-4E57-4220-9FB0-F6C1FCF620D2}" type="presOf" srcId="{54D8E217-E44D-4DB3-90F0-C40942593B97}" destId="{A84F2C9D-BCD4-474B-9DBB-27B82EF25473}" srcOrd="0" destOrd="0" presId="urn:microsoft.com/office/officeart/2005/8/layout/radial1"/>
    <dgm:cxn modelId="{FACFF5ED-8FC5-4DA5-B584-6CD31625AA52}" srcId="{69A4BFBD-230D-45A2-851B-650AADBB5113}" destId="{57A8D77E-A7F1-4F8B-8044-3FCE301C9D35}" srcOrd="1" destOrd="0" parTransId="{14B3248A-1A02-4799-AE2E-89F5EF0F7D69}" sibTransId="{46E35E4D-3AD3-4934-BA2B-E185AF244C47}"/>
    <dgm:cxn modelId="{AAB0CDFF-7D23-479A-B204-5DABBAECAC1B}" type="presOf" srcId="{68CA80F5-E2C9-48E5-BEDD-5C93525EB368}" destId="{B442B701-2B47-4550-95BC-F6E3A9CCEE96}" srcOrd="0" destOrd="0" presId="urn:microsoft.com/office/officeart/2005/8/layout/radial1"/>
    <dgm:cxn modelId="{0526B0F5-3BC0-442E-B5C6-835E92F858D8}" type="presParOf" srcId="{FB331C9B-CBB5-47B6-A41A-E504C133081B}" destId="{0976343F-E9C8-49B5-B43A-28FED7CAA8DF}" srcOrd="0" destOrd="0" presId="urn:microsoft.com/office/officeart/2005/8/layout/radial1"/>
    <dgm:cxn modelId="{3645BB8E-0609-47B4-89E1-2B8AF7AB46FC}" type="presParOf" srcId="{FB331C9B-CBB5-47B6-A41A-E504C133081B}" destId="{D13BF710-4174-4865-959D-AB240651425E}" srcOrd="1" destOrd="0" presId="urn:microsoft.com/office/officeart/2005/8/layout/radial1"/>
    <dgm:cxn modelId="{BAEF5ADC-A0F4-46D5-9856-2C98B060B8BA}" type="presParOf" srcId="{D13BF710-4174-4865-959D-AB240651425E}" destId="{F9C56C0B-5126-45C9-BABB-22772B52A2CB}" srcOrd="0" destOrd="0" presId="urn:microsoft.com/office/officeart/2005/8/layout/radial1"/>
    <dgm:cxn modelId="{BC8423CD-3E7B-4192-B0C6-AB6BFB9070A9}" type="presParOf" srcId="{FB331C9B-CBB5-47B6-A41A-E504C133081B}" destId="{A84F2C9D-BCD4-474B-9DBB-27B82EF25473}" srcOrd="2" destOrd="0" presId="urn:microsoft.com/office/officeart/2005/8/layout/radial1"/>
    <dgm:cxn modelId="{11F0328F-C8FB-4225-B7E6-16BE1469D82C}" type="presParOf" srcId="{FB331C9B-CBB5-47B6-A41A-E504C133081B}" destId="{CF5EAA54-A141-4402-923E-94A710FDB603}" srcOrd="3" destOrd="0" presId="urn:microsoft.com/office/officeart/2005/8/layout/radial1"/>
    <dgm:cxn modelId="{D750CAC6-9E78-49A8-A751-92BD9AC883E4}" type="presParOf" srcId="{CF5EAA54-A141-4402-923E-94A710FDB603}" destId="{644BD89D-A1AE-466C-9E3F-97459E8342C8}" srcOrd="0" destOrd="0" presId="urn:microsoft.com/office/officeart/2005/8/layout/radial1"/>
    <dgm:cxn modelId="{06569FA1-0DE6-4FFD-91F8-82DAC9879031}" type="presParOf" srcId="{FB331C9B-CBB5-47B6-A41A-E504C133081B}" destId="{338B84AE-90B3-4082-BDDB-0181A1C690A7}" srcOrd="4" destOrd="0" presId="urn:microsoft.com/office/officeart/2005/8/layout/radial1"/>
    <dgm:cxn modelId="{339B8E82-3BB3-4EE1-B085-96047F660029}" type="presParOf" srcId="{FB331C9B-CBB5-47B6-A41A-E504C133081B}" destId="{794CA176-A4F6-4585-AEC9-7C6FD1EB8024}" srcOrd="5" destOrd="0" presId="urn:microsoft.com/office/officeart/2005/8/layout/radial1"/>
    <dgm:cxn modelId="{3A00C91F-6F52-433E-98F4-55A5CB7BD466}" type="presParOf" srcId="{794CA176-A4F6-4585-AEC9-7C6FD1EB8024}" destId="{D0709FF2-C7DD-4CDF-AEC5-7D90976C1B6F}" srcOrd="0" destOrd="0" presId="urn:microsoft.com/office/officeart/2005/8/layout/radial1"/>
    <dgm:cxn modelId="{AA3249C6-6F9B-44AD-AFB8-DB0D8E13657A}" type="presParOf" srcId="{FB331C9B-CBB5-47B6-A41A-E504C133081B}" destId="{892E0C7B-74D4-4719-A75F-99F09B81400E}" srcOrd="6" destOrd="0" presId="urn:microsoft.com/office/officeart/2005/8/layout/radial1"/>
    <dgm:cxn modelId="{71684852-B538-4BEA-ADAB-77722AAEBF47}" type="presParOf" srcId="{FB331C9B-CBB5-47B6-A41A-E504C133081B}" destId="{B442B701-2B47-4550-95BC-F6E3A9CCEE96}" srcOrd="7" destOrd="0" presId="urn:microsoft.com/office/officeart/2005/8/layout/radial1"/>
    <dgm:cxn modelId="{268EC961-55C5-4F2B-9D1E-C3B34FE52ABB}" type="presParOf" srcId="{B442B701-2B47-4550-95BC-F6E3A9CCEE96}" destId="{4A2C116F-4801-4D3B-9BC9-5193C09D518D}" srcOrd="0" destOrd="0" presId="urn:microsoft.com/office/officeart/2005/8/layout/radial1"/>
    <dgm:cxn modelId="{FEF425C7-DBFC-4F99-9E40-354198589C8B}" type="presParOf" srcId="{FB331C9B-CBB5-47B6-A41A-E504C133081B}" destId="{CAC1B79A-B6BB-4234-ADB1-D2170F75BC4C}" srcOrd="8" destOrd="0" presId="urn:microsoft.com/office/officeart/2005/8/layout/radial1"/>
    <dgm:cxn modelId="{171DB2CE-65E5-47D8-92D4-A95B7D503E33}" type="presParOf" srcId="{FB331C9B-CBB5-47B6-A41A-E504C133081B}" destId="{E07C77B5-042B-4524-9C61-F6C4BED50863}" srcOrd="9" destOrd="0" presId="urn:microsoft.com/office/officeart/2005/8/layout/radial1"/>
    <dgm:cxn modelId="{8B35BF5A-E695-4CA4-9AA6-47065379921E}" type="presParOf" srcId="{E07C77B5-042B-4524-9C61-F6C4BED50863}" destId="{56E0D3AD-98AC-46D4-964B-53DEC46AB245}" srcOrd="0" destOrd="0" presId="urn:microsoft.com/office/officeart/2005/8/layout/radial1"/>
    <dgm:cxn modelId="{8C6764B8-5B68-467E-9A94-5917002E10FA}" type="presParOf" srcId="{FB331C9B-CBB5-47B6-A41A-E504C133081B}" destId="{964DB814-053C-498F-9510-51EA9AC248CF}" srcOrd="10" destOrd="0" presId="urn:microsoft.com/office/officeart/2005/8/layout/radial1"/>
    <dgm:cxn modelId="{FDCC7FEE-37C6-4256-A625-A03182D1B6DF}" type="presParOf" srcId="{FB331C9B-CBB5-47B6-A41A-E504C133081B}" destId="{EB9209D1-1251-40AB-94DA-742A7E2ED8FA}" srcOrd="11" destOrd="0" presId="urn:microsoft.com/office/officeart/2005/8/layout/radial1"/>
    <dgm:cxn modelId="{AB5FF5A7-0B1D-42CB-998B-E36C88CB762F}" type="presParOf" srcId="{EB9209D1-1251-40AB-94DA-742A7E2ED8FA}" destId="{586C1C40-DC2F-4657-9280-3580C0545026}" srcOrd="0" destOrd="0" presId="urn:microsoft.com/office/officeart/2005/8/layout/radial1"/>
    <dgm:cxn modelId="{C919EEB9-3589-47AB-A809-1B2D29E2BD34}" type="presParOf" srcId="{FB331C9B-CBB5-47B6-A41A-E504C133081B}" destId="{F7E68B12-0302-4209-9FD4-9A31FBA91365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790721" y="0"/>
          <a:ext cx="882236" cy="881534"/>
        </a:xfrm>
        <a:prstGeom prst="trapezoid">
          <a:avLst>
            <a:gd name="adj" fmla="val 5004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Managers</a:t>
          </a:r>
          <a:endParaRPr lang="en-GB" sz="1200" b="1" kern="1200" dirty="0"/>
        </a:p>
      </dsp:txBody>
      <dsp:txXfrm>
        <a:off x="790721" y="0"/>
        <a:ext cx="882236" cy="881534"/>
      </dsp:txXfrm>
    </dsp:sp>
    <dsp:sp modelId="{EA09D1D8-6288-4A11-B265-65475CA17025}">
      <dsp:nvSpPr>
        <dsp:cNvPr id="0" name=""/>
        <dsp:cNvSpPr/>
      </dsp:nvSpPr>
      <dsp:spPr>
        <a:xfrm>
          <a:off x="364972" y="850055"/>
          <a:ext cx="1764472" cy="881534"/>
        </a:xfrm>
        <a:prstGeom prst="trapezoid">
          <a:avLst>
            <a:gd name="adj" fmla="val 5004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Supervisors</a:t>
          </a:r>
          <a:endParaRPr lang="en-GB" sz="1400" b="1" kern="1200" dirty="0"/>
        </a:p>
      </dsp:txBody>
      <dsp:txXfrm>
        <a:off x="673755" y="850055"/>
        <a:ext cx="1146907" cy="881534"/>
      </dsp:txXfrm>
    </dsp:sp>
    <dsp:sp modelId="{9B33D0D1-DC8C-4448-875F-59EECD4A8A9D}">
      <dsp:nvSpPr>
        <dsp:cNvPr id="0" name=""/>
        <dsp:cNvSpPr/>
      </dsp:nvSpPr>
      <dsp:spPr>
        <a:xfrm>
          <a:off x="0" y="1731210"/>
          <a:ext cx="2562279" cy="797171"/>
        </a:xfrm>
        <a:prstGeom prst="trapezoid">
          <a:avLst>
            <a:gd name="adj" fmla="val 500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Front-line employees</a:t>
          </a:r>
          <a:endParaRPr lang="en-GB" sz="1600" b="1" kern="1200" dirty="0"/>
        </a:p>
      </dsp:txBody>
      <dsp:txXfrm>
        <a:off x="448398" y="1731210"/>
        <a:ext cx="1665481" cy="797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478C-E3C6-4D04-BF79-0E726F414DE8}">
      <dsp:nvSpPr>
        <dsp:cNvPr id="0" name=""/>
        <dsp:cNvSpPr/>
      </dsp:nvSpPr>
      <dsp:spPr>
        <a:xfrm>
          <a:off x="8572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Group Factors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Styles and behaviour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Power and influence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Characteristics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Cultural values </a:t>
          </a:r>
          <a:endParaRPr lang="en-GB" sz="1800" kern="1200" dirty="0"/>
        </a:p>
      </dsp:txBody>
      <dsp:txXfrm>
        <a:off x="83617" y="716916"/>
        <a:ext cx="2412135" cy="2909566"/>
      </dsp:txXfrm>
    </dsp:sp>
    <dsp:sp modelId="{DCA9B03C-2A8E-4138-A91A-11F5C803DDA6}">
      <dsp:nvSpPr>
        <dsp:cNvPr id="0" name=""/>
        <dsp:cNvSpPr/>
      </dsp:nvSpPr>
      <dsp:spPr>
        <a:xfrm>
          <a:off x="2759360" y="1801408"/>
          <a:ext cx="678511" cy="740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759360" y="1949525"/>
        <a:ext cx="474958" cy="444349"/>
      </dsp:txXfrm>
    </dsp:sp>
    <dsp:sp modelId="{887CF695-FFD8-4E43-BE76-9517BB934A76}">
      <dsp:nvSpPr>
        <dsp:cNvPr id="0" name=""/>
        <dsp:cNvSpPr/>
      </dsp:nvSpPr>
      <dsp:spPr>
        <a:xfrm>
          <a:off x="3595687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Mechanisms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satisfaction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Stress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Motivation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Trust, justice and ethics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Learning and decision making</a:t>
          </a:r>
          <a:endParaRPr lang="en-GB" sz="1800" kern="1200" dirty="0"/>
        </a:p>
      </dsp:txBody>
      <dsp:txXfrm>
        <a:off x="3670732" y="716916"/>
        <a:ext cx="2412135" cy="2909566"/>
      </dsp:txXfrm>
    </dsp:sp>
    <dsp:sp modelId="{E45FD357-8910-4402-B9B3-C8FF453557D8}">
      <dsp:nvSpPr>
        <dsp:cNvPr id="0" name=""/>
        <dsp:cNvSpPr/>
      </dsp:nvSpPr>
      <dsp:spPr>
        <a:xfrm rot="21529745">
          <a:off x="6416220" y="1816920"/>
          <a:ext cx="547849" cy="635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416237" y="1945685"/>
        <a:ext cx="383494" cy="381259"/>
      </dsp:txXfrm>
    </dsp:sp>
    <dsp:sp modelId="{8DB43FB3-6D71-4A92-9561-2930389BA2BB}">
      <dsp:nvSpPr>
        <dsp:cNvPr id="0" name=""/>
        <dsp:cNvSpPr/>
      </dsp:nvSpPr>
      <dsp:spPr>
        <a:xfrm>
          <a:off x="7191375" y="1006353"/>
          <a:ext cx="2562225" cy="2183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Outcomes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performance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Organizational commitment</a:t>
          </a:r>
          <a:endParaRPr lang="en-GB" sz="1800" kern="1200" dirty="0"/>
        </a:p>
      </dsp:txBody>
      <dsp:txXfrm>
        <a:off x="7255334" y="1070312"/>
        <a:ext cx="2434307" cy="2055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6343F-E9C8-49B5-B43A-28FED7CAA8DF}">
      <dsp:nvSpPr>
        <dsp:cNvPr id="0" name=""/>
        <dsp:cNvSpPr/>
      </dsp:nvSpPr>
      <dsp:spPr>
        <a:xfrm>
          <a:off x="1672251" y="1242307"/>
          <a:ext cx="1364022" cy="94438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b="1" kern="1200" dirty="0"/>
            <a:t>Firm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b="1" kern="1200" dirty="0"/>
            <a:t>Performance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600" b="1" kern="1200" dirty="0"/>
            <a:t>Y</a:t>
          </a:r>
          <a:endParaRPr lang="en-GB" sz="1100" b="1" kern="1200" dirty="0"/>
        </a:p>
      </dsp:txBody>
      <dsp:txXfrm>
        <a:off x="1872007" y="1380609"/>
        <a:ext cx="964510" cy="667780"/>
      </dsp:txXfrm>
    </dsp:sp>
    <dsp:sp modelId="{D13BF710-4174-4865-959D-AB240651425E}">
      <dsp:nvSpPr>
        <dsp:cNvPr id="0" name=""/>
        <dsp:cNvSpPr/>
      </dsp:nvSpPr>
      <dsp:spPr>
        <a:xfrm rot="16200000">
          <a:off x="2211508" y="1081501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1092415"/>
        <a:ext cx="14275" cy="14275"/>
      </dsp:txXfrm>
    </dsp:sp>
    <dsp:sp modelId="{A84F2C9D-BCD4-474B-9DBB-27B82EF25473}">
      <dsp:nvSpPr>
        <dsp:cNvPr id="0" name=""/>
        <dsp:cNvSpPr/>
      </dsp:nvSpPr>
      <dsp:spPr>
        <a:xfrm>
          <a:off x="1882070" y="12413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b="1" kern="1200" dirty="0"/>
            <a:t>Strategies</a:t>
          </a:r>
          <a:endParaRPr lang="en-GB" sz="1050" b="1" kern="1200" dirty="0"/>
        </a:p>
      </dsp:txBody>
      <dsp:txXfrm>
        <a:off x="2020372" y="150715"/>
        <a:ext cx="667780" cy="667780"/>
      </dsp:txXfrm>
    </dsp:sp>
    <dsp:sp modelId="{CF5EAA54-A141-4402-923E-94A710FDB603}">
      <dsp:nvSpPr>
        <dsp:cNvPr id="0" name=""/>
        <dsp:cNvSpPr/>
      </dsp:nvSpPr>
      <dsp:spPr>
        <a:xfrm rot="19800000">
          <a:off x="2867812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1370047"/>
        <a:ext cx="7643" cy="7643"/>
      </dsp:txXfrm>
    </dsp:sp>
    <dsp:sp modelId="{338B84AE-90B3-4082-BDDB-0181A1C690A7}">
      <dsp:nvSpPr>
        <dsp:cNvPr id="0" name=""/>
        <dsp:cNvSpPr/>
      </dsp:nvSpPr>
      <dsp:spPr>
        <a:xfrm>
          <a:off x="2947189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800" b="1" kern="1200" dirty="0"/>
            <a:t>Employees</a:t>
          </a:r>
          <a:endParaRPr lang="en-GB" sz="800" b="1" kern="1200" dirty="0"/>
        </a:p>
      </dsp:txBody>
      <dsp:txXfrm>
        <a:off x="3085491" y="765662"/>
        <a:ext cx="667780" cy="667780"/>
      </dsp:txXfrm>
    </dsp:sp>
    <dsp:sp modelId="{794CA176-A4F6-4585-AEC9-7C6FD1EB8024}">
      <dsp:nvSpPr>
        <dsp:cNvPr id="0" name=""/>
        <dsp:cNvSpPr/>
      </dsp:nvSpPr>
      <dsp:spPr>
        <a:xfrm rot="1800000">
          <a:off x="2867812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2051308"/>
        <a:ext cx="7643" cy="7643"/>
      </dsp:txXfrm>
    </dsp:sp>
    <dsp:sp modelId="{892E0C7B-74D4-4719-A75F-99F09B81400E}">
      <dsp:nvSpPr>
        <dsp:cNvPr id="0" name=""/>
        <dsp:cNvSpPr/>
      </dsp:nvSpPr>
      <dsp:spPr>
        <a:xfrm>
          <a:off x="2947189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b="1" kern="1200" dirty="0"/>
            <a:t>Executives</a:t>
          </a:r>
          <a:endParaRPr lang="en-GB" sz="1000" b="1" kern="1200" dirty="0"/>
        </a:p>
      </dsp:txBody>
      <dsp:txXfrm>
        <a:off x="3085491" y="1995556"/>
        <a:ext cx="667780" cy="667780"/>
      </dsp:txXfrm>
    </dsp:sp>
    <dsp:sp modelId="{B442B701-2B47-4550-95BC-F6E3A9CCEE96}">
      <dsp:nvSpPr>
        <dsp:cNvPr id="0" name=""/>
        <dsp:cNvSpPr/>
      </dsp:nvSpPr>
      <dsp:spPr>
        <a:xfrm rot="5400000">
          <a:off x="2211508" y="2311395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2322309"/>
        <a:ext cx="14275" cy="14275"/>
      </dsp:txXfrm>
    </dsp:sp>
    <dsp:sp modelId="{CAC1B79A-B6BB-4234-ADB1-D2170F75BC4C}">
      <dsp:nvSpPr>
        <dsp:cNvPr id="0" name=""/>
        <dsp:cNvSpPr/>
      </dsp:nvSpPr>
      <dsp:spPr>
        <a:xfrm>
          <a:off x="1882070" y="2472201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b="1" kern="1200" dirty="0"/>
            <a:t>Customers</a:t>
          </a:r>
          <a:endParaRPr lang="en-GB" sz="1000" b="1" kern="1200" dirty="0"/>
        </a:p>
      </dsp:txBody>
      <dsp:txXfrm>
        <a:off x="2020372" y="2610503"/>
        <a:ext cx="667780" cy="667780"/>
      </dsp:txXfrm>
    </dsp:sp>
    <dsp:sp modelId="{E07C77B5-042B-4524-9C61-F6C4BED50863}">
      <dsp:nvSpPr>
        <dsp:cNvPr id="0" name=""/>
        <dsp:cNvSpPr/>
      </dsp:nvSpPr>
      <dsp:spPr>
        <a:xfrm rot="9000000">
          <a:off x="1687833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2051308"/>
        <a:ext cx="7643" cy="7643"/>
      </dsp:txXfrm>
    </dsp:sp>
    <dsp:sp modelId="{964DB814-053C-498F-9510-51EA9AC248CF}">
      <dsp:nvSpPr>
        <dsp:cNvPr id="0" name=""/>
        <dsp:cNvSpPr/>
      </dsp:nvSpPr>
      <dsp:spPr>
        <a:xfrm>
          <a:off x="816950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b="1" kern="1200" dirty="0"/>
            <a:t>Factor 2</a:t>
          </a:r>
          <a:endParaRPr lang="en-GB" sz="1050" b="1" kern="1200" dirty="0"/>
        </a:p>
      </dsp:txBody>
      <dsp:txXfrm>
        <a:off x="955252" y="1995556"/>
        <a:ext cx="667780" cy="667780"/>
      </dsp:txXfrm>
    </dsp:sp>
    <dsp:sp modelId="{EB9209D1-1251-40AB-94DA-742A7E2ED8FA}">
      <dsp:nvSpPr>
        <dsp:cNvPr id="0" name=""/>
        <dsp:cNvSpPr/>
      </dsp:nvSpPr>
      <dsp:spPr>
        <a:xfrm rot="12600000">
          <a:off x="1687833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1370047"/>
        <a:ext cx="7643" cy="7643"/>
      </dsp:txXfrm>
    </dsp:sp>
    <dsp:sp modelId="{F7E68B12-0302-4209-9FD4-9A31FBA91365}">
      <dsp:nvSpPr>
        <dsp:cNvPr id="0" name=""/>
        <dsp:cNvSpPr/>
      </dsp:nvSpPr>
      <dsp:spPr>
        <a:xfrm>
          <a:off x="816950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b="1" kern="1200" dirty="0"/>
            <a:t>Factor 1</a:t>
          </a:r>
          <a:endParaRPr lang="en-GB" sz="1100" b="1" kern="1200" dirty="0"/>
        </a:p>
      </dsp:txBody>
      <dsp:txXfrm>
        <a:off x="955252" y="765662"/>
        <a:ext cx="667780" cy="66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12/21/2023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12/21/2023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828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31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41400" y="254000"/>
            <a:ext cx="4665663" cy="2625725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32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33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34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36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37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38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39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12/21/2023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12/21/2023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12/21/2023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12/21/2023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12/21/2023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12/21/2023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12/21/2023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12/21/2023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12/21/2023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12/21/2023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12/21/2023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12/21/2023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network.bepress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hyperlink" Target="http://www.valuebasedmanagement.ne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altLang="zh-CN" dirty="0"/>
              <a:t>Academic disciplines and fields of study</a:t>
            </a:r>
            <a:endParaRPr lang="en-AU" altLang="zh-CN" dirty="0"/>
          </a:p>
          <a:p>
            <a:r>
              <a:rPr lang="en-AU" altLang="zh-CN" dirty="0"/>
              <a:t>Major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Developing research ideas and topics</a:t>
            </a:r>
          </a:p>
          <a:p>
            <a:pPr lvl="1"/>
            <a:r>
              <a:rPr lang="en-AU" altLang="zh-CN" dirty="0"/>
              <a:t>What makes a good research topic?</a:t>
            </a:r>
          </a:p>
          <a:p>
            <a:pPr lvl="1"/>
            <a:r>
              <a:rPr lang="en-HK" altLang="zh-CN" dirty="0"/>
              <a:t>Common mistakes in writing research proposals</a:t>
            </a:r>
            <a:endParaRPr lang="en-AU" altLang="zh-CN" dirty="0"/>
          </a:p>
          <a:p>
            <a:r>
              <a:rPr lang="en-AU" altLang="zh-CN" dirty="0"/>
              <a:t>Research process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42D9-408D-470E-BB7B-3543D96F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altLang="zh-CN" dirty="0"/>
              <a:t>academic disciplines and fields of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AB519-C5D7-4A51-B4DD-30DACF05A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A DBA dissertation should be a piece of work which builds upon and adds to a business or management discipline such as </a:t>
            </a:r>
            <a:r>
              <a:rPr lang="en-HK" b="1" dirty="0"/>
              <a:t>OB, CB, SM, MIS, HRM, IR, IB,</a:t>
            </a:r>
            <a:r>
              <a:rPr lang="en-HK" dirty="0"/>
              <a:t> etc.</a:t>
            </a:r>
          </a:p>
          <a:p>
            <a:r>
              <a:rPr lang="en-HK" dirty="0"/>
              <a:t>There should be explicit connections to an existing body of knowledge.</a:t>
            </a:r>
          </a:p>
          <a:p>
            <a:r>
              <a:rPr lang="en-HK" dirty="0"/>
              <a:t>The body of knowledge refers to everything that is known by researchers in the area, and could be expressed by means of </a:t>
            </a:r>
            <a:r>
              <a:rPr lang="en-HK" b="1" dirty="0"/>
              <a:t>published information</a:t>
            </a:r>
            <a:r>
              <a:rPr lang="en-HK" dirty="0"/>
              <a:t> in that area. </a:t>
            </a:r>
          </a:p>
          <a:p>
            <a:pPr lvl="1"/>
            <a:r>
              <a:rPr lang="en-HK" dirty="0"/>
              <a:t>Published information includes everything from website articles to peer-reviewed research journal articles. </a:t>
            </a:r>
          </a:p>
          <a:p>
            <a:pPr lvl="1"/>
            <a:r>
              <a:rPr lang="en-HK" dirty="0"/>
              <a:t>For example, if a student performs a literature search in the field of customer satisfaction, he or she might identify  1,370,000 published pieces of work ranging from books to journal articles.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1E97-9873-4DF4-BC22-3E36ED5A2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08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54A50-6E9B-FE1A-6BA5-B48910BF0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232" y="1176439"/>
            <a:ext cx="3433374" cy="553970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HK" sz="1900" dirty="0"/>
              <a:t>The Digital Commons Network brings together </a:t>
            </a:r>
            <a:r>
              <a:rPr lang="en-HK" sz="1900" b="1" dirty="0"/>
              <a:t>free, full-text scholarly articles </a:t>
            </a:r>
            <a:r>
              <a:rPr lang="en-HK" sz="1900" dirty="0"/>
              <a:t>from hundreds of universities and colleges worldwide. 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Architecture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Arts and Humanities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Business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Education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Engineering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Law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Life Sciences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Medicine and Health Sciences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Physical Sciences and Mathematics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Social and Behavioural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95C2F-55FA-42F6-3BE7-790748113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</a:t>
            </a:fld>
            <a:endParaRPr lang="en-GB"/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4FD76957-D68B-FC81-0BD7-81E34F534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6667" y="295523"/>
            <a:ext cx="7632848" cy="640238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42C3E45-1AFB-0046-2E67-16949C57B18A}"/>
              </a:ext>
            </a:extLst>
          </p:cNvPr>
          <p:cNvSpPr txBox="1"/>
          <p:nvPr/>
        </p:nvSpPr>
        <p:spPr>
          <a:xfrm>
            <a:off x="117748" y="295523"/>
            <a:ext cx="4058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Commons Network</a:t>
            </a:r>
            <a:endParaRPr lang="en-GB" sz="2400" dirty="0">
              <a:latin typeface="+mj-lt"/>
            </a:endParaRP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9E682390-93F2-424E-F2CB-FCFCC110A836}"/>
              </a:ext>
            </a:extLst>
          </p:cNvPr>
          <p:cNvCxnSpPr/>
          <p:nvPr/>
        </p:nvCxnSpPr>
        <p:spPr>
          <a:xfrm flipV="1">
            <a:off x="2205980" y="2132856"/>
            <a:ext cx="5328592" cy="1368152"/>
          </a:xfrm>
          <a:prstGeom prst="bentConnector3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ADF6FAE-45D0-EDCF-E47D-2D206D462EC5}"/>
              </a:ext>
            </a:extLst>
          </p:cNvPr>
          <p:cNvSpPr txBox="1"/>
          <p:nvPr/>
        </p:nvSpPr>
        <p:spPr>
          <a:xfrm>
            <a:off x="5635487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EEA327-EE40-AC07-D57F-3677D51D00BB}"/>
              </a:ext>
            </a:extLst>
          </p:cNvPr>
          <p:cNvSpPr txBox="1"/>
          <p:nvPr/>
        </p:nvSpPr>
        <p:spPr>
          <a:xfrm>
            <a:off x="9122015" y="890207"/>
            <a:ext cx="3024336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http://network.bepress.com/</a:t>
            </a:r>
          </a:p>
        </p:txBody>
      </p:sp>
    </p:spTree>
    <p:extLst>
      <p:ext uri="{BB962C8B-B14F-4D97-AF65-F5344CB8AC3E}">
        <p14:creationId xmlns:p14="http://schemas.microsoft.com/office/powerpoint/2010/main" val="297899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E4684-AB94-692B-2CA1-6EE824287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B90C77-A8C9-EAAD-5D62-499BE58B33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934204"/>
              </p:ext>
            </p:extLst>
          </p:nvPr>
        </p:nvGraphicFramePr>
        <p:xfrm>
          <a:off x="837828" y="626184"/>
          <a:ext cx="9937104" cy="6003217"/>
        </p:xfrm>
        <a:graphic>
          <a:graphicData uri="http://schemas.openxmlformats.org/drawingml/2006/table">
            <a:tbl>
              <a:tblPr>
                <a:tableStyleId>{6E25E649-3F16-4E02-A733-19D2CDBF48F0}</a:tableStyleId>
              </a:tblPr>
              <a:tblGrid>
                <a:gridCol w="547383">
                  <a:extLst>
                    <a:ext uri="{9D8B030D-6E8A-4147-A177-3AD203B41FA5}">
                      <a16:colId xmlns:a16="http://schemas.microsoft.com/office/drawing/2014/main" val="2676204452"/>
                    </a:ext>
                  </a:extLst>
                </a:gridCol>
                <a:gridCol w="4421169">
                  <a:extLst>
                    <a:ext uri="{9D8B030D-6E8A-4147-A177-3AD203B41FA5}">
                      <a16:colId xmlns:a16="http://schemas.microsoft.com/office/drawing/2014/main" val="78634650"/>
                    </a:ext>
                  </a:extLst>
                </a:gridCol>
                <a:gridCol w="526330">
                  <a:extLst>
                    <a:ext uri="{9D8B030D-6E8A-4147-A177-3AD203B41FA5}">
                      <a16:colId xmlns:a16="http://schemas.microsoft.com/office/drawing/2014/main" val="1110799472"/>
                    </a:ext>
                  </a:extLst>
                </a:gridCol>
                <a:gridCol w="4442222">
                  <a:extLst>
                    <a:ext uri="{9D8B030D-6E8A-4147-A177-3AD203B41FA5}">
                      <a16:colId xmlns:a16="http://schemas.microsoft.com/office/drawing/2014/main" val="1511778390"/>
                    </a:ext>
                  </a:extLst>
                </a:gridCol>
              </a:tblGrid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Accounting (27111)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Sports Management (2646)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720353966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HK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Business Administration, Management, and Operations (15965)</a:t>
                      </a:r>
                      <a:endParaRPr lang="en-HK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>
                          <a:effectLst/>
                        </a:rPr>
                        <a:t>Business and Corporate Communications (2633)</a:t>
                      </a:r>
                      <a:endParaRPr lang="en-HK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784368117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Taxation (14525)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>
                          <a:effectLst/>
                        </a:rPr>
                        <a:t>Operations and Supply Chain Management (2623)</a:t>
                      </a:r>
                      <a:endParaRPr lang="en-HK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944522077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Marketing (8909)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Agribusiness (2281)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214005790"/>
                  </a:ext>
                </a:extLst>
              </a:tr>
              <a:tr h="3750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Finance and Financial Management (8068)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Insurance (2257)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995630050"/>
                  </a:ext>
                </a:extLst>
              </a:tr>
              <a:tr h="3750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Organizational Behaviour and Theory (5629)</a:t>
                      </a:r>
                      <a:endParaRPr lang="en-HK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Strategic Management Policy (2189)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261014460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Human Resources Management (5396)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Nonprofit Administration and Management (2122)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446327827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Technology and Innovation (4359)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E-Commerce (1888)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1554771681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Tourism and Travel (4347)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Other Business (1598)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494232063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Entrepreneurial and Small Business Operations (4305)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Business Analytics (1186)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249995639"/>
                  </a:ext>
                </a:extLst>
              </a:tr>
              <a:tr h="3750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Management Information Systems (4242</a:t>
                      </a:r>
                      <a:r>
                        <a:rPr lang="en-GB" sz="1400" u="none" strike="noStrike" dirty="0">
                          <a:effectLst/>
                        </a:rPr>
                        <a:t>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Real Estate (1105)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793583606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Hospitality Administration and Management (4031)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Sales and Merchandising (936)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168182231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Management Sciences and Quantitative Methods (3908)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Business Intelligence (935)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568354165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Business Law, Public Responsibility, and Ethics (3668)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>
                          <a:effectLst/>
                        </a:rPr>
                        <a:t>Portfolio and Security Analysis (884)</a:t>
                      </a:r>
                      <a:endParaRPr lang="en-HK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611099652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Advertising and Promotion Management (3442)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Recreation Business (533)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007261182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Labour Relations (3269)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Arts Management (500)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1769631670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International Business (2778)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Fashion Business (421)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127333434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Corporate Finance (2677)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85770602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D3505C6-002A-C7EF-0A7D-9E71E13CC30E}"/>
              </a:ext>
            </a:extLst>
          </p:cNvPr>
          <p:cNvSpPr txBox="1"/>
          <p:nvPr/>
        </p:nvSpPr>
        <p:spPr>
          <a:xfrm>
            <a:off x="837828" y="116632"/>
            <a:ext cx="7272808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b="1" dirty="0"/>
              <a:t>Major Business Disciplines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AEE29-79C6-B14C-E2FD-ABC5BCA629D3}"/>
              </a:ext>
            </a:extLst>
          </p:cNvPr>
          <p:cNvSpPr txBox="1"/>
          <p:nvPr/>
        </p:nvSpPr>
        <p:spPr>
          <a:xfrm>
            <a:off x="4870379" y="243189"/>
            <a:ext cx="5904656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Number of articles in each discipline is marked inside the brackets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7323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6377-B900-47FC-846E-30FC7CBB2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Here is an Example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D9701-9CF5-4C6D-93D6-04CA1B5F4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E7526-08FA-4B24-996E-245CB909B7EE}"/>
              </a:ext>
            </a:extLst>
          </p:cNvPr>
          <p:cNvSpPr txBox="1"/>
          <p:nvPr/>
        </p:nvSpPr>
        <p:spPr>
          <a:xfrm>
            <a:off x="1125860" y="1772816"/>
            <a:ext cx="9629327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Lee, Yin Wah San (2022). The impact of organisational trust on the work-from-home experience and work outcomes: A study of high-tech employees in Hong Kong [Unpublished doctoral dissertation]. University of Trinity Sanit David.</a:t>
            </a:r>
            <a:endParaRPr lang="en-GB" sz="2000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CC64848-EE9D-084E-4439-80C63CE144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2446596"/>
              </p:ext>
            </p:extLst>
          </p:nvPr>
        </p:nvGraphicFramePr>
        <p:xfrm>
          <a:off x="1125860" y="3212976"/>
          <a:ext cx="9753600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92488">
                  <a:extLst>
                    <a:ext uri="{9D8B030D-6E8A-4147-A177-3AD203B41FA5}">
                      <a16:colId xmlns:a16="http://schemas.microsoft.com/office/drawing/2014/main" val="174459130"/>
                    </a:ext>
                  </a:extLst>
                </a:gridCol>
                <a:gridCol w="5361112">
                  <a:extLst>
                    <a:ext uri="{9D8B030D-6E8A-4147-A177-3AD203B41FA5}">
                      <a16:colId xmlns:a16="http://schemas.microsoft.com/office/drawing/2014/main" val="3639751344"/>
                    </a:ext>
                  </a:extLst>
                </a:gridCol>
              </a:tblGrid>
              <a:tr h="144016">
                <a:tc>
                  <a:txBody>
                    <a:bodyPr/>
                    <a:lstStyle/>
                    <a:p>
                      <a:r>
                        <a:rPr lang="en-GB" sz="2000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Business/Management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21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000" dirty="0"/>
                        <a:t>Subdiscipline/field of study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Organization Behaviour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3726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000" dirty="0"/>
                        <a:t>General concepts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Work attitudes and behaviours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227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000" dirty="0"/>
                        <a:t>Specific concepts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Organizational trust</a:t>
                      </a:r>
                    </a:p>
                    <a:p>
                      <a:r>
                        <a:rPr lang="en-HK" sz="2000" dirty="0"/>
                        <a:t>Work-from-home experience</a:t>
                      </a:r>
                    </a:p>
                    <a:p>
                      <a:r>
                        <a:rPr lang="en-HK" sz="2000" dirty="0"/>
                        <a:t>Job satisfaction (work outcome)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5816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88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37872"/>
            <a:ext cx="9753600" cy="1325562"/>
          </a:xfrm>
        </p:spPr>
        <p:txBody>
          <a:bodyPr/>
          <a:lstStyle/>
          <a:p>
            <a:r>
              <a:rPr lang="en-US" dirty="0"/>
              <a:t>Major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24412" y="3151748"/>
          <a:ext cx="2562279" cy="256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>
            <a:cxnSpLocks/>
          </p:cNvCxnSpPr>
          <p:nvPr/>
        </p:nvCxnSpPr>
        <p:spPr>
          <a:xfrm>
            <a:off x="5398042" y="3494546"/>
            <a:ext cx="2518178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295439" y="3958276"/>
            <a:ext cx="2446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Purchase decisions; motivation; attitudes;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5398042" y="5485718"/>
            <a:ext cx="2535542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265113" y="3241626"/>
            <a:ext cx="19050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Organisational behaviour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545364" y="5760915"/>
            <a:ext cx="1917199" cy="9233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Consumer behaviour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84225" y="1392971"/>
            <a:ext cx="183754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Strategic management research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1DAE3-E46F-49FA-BE5B-59F46B5884E3}"/>
              </a:ext>
            </a:extLst>
          </p:cNvPr>
          <p:cNvSpPr txBox="1"/>
          <p:nvPr/>
        </p:nvSpPr>
        <p:spPr>
          <a:xfrm>
            <a:off x="189756" y="4373161"/>
            <a:ext cx="207266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Employee  characteristics such as beliefs, values, personality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7345B5-82B0-4617-8BAF-A371FA640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84" y="4664049"/>
            <a:ext cx="2816669" cy="164333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250548-DC7C-42E7-866C-59FE289E35D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220" y="2570807"/>
            <a:ext cx="2765919" cy="171638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2486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63DA1B-5431-43AD-ADEB-090F14E235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4375" y="1463072"/>
          <a:ext cx="975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9EBD-2103-40DB-BCC8-674F2974E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8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54D19-5A74-413F-859F-830363E148CA}"/>
              </a:ext>
            </a:extLst>
          </p:cNvPr>
          <p:cNvGrpSpPr/>
          <p:nvPr/>
        </p:nvGrpSpPr>
        <p:grpSpPr>
          <a:xfrm>
            <a:off x="1211223" y="5254232"/>
            <a:ext cx="2500536" cy="1280165"/>
            <a:chOff x="8572" y="862563"/>
            <a:chExt cx="2562225" cy="2618273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2A2C655-AE0F-4E38-9C15-4AD6E0E6A04F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38E4BFBB-6564-4D0B-BC7D-14A112E5E411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Individual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kern="1200" dirty="0"/>
                <a:t>- Personality and culture values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dirty="0"/>
                <a:t>- Ability</a:t>
              </a:r>
              <a:endParaRPr lang="en-GB" sz="18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97BF26-AC43-42A3-A989-A5A384C8B4EC}"/>
              </a:ext>
            </a:extLst>
          </p:cNvPr>
          <p:cNvGrpSpPr/>
          <p:nvPr/>
        </p:nvGrpSpPr>
        <p:grpSpPr>
          <a:xfrm>
            <a:off x="1163249" y="360295"/>
            <a:ext cx="2500536" cy="1655017"/>
            <a:chOff x="8572" y="862563"/>
            <a:chExt cx="2562225" cy="261827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01F2519-B933-4F25-B612-41030268FF50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8BD762DC-B278-4EDD-BD22-682922B129C6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Organizational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Structure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Culture</a:t>
              </a:r>
            </a:p>
          </p:txBody>
        </p:sp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23FA9CCF-DE20-48D1-BCD1-4CE9DBCF5ED7}"/>
              </a:ext>
            </a:extLst>
          </p:cNvPr>
          <p:cNvSpPr/>
          <p:nvPr/>
        </p:nvSpPr>
        <p:spPr>
          <a:xfrm>
            <a:off x="3711759" y="1052736"/>
            <a:ext cx="366429" cy="5112568"/>
          </a:xfrm>
          <a:prstGeom prst="rightBrace">
            <a:avLst/>
          </a:prstGeom>
          <a:ln w="508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B3010A-6CAF-4D69-8E54-70B47962B900}"/>
              </a:ext>
            </a:extLst>
          </p:cNvPr>
          <p:cNvSpPr txBox="1"/>
          <p:nvPr/>
        </p:nvSpPr>
        <p:spPr>
          <a:xfrm>
            <a:off x="4438228" y="679508"/>
            <a:ext cx="705678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dirty="0"/>
              <a:t>Integrative Model of Organizational Behaviour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246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66294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http://www.valuebasedmanagement.net/index.html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ChangeArrowheads="1"/>
          </p:cNvSpPr>
          <p:nvPr/>
        </p:nvSpPr>
        <p:spPr bwMode="auto">
          <a:xfrm>
            <a:off x="1522412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7" name="Rectangle 3"/>
          <p:cNvSpPr>
            <a:spLocks noChangeArrowheads="1"/>
          </p:cNvSpPr>
          <p:nvPr/>
        </p:nvSpPr>
        <p:spPr bwMode="auto">
          <a:xfrm>
            <a:off x="3533776" y="409575"/>
            <a:ext cx="6053137" cy="1676400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tint val="20000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8" name="Rectangle 4"/>
          <p:cNvSpPr>
            <a:spLocks noChangeArrowheads="1"/>
          </p:cNvSpPr>
          <p:nvPr/>
        </p:nvSpPr>
        <p:spPr bwMode="auto">
          <a:xfrm>
            <a:off x="3533775" y="2376488"/>
            <a:ext cx="6062662" cy="2398712"/>
          </a:xfrm>
          <a:prstGeom prst="rect">
            <a:avLst/>
          </a:prstGeom>
          <a:solidFill>
            <a:srgbClr val="99FFCC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9" name="Rectangle 5"/>
          <p:cNvSpPr>
            <a:spLocks noChangeArrowheads="1"/>
          </p:cNvSpPr>
          <p:nvPr/>
        </p:nvSpPr>
        <p:spPr bwMode="auto">
          <a:xfrm>
            <a:off x="3533775" y="4992689"/>
            <a:ext cx="2768600" cy="15065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50" name="Rectangle 6"/>
          <p:cNvSpPr>
            <a:spLocks noChangeArrowheads="1"/>
          </p:cNvSpPr>
          <p:nvPr/>
        </p:nvSpPr>
        <p:spPr bwMode="auto">
          <a:xfrm>
            <a:off x="3643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Firm’s Marketing Efforts</a:t>
            </a:r>
          </a:p>
          <a:p>
            <a:pPr eaLnBrk="0" hangingPunct="0"/>
            <a:r>
              <a:rPr lang="en-US" sz="1500" b="1"/>
              <a:t>1. Product</a:t>
            </a:r>
          </a:p>
          <a:p>
            <a:pPr eaLnBrk="0" hangingPunct="0"/>
            <a:r>
              <a:rPr lang="en-US" sz="1500" b="1"/>
              <a:t>2. Promotion</a:t>
            </a:r>
          </a:p>
          <a:p>
            <a:pPr eaLnBrk="0" hangingPunct="0"/>
            <a:r>
              <a:rPr lang="en-US" sz="1500" b="1"/>
              <a:t>3. Price</a:t>
            </a:r>
          </a:p>
          <a:p>
            <a:pPr eaLnBrk="0" hangingPunct="0"/>
            <a:r>
              <a:rPr lang="en-US" sz="1500" b="1"/>
              <a:t>4. Channels of distribution</a:t>
            </a:r>
          </a:p>
        </p:txBody>
      </p:sp>
      <p:sp>
        <p:nvSpPr>
          <p:cNvPr id="159751" name="Rectangle 7"/>
          <p:cNvSpPr>
            <a:spLocks noChangeArrowheads="1"/>
          </p:cNvSpPr>
          <p:nvPr/>
        </p:nvSpPr>
        <p:spPr bwMode="auto">
          <a:xfrm>
            <a:off x="6691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Sociocultural Environment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1. Family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2. Informal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3. Other noncommercial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4. Social class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5. Subculture and culture</a:t>
            </a:r>
          </a:p>
        </p:txBody>
      </p:sp>
      <p:sp>
        <p:nvSpPr>
          <p:cNvPr id="159752" name="Text Box 8"/>
          <p:cNvSpPr txBox="1">
            <a:spLocks noChangeArrowheads="1"/>
          </p:cNvSpPr>
          <p:nvPr/>
        </p:nvSpPr>
        <p:spPr bwMode="auto">
          <a:xfrm>
            <a:off x="2114551" y="5584826"/>
            <a:ext cx="81945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CC00CC"/>
                </a:solidFill>
              </a:rPr>
              <a:t>Output</a:t>
            </a:r>
          </a:p>
        </p:txBody>
      </p:sp>
      <p:sp>
        <p:nvSpPr>
          <p:cNvPr id="159753" name="Text Box 9"/>
          <p:cNvSpPr txBox="1">
            <a:spLocks noChangeArrowheads="1"/>
          </p:cNvSpPr>
          <p:nvPr/>
        </p:nvSpPr>
        <p:spPr bwMode="auto">
          <a:xfrm>
            <a:off x="2114551" y="3414714"/>
            <a:ext cx="893193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008000"/>
                </a:solidFill>
              </a:rPr>
              <a:t>Process</a:t>
            </a:r>
          </a:p>
        </p:txBody>
      </p:sp>
      <p:sp>
        <p:nvSpPr>
          <p:cNvPr id="159754" name="Text Box 10"/>
          <p:cNvSpPr txBox="1">
            <a:spLocks noChangeArrowheads="1"/>
          </p:cNvSpPr>
          <p:nvPr/>
        </p:nvSpPr>
        <p:spPr bwMode="auto">
          <a:xfrm>
            <a:off x="2114550" y="1087439"/>
            <a:ext cx="654346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 dirty="0">
                <a:solidFill>
                  <a:srgbClr val="FF6600"/>
                </a:solidFill>
              </a:rPr>
              <a:t>Input</a:t>
            </a:r>
          </a:p>
        </p:txBody>
      </p:sp>
      <p:sp>
        <p:nvSpPr>
          <p:cNvPr id="159755" name="Text Box 11"/>
          <p:cNvSpPr txBox="1">
            <a:spLocks noChangeArrowheads="1"/>
          </p:cNvSpPr>
          <p:nvPr/>
        </p:nvSpPr>
        <p:spPr bwMode="auto">
          <a:xfrm rot="-5400000">
            <a:off x="2439195" y="983476"/>
            <a:ext cx="1701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FF6600"/>
                </a:solidFill>
              </a:rPr>
              <a:t>External Influence</a:t>
            </a:r>
          </a:p>
        </p:txBody>
      </p:sp>
      <p:sp>
        <p:nvSpPr>
          <p:cNvPr id="159756" name="Text Box 12"/>
          <p:cNvSpPr txBox="1">
            <a:spLocks noChangeArrowheads="1"/>
          </p:cNvSpPr>
          <p:nvPr/>
        </p:nvSpPr>
        <p:spPr bwMode="auto">
          <a:xfrm rot="-5418734">
            <a:off x="2043900" y="3300804"/>
            <a:ext cx="24622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008000"/>
                </a:solidFill>
              </a:rPr>
              <a:t>Consumer Decision Making</a:t>
            </a:r>
          </a:p>
        </p:txBody>
      </p:sp>
      <p:sp>
        <p:nvSpPr>
          <p:cNvPr id="159757" name="Text Box 13"/>
          <p:cNvSpPr txBox="1">
            <a:spLocks noChangeArrowheads="1"/>
          </p:cNvSpPr>
          <p:nvPr/>
        </p:nvSpPr>
        <p:spPr bwMode="auto">
          <a:xfrm rot="-5399646">
            <a:off x="2473326" y="5462589"/>
            <a:ext cx="15208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Post-Decision </a:t>
            </a:r>
          </a:p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Behavior</a:t>
            </a:r>
          </a:p>
        </p:txBody>
      </p:sp>
      <p:sp>
        <p:nvSpPr>
          <p:cNvPr id="159758" name="Rectangle 14"/>
          <p:cNvSpPr>
            <a:spLocks noChangeArrowheads="1"/>
          </p:cNvSpPr>
          <p:nvPr/>
        </p:nvSpPr>
        <p:spPr bwMode="auto">
          <a:xfrm>
            <a:off x="3613150" y="6010275"/>
            <a:ext cx="2590800" cy="407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Postpurchase Evaluation</a:t>
            </a:r>
          </a:p>
        </p:txBody>
      </p:sp>
      <p:sp>
        <p:nvSpPr>
          <p:cNvPr id="159759" name="Rectangle 15"/>
          <p:cNvSpPr>
            <a:spLocks noChangeArrowheads="1"/>
          </p:cNvSpPr>
          <p:nvPr/>
        </p:nvSpPr>
        <p:spPr bwMode="auto">
          <a:xfrm>
            <a:off x="3614737" y="5084763"/>
            <a:ext cx="2590800" cy="773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Purchase</a:t>
            </a:r>
          </a:p>
          <a:p>
            <a:pPr eaLnBrk="0" hangingPunct="0"/>
            <a:r>
              <a:rPr lang="en-US" sz="1500" b="1"/>
              <a:t>1. Trial</a:t>
            </a:r>
          </a:p>
          <a:p>
            <a:pPr eaLnBrk="0" hangingPunct="0"/>
            <a:r>
              <a:rPr lang="en-US" sz="1500" b="1"/>
              <a:t>2. Repeat purchase</a:t>
            </a:r>
          </a:p>
        </p:txBody>
      </p:sp>
      <p:cxnSp>
        <p:nvCxnSpPr>
          <p:cNvPr id="159760" name="AutoShape 16"/>
          <p:cNvCxnSpPr>
            <a:cxnSpLocks noChangeShapeType="1"/>
            <a:stCxn id="159759" idx="2"/>
            <a:endCxn id="159758" idx="0"/>
          </p:cNvCxnSpPr>
          <p:nvPr/>
        </p:nvCxnSpPr>
        <p:spPr bwMode="auto">
          <a:xfrm flipH="1">
            <a:off x="4908551" y="5857875"/>
            <a:ext cx="1587" cy="152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159761" name="AutoShape 17"/>
          <p:cNvCxnSpPr>
            <a:cxnSpLocks noChangeShapeType="1"/>
            <a:stCxn id="159758" idx="3"/>
            <a:endCxn id="159764" idx="2"/>
          </p:cNvCxnSpPr>
          <p:nvPr/>
        </p:nvCxnSpPr>
        <p:spPr bwMode="auto">
          <a:xfrm flipV="1">
            <a:off x="6203950" y="4602163"/>
            <a:ext cx="1898650" cy="161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59762" name="Rectangle 18"/>
          <p:cNvSpPr>
            <a:spLocks noChangeArrowheads="1"/>
          </p:cNvSpPr>
          <p:nvPr/>
        </p:nvSpPr>
        <p:spPr bwMode="auto">
          <a:xfrm>
            <a:off x="3654426" y="2476500"/>
            <a:ext cx="1508125" cy="21907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Need Recognition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Prepurchase Search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Evaluation of Alternatives</a:t>
            </a:r>
          </a:p>
        </p:txBody>
      </p:sp>
      <p:sp>
        <p:nvSpPr>
          <p:cNvPr id="159763" name="Rectangle 19"/>
          <p:cNvSpPr>
            <a:spLocks noChangeArrowheads="1"/>
          </p:cNvSpPr>
          <p:nvPr/>
        </p:nvSpPr>
        <p:spPr bwMode="auto">
          <a:xfrm>
            <a:off x="6807200" y="2476500"/>
            <a:ext cx="2590800" cy="14478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 dirty="0"/>
              <a:t>Psychological Field</a:t>
            </a:r>
          </a:p>
          <a:p>
            <a:pPr eaLnBrk="0" hangingPunct="0"/>
            <a:r>
              <a:rPr lang="en-US" sz="1500" b="1" dirty="0"/>
              <a:t>1. Motivation</a:t>
            </a:r>
          </a:p>
          <a:p>
            <a:pPr eaLnBrk="0" hangingPunct="0"/>
            <a:r>
              <a:rPr lang="en-US" sz="1500" b="1" dirty="0"/>
              <a:t>2. Perception</a:t>
            </a:r>
          </a:p>
          <a:p>
            <a:pPr eaLnBrk="0" hangingPunct="0"/>
            <a:r>
              <a:rPr lang="en-US" sz="1500" b="1" dirty="0"/>
              <a:t>3. Learning</a:t>
            </a:r>
          </a:p>
          <a:p>
            <a:pPr eaLnBrk="0" hangingPunct="0"/>
            <a:r>
              <a:rPr lang="en-US" sz="1500" b="1" dirty="0"/>
              <a:t>4. Personality</a:t>
            </a:r>
          </a:p>
          <a:p>
            <a:pPr eaLnBrk="0" hangingPunct="0"/>
            <a:r>
              <a:rPr lang="en-US" sz="1500" b="1" dirty="0"/>
              <a:t>5. Attitudes</a:t>
            </a:r>
          </a:p>
        </p:txBody>
      </p:sp>
      <p:sp>
        <p:nvSpPr>
          <p:cNvPr id="159764" name="Rectangle 20"/>
          <p:cNvSpPr>
            <a:spLocks noChangeArrowheads="1"/>
          </p:cNvSpPr>
          <p:nvPr/>
        </p:nvSpPr>
        <p:spPr bwMode="auto">
          <a:xfrm>
            <a:off x="7367588" y="4159251"/>
            <a:ext cx="1470025" cy="442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Experience</a:t>
            </a:r>
          </a:p>
        </p:txBody>
      </p:sp>
      <p:cxnSp>
        <p:nvCxnSpPr>
          <p:cNvPr id="159765" name="AutoShape 21"/>
          <p:cNvCxnSpPr>
            <a:cxnSpLocks noChangeShapeType="1"/>
            <a:stCxn id="159764" idx="0"/>
            <a:endCxn id="159763" idx="2"/>
          </p:cNvCxnSpPr>
          <p:nvPr/>
        </p:nvCxnSpPr>
        <p:spPr bwMode="auto">
          <a:xfrm flipV="1">
            <a:off x="8102600" y="3924300"/>
            <a:ext cx="0" cy="234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159766" name="Line 22"/>
          <p:cNvSpPr>
            <a:spLocks noChangeShapeType="1"/>
          </p:cNvSpPr>
          <p:nvPr/>
        </p:nvSpPr>
        <p:spPr bwMode="auto">
          <a:xfrm>
            <a:off x="5164137" y="4357688"/>
            <a:ext cx="220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7" name="Line 23"/>
          <p:cNvSpPr>
            <a:spLocks noChangeShapeType="1"/>
          </p:cNvSpPr>
          <p:nvPr/>
        </p:nvSpPr>
        <p:spPr bwMode="auto">
          <a:xfrm flipH="1" flipV="1">
            <a:off x="5164138" y="3130550"/>
            <a:ext cx="163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8" name="Text Box 24"/>
          <p:cNvSpPr txBox="1">
            <a:spLocks noChangeArrowheads="1"/>
          </p:cNvSpPr>
          <p:nvPr/>
        </p:nvSpPr>
        <p:spPr bwMode="auto">
          <a:xfrm>
            <a:off x="8367712" y="4940300"/>
            <a:ext cx="2298700" cy="9233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US" b="1"/>
              <a:t>A Simple Model of Consumer Decision Making</a:t>
            </a:r>
          </a:p>
        </p:txBody>
      </p:sp>
      <p:cxnSp>
        <p:nvCxnSpPr>
          <p:cNvPr id="159769" name="AutoShape 25"/>
          <p:cNvCxnSpPr>
            <a:cxnSpLocks noChangeShapeType="1"/>
            <a:stCxn id="159748" idx="0"/>
            <a:endCxn id="159747" idx="2"/>
          </p:cNvCxnSpPr>
          <p:nvPr/>
        </p:nvCxnSpPr>
        <p:spPr bwMode="auto">
          <a:xfrm flipH="1" flipV="1">
            <a:off x="6561138" y="2085976"/>
            <a:ext cx="4763" cy="2905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29FD88-3AA8-41EF-B647-CC921DC0364B}"/>
              </a:ext>
            </a:extLst>
          </p:cNvPr>
          <p:cNvSpPr txBox="1"/>
          <p:nvPr/>
        </p:nvSpPr>
        <p:spPr>
          <a:xfrm>
            <a:off x="9663132" y="409575"/>
            <a:ext cx="2467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A Simple Model of Consumer Decision Making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401554452"/>
      </p:ext>
    </p:extLst>
  </p:cSld>
  <p:clrMapOvr>
    <a:masterClrMapping/>
  </p:clrMapOvr>
  <p:transition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FA50337-7478-9808-6332-25D382A8F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Developing research ideas and topics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D1B8C6-8627-5BB4-45C9-4D7B4B471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800" dirty="0"/>
              <a:t>Research ideas and problems can arise from a range of sources</a:t>
            </a:r>
          </a:p>
          <a:p>
            <a:pPr lvl="1"/>
            <a:r>
              <a:rPr lang="en-HK" sz="2400" dirty="0"/>
              <a:t>Business problems</a:t>
            </a:r>
          </a:p>
          <a:p>
            <a:pPr lvl="1"/>
            <a:r>
              <a:rPr lang="en-HK" sz="2400" dirty="0"/>
              <a:t>Personal or professional experience</a:t>
            </a:r>
          </a:p>
          <a:p>
            <a:pPr lvl="1"/>
            <a:r>
              <a:rPr lang="en-HK" sz="2400" dirty="0"/>
              <a:t>Theories or previous studies</a:t>
            </a:r>
            <a:endParaRPr lang="en-GB" sz="2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29E66C-64FE-5149-835A-79D365A80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078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5B5504E-7F73-C32A-6FCC-6DFB1D909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Doctoral Thesis vs. Business Consultancy Report</a:t>
            </a:r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C8D11B2-2ADE-8FF4-8117-E4FB478476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3" y="1828800"/>
          <a:ext cx="9753600" cy="4053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6439">
                  <a:extLst>
                    <a:ext uri="{9D8B030D-6E8A-4147-A177-3AD203B41FA5}">
                      <a16:colId xmlns:a16="http://schemas.microsoft.com/office/drawing/2014/main" val="2462043050"/>
                    </a:ext>
                  </a:extLst>
                </a:gridCol>
                <a:gridCol w="4248472">
                  <a:extLst>
                    <a:ext uri="{9D8B030D-6E8A-4147-A177-3AD203B41FA5}">
                      <a16:colId xmlns:a16="http://schemas.microsoft.com/office/drawing/2014/main" val="311320673"/>
                    </a:ext>
                  </a:extLst>
                </a:gridCol>
                <a:gridCol w="3868689">
                  <a:extLst>
                    <a:ext uri="{9D8B030D-6E8A-4147-A177-3AD203B41FA5}">
                      <a16:colId xmlns:a16="http://schemas.microsoft.com/office/drawing/2014/main" val="1643946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/>
                        <a:t>Doctoral Thesis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/>
                        <a:t>Business Consultancy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0887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200" dirty="0"/>
                        <a:t>Contribute new knowledge to a field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200" dirty="0"/>
                        <a:t>Provide practical recommendations and solutions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86450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200" dirty="0"/>
                        <a:t>Scope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200" dirty="0"/>
                        <a:t>In-depth investigation, extensive literature review, data analysis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200" dirty="0"/>
                        <a:t>Address specific business challenges, data analysis, market research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350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Audience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200" dirty="0"/>
                        <a:t>Academic community, evaluated by a committee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200" dirty="0"/>
                        <a:t>Organizations or clients, business executives, stakeholders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436564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6CB6DD-D04E-EBA9-B422-7589BB4EA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86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D2F4E0B-45B8-332B-9D47-97EC1BB98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Converting Business Problems into Academic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793137-9477-CFC6-FEEA-DBF4D4DFB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Converting a business problem into an academic research problem involves transforming a practical issue faced by a business into a research question that can be explored and investigated within an academic context. </a:t>
            </a:r>
          </a:p>
          <a:p>
            <a:pPr lvl="1"/>
            <a:r>
              <a:rPr lang="en-HK" dirty="0"/>
              <a:t>Understand the </a:t>
            </a:r>
            <a:r>
              <a:rPr lang="en-HK" dirty="0">
                <a:solidFill>
                  <a:srgbClr val="FF0000"/>
                </a:solidFill>
              </a:rPr>
              <a:t>business problem </a:t>
            </a:r>
            <a:r>
              <a:rPr lang="en-HK" dirty="0"/>
              <a:t>and its </a:t>
            </a:r>
            <a:r>
              <a:rPr lang="en-HK" dirty="0">
                <a:solidFill>
                  <a:srgbClr val="FF0000"/>
                </a:solidFill>
              </a:rPr>
              <a:t>context</a:t>
            </a:r>
            <a:r>
              <a:rPr lang="en-HK" dirty="0"/>
              <a:t>.</a:t>
            </a:r>
          </a:p>
          <a:p>
            <a:pPr lvl="1"/>
            <a:r>
              <a:rPr lang="en-HK" dirty="0"/>
              <a:t>Conduct a </a:t>
            </a:r>
            <a:r>
              <a:rPr lang="en-HK" dirty="0">
                <a:solidFill>
                  <a:srgbClr val="FF0000"/>
                </a:solidFill>
              </a:rPr>
              <a:t>literature review </a:t>
            </a:r>
            <a:r>
              <a:rPr lang="en-HK" dirty="0"/>
              <a:t>to identify existing research related to the problem.</a:t>
            </a:r>
          </a:p>
          <a:p>
            <a:pPr lvl="1"/>
            <a:r>
              <a:rPr lang="en-HK" dirty="0"/>
              <a:t>Define </a:t>
            </a:r>
            <a:r>
              <a:rPr lang="en-HK" dirty="0">
                <a:solidFill>
                  <a:srgbClr val="FF0000"/>
                </a:solidFill>
              </a:rPr>
              <a:t>research objectives </a:t>
            </a:r>
            <a:r>
              <a:rPr lang="en-HK" dirty="0"/>
              <a:t>aligned with the business problem and literature review.</a:t>
            </a:r>
          </a:p>
          <a:p>
            <a:pPr lvl="1"/>
            <a:r>
              <a:rPr lang="en-HK" dirty="0"/>
              <a:t>Formulate specific </a:t>
            </a:r>
            <a:r>
              <a:rPr lang="en-HK" dirty="0">
                <a:solidFill>
                  <a:srgbClr val="FF0000"/>
                </a:solidFill>
              </a:rPr>
              <a:t>research questions </a:t>
            </a:r>
            <a:r>
              <a:rPr lang="en-HK" dirty="0"/>
              <a:t>to explore the problem within an academic context.</a:t>
            </a:r>
          </a:p>
          <a:p>
            <a:pPr lvl="1"/>
            <a:r>
              <a:rPr lang="en-HK" dirty="0"/>
              <a:t>Select an appropriate </a:t>
            </a:r>
            <a:r>
              <a:rPr lang="en-HK" dirty="0">
                <a:solidFill>
                  <a:srgbClr val="FF0000"/>
                </a:solidFill>
              </a:rPr>
              <a:t>theoretical framework or conceptual model</a:t>
            </a:r>
            <a:r>
              <a:rPr lang="en-HK" dirty="0"/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F52732-F9CF-1D97-C0C0-0873DD516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3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03099" y="1763823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195544" y="2782174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sz="600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382444" y="1763822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3" y="2759152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AA43940-01DA-C3FB-4B09-E6287A395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29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5CF6C9-E3E7-4DB2-8B23-CDABEB19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274638"/>
            <a:ext cx="10205394" cy="490066"/>
          </a:xfrm>
        </p:spPr>
        <p:txBody>
          <a:bodyPr>
            <a:normAutofit fontScale="90000"/>
          </a:bodyPr>
          <a:lstStyle/>
          <a:p>
            <a:r>
              <a:rPr lang="en-HK" dirty="0"/>
              <a:t>examples</a:t>
            </a:r>
            <a:endParaRPr lang="en-GB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5702A98-1935-4C90-8157-F0FD934E74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231525"/>
              </p:ext>
            </p:extLst>
          </p:nvPr>
        </p:nvGraphicFramePr>
        <p:xfrm>
          <a:off x="765820" y="1052737"/>
          <a:ext cx="10945216" cy="553507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41586">
                  <a:extLst>
                    <a:ext uri="{9D8B030D-6E8A-4147-A177-3AD203B41FA5}">
                      <a16:colId xmlns:a16="http://schemas.microsoft.com/office/drawing/2014/main" val="2404985091"/>
                    </a:ext>
                  </a:extLst>
                </a:gridCol>
                <a:gridCol w="4370195">
                  <a:extLst>
                    <a:ext uri="{9D8B030D-6E8A-4147-A177-3AD203B41FA5}">
                      <a16:colId xmlns:a16="http://schemas.microsoft.com/office/drawing/2014/main" val="2366612400"/>
                    </a:ext>
                  </a:extLst>
                </a:gridCol>
                <a:gridCol w="1613155">
                  <a:extLst>
                    <a:ext uri="{9D8B030D-6E8A-4147-A177-3AD203B41FA5}">
                      <a16:colId xmlns:a16="http://schemas.microsoft.com/office/drawing/2014/main" val="3434268712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653887798"/>
                    </a:ext>
                  </a:extLst>
                </a:gridCol>
              </a:tblGrid>
              <a:tr h="2854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Business problems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Research Objectives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Informants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Relationships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490867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improve employee performance?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To examine the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relationship</a:t>
                      </a:r>
                      <a:r>
                        <a:rPr lang="en-HK" sz="1800" dirty="0">
                          <a:effectLst/>
                        </a:rPr>
                        <a:t> between job satisfaction and performance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performance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9328373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retain customers?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To examine the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relationship</a:t>
                      </a:r>
                      <a:r>
                        <a:rPr lang="en-HK" sz="1800" dirty="0">
                          <a:effectLst/>
                        </a:rPr>
                        <a:t> between service quality and customer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Consumers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Perceived quality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505131695"/>
                  </a:ext>
                </a:extLst>
              </a:tr>
              <a:tr h="27874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implement changes in an organization?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What is the best way to do certain things?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Which strategy is better and under what conditions?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To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identify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 the stakeholders and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understand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 their roles in the changes;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- To examine the factors (leadership style, commitment, etc.) that affect the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success of the changes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;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- To identify the strategies (bottom-up, top-down, etc.) that motivate stakeholders to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support the changes</a:t>
                      </a:r>
                      <a:r>
                        <a:rPr lang="en-HK" sz="1800" dirty="0">
                          <a:effectLst/>
                        </a:rPr>
                        <a:t>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Multiple stakeholders:</a:t>
                      </a:r>
                      <a:endParaRPr lang="en-GB" sz="1800" dirty="0">
                        <a:effectLst/>
                      </a:endParaRP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Employees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Executives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Customers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Public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Government,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Competitors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Stakeholders’ attitudes, organizational factors and strategies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success of changes (organizational performance)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417131462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2A482-F9FE-489E-BF2D-12849DCDF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6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D3838F-9988-4E61-A0CA-9298888AA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0961" y="154137"/>
            <a:ext cx="9753600" cy="1554161"/>
          </a:xfrm>
        </p:spPr>
        <p:txBody>
          <a:bodyPr>
            <a:normAutofit/>
          </a:bodyPr>
          <a:lstStyle/>
          <a:p>
            <a:r>
              <a:rPr lang="en-HK" sz="2000" b="1" cap="none" dirty="0"/>
              <a:t>Quantitative research</a:t>
            </a:r>
            <a:r>
              <a:rPr lang="en-HK" sz="2000" cap="none" dirty="0"/>
              <a:t>: When concepts are clearly defined and researchers attempt to measure them quantitatively</a:t>
            </a:r>
            <a:br>
              <a:rPr lang="en-HK" sz="2000" cap="none" dirty="0"/>
            </a:br>
            <a:r>
              <a:rPr lang="en-HK" sz="2000" b="1" cap="none" dirty="0"/>
              <a:t>Qualitative research</a:t>
            </a:r>
            <a:r>
              <a:rPr lang="en-HK" sz="2000" cap="none" dirty="0"/>
              <a:t>: When concepts lack clarity and researchers want to understand the subjective meaning attributed to these concepts by individuals.</a:t>
            </a:r>
            <a:endParaRPr lang="en-GB" sz="2000" cap="none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21849-BAD1-4B6D-B48B-B0AAF1C953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b="1" cap="none" dirty="0"/>
              <a:t>Objective</a:t>
            </a:r>
            <a:r>
              <a:rPr lang="en-HK" cap="none" dirty="0"/>
              <a:t>: Explaining or predicting variables using </a:t>
            </a:r>
            <a:r>
              <a:rPr lang="en-HK" b="1" cap="none" dirty="0"/>
              <a:t>questionnaire surveys</a:t>
            </a:r>
            <a:endParaRPr lang="en-GB" b="1" cap="none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1DE4BE9E-88BA-428E-8AF8-973EC62CB40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217613" y="2635634"/>
          <a:ext cx="3796680" cy="100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8296184-763D-467C-9604-9D9FA37FA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b="1" cap="none" dirty="0"/>
              <a:t>Objective</a:t>
            </a:r>
            <a:r>
              <a:rPr lang="en-HK" cap="none" dirty="0"/>
              <a:t>: Understanding or exploring a complex phenomenon using </a:t>
            </a:r>
            <a:r>
              <a:rPr lang="en-HK" b="1" cap="none" dirty="0"/>
              <a:t>in-depth interviews</a:t>
            </a:r>
            <a:endParaRPr lang="en-GB" b="1" cap="none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4FB69488-04C9-4E8C-83CF-2908D9D0E8B6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5730040" y="2787501"/>
          <a:ext cx="470852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A72CE-0417-4B2B-9454-F3CBF684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16</a:t>
            </a:fld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04A3A8E-EA8C-4BA2-BBA0-724241756B86}"/>
              </a:ext>
            </a:extLst>
          </p:cNvPr>
          <p:cNvSpPr/>
          <p:nvPr/>
        </p:nvSpPr>
        <p:spPr>
          <a:xfrm>
            <a:off x="1519064" y="2743200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6CA9E7E-1406-4785-8D1B-358B98D2DAD5}"/>
              </a:ext>
            </a:extLst>
          </p:cNvPr>
          <p:cNvSpPr/>
          <p:nvPr/>
        </p:nvSpPr>
        <p:spPr>
          <a:xfrm>
            <a:off x="3555851" y="2731874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2C82D16-4F86-4568-AE69-546908A35ABE}"/>
              </a:ext>
            </a:extLst>
          </p:cNvPr>
          <p:cNvCxnSpPr>
            <a:stCxn id="14" idx="6"/>
          </p:cNvCxnSpPr>
          <p:nvPr/>
        </p:nvCxnSpPr>
        <p:spPr>
          <a:xfrm flipV="1">
            <a:off x="2599184" y="3118283"/>
            <a:ext cx="933847" cy="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9345AF9-CD7C-41D7-A7B5-EC0BADD97EA9}"/>
              </a:ext>
            </a:extLst>
          </p:cNvPr>
          <p:cNvSpPr txBox="1"/>
          <p:nvPr/>
        </p:nvSpPr>
        <p:spPr>
          <a:xfrm>
            <a:off x="1938598" y="2941716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x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C7C669-E376-4163-ADFD-76094A96DDB5}"/>
              </a:ext>
            </a:extLst>
          </p:cNvPr>
          <p:cNvSpPr txBox="1"/>
          <p:nvPr/>
        </p:nvSpPr>
        <p:spPr>
          <a:xfrm>
            <a:off x="3914183" y="2905917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Y</a:t>
            </a:r>
            <a:endParaRPr lang="en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2E0191-1DFB-4EDB-BA5A-8DE49B501817}"/>
              </a:ext>
            </a:extLst>
          </p:cNvPr>
          <p:cNvSpPr txBox="1"/>
          <p:nvPr/>
        </p:nvSpPr>
        <p:spPr>
          <a:xfrm>
            <a:off x="1216975" y="4598076"/>
            <a:ext cx="4154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Examine how the independent variable (x) influences a dependent variable (y)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Individual or dyad (pair)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1F0E8-B7B8-40D8-8CC7-93E15B1C763F}"/>
              </a:ext>
            </a:extLst>
          </p:cNvPr>
          <p:cNvSpPr txBox="1"/>
          <p:nvPr/>
        </p:nvSpPr>
        <p:spPr>
          <a:xfrm>
            <a:off x="9589642" y="2731874"/>
            <a:ext cx="23770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</a:t>
            </a:r>
            <a:r>
              <a:rPr lang="en-HK" sz="2000" dirty="0"/>
              <a:t>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In-depth understanding of Y; external forces shape and are shaped by Y (bidirectional relationships)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Employee/organization</a:t>
            </a:r>
            <a:endParaRPr lang="en-GB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82C0B1-E4FD-5C03-0DC9-E18ABC7BF2F2}"/>
              </a:ext>
            </a:extLst>
          </p:cNvPr>
          <p:cNvSpPr txBox="1"/>
          <p:nvPr/>
        </p:nvSpPr>
        <p:spPr>
          <a:xfrm>
            <a:off x="765820" y="3645024"/>
            <a:ext cx="5496234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Attitudes   </a:t>
            </a:r>
            <a:r>
              <a:rPr lang="en-HK" sz="2400" dirty="0">
                <a:sym typeface="Wingdings" panose="05000000000000000000" pitchFamily="2" charset="2"/>
              </a:rPr>
              <a:t> Behaviour (intentions)</a:t>
            </a:r>
          </a:p>
          <a:p>
            <a:pPr>
              <a:lnSpc>
                <a:spcPct val="90000"/>
              </a:lnSpc>
            </a:pPr>
            <a:r>
              <a:rPr lang="en-HK" sz="2400" dirty="0">
                <a:sym typeface="Wingdings" panose="05000000000000000000" pitchFamily="2" charset="2"/>
              </a:rPr>
              <a:t>Strategies  Performance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498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96D0-880D-484A-8A7E-5B645A742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09AA1-1D33-4A32-B723-8A1FC35E6E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HK" dirty="0"/>
              <a:t>Quantitative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52E6-8E41-45D1-A6E8-88F2ADD76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7614" y="2743201"/>
            <a:ext cx="4709160" cy="2485999"/>
          </a:xfrm>
        </p:spPr>
        <p:txBody>
          <a:bodyPr/>
          <a:lstStyle/>
          <a:p>
            <a:r>
              <a:rPr lang="en-HK" dirty="0"/>
              <a:t>Single questionnaire</a:t>
            </a:r>
          </a:p>
          <a:p>
            <a:r>
              <a:rPr lang="en-HK" dirty="0"/>
              <a:t>From one perspective</a:t>
            </a:r>
          </a:p>
          <a:p>
            <a:r>
              <a:rPr lang="en-HK" dirty="0"/>
              <a:t>A large number of participants</a:t>
            </a:r>
          </a:p>
          <a:p>
            <a:r>
              <a:rPr lang="en-HK" dirty="0"/>
              <a:t>Statistical analysis (SPSS, </a:t>
            </a:r>
            <a:r>
              <a:rPr lang="en-HK" dirty="0" err="1"/>
              <a:t>jamovi</a:t>
            </a:r>
            <a:r>
              <a:rPr lang="en-HK" dirty="0"/>
              <a:t>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8DE9C-E3EA-4F29-AE4E-D0B648D325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HK" dirty="0"/>
              <a:t>Qualitative research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EDD7E-04CC-44C0-BB96-C2CA4E06E37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HK" dirty="0"/>
              <a:t>Triangulation</a:t>
            </a:r>
          </a:p>
          <a:p>
            <a:r>
              <a:rPr lang="en-HK" dirty="0"/>
              <a:t>Multiple perspectives (multiple informants)</a:t>
            </a:r>
          </a:p>
          <a:p>
            <a:r>
              <a:rPr lang="en-HK" dirty="0"/>
              <a:t>A small number of participants/organizations</a:t>
            </a:r>
          </a:p>
          <a:p>
            <a:r>
              <a:rPr lang="en-HK" dirty="0"/>
              <a:t>Thematic Analysis (NVivo) 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C59C8-2217-48E9-A2CF-BEE6EEC08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DC056818-6CB0-474E-B021-0C141C2DE253}"/>
              </a:ext>
            </a:extLst>
          </p:cNvPr>
          <p:cNvGraphicFramePr>
            <a:graphicFrameLocks noGrp="1"/>
          </p:cNvGraphicFramePr>
          <p:nvPr/>
        </p:nvGraphicFramePr>
        <p:xfrm>
          <a:off x="1423766" y="4725144"/>
          <a:ext cx="4296855" cy="18726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425643">
                  <a:extLst>
                    <a:ext uri="{9D8B030D-6E8A-4147-A177-3AD203B41FA5}">
                      <a16:colId xmlns:a16="http://schemas.microsoft.com/office/drawing/2014/main" val="3040950792"/>
                    </a:ext>
                  </a:extLst>
                </a:gridCol>
                <a:gridCol w="1871212">
                  <a:extLst>
                    <a:ext uri="{9D8B030D-6E8A-4147-A177-3AD203B41FA5}">
                      <a16:colId xmlns:a16="http://schemas.microsoft.com/office/drawing/2014/main" val="456441682"/>
                    </a:ext>
                  </a:extLst>
                </a:gridCol>
              </a:tblGrid>
              <a:tr h="470557">
                <a:tc>
                  <a:txBody>
                    <a:bodyPr/>
                    <a:lstStyle/>
                    <a:p>
                      <a:pPr algn="ctr"/>
                      <a:r>
                        <a:rPr lang="en-HK" sz="1600" dirty="0"/>
                        <a:t>Unit of analysis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600" dirty="0"/>
                        <a:t>Measures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354447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sz="1600" dirty="0"/>
                        <a:t>Individual Employee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Employee self-reported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795354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sz="1600" dirty="0"/>
                        <a:t>Dyadic</a:t>
                      </a:r>
                    </a:p>
                    <a:p>
                      <a:r>
                        <a:rPr lang="en-HK" sz="1600" dirty="0"/>
                        <a:t>Leader-follower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Employee self-reported and supervisor-rated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698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81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36000-D670-E5D6-0A2F-221F23E98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What makes a good research topic?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361BC-2F46-63BC-78BF-DED407628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3" y="1647826"/>
            <a:ext cx="9753600" cy="4981575"/>
          </a:xfrm>
        </p:spPr>
        <p:txBody>
          <a:bodyPr>
            <a:normAutofit lnSpcReduction="10000"/>
          </a:bodyPr>
          <a:lstStyle/>
          <a:p>
            <a:r>
              <a:rPr lang="en-HK" dirty="0"/>
              <a:t>For a research topic to be considered good, it must be </a:t>
            </a:r>
            <a:r>
              <a:rPr lang="en-HK" dirty="0">
                <a:solidFill>
                  <a:srgbClr val="FF0000"/>
                </a:solidFill>
              </a:rPr>
              <a:t>justifiable</a:t>
            </a:r>
            <a:r>
              <a:rPr lang="en-HK" dirty="0"/>
              <a:t>, based on </a:t>
            </a:r>
            <a:r>
              <a:rPr lang="en-HK" dirty="0">
                <a:solidFill>
                  <a:srgbClr val="FF0000"/>
                </a:solidFill>
              </a:rPr>
              <a:t>existing literature</a:t>
            </a:r>
            <a:r>
              <a:rPr lang="en-HK" dirty="0"/>
              <a:t>, and demonstrate </a:t>
            </a:r>
            <a:r>
              <a:rPr lang="en-HK" dirty="0">
                <a:solidFill>
                  <a:srgbClr val="FF0000"/>
                </a:solidFill>
              </a:rPr>
              <a:t>originality</a:t>
            </a:r>
            <a:r>
              <a:rPr lang="en-HK" dirty="0"/>
              <a:t>.</a:t>
            </a:r>
          </a:p>
          <a:p>
            <a:r>
              <a:rPr lang="en-HK" sz="2000" dirty="0"/>
              <a:t>Research Title: Linking </a:t>
            </a:r>
            <a:r>
              <a:rPr lang="en-HK" sz="2000" dirty="0">
                <a:solidFill>
                  <a:srgbClr val="FF0000"/>
                </a:solidFill>
              </a:rPr>
              <a:t>Tour Guide Performance </a:t>
            </a:r>
            <a:r>
              <a:rPr lang="en-HK" sz="2000" dirty="0"/>
              <a:t>to </a:t>
            </a:r>
            <a:r>
              <a:rPr lang="en-HK" sz="2000" dirty="0">
                <a:solidFill>
                  <a:srgbClr val="FF0000"/>
                </a:solidFill>
              </a:rPr>
              <a:t>Tourist Satisfaction</a:t>
            </a:r>
            <a:r>
              <a:rPr lang="en-HK" sz="2000" dirty="0"/>
              <a:t>: A Study of Mainland Chinese Tour Groups in Hong Kong</a:t>
            </a:r>
          </a:p>
          <a:p>
            <a:r>
              <a:rPr lang="en-HK" sz="1800" b="1" dirty="0"/>
              <a:t>Justification</a:t>
            </a:r>
            <a:r>
              <a:rPr lang="en-HK" sz="1800" dirty="0"/>
              <a:t>: Last year alone, </a:t>
            </a:r>
            <a:r>
              <a:rPr lang="en-HK" sz="1800" dirty="0">
                <a:solidFill>
                  <a:srgbClr val="FF0000"/>
                </a:solidFill>
              </a:rPr>
              <a:t>over 10 million Chinese tourists went to Hong Kong</a:t>
            </a:r>
            <a:r>
              <a:rPr lang="en-HK" sz="1800" dirty="0"/>
              <a:t>…</a:t>
            </a:r>
            <a:r>
              <a:rPr lang="en-HK" sz="1800" dirty="0">
                <a:solidFill>
                  <a:srgbClr val="FF0000"/>
                </a:solidFill>
              </a:rPr>
              <a:t>Research evidence suggests</a:t>
            </a:r>
            <a:r>
              <a:rPr lang="en-HK" sz="1800" dirty="0"/>
              <a:t> that tourists’ satisfaction judgements with guiding services wield substantial influence over their overall satisfaction with tour services </a:t>
            </a:r>
            <a:r>
              <a:rPr lang="en-HK" sz="1800" dirty="0">
                <a:solidFill>
                  <a:srgbClr val="FF0000"/>
                </a:solidFill>
              </a:rPr>
              <a:t>(McDonnell, 2001). </a:t>
            </a:r>
          </a:p>
          <a:p>
            <a:r>
              <a:rPr lang="en-HK" sz="1800" b="1" dirty="0"/>
              <a:t>Literature</a:t>
            </a:r>
            <a:r>
              <a:rPr lang="en-HK" sz="1800" dirty="0"/>
              <a:t>: In </a:t>
            </a:r>
            <a:r>
              <a:rPr lang="en-HK" sz="1800" dirty="0">
                <a:solidFill>
                  <a:srgbClr val="FF0000"/>
                </a:solidFill>
              </a:rPr>
              <a:t>previous attempts </a:t>
            </a:r>
            <a:r>
              <a:rPr lang="en-HK" sz="1800" dirty="0"/>
              <a:t>to explain tour guide performance and tourist satisfaction, researchers </a:t>
            </a:r>
            <a:r>
              <a:rPr lang="en-HK" sz="1800" dirty="0">
                <a:solidFill>
                  <a:srgbClr val="FF0000"/>
                </a:solidFill>
              </a:rPr>
              <a:t>tended to focus on the formal duties of tour guides </a:t>
            </a:r>
            <a:r>
              <a:rPr lang="en-HK" sz="1800" dirty="0"/>
              <a:t>and did not recognise that social aspects could be even more important. Recent studies in marketing have called attention to the service provider role performance, </a:t>
            </a:r>
            <a:r>
              <a:rPr lang="en-HK" sz="1800" dirty="0">
                <a:solidFill>
                  <a:srgbClr val="FF0000"/>
                </a:solidFill>
              </a:rPr>
              <a:t>a previously neglected construct</a:t>
            </a:r>
            <a:r>
              <a:rPr lang="en-HK" sz="1800" dirty="0"/>
              <a:t>, as a determinant of customer satisfaction. </a:t>
            </a:r>
          </a:p>
          <a:p>
            <a:r>
              <a:rPr lang="en-HK" sz="1800" b="1" dirty="0"/>
              <a:t>Originality</a:t>
            </a:r>
            <a:r>
              <a:rPr lang="en-HK" sz="1800" dirty="0"/>
              <a:t>: Role theory offers </a:t>
            </a:r>
            <a:r>
              <a:rPr lang="en-HK" sz="1800" dirty="0">
                <a:solidFill>
                  <a:srgbClr val="FF0000"/>
                </a:solidFill>
              </a:rPr>
              <a:t>a different route </a:t>
            </a:r>
            <a:r>
              <a:rPr lang="en-HK" sz="1800" dirty="0"/>
              <a:t>to understanding service performance and customer satisfaction in service environments</a:t>
            </a: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6153F1-3917-8612-B980-478CA799A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58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D1364-8301-1226-4ED8-607B43F5E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justification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BB7A8-09C5-849E-BF6F-F8EB39265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The problem must have </a:t>
            </a:r>
            <a:r>
              <a:rPr lang="en-HK" dirty="0">
                <a:solidFill>
                  <a:srgbClr val="FF0000"/>
                </a:solidFill>
              </a:rPr>
              <a:t>evidence of its significance </a:t>
            </a:r>
            <a:r>
              <a:rPr lang="en-HK" dirty="0"/>
              <a:t>within the professional field.</a:t>
            </a:r>
          </a:p>
          <a:p>
            <a:r>
              <a:rPr lang="en-HK" dirty="0"/>
              <a:t>Relevant statistics should be provided to highlight unjust inequalities, financial impact, lost efficiency, or other relevant factors.</a:t>
            </a:r>
          </a:p>
          <a:p>
            <a:r>
              <a:rPr lang="en-HK" dirty="0"/>
              <a:t>Documentable discrepancies, such as conflicting models, should be presented to emphasize the need for resolution.</a:t>
            </a:r>
          </a:p>
          <a:p>
            <a:r>
              <a:rPr lang="en-HK" dirty="0"/>
              <a:t>Scholarly facts are required to demonstrate the problem's urgency and importance.</a:t>
            </a:r>
          </a:p>
          <a:p>
            <a:r>
              <a:rPr lang="en-HK" dirty="0"/>
              <a:t>The problem should be a genuine and challenging puzzle that requires solving rather than just an interesting topic.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DBBF2-08DE-93C9-04E4-8AAEFA6EB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1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A787B-065C-3391-6643-F23D62339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Grounded in literature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66249-F630-B026-8B4C-CBF979DD1E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The problem should be framed in a way that allows the researcher to either build upon or challenge </a:t>
            </a:r>
            <a:r>
              <a:rPr lang="en-HK" dirty="0">
                <a:solidFill>
                  <a:srgbClr val="FF0000"/>
                </a:solidFill>
              </a:rPr>
              <a:t>existing literature </a:t>
            </a:r>
            <a:r>
              <a:rPr lang="en-HK" dirty="0"/>
              <a:t>on the topic.</a:t>
            </a:r>
          </a:p>
          <a:p>
            <a:r>
              <a:rPr lang="en-HK" dirty="0"/>
              <a:t>It is important to articulate the problem within the context of a theoretical or conceptual framework.</a:t>
            </a:r>
          </a:p>
          <a:p>
            <a:r>
              <a:rPr lang="en-HK" dirty="0"/>
              <a:t>The problem should be grounded in the scientific literature, meaning it should be connected to previous findings.</a:t>
            </a:r>
          </a:p>
          <a:p>
            <a:r>
              <a:rPr lang="en-HK" dirty="0"/>
              <a:t>The new findings should have implications for and contribute to the existing body of knowledge on the topic.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77694-C534-5A89-CAE1-3E7A4271A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3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DBD97-AFD3-50B1-7BA7-D8E04B28D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FACE5-B2B9-AE1E-BED3-6BB577DE2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The problem should represent </a:t>
            </a:r>
            <a:r>
              <a:rPr lang="en-HK" dirty="0">
                <a:solidFill>
                  <a:srgbClr val="FF0000"/>
                </a:solidFill>
              </a:rPr>
              <a:t>a significant gap </a:t>
            </a:r>
            <a:r>
              <a:rPr lang="en-HK" dirty="0"/>
              <a:t>in the research literature for a PhD or a gap in practice for a DBA.</a:t>
            </a:r>
          </a:p>
          <a:p>
            <a:r>
              <a:rPr lang="en-HK" dirty="0"/>
              <a:t>It should address an original and meaningful area that has not been extensively studied or adequately addressed in previous research or professional practice.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CEBBCE-2C0F-DED3-2B69-76103C9B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2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40C32-63CC-E57C-2FF3-451937B42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common mistakes in writing research proposals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CE8BD-8C84-FBB2-93AF-618CABEF4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4805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Vague or poorly defined research questions or objectives.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Insufficient justification for the significance and originality of the proposed research.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Inadequate or insufficient literature review, lacking a comprehensive understanding of existing research and theories.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Weak research design, such as inadequate methodology or inappropriate data collection methods.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Lack of clear research methodology, including a failure to address ethical considerations.</a:t>
            </a:r>
          </a:p>
          <a:p>
            <a:pPr>
              <a:spcBef>
                <a:spcPts val="1200"/>
              </a:spcBef>
            </a:pPr>
            <a:r>
              <a:rPr lang="en-HK" sz="2200" dirty="0"/>
              <a:t>Other issues: </a:t>
            </a:r>
            <a:r>
              <a:rPr lang="en-HK" sz="2200" dirty="0">
                <a:solidFill>
                  <a:srgbClr val="FF0000"/>
                </a:solidFill>
              </a:rPr>
              <a:t>1) Perceived and empirical associations, 2) Stated and derived importance and 3) Positive and normative research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F702EF-D681-DFA8-8CB5-CCA6BBCE2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91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C5668AD-0913-A055-6F8B-DC5238C37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Perceived and empirical associations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C9567F-A327-9B50-7F38-9EDE90B25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HK" b="1" dirty="0"/>
              <a:t>Perceived association </a:t>
            </a:r>
            <a:r>
              <a:rPr lang="en-HK" dirty="0"/>
              <a:t>refers to the subjective belief or perception of a relationship between variables.</a:t>
            </a:r>
          </a:p>
          <a:p>
            <a:r>
              <a:rPr lang="en-HK" dirty="0"/>
              <a:t>It is based on personal observations, experiences, or intuitive judgments.</a:t>
            </a:r>
          </a:p>
          <a:p>
            <a:r>
              <a:rPr lang="en-HK" dirty="0"/>
              <a:t>Perceived associations may be influenced by biases, preconceived notions, or anecdotal evidence.</a:t>
            </a:r>
          </a:p>
          <a:p>
            <a:r>
              <a:rPr lang="en-HK" dirty="0"/>
              <a:t>Perceived associations do not necessarily have empirical evidence or statistical support.</a:t>
            </a:r>
          </a:p>
          <a:p>
            <a:pPr>
              <a:lnSpc>
                <a:spcPct val="110000"/>
              </a:lnSpc>
            </a:pPr>
            <a:r>
              <a:rPr lang="en-HK" dirty="0">
                <a:solidFill>
                  <a:srgbClr val="FF0000"/>
                </a:solidFill>
              </a:rPr>
              <a:t>Example: A total of 100 employees were surveyed using a Likert scale (ranging from 1 to 5) to examine their agreement with the statement "</a:t>
            </a:r>
            <a:r>
              <a:rPr lang="en-HK" b="1" dirty="0">
                <a:solidFill>
                  <a:srgbClr val="FF0000"/>
                </a:solidFill>
              </a:rPr>
              <a:t>Pay is positively related to your job satisfaction</a:t>
            </a:r>
            <a:r>
              <a:rPr lang="en-HK" dirty="0">
                <a:solidFill>
                  <a:srgbClr val="FF0000"/>
                </a:solidFill>
              </a:rPr>
              <a:t>." The results indicate that the respondents were relatively neutral or unsure about this relationship, as evidenced by a mean score of 3.1.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B1B62C-45D7-ECDB-0DD8-72C5BAFCC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6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0E1FD-10F2-16BA-5E62-10F379484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Perceived and empirical associations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58081-0904-724D-418D-83C7B95CE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b="1" dirty="0"/>
              <a:t>Empirical association </a:t>
            </a:r>
            <a:r>
              <a:rPr lang="en-HK" dirty="0"/>
              <a:t>refers to a relationship between variables that is supported by empirical evidence.</a:t>
            </a:r>
          </a:p>
          <a:p>
            <a:r>
              <a:rPr lang="en-HK" dirty="0"/>
              <a:t>It is based on systematic and scientific investigation, using rigorous research methods and data analysis.</a:t>
            </a:r>
          </a:p>
          <a:p>
            <a:r>
              <a:rPr lang="en-HK" dirty="0"/>
              <a:t>Empirical associations are established through the collection and analysis of data from a representative sample.</a:t>
            </a:r>
          </a:p>
          <a:p>
            <a:r>
              <a:rPr lang="en-HK" dirty="0"/>
              <a:t>They are supported by statistical tests, such as </a:t>
            </a:r>
            <a:r>
              <a:rPr lang="en-HK" b="1" dirty="0"/>
              <a:t>correlation</a:t>
            </a:r>
            <a:r>
              <a:rPr lang="en-HK" dirty="0"/>
              <a:t> or </a:t>
            </a:r>
            <a:r>
              <a:rPr lang="en-HK" b="1" dirty="0"/>
              <a:t>regression</a:t>
            </a:r>
            <a:r>
              <a:rPr lang="en-HK" dirty="0"/>
              <a:t> analysis, which determine the strength and significance of the relationship.</a:t>
            </a:r>
          </a:p>
          <a:p>
            <a:r>
              <a:rPr lang="en-HK" dirty="0">
                <a:solidFill>
                  <a:srgbClr val="FF0000"/>
                </a:solidFill>
              </a:rPr>
              <a:t>Example: The pay levels of 100 employees were examined in relation to their job satisfaction scores. The analysis revealed a correlation coefficient of 0.7 between the two variables.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A69F97-7F12-0304-9B70-059A4A9B6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44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467A92-FD9F-E393-86BA-FD94A5394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Stated and derived importance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AE06872-0A70-442F-9DF6-0D6A1AA7C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HK" b="1" dirty="0"/>
              <a:t>Stated Importance</a:t>
            </a:r>
            <a:r>
              <a:rPr lang="en-HK" dirty="0"/>
              <a:t>: The direct statements or responses given by individuals regarding the importance of specific attributes or factors. </a:t>
            </a:r>
          </a:p>
          <a:p>
            <a:r>
              <a:rPr lang="en-HK" dirty="0"/>
              <a:t>Based on self-reported opinions or preferences.</a:t>
            </a:r>
          </a:p>
          <a:p>
            <a:r>
              <a:rPr lang="en-HK" dirty="0"/>
              <a:t>Participants provide direct statements or responses regarding the importance of attributes.</a:t>
            </a:r>
          </a:p>
          <a:p>
            <a:r>
              <a:rPr lang="en-HK" dirty="0"/>
              <a:t>Reflects conscious thoughts and beliefs about importance.</a:t>
            </a:r>
          </a:p>
          <a:p>
            <a:r>
              <a:rPr lang="en-HK" dirty="0"/>
              <a:t>Can be influenced by biases and subjective factors.</a:t>
            </a:r>
          </a:p>
          <a:p>
            <a:r>
              <a:rPr lang="en-HK" dirty="0"/>
              <a:t>Used in surveys or questionnaires to understand preferences and attitudes.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7323A9-ACA2-1C0E-603A-E64A4BB3B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7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ABE0C-BEB6-FC26-A3D7-DA17AA42C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Stated and derived importance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6065A-E3B1-C5F9-91EE-4D6B42D2E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b="1" dirty="0"/>
              <a:t>Derived Importance</a:t>
            </a:r>
            <a:r>
              <a:rPr lang="en-HK" dirty="0"/>
              <a:t>: Based on statistical analysis rather than self-reported opinions.</a:t>
            </a:r>
          </a:p>
          <a:p>
            <a:r>
              <a:rPr lang="en-HK" dirty="0"/>
              <a:t>Often inferred from regression analysis. Standardized coefficients are employed to determine the relative impact of different independent variables on the dependent variable.</a:t>
            </a:r>
          </a:p>
          <a:p>
            <a:r>
              <a:rPr lang="en-HK" dirty="0"/>
              <a:t>Estimated through techniques like conjoint analysis, regression analysis or structural equation modelling.</a:t>
            </a:r>
          </a:p>
          <a:p>
            <a:r>
              <a:rPr lang="en-HK" dirty="0"/>
              <a:t>Less susceptible to self-reporting biases.</a:t>
            </a:r>
          </a:p>
          <a:p>
            <a:r>
              <a:rPr lang="en-HK" dirty="0"/>
              <a:t>Provides more accurate insights into relative importance.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24B89-C740-4F80-0143-23F74A1BC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2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32A2B-E579-8DB6-CF64-40D2CE2DE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978" y="-238980"/>
            <a:ext cx="9753600" cy="1325562"/>
          </a:xfrm>
        </p:spPr>
        <p:txBody>
          <a:bodyPr/>
          <a:lstStyle/>
          <a:p>
            <a:r>
              <a:rPr lang="en-HK" dirty="0"/>
              <a:t>Stated and derived importance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82F83-3F9F-ECA0-3AB8-0443471D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247" y="1145803"/>
            <a:ext cx="9753600" cy="2643237"/>
          </a:xfrm>
          <a:ln w="19050"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en-HK" sz="2000" dirty="0"/>
              <a:t>On a five-point scale (“1” least important and “5” most important), rate the importance of pay, promotion and supervision to you when choosing your job.</a:t>
            </a:r>
          </a:p>
          <a:p>
            <a:pPr lvl="1"/>
            <a:r>
              <a:rPr lang="en-HK" sz="1800" dirty="0"/>
              <a:t>Pay		1	2	3	4	5</a:t>
            </a:r>
          </a:p>
          <a:p>
            <a:pPr lvl="1"/>
            <a:r>
              <a:rPr lang="en-HK" sz="1800" dirty="0"/>
              <a:t>Promotion		1	2	3	4	5</a:t>
            </a:r>
          </a:p>
          <a:p>
            <a:pPr lvl="1"/>
            <a:r>
              <a:rPr lang="en-HK" sz="1800" dirty="0"/>
              <a:t>Supervision		1	2	3	4	5</a:t>
            </a:r>
          </a:p>
          <a:p>
            <a:pPr lvl="1"/>
            <a:r>
              <a:rPr lang="en-HK" sz="1800" dirty="0"/>
              <a:t>Results: A total of 100 employees were surveyed. Pay was rated as the most important factor (mean = 4.2), followed by supervision (mean = 4.0), and promotion (mean = 3.9).</a:t>
            </a: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B178A-F5F5-F972-3F21-B9BFCB109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27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9EAAC2F-12A3-9505-651E-11F73CC9E169}"/>
              </a:ext>
            </a:extLst>
          </p:cNvPr>
          <p:cNvSpPr txBox="1">
            <a:spLocks/>
          </p:cNvSpPr>
          <p:nvPr/>
        </p:nvSpPr>
        <p:spPr>
          <a:xfrm>
            <a:off x="1227247" y="3857552"/>
            <a:ext cx="9753600" cy="2955823"/>
          </a:xfrm>
          <a:prstGeom prst="rect">
            <a:avLst/>
          </a:prstGeom>
          <a:ln w="25400">
            <a:solidFill>
              <a:srgbClr val="FF0000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73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459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745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031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HK" sz="2000" dirty="0"/>
              <a:t>On a five-point scale (“1” very dissatisfied and “5” very satisfied), rate your satisfaction with your current job.</a:t>
            </a:r>
          </a:p>
          <a:p>
            <a:pPr lvl="1"/>
            <a:r>
              <a:rPr lang="en-HK" sz="1800" dirty="0"/>
              <a:t>Pay		1	2	3	4	5</a:t>
            </a:r>
          </a:p>
          <a:p>
            <a:pPr lvl="1"/>
            <a:r>
              <a:rPr lang="en-HK" sz="1800" dirty="0"/>
              <a:t>Promotion		1	2	3	4	5</a:t>
            </a:r>
          </a:p>
          <a:p>
            <a:pPr lvl="1"/>
            <a:r>
              <a:rPr lang="en-HK" sz="1800" dirty="0"/>
              <a:t>Supervision		1	2	3	4	5</a:t>
            </a:r>
          </a:p>
          <a:p>
            <a:pPr lvl="1"/>
            <a:r>
              <a:rPr lang="en-HK" sz="1800" dirty="0"/>
              <a:t>Overall		1	2	3	4	5</a:t>
            </a:r>
          </a:p>
          <a:p>
            <a:pPr lvl="1"/>
            <a:r>
              <a:rPr lang="en-HK" sz="1800" dirty="0"/>
              <a:t>Results: A total of 100 employees were surveyed. Employees’ satisfaction with three job factors were used to predicted their overall satisfaction. The results indicate that pay (</a:t>
            </a:r>
            <a:r>
              <a:rPr lang="el-GR" sz="1800" dirty="0"/>
              <a:t>β</a:t>
            </a:r>
            <a:r>
              <a:rPr lang="en-HK" sz="1800" baseline="-25000" dirty="0"/>
              <a:t>1</a:t>
            </a:r>
            <a:r>
              <a:rPr lang="en-HK" sz="1800" dirty="0"/>
              <a:t> = 0.38) had the greatest effect, followed by promotion (</a:t>
            </a:r>
            <a:r>
              <a:rPr lang="el-GR" sz="1800" dirty="0"/>
              <a:t>β</a:t>
            </a:r>
            <a:r>
              <a:rPr lang="en-HK" sz="1800" baseline="-25000" dirty="0"/>
              <a:t>2</a:t>
            </a:r>
            <a:r>
              <a:rPr lang="en-HK" sz="1800" dirty="0"/>
              <a:t> = 0.32) and supervision (</a:t>
            </a:r>
            <a:r>
              <a:rPr lang="el-GR" sz="1800" dirty="0"/>
              <a:t>β</a:t>
            </a:r>
            <a:r>
              <a:rPr lang="en-HK" sz="1800" baseline="-25000" dirty="0"/>
              <a:t>3</a:t>
            </a:r>
            <a:r>
              <a:rPr lang="en-HK" sz="1800" dirty="0"/>
              <a:t> = 0.26).</a:t>
            </a: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D9AC3D-2AEB-CF89-EF78-04A087D717F6}"/>
              </a:ext>
            </a:extLst>
          </p:cNvPr>
          <p:cNvSpPr txBox="1"/>
          <p:nvPr/>
        </p:nvSpPr>
        <p:spPr>
          <a:xfrm>
            <a:off x="8398668" y="3429000"/>
            <a:ext cx="2562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Stated Importance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AC3BB1-E1DA-8A50-3010-D5385AB55741}"/>
              </a:ext>
            </a:extLst>
          </p:cNvPr>
          <p:cNvSpPr txBox="1"/>
          <p:nvPr/>
        </p:nvSpPr>
        <p:spPr>
          <a:xfrm>
            <a:off x="8038628" y="6444043"/>
            <a:ext cx="2713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Derived Importance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97BE26-810E-6336-C291-A24929C38FB2}"/>
              </a:ext>
            </a:extLst>
          </p:cNvPr>
          <p:cNvSpPr txBox="1"/>
          <p:nvPr/>
        </p:nvSpPr>
        <p:spPr>
          <a:xfrm>
            <a:off x="8038628" y="4320975"/>
            <a:ext cx="1440160" cy="3416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Pay</a:t>
            </a:r>
            <a:endParaRPr lang="en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9C773C-6BE5-660C-1E6B-81EC627B6223}"/>
              </a:ext>
            </a:extLst>
          </p:cNvPr>
          <p:cNvSpPr txBox="1"/>
          <p:nvPr/>
        </p:nvSpPr>
        <p:spPr>
          <a:xfrm>
            <a:off x="8038628" y="4770729"/>
            <a:ext cx="1440160" cy="3416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Promotion</a:t>
            </a:r>
            <a:endParaRPr lang="en-GB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4408B6-7136-E066-8D5F-C5E0244C9A9F}"/>
              </a:ext>
            </a:extLst>
          </p:cNvPr>
          <p:cNvSpPr txBox="1"/>
          <p:nvPr/>
        </p:nvSpPr>
        <p:spPr>
          <a:xfrm>
            <a:off x="8050496" y="5266805"/>
            <a:ext cx="1440160" cy="3416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Supervision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4E1A6F-E798-3E9B-CF2D-F525FED8AF8C}"/>
              </a:ext>
            </a:extLst>
          </p:cNvPr>
          <p:cNvSpPr txBox="1"/>
          <p:nvPr/>
        </p:nvSpPr>
        <p:spPr>
          <a:xfrm>
            <a:off x="10486900" y="4623733"/>
            <a:ext cx="1594792" cy="590931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Overall Satisfaction</a:t>
            </a:r>
            <a:endParaRPr lang="en-GB" sz="2400" b="1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DCC2D5E-2FBF-8B76-9A86-EE56FEAABAE8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9490656" y="4491791"/>
            <a:ext cx="996244" cy="427408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175639F-FB18-BC89-FC5F-93E275E82856}"/>
              </a:ext>
            </a:extLst>
          </p:cNvPr>
          <p:cNvSpPr txBox="1"/>
          <p:nvPr/>
        </p:nvSpPr>
        <p:spPr>
          <a:xfrm>
            <a:off x="9612188" y="4409992"/>
            <a:ext cx="432047" cy="341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l-GR" dirty="0"/>
              <a:t>β</a:t>
            </a:r>
            <a:r>
              <a:rPr lang="en-HK" baseline="-25000" dirty="0"/>
              <a:t>1</a:t>
            </a:r>
            <a:endParaRPr lang="en-GB" baseline="-25000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4C1DCD4D-DEE8-11B7-E8E6-7C1D67AD506F}"/>
              </a:ext>
            </a:extLst>
          </p:cNvPr>
          <p:cNvCxnSpPr>
            <a:stCxn id="9" idx="3"/>
            <a:endCxn id="12" idx="1"/>
          </p:cNvCxnSpPr>
          <p:nvPr/>
        </p:nvCxnSpPr>
        <p:spPr>
          <a:xfrm flipV="1">
            <a:off x="9478788" y="4919199"/>
            <a:ext cx="1008112" cy="22346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17213C1-E3EE-1ABF-0CE2-9CB2C8796951}"/>
              </a:ext>
            </a:extLst>
          </p:cNvPr>
          <p:cNvCxnSpPr>
            <a:stCxn id="11" idx="3"/>
            <a:endCxn id="12" idx="1"/>
          </p:cNvCxnSpPr>
          <p:nvPr/>
        </p:nvCxnSpPr>
        <p:spPr>
          <a:xfrm flipV="1">
            <a:off x="9490656" y="4919199"/>
            <a:ext cx="996244" cy="51842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23555B4E-8720-0D9D-FEBC-BD4417FD9385}"/>
              </a:ext>
            </a:extLst>
          </p:cNvPr>
          <p:cNvSpPr txBox="1"/>
          <p:nvPr/>
        </p:nvSpPr>
        <p:spPr>
          <a:xfrm>
            <a:off x="9612188" y="5109120"/>
            <a:ext cx="432047" cy="341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l-GR" dirty="0"/>
              <a:t>β</a:t>
            </a:r>
            <a:r>
              <a:rPr lang="en-HK" baseline="-25000" dirty="0"/>
              <a:t>3</a:t>
            </a:r>
            <a:endParaRPr lang="en-GB" baseline="-25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459BCEE-101F-4F10-9D2D-3D21DB3D3E0C}"/>
              </a:ext>
            </a:extLst>
          </p:cNvPr>
          <p:cNvSpPr txBox="1"/>
          <p:nvPr/>
        </p:nvSpPr>
        <p:spPr>
          <a:xfrm>
            <a:off x="9556731" y="4759556"/>
            <a:ext cx="432047" cy="341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l-GR" dirty="0"/>
              <a:t>β</a:t>
            </a:r>
            <a:r>
              <a:rPr lang="en-HK" baseline="-25000" dirty="0"/>
              <a:t>2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1129554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87917-95B3-9DF0-5CD5-17575F84A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Positive and normative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3F2B2-8CAE-926D-50EC-655A2F052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A positive theory is a theory that attempts to explain how the world works in a value-free way, while a normative theory provides a value-based view about what the world ought to be like or how it ought to work.</a:t>
            </a:r>
          </a:p>
          <a:p>
            <a:r>
              <a:rPr lang="en-HK" dirty="0"/>
              <a:t>Positive theories express what is (</a:t>
            </a:r>
            <a:r>
              <a:rPr lang="en-HK" dirty="0">
                <a:solidFill>
                  <a:srgbClr val="FF0000"/>
                </a:solidFill>
              </a:rPr>
              <a:t>how things are done</a:t>
            </a:r>
            <a:r>
              <a:rPr lang="en-HK" dirty="0"/>
              <a:t>?), while normative theories express what ought to be (</a:t>
            </a:r>
            <a:r>
              <a:rPr lang="en-HK" dirty="0">
                <a:solidFill>
                  <a:srgbClr val="FF0000"/>
                </a:solidFill>
              </a:rPr>
              <a:t>how things should be done </a:t>
            </a:r>
            <a:r>
              <a:rPr lang="en-HK" dirty="0"/>
              <a:t>from a socialist, Marxist or feminism perspective.</a:t>
            </a:r>
          </a:p>
          <a:p>
            <a:r>
              <a:rPr lang="en-HK" dirty="0"/>
              <a:t>Positive research question: </a:t>
            </a:r>
            <a:r>
              <a:rPr lang="en-HK" dirty="0">
                <a:solidFill>
                  <a:srgbClr val="FF0000"/>
                </a:solidFill>
              </a:rPr>
              <a:t>How do multinational corporations </a:t>
            </a:r>
            <a:r>
              <a:rPr lang="en-HK" dirty="0"/>
              <a:t>(MNCs) </a:t>
            </a:r>
            <a:r>
              <a:rPr lang="en-HK" dirty="0">
                <a:solidFill>
                  <a:srgbClr val="FF0000"/>
                </a:solidFill>
              </a:rPr>
              <a:t>affect their local environment</a:t>
            </a:r>
            <a:r>
              <a:rPr lang="en-HK" dirty="0"/>
              <a:t>? </a:t>
            </a:r>
          </a:p>
          <a:p>
            <a:r>
              <a:rPr lang="en-HK" dirty="0"/>
              <a:t>Normative research question: </a:t>
            </a:r>
          </a:p>
          <a:p>
            <a:pPr lvl="1"/>
            <a:r>
              <a:rPr lang="en-HK" sz="2100" dirty="0"/>
              <a:t>How </a:t>
            </a:r>
            <a:r>
              <a:rPr lang="en-HK" sz="2100" dirty="0">
                <a:solidFill>
                  <a:srgbClr val="FF0000"/>
                </a:solidFill>
              </a:rPr>
              <a:t>should</a:t>
            </a:r>
            <a:r>
              <a:rPr lang="en-HK" sz="2100" dirty="0"/>
              <a:t> multinational corporations (MNCs) affect their local environment? </a:t>
            </a:r>
          </a:p>
          <a:p>
            <a:pPr lvl="1"/>
            <a:r>
              <a:rPr lang="en-HK" sz="2100" dirty="0">
                <a:solidFill>
                  <a:srgbClr val="FF0000"/>
                </a:solidFill>
              </a:rPr>
              <a:t>To what extent should </a:t>
            </a:r>
            <a:r>
              <a:rPr lang="en-HK" sz="2100" dirty="0"/>
              <a:t>businesses to care about their local stakeholders? </a:t>
            </a:r>
          </a:p>
          <a:p>
            <a:pPr lvl="1"/>
            <a:r>
              <a:rPr lang="en-HK" sz="2100" dirty="0"/>
              <a:t>How women workers in developing countries are marginalized?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AB61-5E21-8BC1-7463-161C1C107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79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951AE-5453-E6CE-2D78-C6A659562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Positive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1FA8B-157C-700A-88C7-B2302B11B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Describes and explains phenomena as they exist in reality.</a:t>
            </a:r>
          </a:p>
          <a:p>
            <a:r>
              <a:rPr lang="en-HK" dirty="0"/>
              <a:t>Aims to uncover empirical facts and analyse cause-and-effect relationships.</a:t>
            </a:r>
          </a:p>
          <a:p>
            <a:r>
              <a:rPr lang="en-HK" dirty="0"/>
              <a:t>Relies on objective data-driven analysis.</a:t>
            </a:r>
          </a:p>
          <a:p>
            <a:r>
              <a:rPr lang="en-HK" dirty="0"/>
              <a:t>Uses scientific methods like observation, measurement, and statistical analysis.</a:t>
            </a:r>
          </a:p>
          <a:p>
            <a:r>
              <a:rPr lang="en-HK" dirty="0"/>
              <a:t>Primarily descriptive, not prescriptive.</a:t>
            </a:r>
          </a:p>
          <a:p>
            <a:r>
              <a:rPr lang="en-HK" dirty="0"/>
              <a:t>Strives for value neutrality and objectivity.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946FC-AFFF-FE83-C8E5-3ECE5548F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51A0-CB78-B685-6FC4-F956F7C38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Normative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45A12-A5CD-EAE2-7D43-7759C6286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Evaluates and prescribes what ought to be or what is desirable.</a:t>
            </a:r>
          </a:p>
          <a:p>
            <a:r>
              <a:rPr lang="en-HK" dirty="0"/>
              <a:t>Involves making value judgments and recommendations.</a:t>
            </a:r>
          </a:p>
          <a:p>
            <a:r>
              <a:rPr lang="en-HK" dirty="0"/>
              <a:t>Relies on ethical, moral, or ideological frameworks.</a:t>
            </a:r>
          </a:p>
          <a:p>
            <a:r>
              <a:rPr lang="en-HK" dirty="0"/>
              <a:t>Subjective judgments and personal values play a role.</a:t>
            </a:r>
          </a:p>
          <a:p>
            <a:r>
              <a:rPr lang="en-HK" dirty="0"/>
              <a:t>Inherently prescriptive, involves advocating for specific actions or policies.</a:t>
            </a:r>
          </a:p>
          <a:p>
            <a:r>
              <a:rPr lang="en-HK" dirty="0"/>
              <a:t>Acknowledges subjective values and openly embraces the researcher's perspective.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D2C6D-A166-3601-BF12-C0EC91591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3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</a:p>
          <a:p>
            <a:pPr lvl="1"/>
            <a:r>
              <a:rPr lang="en-HK" dirty="0"/>
              <a:t>What are the lived experiences of customers who repeatedly stay at a luxury hotel?"</a:t>
            </a:r>
            <a:endParaRPr lang="en-US" dirty="0"/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</a:t>
            </a:r>
          </a:p>
          <a:p>
            <a:pPr lvl="1"/>
            <a:r>
              <a:rPr lang="en-HK" dirty="0"/>
              <a:t>Which relational benefits are most important to repeated customers?</a:t>
            </a:r>
          </a:p>
          <a:p>
            <a:pPr lvl="1"/>
            <a:r>
              <a:rPr lang="en-US" dirty="0"/>
              <a:t>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r>
              <a:rPr lang="en-US" dirty="0"/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1223801" y="1644825"/>
            <a:ext cx="9753600" cy="4984576"/>
          </a:xfrm>
        </p:spPr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Definition: Relational benefits refer to the benefits that customers receive from long-term relationships above and beyond the core product or service.</a:t>
            </a:r>
          </a:p>
          <a:p>
            <a:r>
              <a:rPr lang="en-HK" dirty="0">
                <a:sym typeface="Wingdings" pitchFamily="2" charset="2"/>
              </a:rPr>
              <a:t>Operational definition: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0657E-1EDE-CFA6-8A94-155B1BE80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76FE9-57A0-861E-9063-2F9B891FD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264497"/>
          </a:xfrm>
        </p:spPr>
        <p:txBody>
          <a:bodyPr>
            <a:normAutofit/>
          </a:bodyPr>
          <a:lstStyle/>
          <a:p>
            <a:r>
              <a:rPr lang="en-HK" dirty="0"/>
              <a:t>Introduction</a:t>
            </a:r>
          </a:p>
          <a:p>
            <a:pPr lvl="1"/>
            <a:r>
              <a:rPr lang="en-HK" dirty="0"/>
              <a:t>Background: Identify the research problem and establish its context by highlighting existing knowledge in the field. Clearly articulate why the study is necessary and what significant gaps it aims to fill.</a:t>
            </a:r>
          </a:p>
          <a:p>
            <a:pPr lvl="1"/>
            <a:r>
              <a:rPr lang="en-GB" dirty="0"/>
              <a:t>Research questions: Develop relevant, researchable and answerable questions. These questions should guide the entire research process and dictate the methodology used.</a:t>
            </a:r>
          </a:p>
          <a:p>
            <a:pPr lvl="1"/>
            <a:r>
              <a:rPr lang="en-HK" dirty="0"/>
              <a:t>Objectives: be specific, achievable and clearly stated. They provide direction for the research and define what the study intends to accomplish.</a:t>
            </a:r>
          </a:p>
          <a:p>
            <a:pPr lvl="1"/>
            <a:r>
              <a:rPr lang="en-HK" dirty="0"/>
              <a:t>Contribution: Describe the expected impact or contribution that the proposed research is anticipated to have on the progress and development of the research field.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A41AC2-6852-673C-D0D3-FD72A03FF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6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3DCC-5B4A-917E-F404-B7BA64848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3A66B-531D-9C65-5019-6CDF1E45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sz="2600" dirty="0"/>
              <a:t>Literature review</a:t>
            </a:r>
          </a:p>
          <a:p>
            <a:pPr lvl="1"/>
            <a:r>
              <a:rPr lang="en-HK" sz="2200" dirty="0"/>
              <a:t>Identify essential concepts, theories, research findings and gaps pertaining to a particular topic. This process establishes a solid foundation for future studies and investigations.</a:t>
            </a:r>
          </a:p>
          <a:p>
            <a:r>
              <a:rPr lang="en-HK" sz="2600" dirty="0"/>
              <a:t>Methodology</a:t>
            </a:r>
          </a:p>
          <a:p>
            <a:pPr lvl="1"/>
            <a:r>
              <a:rPr lang="en-HK" sz="2200" dirty="0"/>
              <a:t>Outline the research design, sampling strategy, and date collection methods. Justify each methodological choice and explain how it will help answer the research questions.</a:t>
            </a:r>
          </a:p>
          <a:p>
            <a:pPr lvl="1"/>
            <a:r>
              <a:rPr lang="en-HK" sz="2200" dirty="0"/>
              <a:t>Data analysis plan: Describe the techniques* that will be used to analyse the data. Justifying the choice of these techniques is essential for the validity of the research.</a:t>
            </a:r>
          </a:p>
          <a:p>
            <a:pPr lvl="1"/>
            <a:r>
              <a:rPr lang="en-HK" sz="2200" dirty="0"/>
              <a:t>Ethical considerations: Address the ethical implications of the research, including participant protection, consent processes, and how data privacy will be maintained.</a:t>
            </a: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30E47-8ACF-F802-3A45-8808A4D67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F357A1-26E5-A745-2AAE-0151E0D11C82}"/>
              </a:ext>
            </a:extLst>
          </p:cNvPr>
          <p:cNvSpPr txBox="1"/>
          <p:nvPr/>
        </p:nvSpPr>
        <p:spPr>
          <a:xfrm>
            <a:off x="1701924" y="5954945"/>
            <a:ext cx="9629327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 </a:t>
            </a:r>
            <a:r>
              <a:rPr lang="en-HK" sz="1600" b="1" dirty="0"/>
              <a:t>Quantitative</a:t>
            </a:r>
            <a:r>
              <a:rPr lang="en-HK" sz="1600" dirty="0"/>
              <a:t>: Factor analysis, multiple regression, structural equation modelling, etc. </a:t>
            </a:r>
          </a:p>
          <a:p>
            <a:pPr>
              <a:lnSpc>
                <a:spcPct val="90000"/>
              </a:lnSpc>
            </a:pPr>
            <a:r>
              <a:rPr lang="en-HK" sz="1600" b="1" dirty="0"/>
              <a:t>Qualitative</a:t>
            </a:r>
            <a:r>
              <a:rPr lang="en-HK" sz="1600" dirty="0"/>
              <a:t>: Thematic analysis, narrative analysis, discourse analysis, content analysis, grounded theory, Interpretive phenomenological analysis.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8626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5043</TotalTime>
  <Words>3785</Words>
  <Application>Microsoft Office PowerPoint</Application>
  <PresentationFormat>Custom</PresentationFormat>
  <Paragraphs>560</Paragraphs>
  <Slides>41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Century Gothic</vt:lpstr>
      <vt:lpstr>Wingdings</vt:lpstr>
      <vt:lpstr>Continental Asia 16x9</vt:lpstr>
      <vt:lpstr>SBPD8001  Preparing for doctoral research</vt:lpstr>
      <vt:lpstr>Topics</vt:lpstr>
      <vt:lpstr>academic disciplines and fields of study</vt:lpstr>
      <vt:lpstr>PowerPoint Presentation</vt:lpstr>
      <vt:lpstr>PowerPoint Presentation</vt:lpstr>
      <vt:lpstr>Here is an Example</vt:lpstr>
      <vt:lpstr>Major Research Areas</vt:lpstr>
      <vt:lpstr>PowerPoint Presentation</vt:lpstr>
      <vt:lpstr>Strategic Management Research</vt:lpstr>
      <vt:lpstr>PowerPoint Presentation</vt:lpstr>
      <vt:lpstr>Developing research ideas and topics</vt:lpstr>
      <vt:lpstr>Doctoral Thesis vs. Business Consultancy Report</vt:lpstr>
      <vt:lpstr>Converting Business Problems into Academic Research</vt:lpstr>
      <vt:lpstr>EXAMPLES</vt:lpstr>
      <vt:lpstr>examples</vt:lpstr>
      <vt:lpstr>Quantitative research: When concepts are clearly defined and researchers attempt to measure them quantitatively Qualitative research: When concepts lack clarity and researchers want to understand the subjective meaning attributed to these concepts by individuals.</vt:lpstr>
      <vt:lpstr>Quantitative and qualitative Research</vt:lpstr>
      <vt:lpstr>What makes a good research topic?</vt:lpstr>
      <vt:lpstr>justification</vt:lpstr>
      <vt:lpstr>Grounded in literature</vt:lpstr>
      <vt:lpstr>originality</vt:lpstr>
      <vt:lpstr>common mistakes in writing research proposals</vt:lpstr>
      <vt:lpstr>Perceived and empirical associations</vt:lpstr>
      <vt:lpstr>Perceived and empirical associations</vt:lpstr>
      <vt:lpstr>Stated and derived importance</vt:lpstr>
      <vt:lpstr>Stated and derived importance</vt:lpstr>
      <vt:lpstr>Stated and derived importance</vt:lpstr>
      <vt:lpstr>Positive and normative research</vt:lpstr>
      <vt:lpstr>Positive research</vt:lpstr>
      <vt:lpstr>Normative research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Outline of a Research Proposal</vt:lpstr>
      <vt:lpstr>Outline of a Research Proposal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95</cp:revision>
  <cp:lastPrinted>2023-01-06T10:43:57Z</cp:lastPrinted>
  <dcterms:created xsi:type="dcterms:W3CDTF">2018-01-28T08:08:54Z</dcterms:created>
  <dcterms:modified xsi:type="dcterms:W3CDTF">2023-12-21T07:03:53Z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