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4" r:id="rId3"/>
    <p:sldId id="265" r:id="rId4"/>
    <p:sldId id="266" r:id="rId5"/>
    <p:sldId id="267" r:id="rId6"/>
    <p:sldId id="26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1" autoAdjust="0"/>
    <p:restoredTop sz="94660"/>
  </p:normalViewPr>
  <p:slideViewPr>
    <p:cSldViewPr snapToGrid="0">
      <p:cViewPr varScale="1">
        <p:scale>
          <a:sx n="57" d="100"/>
          <a:sy n="57" d="100"/>
        </p:scale>
        <p:origin x="72" y="13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0DB8C6-DCFE-4895-8E2B-9CD6DB847E09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D3A708-8837-49AF-9963-4617D7DA2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86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424BA47-9899-4CB1-9E77-E37D232CB1B5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656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8649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07820-8D9B-404E-A101-948ABF55A278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A2FBB-4834-4826-9CE5-9A9FC38F0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609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07820-8D9B-404E-A101-948ABF55A278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A2FBB-4834-4826-9CE5-9A9FC38F0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558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07820-8D9B-404E-A101-948ABF55A278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A2FBB-4834-4826-9CE5-9A9FC38F0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567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07820-8D9B-404E-A101-948ABF55A278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A2FBB-4834-4826-9CE5-9A9FC38F0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43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07820-8D9B-404E-A101-948ABF55A278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A2FBB-4834-4826-9CE5-9A9FC38F0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41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07820-8D9B-404E-A101-948ABF55A278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A2FBB-4834-4826-9CE5-9A9FC38F0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191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07820-8D9B-404E-A101-948ABF55A278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A2FBB-4834-4826-9CE5-9A9FC38F0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990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07820-8D9B-404E-A101-948ABF55A278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A2FBB-4834-4826-9CE5-9A9FC38F0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339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07820-8D9B-404E-A101-948ABF55A278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A2FBB-4834-4826-9CE5-9A9FC38F0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399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07820-8D9B-404E-A101-948ABF55A278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A2FBB-4834-4826-9CE5-9A9FC38F0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892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07820-8D9B-404E-A101-948ABF55A278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A2FBB-4834-4826-9CE5-9A9FC38F0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963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07820-8D9B-404E-A101-948ABF55A278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5A2FBB-4834-4826-9CE5-9A9FC38F0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531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ftr" sz="quarter" idx="4294967295"/>
          </p:nvPr>
        </p:nvSpPr>
        <p:spPr>
          <a:xfrm>
            <a:off x="4648200" y="6245225"/>
            <a:ext cx="2895600" cy="476250"/>
          </a:xfrm>
          <a:prstGeom prst="rect">
            <a:avLst/>
          </a:prstGeom>
        </p:spPr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8077200" y="6245225"/>
            <a:ext cx="2133600" cy="476250"/>
          </a:xfrm>
          <a:prstGeom prst="rect">
            <a:avLst/>
          </a:prstGeom>
        </p:spPr>
        <p:txBody>
          <a:bodyPr/>
          <a:lstStyle/>
          <a:p>
            <a:fld id="{C94B34F6-E9E2-4B06-98C0-F1DE68A5CF0D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553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Introduction to TEFL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Session 7: Grammar</a:t>
            </a:r>
          </a:p>
        </p:txBody>
      </p:sp>
    </p:spTree>
    <p:extLst>
      <p:ext uri="{BB962C8B-B14F-4D97-AF65-F5344CB8AC3E}">
        <p14:creationId xmlns:p14="http://schemas.microsoft.com/office/powerpoint/2010/main" val="1890092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CA089-EE57-42C4-AC0D-FDC7B68255CF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Grammar ? 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4800"/>
              <a:t>It is the science of rules that govern syntax (word-order) and morphology (affixation) and how they are inter-related.</a:t>
            </a:r>
          </a:p>
        </p:txBody>
      </p:sp>
    </p:spTree>
    <p:extLst>
      <p:ext uri="{BB962C8B-B14F-4D97-AF65-F5344CB8AC3E}">
        <p14:creationId xmlns:p14="http://schemas.microsoft.com/office/powerpoint/2010/main" val="176957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0E9CE-633A-4509-94AD-9421171DEFFB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Besides tenses what are the main areas of grammatical study ?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/>
              <a:t>Parts of speech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Prepositions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Nouns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Verbs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Adjectives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Adverbs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Conjunctions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Articles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Pronouns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Determiners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Exclamations</a:t>
            </a:r>
          </a:p>
          <a:p>
            <a:pPr lvl="1">
              <a:lnSpc>
                <a:spcPct val="80000"/>
              </a:lnSpc>
            </a:pPr>
            <a:endParaRPr lang="en-GB" altLang="en-US"/>
          </a:p>
          <a:p>
            <a:pPr lvl="1">
              <a:lnSpc>
                <a:spcPct val="80000"/>
              </a:lnSpc>
            </a:pPr>
            <a:endParaRPr lang="en-GB" altLang="en-US" sz="1800"/>
          </a:p>
          <a:p>
            <a:pPr>
              <a:lnSpc>
                <a:spcPct val="80000"/>
              </a:lnSpc>
            </a:pPr>
            <a:endParaRPr lang="en-GB" altLang="en-US" sz="2000"/>
          </a:p>
          <a:p>
            <a:pPr>
              <a:lnSpc>
                <a:spcPct val="80000"/>
              </a:lnSpc>
            </a:pPr>
            <a:endParaRPr lang="en-GB" altLang="en-US" sz="2000"/>
          </a:p>
        </p:txBody>
      </p:sp>
      <p:sp>
        <p:nvSpPr>
          <p:cNvPr id="68612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400"/>
              <a:t>Sentence structure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Modal verbs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Phrasal Verbs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Agreement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Uncountable nouns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Conditionals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Active / Passive voice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Reported speech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Questions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Auxiliary verbs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Time expressions</a:t>
            </a:r>
          </a:p>
          <a:p>
            <a:pPr>
              <a:lnSpc>
                <a:spcPct val="80000"/>
              </a:lnSpc>
            </a:pP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322943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0BAB3-3B6D-4F3D-84A2-66B86EDC70C1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92100"/>
            <a:ext cx="8229600" cy="833438"/>
          </a:xfrm>
        </p:spPr>
        <p:txBody>
          <a:bodyPr/>
          <a:lstStyle/>
          <a:p>
            <a:r>
              <a:rPr lang="en-GB" altLang="en-US"/>
              <a:t>main tenses in English grammar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92313" y="1700214"/>
            <a:ext cx="4038600" cy="3889375"/>
          </a:xfrm>
        </p:spPr>
        <p:txBody>
          <a:bodyPr/>
          <a:lstStyle/>
          <a:p>
            <a:r>
              <a:rPr lang="en-GB" altLang="en-US" sz="3000"/>
              <a:t>Present simple</a:t>
            </a:r>
          </a:p>
          <a:p>
            <a:r>
              <a:rPr lang="en-GB" altLang="en-US" sz="3000"/>
              <a:t>Present continuous</a:t>
            </a:r>
          </a:p>
          <a:p>
            <a:r>
              <a:rPr lang="en-GB" altLang="en-US" sz="3000"/>
              <a:t>Past simple</a:t>
            </a:r>
          </a:p>
          <a:p>
            <a:r>
              <a:rPr lang="en-GB" altLang="en-US" sz="3000"/>
              <a:t>Past continuous</a:t>
            </a:r>
          </a:p>
          <a:p>
            <a:r>
              <a:rPr lang="en-GB" altLang="en-US" sz="3000"/>
              <a:t>Future simple</a:t>
            </a:r>
          </a:p>
          <a:p>
            <a:r>
              <a:rPr lang="en-GB" altLang="en-US" sz="3000"/>
              <a:t>Future continuous</a:t>
            </a:r>
          </a:p>
          <a:p>
            <a:endParaRPr lang="en-GB" altLang="en-US" sz="3000"/>
          </a:p>
        </p:txBody>
      </p:sp>
      <p:sp>
        <p:nvSpPr>
          <p:cNvPr id="7066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628776"/>
            <a:ext cx="4038600" cy="4391025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3000"/>
              <a:t>Present perfect simple</a:t>
            </a:r>
          </a:p>
          <a:p>
            <a:pPr>
              <a:lnSpc>
                <a:spcPct val="90000"/>
              </a:lnSpc>
            </a:pPr>
            <a:r>
              <a:rPr lang="en-GB" altLang="en-US" sz="3000"/>
              <a:t>Present perfect continuous</a:t>
            </a:r>
          </a:p>
          <a:p>
            <a:pPr>
              <a:lnSpc>
                <a:spcPct val="90000"/>
              </a:lnSpc>
            </a:pPr>
            <a:r>
              <a:rPr lang="en-GB" altLang="en-US" sz="3000"/>
              <a:t>Past perfect simple</a:t>
            </a:r>
          </a:p>
          <a:p>
            <a:pPr>
              <a:lnSpc>
                <a:spcPct val="90000"/>
              </a:lnSpc>
            </a:pPr>
            <a:r>
              <a:rPr lang="en-GB" altLang="en-US" sz="3000"/>
              <a:t>Past perfect continuous</a:t>
            </a:r>
          </a:p>
          <a:p>
            <a:pPr>
              <a:lnSpc>
                <a:spcPct val="90000"/>
              </a:lnSpc>
            </a:pPr>
            <a:r>
              <a:rPr lang="en-GB" altLang="en-US" sz="3000"/>
              <a:t>Past perfect simple</a:t>
            </a:r>
          </a:p>
          <a:p>
            <a:pPr>
              <a:lnSpc>
                <a:spcPct val="90000"/>
              </a:lnSpc>
            </a:pPr>
            <a:r>
              <a:rPr lang="en-GB" altLang="en-US" sz="3000"/>
              <a:t>Past perfect continuous</a:t>
            </a:r>
          </a:p>
          <a:p>
            <a:pPr>
              <a:lnSpc>
                <a:spcPct val="90000"/>
              </a:lnSpc>
            </a:pPr>
            <a:endParaRPr lang="en-GB" altLang="en-US" sz="3000"/>
          </a:p>
          <a:p>
            <a:pPr>
              <a:lnSpc>
                <a:spcPct val="90000"/>
              </a:lnSpc>
            </a:pPr>
            <a:endParaRPr lang="en-GB" altLang="en-US" sz="3000"/>
          </a:p>
        </p:txBody>
      </p:sp>
    </p:spTree>
    <p:extLst>
      <p:ext uri="{BB962C8B-B14F-4D97-AF65-F5344CB8AC3E}">
        <p14:creationId xmlns:p14="http://schemas.microsoft.com/office/powerpoint/2010/main" val="2765290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36453-5C7B-4D6A-B620-F9689FC44345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	Form vs. Meaning:-</a:t>
            </a:r>
            <a:br>
              <a:rPr lang="en-GB" altLang="en-US" sz="4000"/>
            </a:br>
            <a:r>
              <a:rPr lang="en-GB" altLang="en-US" sz="4000"/>
              <a:t>“If it rains I will take an umbrella”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000" u="sng"/>
              <a:t>Form </a:t>
            </a:r>
          </a:p>
          <a:p>
            <a:pPr lvl="1">
              <a:lnSpc>
                <a:spcPct val="80000"/>
              </a:lnSpc>
            </a:pPr>
            <a:endParaRPr lang="en-GB" altLang="en-US" sz="2000" u="sng"/>
          </a:p>
          <a:p>
            <a:pPr lvl="1">
              <a:lnSpc>
                <a:spcPct val="80000"/>
              </a:lnSpc>
            </a:pPr>
            <a:r>
              <a:rPr lang="en-GB" altLang="en-US" sz="1800"/>
              <a:t>Conditional type (I.) sentence</a:t>
            </a:r>
          </a:p>
          <a:p>
            <a:pPr lvl="1">
              <a:lnSpc>
                <a:spcPct val="80000"/>
              </a:lnSpc>
            </a:pPr>
            <a:endParaRPr lang="en-GB" altLang="en-US" sz="1800"/>
          </a:p>
          <a:p>
            <a:pPr lvl="1">
              <a:lnSpc>
                <a:spcPct val="80000"/>
              </a:lnSpc>
            </a:pPr>
            <a:r>
              <a:rPr lang="en-GB" altLang="en-US" sz="1800"/>
              <a:t>If clause:-</a:t>
            </a:r>
          </a:p>
          <a:p>
            <a:pPr lvl="2">
              <a:lnSpc>
                <a:spcPct val="80000"/>
              </a:lnSpc>
            </a:pPr>
            <a:r>
              <a:rPr lang="en-GB" altLang="en-US" sz="1800"/>
              <a:t>If + present simple</a:t>
            </a:r>
          </a:p>
          <a:p>
            <a:pPr lvl="2">
              <a:lnSpc>
                <a:spcPct val="80000"/>
              </a:lnSpc>
            </a:pPr>
            <a:endParaRPr lang="en-GB" altLang="en-US" sz="1800"/>
          </a:p>
          <a:p>
            <a:pPr lvl="1">
              <a:lnSpc>
                <a:spcPct val="80000"/>
              </a:lnSpc>
            </a:pPr>
            <a:r>
              <a:rPr lang="en-GB" altLang="en-US" sz="1800"/>
              <a:t>Main clause:-</a:t>
            </a:r>
          </a:p>
          <a:p>
            <a:pPr lvl="2">
              <a:lnSpc>
                <a:spcPct val="80000"/>
              </a:lnSpc>
            </a:pPr>
            <a:r>
              <a:rPr lang="en-GB" altLang="en-US" sz="1800"/>
              <a:t>Future simple</a:t>
            </a:r>
          </a:p>
          <a:p>
            <a:pPr lvl="2">
              <a:lnSpc>
                <a:spcPct val="80000"/>
              </a:lnSpc>
            </a:pPr>
            <a:endParaRPr lang="en-GB" altLang="en-US" sz="1800"/>
          </a:p>
          <a:p>
            <a:pPr lvl="1">
              <a:lnSpc>
                <a:spcPct val="80000"/>
              </a:lnSpc>
            </a:pPr>
            <a:r>
              <a:rPr lang="en-GB" altLang="en-US" sz="2000"/>
              <a:t>In reality will as modal verb may be substituted by another modal</a:t>
            </a:r>
          </a:p>
        </p:txBody>
      </p:sp>
      <p:sp>
        <p:nvSpPr>
          <p:cNvPr id="72709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000" u="sng"/>
              <a:t>Meaning</a:t>
            </a:r>
          </a:p>
          <a:p>
            <a:pPr>
              <a:lnSpc>
                <a:spcPct val="80000"/>
              </a:lnSpc>
            </a:pPr>
            <a:endParaRPr lang="en-GB" altLang="en-US" sz="2000" u="sng"/>
          </a:p>
          <a:p>
            <a:pPr>
              <a:lnSpc>
                <a:spcPct val="80000"/>
              </a:lnSpc>
            </a:pPr>
            <a:r>
              <a:rPr lang="en-GB" altLang="en-US" sz="1800"/>
              <a:t>If I carry out action X then result Y will happen. That is, result Y is PROBABLE.</a:t>
            </a:r>
          </a:p>
          <a:p>
            <a:pPr>
              <a:lnSpc>
                <a:spcPct val="80000"/>
              </a:lnSpc>
            </a:pPr>
            <a:endParaRPr lang="en-GB" altLang="en-US" sz="1800"/>
          </a:p>
          <a:p>
            <a:pPr>
              <a:lnSpc>
                <a:spcPct val="80000"/>
              </a:lnSpc>
            </a:pPr>
            <a:r>
              <a:rPr lang="en-GB" altLang="en-US" sz="1800"/>
              <a:t>However, if the strong modal will is substituted by a weaker modal then the result becomes less probable…</a:t>
            </a:r>
          </a:p>
          <a:p>
            <a:pPr lvl="1">
              <a:lnSpc>
                <a:spcPct val="80000"/>
              </a:lnSpc>
            </a:pPr>
            <a:r>
              <a:rPr lang="en-GB" altLang="en-US" sz="1600"/>
              <a:t>I must/can/may/should/ought to/could/might take an umbrella..</a:t>
            </a:r>
          </a:p>
          <a:p>
            <a:pPr>
              <a:lnSpc>
                <a:spcPct val="80000"/>
              </a:lnSpc>
            </a:pPr>
            <a:r>
              <a:rPr lang="en-GB" altLang="en-US" sz="1800"/>
              <a:t>Nevertheless, conditional type (I.) sentences are normally associated with will in the main clause</a:t>
            </a:r>
          </a:p>
          <a:p>
            <a:pPr>
              <a:lnSpc>
                <a:spcPct val="80000"/>
              </a:lnSpc>
            </a:pP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2786907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88C08-14D2-4928-B36F-F5BB1956656B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Recommended Grammar Books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000"/>
              <a:t>Longman English Grammar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L.G. Alexander</a:t>
            </a:r>
          </a:p>
          <a:p>
            <a:pPr>
              <a:lnSpc>
                <a:spcPct val="80000"/>
              </a:lnSpc>
            </a:pPr>
            <a:endParaRPr lang="en-GB" altLang="en-US" sz="2000"/>
          </a:p>
          <a:p>
            <a:pPr>
              <a:lnSpc>
                <a:spcPct val="80000"/>
              </a:lnSpc>
            </a:pPr>
            <a:r>
              <a:rPr lang="en-GB" altLang="en-US" sz="2000"/>
              <a:t>Practical English Usage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Michael Swan</a:t>
            </a:r>
          </a:p>
          <a:p>
            <a:pPr>
              <a:lnSpc>
                <a:spcPct val="80000"/>
              </a:lnSpc>
            </a:pPr>
            <a:endParaRPr lang="en-GB" altLang="en-US" sz="2000"/>
          </a:p>
          <a:p>
            <a:pPr>
              <a:lnSpc>
                <a:spcPct val="80000"/>
              </a:lnSpc>
            </a:pPr>
            <a:r>
              <a:rPr lang="en-GB" altLang="en-US" sz="2000"/>
              <a:t>A Practical English Grammar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Thomson  &amp; Martinet</a:t>
            </a:r>
          </a:p>
          <a:p>
            <a:pPr lvl="1">
              <a:lnSpc>
                <a:spcPct val="80000"/>
              </a:lnSpc>
            </a:pPr>
            <a:endParaRPr lang="en-GB" altLang="en-US" sz="2000"/>
          </a:p>
          <a:p>
            <a:pPr>
              <a:lnSpc>
                <a:spcPct val="80000"/>
              </a:lnSpc>
            </a:pPr>
            <a:r>
              <a:rPr lang="en-GB" altLang="en-US" sz="2000"/>
              <a:t>Cassell’s Students’ English Grammar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Jake Allsop</a:t>
            </a:r>
          </a:p>
          <a:p>
            <a:pPr>
              <a:lnSpc>
                <a:spcPct val="80000"/>
              </a:lnSpc>
            </a:pPr>
            <a:endParaRPr lang="en-GB" altLang="en-US" sz="2000"/>
          </a:p>
        </p:txBody>
      </p:sp>
      <p:sp>
        <p:nvSpPr>
          <p:cNvPr id="7885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096000" y="1844675"/>
            <a:ext cx="4038600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000"/>
              <a:t>Essential Grammar in Use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Raymond Murphy</a:t>
            </a:r>
          </a:p>
          <a:p>
            <a:pPr>
              <a:lnSpc>
                <a:spcPct val="80000"/>
              </a:lnSpc>
            </a:pPr>
            <a:endParaRPr lang="en-GB" altLang="en-US" sz="2000"/>
          </a:p>
          <a:p>
            <a:pPr>
              <a:lnSpc>
                <a:spcPct val="80000"/>
              </a:lnSpc>
            </a:pPr>
            <a:r>
              <a:rPr lang="en-GB" altLang="en-US" sz="2000"/>
              <a:t>English Grammar in Use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Raymond Murphy</a:t>
            </a:r>
          </a:p>
          <a:p>
            <a:pPr>
              <a:lnSpc>
                <a:spcPct val="80000"/>
              </a:lnSpc>
            </a:pPr>
            <a:endParaRPr lang="en-GB" altLang="en-US" sz="2000"/>
          </a:p>
          <a:p>
            <a:pPr>
              <a:lnSpc>
                <a:spcPct val="80000"/>
              </a:lnSpc>
            </a:pPr>
            <a:r>
              <a:rPr lang="en-GB" altLang="en-US" sz="2000"/>
              <a:t>Collins COBUILD English guides (various authors)</a:t>
            </a:r>
          </a:p>
          <a:p>
            <a:pPr>
              <a:lnSpc>
                <a:spcPct val="80000"/>
              </a:lnSpc>
            </a:pPr>
            <a:endParaRPr lang="en-GB" altLang="en-US" sz="2000"/>
          </a:p>
          <a:p>
            <a:pPr lvl="1">
              <a:lnSpc>
                <a:spcPct val="80000"/>
              </a:lnSpc>
            </a:pPr>
            <a:r>
              <a:rPr lang="en-GB" altLang="en-US" sz="1800"/>
              <a:t>e.g. volume (9) linking words by Sylvia Chalker </a:t>
            </a:r>
          </a:p>
          <a:p>
            <a:pPr lvl="2">
              <a:lnSpc>
                <a:spcPct val="80000"/>
              </a:lnSpc>
            </a:pPr>
            <a:endParaRPr lang="en-GB" altLang="en-US" sz="1600"/>
          </a:p>
          <a:p>
            <a:pPr lvl="1">
              <a:lnSpc>
                <a:spcPct val="80000"/>
              </a:lnSpc>
            </a:pPr>
            <a:r>
              <a:rPr lang="en-GB" altLang="en-US" sz="1800"/>
              <a:t>e.g. volume(3) articles by Roger Berry</a:t>
            </a:r>
          </a:p>
          <a:p>
            <a:pPr>
              <a:lnSpc>
                <a:spcPct val="80000"/>
              </a:lnSpc>
            </a:pPr>
            <a:endParaRPr lang="en-GB" altLang="en-US" sz="2000"/>
          </a:p>
          <a:p>
            <a:pPr>
              <a:lnSpc>
                <a:spcPct val="80000"/>
              </a:lnSpc>
            </a:pP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4110044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332</Words>
  <Application>Microsoft Office PowerPoint</Application>
  <PresentationFormat>Widescreen</PresentationFormat>
  <Paragraphs>97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Introduction to TEFL</vt:lpstr>
      <vt:lpstr>What Is Grammar ? </vt:lpstr>
      <vt:lpstr>Besides tenses what are the main areas of grammatical study ?</vt:lpstr>
      <vt:lpstr>main tenses in English grammar</vt:lpstr>
      <vt:lpstr> Form vs. Meaning:- “If it rains I will take an umbrella”</vt:lpstr>
      <vt:lpstr>Recommended Grammar Books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TEFL</dc:title>
  <dc:creator>David Charles Williams (International Centre)</dc:creator>
  <cp:lastModifiedBy>David Charles Williams (International Centre)</cp:lastModifiedBy>
  <cp:revision>1</cp:revision>
  <dcterms:created xsi:type="dcterms:W3CDTF">2017-01-19T11:58:18Z</dcterms:created>
  <dcterms:modified xsi:type="dcterms:W3CDTF">2017-01-19T11:58:43Z</dcterms:modified>
</cp:coreProperties>
</file>