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4630400" cy="8229600"/>
  <p:notesSz cx="8229600" cy="14630400"/>
  <p:embeddedFontLst>
    <p:embeddedFont>
      <p:font typeface="Nunito Semi Bold" panose="020B0604020202020204" charset="0"/>
      <p:regular r:id="rId14"/>
    </p:embeddedFont>
    <p:embeddedFont>
      <p:font typeface="PT Sans" panose="020B0503020203020204" pitchFamily="34" charset="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54" d="100"/>
          <a:sy n="54" d="100"/>
        </p:scale>
        <p:origin x="7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1257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2E">
              <a:alpha val="75000"/>
            </a:srgbClr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2E">
              <a:alpha val="75000"/>
            </a:srgbClr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2E">
              <a:alpha val="75000"/>
            </a:srgbClr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2E">
              <a:alpha val="75000"/>
            </a:srgbClr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2E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2E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2E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2E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2E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2E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2E">
              <a:alpha val="7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5" Type="http://schemas.openxmlformats.org/officeDocument/2006/relationships/image" Target="../media/image20.sv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sv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sv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10" Type="http://schemas.openxmlformats.org/officeDocument/2006/relationships/image" Target="../media/image34.svg"/><Relationship Id="rId4" Type="http://schemas.openxmlformats.org/officeDocument/2006/relationships/image" Target="../media/image28.svg"/><Relationship Id="rId9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13" Type="http://schemas.openxmlformats.org/officeDocument/2006/relationships/image" Target="../media/image45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17" Type="http://schemas.openxmlformats.org/officeDocument/2006/relationships/image" Target="../media/image49.sv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48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8.png"/><Relationship Id="rId11" Type="http://schemas.openxmlformats.org/officeDocument/2006/relationships/image" Target="../media/image43.svg"/><Relationship Id="rId5" Type="http://schemas.openxmlformats.org/officeDocument/2006/relationships/image" Target="../media/image37.svg"/><Relationship Id="rId15" Type="http://schemas.openxmlformats.org/officeDocument/2006/relationships/image" Target="../media/image4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Relationship Id="rId14" Type="http://schemas.openxmlformats.org/officeDocument/2006/relationships/image" Target="../media/image46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li.org/docs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hyperlink" Target="https://www.cvedetails.com/" TargetMode="External"/><Relationship Id="rId5" Type="http://schemas.openxmlformats.org/officeDocument/2006/relationships/hyperlink" Target="https://learn.microsoft.com/en-us/windows-server/identity/ad-ds/active-directory-domain-services" TargetMode="External"/><Relationship Id="rId4" Type="http://schemas.openxmlformats.org/officeDocument/2006/relationships/hyperlink" Target="https://nmap.org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0" y="0"/>
            <a:ext cx="7315200" cy="82296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4523" y="2234089"/>
            <a:ext cx="6716554" cy="3761303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837724" y="2113240"/>
            <a:ext cx="5639753" cy="21120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00"/>
              </a:lnSpc>
              <a:buNone/>
            </a:pPr>
            <a:r>
              <a:rPr lang="en-US" sz="440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Advanced Cybersecurity Assessment</a:t>
            </a:r>
            <a:endParaRPr lang="en-US" sz="4400" dirty="0"/>
          </a:p>
        </p:txBody>
      </p:sp>
      <p:sp>
        <p:nvSpPr>
          <p:cNvPr id="5" name="Text 1"/>
          <p:cNvSpPr/>
          <p:nvPr/>
        </p:nvSpPr>
        <p:spPr>
          <a:xfrm>
            <a:off x="837724" y="4584263"/>
            <a:ext cx="5639753" cy="15320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b="1" dirty="0">
                <a:solidFill>
                  <a:srgbClr val="006747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Student ID:</a:t>
            </a:r>
            <a:r>
              <a:rPr lang="en-US" sz="18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 2313748</a:t>
            </a:r>
            <a:endParaRPr lang="en-US" sz="1850" dirty="0"/>
          </a:p>
          <a:p>
            <a:pPr marL="0" indent="0" algn="l">
              <a:lnSpc>
                <a:spcPts val="3000"/>
              </a:lnSpc>
              <a:buNone/>
            </a:pPr>
            <a:r>
              <a:rPr lang="en-US" sz="1850" b="1" dirty="0">
                <a:solidFill>
                  <a:srgbClr val="006747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Student Name:</a:t>
            </a:r>
            <a:r>
              <a:rPr lang="en-US" sz="18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 Mariana Lupu</a:t>
            </a:r>
            <a:endParaRPr lang="en-US" sz="1850" dirty="0"/>
          </a:p>
          <a:p>
            <a:pPr marL="0" indent="0" algn="l">
              <a:lnSpc>
                <a:spcPts val="3000"/>
              </a:lnSpc>
              <a:buNone/>
            </a:pPr>
            <a:r>
              <a:rPr lang="en-US" sz="1850" b="1" dirty="0">
                <a:solidFill>
                  <a:srgbClr val="006747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Subject Code:</a:t>
            </a:r>
            <a:r>
              <a:rPr lang="en-US" sz="18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 ACCB6000</a:t>
            </a:r>
            <a:endParaRPr lang="en-US" sz="1850" dirty="0"/>
          </a:p>
          <a:p>
            <a:pPr marL="0" indent="0" algn="l">
              <a:lnSpc>
                <a:spcPts val="3000"/>
              </a:lnSpc>
              <a:buNone/>
            </a:pPr>
            <a:r>
              <a:rPr lang="en-US" sz="1850" b="1" dirty="0">
                <a:solidFill>
                  <a:srgbClr val="006747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Lecturer Name:</a:t>
            </a:r>
            <a:r>
              <a:rPr lang="en-US" sz="18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 Dr. Mohamed Ghanem</a:t>
            </a:r>
            <a:endParaRPr lang="en-US" sz="18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86859" y="461129"/>
            <a:ext cx="9278422" cy="493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850"/>
              </a:lnSpc>
              <a:buNone/>
            </a:pPr>
            <a:r>
              <a:rPr lang="en-US" sz="310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Task 1: Initial Network Configuration &amp; Connectivity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586859" y="1356598"/>
            <a:ext cx="6523792" cy="5362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Our initial phase involved setting up and verifying the network to ensure a stable environment for testing. This critical step laid the groundwork for all subsequent tasks.</a:t>
            </a:r>
            <a:endParaRPr lang="en-US" sz="13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49724" y="2086689"/>
            <a:ext cx="251460" cy="25146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131689" y="2081451"/>
            <a:ext cx="2197656" cy="2465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5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IP Configuration Verified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1131689" y="2495669"/>
            <a:ext cx="5978962" cy="5362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Precise IP addressing was confirmed on ClientS1 and Kali Linux, aligning with the established network topology.</a:t>
            </a:r>
            <a:endParaRPr lang="en-US" sz="130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49724" y="3372445"/>
            <a:ext cx="251460" cy="25146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131689" y="3367207"/>
            <a:ext cx="2097524" cy="2465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5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Connectivity Confirmed</a:t>
            </a:r>
            <a:endParaRPr lang="en-US" sz="1550" dirty="0"/>
          </a:p>
        </p:txBody>
      </p:sp>
      <p:sp>
        <p:nvSpPr>
          <p:cNvPr id="9" name="Text 5"/>
          <p:cNvSpPr/>
          <p:nvPr/>
        </p:nvSpPr>
        <p:spPr>
          <a:xfrm>
            <a:off x="1131689" y="3781425"/>
            <a:ext cx="5978962" cy="5362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Successful communication between all critical systems was established and verified using standard ICMP ping commands, ensuring network readiness.</a:t>
            </a:r>
            <a:endParaRPr lang="en-US" sz="130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80451" y="4912043"/>
            <a:ext cx="5901680" cy="2974748"/>
          </a:xfrm>
          <a:prstGeom prst="rect">
            <a:avLst/>
          </a:prstGeom>
        </p:spPr>
      </p:pic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29249" y="1151811"/>
            <a:ext cx="5620226" cy="376023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939858" y="230852"/>
            <a:ext cx="8897541" cy="6222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Task 2: In-Depth Information Gathering</a:t>
            </a:r>
            <a:endParaRPr lang="en-US" sz="39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9128" y="791102"/>
            <a:ext cx="4183532" cy="3933655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6452" y="766131"/>
            <a:ext cx="4183531" cy="391209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40450" y="4655270"/>
            <a:ext cx="13149501" cy="6769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Utilising Nmap, we conducted a comprehensive network discovery to map the digital landscape of the SWANSEA network and identify key active components.</a:t>
            </a:r>
            <a:endParaRPr lang="en-US" sz="1650" dirty="0"/>
          </a:p>
        </p:txBody>
      </p:sp>
      <p:sp>
        <p:nvSpPr>
          <p:cNvPr id="6" name="Shape 2"/>
          <p:cNvSpPr/>
          <p:nvPr/>
        </p:nvSpPr>
        <p:spPr>
          <a:xfrm>
            <a:off x="740450" y="5356265"/>
            <a:ext cx="13149501" cy="2260521"/>
          </a:xfrm>
          <a:prstGeom prst="roundRect">
            <a:avLst>
              <a:gd name="adj" fmla="val 14039"/>
            </a:avLst>
          </a:prstGeom>
          <a:solidFill>
            <a:srgbClr val="00002E"/>
          </a:solidFill>
          <a:ln w="22860">
            <a:solidFill>
              <a:srgbClr val="F2B42D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Shape 3"/>
          <p:cNvSpPr/>
          <p:nvPr/>
        </p:nvSpPr>
        <p:spPr>
          <a:xfrm>
            <a:off x="763310" y="5415245"/>
            <a:ext cx="4367927" cy="2214801"/>
          </a:xfrm>
          <a:prstGeom prst="roundRect">
            <a:avLst>
              <a:gd name="adj" fmla="val 14328"/>
            </a:avLst>
          </a:prstGeom>
          <a:solidFill>
            <a:srgbClr val="00002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8" name="Text 4"/>
          <p:cNvSpPr/>
          <p:nvPr/>
        </p:nvSpPr>
        <p:spPr>
          <a:xfrm>
            <a:off x="974765" y="5590580"/>
            <a:ext cx="2488883" cy="3109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Network Discovery</a:t>
            </a:r>
            <a:endParaRPr lang="en-US" sz="1950" dirty="0"/>
          </a:p>
        </p:txBody>
      </p:sp>
      <p:sp>
        <p:nvSpPr>
          <p:cNvPr id="9" name="Text 5"/>
          <p:cNvSpPr/>
          <p:nvPr/>
        </p:nvSpPr>
        <p:spPr>
          <a:xfrm>
            <a:off x="974765" y="6028492"/>
            <a:ext cx="3627596" cy="13539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Nmap was deployed to identify all active hosts within the SWANSEA network, providing a clear overview of the operational environment.</a:t>
            </a:r>
            <a:endParaRPr lang="en-US" sz="1650" dirty="0"/>
          </a:p>
        </p:txBody>
      </p:sp>
      <p:sp>
        <p:nvSpPr>
          <p:cNvPr id="10" name="Shape 6"/>
          <p:cNvSpPr/>
          <p:nvPr/>
        </p:nvSpPr>
        <p:spPr>
          <a:xfrm>
            <a:off x="5131237" y="5379125"/>
            <a:ext cx="4367927" cy="2214801"/>
          </a:xfrm>
          <a:prstGeom prst="rect">
            <a:avLst/>
          </a:prstGeom>
          <a:solidFill>
            <a:srgbClr val="00002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1" name="Shape 7"/>
          <p:cNvSpPr/>
          <p:nvPr/>
        </p:nvSpPr>
        <p:spPr>
          <a:xfrm>
            <a:off x="5131237" y="5379125"/>
            <a:ext cx="22860" cy="2214801"/>
          </a:xfrm>
          <a:prstGeom prst="roundRect">
            <a:avLst>
              <a:gd name="adj" fmla="val 1388208"/>
            </a:avLst>
          </a:prstGeom>
          <a:solidFill>
            <a:srgbClr val="F05B77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2" name="Text 8"/>
          <p:cNvSpPr/>
          <p:nvPr/>
        </p:nvSpPr>
        <p:spPr>
          <a:xfrm>
            <a:off x="5660112" y="5590580"/>
            <a:ext cx="3227070" cy="3109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Domain Controller Identified</a:t>
            </a:r>
            <a:endParaRPr lang="en-US" sz="1950" dirty="0"/>
          </a:p>
        </p:txBody>
      </p:sp>
      <p:sp>
        <p:nvSpPr>
          <p:cNvPr id="13" name="Text 9"/>
          <p:cNvSpPr/>
          <p:nvPr/>
        </p:nvSpPr>
        <p:spPr>
          <a:xfrm>
            <a:off x="5660112" y="6028492"/>
            <a:ext cx="3310176" cy="13539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A critical Domain Controller, hosting Active Directory services, was successfully located, highlighting a central point of control.</a:t>
            </a:r>
            <a:endParaRPr lang="en-US" sz="1650" dirty="0"/>
          </a:p>
        </p:txBody>
      </p:sp>
      <p:sp>
        <p:nvSpPr>
          <p:cNvPr id="14" name="Shape 10"/>
          <p:cNvSpPr/>
          <p:nvPr/>
        </p:nvSpPr>
        <p:spPr>
          <a:xfrm>
            <a:off x="4866799" y="6222087"/>
            <a:ext cx="528876" cy="528876"/>
          </a:xfrm>
          <a:prstGeom prst="roundRect">
            <a:avLst>
              <a:gd name="adj" fmla="val 60004"/>
            </a:avLst>
          </a:prstGeom>
          <a:solidFill>
            <a:srgbClr val="00002E">
              <a:alpha val="75000"/>
            </a:srgbClr>
          </a:solidFill>
          <a:ln w="22860">
            <a:solidFill>
              <a:srgbClr val="F05B7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998958" y="6354247"/>
            <a:ext cx="264438" cy="264438"/>
          </a:xfrm>
          <a:prstGeom prst="rect">
            <a:avLst/>
          </a:prstGeom>
        </p:spPr>
      </p:pic>
      <p:sp>
        <p:nvSpPr>
          <p:cNvPr id="16" name="Shape 11"/>
          <p:cNvSpPr/>
          <p:nvPr/>
        </p:nvSpPr>
        <p:spPr>
          <a:xfrm>
            <a:off x="9499163" y="5379125"/>
            <a:ext cx="4367927" cy="2214801"/>
          </a:xfrm>
          <a:prstGeom prst="rect">
            <a:avLst/>
          </a:prstGeom>
          <a:solidFill>
            <a:srgbClr val="00002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7" name="Shape 12"/>
          <p:cNvSpPr/>
          <p:nvPr/>
        </p:nvSpPr>
        <p:spPr>
          <a:xfrm>
            <a:off x="9499163" y="5379125"/>
            <a:ext cx="22860" cy="2214801"/>
          </a:xfrm>
          <a:prstGeom prst="roundRect">
            <a:avLst>
              <a:gd name="adj" fmla="val 1388208"/>
            </a:avLst>
          </a:prstGeom>
          <a:solidFill>
            <a:srgbClr val="C35E44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8" name="Text 13"/>
          <p:cNvSpPr/>
          <p:nvPr/>
        </p:nvSpPr>
        <p:spPr>
          <a:xfrm>
            <a:off x="10028039" y="5590580"/>
            <a:ext cx="2748439" cy="3109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Key Services Discovered</a:t>
            </a:r>
            <a:endParaRPr lang="en-US" sz="1950" dirty="0"/>
          </a:p>
        </p:txBody>
      </p:sp>
      <p:sp>
        <p:nvSpPr>
          <p:cNvPr id="19" name="Text 14"/>
          <p:cNvSpPr/>
          <p:nvPr/>
        </p:nvSpPr>
        <p:spPr>
          <a:xfrm>
            <a:off x="10028039" y="6028492"/>
            <a:ext cx="3627596" cy="13539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Vital network services, including DNS, Kerberos, LDAP/LDAPS, SMB, and Global Catalog, were identified, revealing potential interaction points.</a:t>
            </a:r>
            <a:endParaRPr lang="en-US" sz="1650" dirty="0"/>
          </a:p>
        </p:txBody>
      </p:sp>
      <p:sp>
        <p:nvSpPr>
          <p:cNvPr id="20" name="Shape 15"/>
          <p:cNvSpPr/>
          <p:nvPr/>
        </p:nvSpPr>
        <p:spPr>
          <a:xfrm>
            <a:off x="9234726" y="6222087"/>
            <a:ext cx="528876" cy="528876"/>
          </a:xfrm>
          <a:prstGeom prst="roundRect">
            <a:avLst>
              <a:gd name="adj" fmla="val 60004"/>
            </a:avLst>
          </a:prstGeom>
          <a:solidFill>
            <a:srgbClr val="00002E">
              <a:alpha val="75000"/>
            </a:srgbClr>
          </a:solidFill>
          <a:ln w="22860">
            <a:solidFill>
              <a:srgbClr val="C35E4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366885" y="6354247"/>
            <a:ext cx="264438" cy="26443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55427" y="437912"/>
            <a:ext cx="7168991" cy="4667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650"/>
              </a:lnSpc>
              <a:buNone/>
            </a:pPr>
            <a:r>
              <a:rPr lang="en-US" sz="290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Task 2: Identified Vulnerabilities Overview</a:t>
            </a:r>
            <a:endParaRPr lang="en-US" sz="2900" dirty="0"/>
          </a:p>
        </p:txBody>
      </p:sp>
      <p:sp>
        <p:nvSpPr>
          <p:cNvPr id="3" name="Text 1"/>
          <p:cNvSpPr/>
          <p:nvPr/>
        </p:nvSpPr>
        <p:spPr>
          <a:xfrm>
            <a:off x="753785" y="1009054"/>
            <a:ext cx="13519547" cy="2538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Our thorough analysis revealed several vulnerabilities, categorised by their potential impact on the SWANSEA network's security posture.</a:t>
            </a:r>
            <a:endParaRPr lang="en-US" sz="12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9044" y="3798781"/>
            <a:ext cx="3871355" cy="3954741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513565" y="1504056"/>
            <a:ext cx="634722" cy="1295162"/>
          </a:xfrm>
          <a:prstGeom prst="roundRect">
            <a:avLst>
              <a:gd name="adj" fmla="val 360032"/>
            </a:avLst>
          </a:prstGeom>
          <a:solidFill>
            <a:srgbClr val="00002E"/>
          </a:solidFill>
          <a:ln w="15240">
            <a:solidFill>
              <a:srgbClr val="8CAB1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3"/>
          <p:cNvSpPr/>
          <p:nvPr/>
        </p:nvSpPr>
        <p:spPr>
          <a:xfrm>
            <a:off x="753785" y="2002868"/>
            <a:ext cx="238006" cy="2975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1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1348740" y="1601425"/>
            <a:ext cx="2240280" cy="2800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High Severity</a:t>
            </a:r>
            <a:endParaRPr lang="en-US" sz="1750" dirty="0"/>
          </a:p>
        </p:txBody>
      </p:sp>
      <p:sp>
        <p:nvSpPr>
          <p:cNvPr id="8" name="Text 5"/>
          <p:cNvSpPr/>
          <p:nvPr/>
        </p:nvSpPr>
        <p:spPr>
          <a:xfrm>
            <a:off x="1348739" y="1926168"/>
            <a:ext cx="12726233" cy="2538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SMB service exposure (Port 445):</a:t>
            </a:r>
            <a:r>
              <a:rPr lang="en-US" sz="120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 This represents a significant risk for remote code execution or credential harvesting.</a:t>
            </a:r>
            <a:endParaRPr lang="en-US" sz="1200" dirty="0"/>
          </a:p>
        </p:txBody>
      </p:sp>
      <p:sp>
        <p:nvSpPr>
          <p:cNvPr id="9" name="Text 6"/>
          <p:cNvSpPr/>
          <p:nvPr/>
        </p:nvSpPr>
        <p:spPr>
          <a:xfrm>
            <a:off x="1361301" y="2224717"/>
            <a:ext cx="12726233" cy="2538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LDAP and Global Catalog exposure:</a:t>
            </a:r>
            <a:r>
              <a:rPr lang="en-US" sz="120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 Potential for information disclosure and authentication bypasses.</a:t>
            </a:r>
            <a:endParaRPr lang="en-US" sz="1200" dirty="0"/>
          </a:p>
        </p:txBody>
      </p:sp>
      <p:sp>
        <p:nvSpPr>
          <p:cNvPr id="10" name="Shape 7"/>
          <p:cNvSpPr/>
          <p:nvPr/>
        </p:nvSpPr>
        <p:spPr>
          <a:xfrm>
            <a:off x="1190149" y="2799218"/>
            <a:ext cx="634722" cy="1295162"/>
          </a:xfrm>
          <a:prstGeom prst="roundRect">
            <a:avLst>
              <a:gd name="adj" fmla="val 360032"/>
            </a:avLst>
          </a:prstGeom>
          <a:solidFill>
            <a:srgbClr val="00002E"/>
          </a:solidFill>
          <a:ln w="15240">
            <a:solidFill>
              <a:srgbClr val="335E2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8"/>
          <p:cNvSpPr/>
          <p:nvPr/>
        </p:nvSpPr>
        <p:spPr>
          <a:xfrm>
            <a:off x="1400295" y="3307335"/>
            <a:ext cx="238006" cy="2975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2</a:t>
            </a:r>
            <a:endParaRPr lang="en-US" sz="1850" dirty="0"/>
          </a:p>
        </p:txBody>
      </p:sp>
      <p:sp>
        <p:nvSpPr>
          <p:cNvPr id="12" name="Text 9"/>
          <p:cNvSpPr/>
          <p:nvPr/>
        </p:nvSpPr>
        <p:spPr>
          <a:xfrm>
            <a:off x="2037509" y="2834697"/>
            <a:ext cx="2240280" cy="2800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Medium Severity</a:t>
            </a:r>
            <a:endParaRPr lang="en-US" sz="1750" dirty="0"/>
          </a:p>
        </p:txBody>
      </p:sp>
      <p:sp>
        <p:nvSpPr>
          <p:cNvPr id="13" name="Text 10"/>
          <p:cNvSpPr/>
          <p:nvPr/>
        </p:nvSpPr>
        <p:spPr>
          <a:xfrm>
            <a:off x="1998203" y="3157121"/>
            <a:ext cx="12726233" cy="2538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Kerberos authentication service exposure:</a:t>
            </a:r>
            <a:r>
              <a:rPr lang="en-US" sz="120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 Could be exploited for brute-force attacks or Golden Ticket scenarios.</a:t>
            </a:r>
            <a:endParaRPr lang="en-US" sz="1200" dirty="0"/>
          </a:p>
        </p:txBody>
      </p:sp>
      <p:sp>
        <p:nvSpPr>
          <p:cNvPr id="14" name="Text 11"/>
          <p:cNvSpPr/>
          <p:nvPr/>
        </p:nvSpPr>
        <p:spPr>
          <a:xfrm>
            <a:off x="1998203" y="3477951"/>
            <a:ext cx="12726233" cy="2538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IIS and FTP services:</a:t>
            </a:r>
            <a:r>
              <a:rPr lang="en-US" sz="120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 These increase the attack surface, potentially introducing vulnerabilities from outdated software or misconfigurations.</a:t>
            </a:r>
            <a:endParaRPr lang="en-US" sz="1200" dirty="0"/>
          </a:p>
        </p:txBody>
      </p:sp>
      <p:sp>
        <p:nvSpPr>
          <p:cNvPr id="15" name="Shape 12"/>
          <p:cNvSpPr/>
          <p:nvPr/>
        </p:nvSpPr>
        <p:spPr>
          <a:xfrm>
            <a:off x="1864048" y="4226232"/>
            <a:ext cx="634722" cy="1295162"/>
          </a:xfrm>
          <a:prstGeom prst="roundRect">
            <a:avLst>
              <a:gd name="adj" fmla="val 360032"/>
            </a:avLst>
          </a:prstGeom>
          <a:solidFill>
            <a:srgbClr val="00002E"/>
          </a:solidFill>
          <a:ln w="15240">
            <a:solidFill>
              <a:srgbClr val="00674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Text 13"/>
          <p:cNvSpPr/>
          <p:nvPr/>
        </p:nvSpPr>
        <p:spPr>
          <a:xfrm>
            <a:off x="2062406" y="4725044"/>
            <a:ext cx="238006" cy="2975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3</a:t>
            </a:r>
            <a:endParaRPr lang="en-US" sz="1850" dirty="0"/>
          </a:p>
        </p:txBody>
      </p:sp>
      <p:sp>
        <p:nvSpPr>
          <p:cNvPr id="17" name="Text 14"/>
          <p:cNvSpPr/>
          <p:nvPr/>
        </p:nvSpPr>
        <p:spPr>
          <a:xfrm>
            <a:off x="2761903" y="4334308"/>
            <a:ext cx="2240280" cy="2800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Low Severity</a:t>
            </a:r>
            <a:endParaRPr lang="en-US" sz="1750" dirty="0"/>
          </a:p>
        </p:txBody>
      </p:sp>
      <p:sp>
        <p:nvSpPr>
          <p:cNvPr id="18" name="Text 15"/>
          <p:cNvSpPr/>
          <p:nvPr/>
        </p:nvSpPr>
        <p:spPr>
          <a:xfrm>
            <a:off x="2761903" y="4631185"/>
            <a:ext cx="12726233" cy="2538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RPC services exposed:</a:t>
            </a:r>
            <a:r>
              <a:rPr lang="en-US" sz="120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 While generally less critical, they can be targeted for reconnaissance or specific exploits.</a:t>
            </a:r>
            <a:endParaRPr lang="en-US" sz="1200" dirty="0"/>
          </a:p>
        </p:txBody>
      </p:sp>
      <p:sp>
        <p:nvSpPr>
          <p:cNvPr id="19" name="Text 16"/>
          <p:cNvSpPr/>
          <p:nvPr/>
        </p:nvSpPr>
        <p:spPr>
          <a:xfrm>
            <a:off x="2761902" y="4952015"/>
            <a:ext cx="12726233" cy="2538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Printer and auxiliary services enabled:</a:t>
            </a:r>
            <a:r>
              <a:rPr lang="en-US" sz="120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 These services often have unpatched vulnerabilities or weak default configurations.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00989" y="1930539"/>
            <a:ext cx="7555111" cy="4346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400"/>
              </a:lnSpc>
              <a:buNone/>
            </a:pPr>
            <a:r>
              <a:rPr lang="en-US" sz="270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Task 3: Ethical Hacking &amp; Exploitation Attempts</a:t>
            </a:r>
            <a:endParaRPr lang="en-US" sz="2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327" y="1140857"/>
            <a:ext cx="2894648" cy="289464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17327" y="4201716"/>
            <a:ext cx="13595747" cy="2365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1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From Kali Linux, we initiated controlled exploitation attempts, focusing on critical services identified during the information gathering phase.</a:t>
            </a:r>
            <a:endParaRPr lang="en-US" sz="1150" dirty="0"/>
          </a:p>
        </p:txBody>
      </p:sp>
      <p:sp>
        <p:nvSpPr>
          <p:cNvPr id="5" name="Shape 2"/>
          <p:cNvSpPr/>
          <p:nvPr/>
        </p:nvSpPr>
        <p:spPr>
          <a:xfrm>
            <a:off x="517327" y="4826198"/>
            <a:ext cx="6723936" cy="1311712"/>
          </a:xfrm>
          <a:prstGeom prst="roundRect">
            <a:avLst>
              <a:gd name="adj" fmla="val 5577"/>
            </a:avLst>
          </a:prstGeom>
          <a:solidFill>
            <a:srgbClr val="00002E">
              <a:alpha val="75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Shape 3"/>
          <p:cNvSpPr/>
          <p:nvPr/>
        </p:nvSpPr>
        <p:spPr>
          <a:xfrm>
            <a:off x="517327" y="4810958"/>
            <a:ext cx="6723936" cy="60960"/>
          </a:xfrm>
          <a:prstGeom prst="roundRect">
            <a:avLst>
              <a:gd name="adj" fmla="val 363759"/>
            </a:avLst>
          </a:prstGeom>
          <a:solidFill>
            <a:srgbClr val="F2B42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7" name="Shape 4"/>
          <p:cNvSpPr/>
          <p:nvPr/>
        </p:nvSpPr>
        <p:spPr>
          <a:xfrm>
            <a:off x="3657600" y="4604504"/>
            <a:ext cx="443389" cy="443389"/>
          </a:xfrm>
          <a:prstGeom prst="roundRect">
            <a:avLst>
              <a:gd name="adj" fmla="val 206230"/>
            </a:avLst>
          </a:prstGeom>
          <a:solidFill>
            <a:srgbClr val="F2B42D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790593" y="4737497"/>
            <a:ext cx="177284" cy="177284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680323" y="5195768"/>
            <a:ext cx="1739146" cy="2174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Kali Linux Origination</a:t>
            </a:r>
            <a:endParaRPr lang="en-US" sz="1350" dirty="0"/>
          </a:p>
        </p:txBody>
      </p:sp>
      <p:sp>
        <p:nvSpPr>
          <p:cNvPr id="10" name="Text 6"/>
          <p:cNvSpPr/>
          <p:nvPr/>
        </p:nvSpPr>
        <p:spPr>
          <a:xfrm>
            <a:off x="680323" y="5501759"/>
            <a:ext cx="6397943" cy="4731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1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All exploitation efforts were launched from a controlled Kali Linux environment, simulating real-world attack vectors.</a:t>
            </a:r>
            <a:endParaRPr lang="en-US" sz="1150" dirty="0"/>
          </a:p>
        </p:txBody>
      </p:sp>
      <p:sp>
        <p:nvSpPr>
          <p:cNvPr id="11" name="Shape 7"/>
          <p:cNvSpPr/>
          <p:nvPr/>
        </p:nvSpPr>
        <p:spPr>
          <a:xfrm>
            <a:off x="7389019" y="4826198"/>
            <a:ext cx="6724055" cy="1311712"/>
          </a:xfrm>
          <a:prstGeom prst="roundRect">
            <a:avLst>
              <a:gd name="adj" fmla="val 5577"/>
            </a:avLst>
          </a:prstGeom>
          <a:solidFill>
            <a:srgbClr val="00002E">
              <a:alpha val="75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2" name="Shape 8"/>
          <p:cNvSpPr/>
          <p:nvPr/>
        </p:nvSpPr>
        <p:spPr>
          <a:xfrm>
            <a:off x="7389019" y="4810958"/>
            <a:ext cx="6724055" cy="60960"/>
          </a:xfrm>
          <a:prstGeom prst="roundRect">
            <a:avLst>
              <a:gd name="adj" fmla="val 363759"/>
            </a:avLst>
          </a:prstGeom>
          <a:solidFill>
            <a:srgbClr val="D7425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3" name="Shape 9"/>
          <p:cNvSpPr/>
          <p:nvPr/>
        </p:nvSpPr>
        <p:spPr>
          <a:xfrm>
            <a:off x="10529292" y="4604504"/>
            <a:ext cx="443389" cy="443389"/>
          </a:xfrm>
          <a:prstGeom prst="roundRect">
            <a:avLst>
              <a:gd name="adj" fmla="val 206230"/>
            </a:avLst>
          </a:prstGeom>
          <a:solidFill>
            <a:srgbClr val="F2B42D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662285" y="4737497"/>
            <a:ext cx="177284" cy="177284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7552015" y="5195768"/>
            <a:ext cx="1739146" cy="2174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Targeted Services</a:t>
            </a:r>
            <a:endParaRPr lang="en-US" sz="1350" dirty="0"/>
          </a:p>
        </p:txBody>
      </p:sp>
      <p:sp>
        <p:nvSpPr>
          <p:cNvPr id="16" name="Text 11"/>
          <p:cNvSpPr/>
          <p:nvPr/>
        </p:nvSpPr>
        <p:spPr>
          <a:xfrm>
            <a:off x="7552015" y="5501759"/>
            <a:ext cx="6398062" cy="4731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1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Our primary targets included SMB, LDAP, and Kerberos, selected due to their identified vulnerabilities and critical roles.</a:t>
            </a:r>
            <a:endParaRPr lang="en-US" sz="1150" dirty="0"/>
          </a:p>
        </p:txBody>
      </p:sp>
      <p:sp>
        <p:nvSpPr>
          <p:cNvPr id="17" name="Shape 12"/>
          <p:cNvSpPr/>
          <p:nvPr/>
        </p:nvSpPr>
        <p:spPr>
          <a:xfrm>
            <a:off x="517327" y="6507361"/>
            <a:ext cx="6723936" cy="1311712"/>
          </a:xfrm>
          <a:prstGeom prst="roundRect">
            <a:avLst>
              <a:gd name="adj" fmla="val 5577"/>
            </a:avLst>
          </a:prstGeom>
          <a:solidFill>
            <a:srgbClr val="00002E">
              <a:alpha val="75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8" name="Shape 13"/>
          <p:cNvSpPr/>
          <p:nvPr/>
        </p:nvSpPr>
        <p:spPr>
          <a:xfrm>
            <a:off x="517327" y="6492121"/>
            <a:ext cx="6723936" cy="60960"/>
          </a:xfrm>
          <a:prstGeom prst="roundRect">
            <a:avLst>
              <a:gd name="adj" fmla="val 363759"/>
            </a:avLst>
          </a:prstGeom>
          <a:solidFill>
            <a:srgbClr val="DD785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9" name="Shape 14"/>
          <p:cNvSpPr/>
          <p:nvPr/>
        </p:nvSpPr>
        <p:spPr>
          <a:xfrm>
            <a:off x="3657600" y="6285667"/>
            <a:ext cx="443389" cy="443389"/>
          </a:xfrm>
          <a:prstGeom prst="roundRect">
            <a:avLst>
              <a:gd name="adj" fmla="val 206230"/>
            </a:avLst>
          </a:prstGeom>
          <a:solidFill>
            <a:srgbClr val="F2B42D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790593" y="6418659"/>
            <a:ext cx="177284" cy="177284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680323" y="6876931"/>
            <a:ext cx="2090380" cy="2174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Advanced Reconnaissance</a:t>
            </a:r>
            <a:endParaRPr lang="en-US" sz="1350" dirty="0"/>
          </a:p>
        </p:txBody>
      </p:sp>
      <p:sp>
        <p:nvSpPr>
          <p:cNvPr id="22" name="Text 16"/>
          <p:cNvSpPr/>
          <p:nvPr/>
        </p:nvSpPr>
        <p:spPr>
          <a:xfrm>
            <a:off x="680323" y="7182922"/>
            <a:ext cx="6397943" cy="4731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1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Enumeration and reconnaissance techniques were applied rigorously to gather intelligence before attempting exploitation.</a:t>
            </a:r>
            <a:endParaRPr lang="en-US" sz="1150" dirty="0"/>
          </a:p>
        </p:txBody>
      </p:sp>
      <p:sp>
        <p:nvSpPr>
          <p:cNvPr id="23" name="Shape 17"/>
          <p:cNvSpPr/>
          <p:nvPr/>
        </p:nvSpPr>
        <p:spPr>
          <a:xfrm>
            <a:off x="7389019" y="6507361"/>
            <a:ext cx="6724055" cy="1311712"/>
          </a:xfrm>
          <a:prstGeom prst="roundRect">
            <a:avLst>
              <a:gd name="adj" fmla="val 5577"/>
            </a:avLst>
          </a:prstGeom>
          <a:solidFill>
            <a:srgbClr val="00002E">
              <a:alpha val="75000"/>
            </a:srgbClr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4" name="Shape 18"/>
          <p:cNvSpPr/>
          <p:nvPr/>
        </p:nvSpPr>
        <p:spPr>
          <a:xfrm>
            <a:off x="7389019" y="6492121"/>
            <a:ext cx="6724055" cy="60960"/>
          </a:xfrm>
          <a:prstGeom prst="roundRect">
            <a:avLst>
              <a:gd name="adj" fmla="val 363759"/>
            </a:avLst>
          </a:prstGeom>
          <a:solidFill>
            <a:srgbClr val="48A8E2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5" name="Shape 19"/>
          <p:cNvSpPr/>
          <p:nvPr/>
        </p:nvSpPr>
        <p:spPr>
          <a:xfrm>
            <a:off x="10529292" y="6285667"/>
            <a:ext cx="443389" cy="443389"/>
          </a:xfrm>
          <a:prstGeom prst="roundRect">
            <a:avLst>
              <a:gd name="adj" fmla="val 206230"/>
            </a:avLst>
          </a:prstGeom>
          <a:solidFill>
            <a:srgbClr val="F2B42D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26" name="Image 4" descr="preencoded.png"/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662285" y="6418659"/>
            <a:ext cx="177284" cy="177284"/>
          </a:xfrm>
          <a:prstGeom prst="rect">
            <a:avLst/>
          </a:prstGeom>
        </p:spPr>
      </p:pic>
      <p:sp>
        <p:nvSpPr>
          <p:cNvPr id="27" name="Text 20"/>
          <p:cNvSpPr/>
          <p:nvPr/>
        </p:nvSpPr>
        <p:spPr>
          <a:xfrm>
            <a:off x="7552015" y="6876931"/>
            <a:ext cx="1937266" cy="2174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No Unauthorised Access</a:t>
            </a:r>
            <a:endParaRPr lang="en-US" sz="1350" dirty="0"/>
          </a:p>
        </p:txBody>
      </p:sp>
      <p:sp>
        <p:nvSpPr>
          <p:cNvPr id="28" name="Text 21"/>
          <p:cNvSpPr/>
          <p:nvPr/>
        </p:nvSpPr>
        <p:spPr>
          <a:xfrm>
            <a:off x="7552015" y="7182922"/>
            <a:ext cx="6398062" cy="2365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1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Despite concerted efforts, no unauthorised access was achieved, indicating robust security measures.</a:t>
            </a:r>
            <a:endParaRPr lang="en-US" sz="11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76645" y="784384"/>
            <a:ext cx="10613112" cy="6527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410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Task 3: Post-Exploitation Analysis &amp; Barriers</a:t>
            </a:r>
            <a:endParaRPr lang="en-US" sz="4100" dirty="0"/>
          </a:p>
        </p:txBody>
      </p:sp>
      <p:sp>
        <p:nvSpPr>
          <p:cNvPr id="3" name="Text 1"/>
          <p:cNvSpPr/>
          <p:nvPr/>
        </p:nvSpPr>
        <p:spPr>
          <a:xfrm>
            <a:off x="776645" y="1880830"/>
            <a:ext cx="13077111" cy="7100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Our post-exploitation activities were significantly constrained, highlighting the effectiveness of the deployed security controls in preventing deeper penetration.</a:t>
            </a:r>
            <a:endParaRPr lang="en-US" sz="1700" dirty="0"/>
          </a:p>
        </p:txBody>
      </p:sp>
      <p:sp>
        <p:nvSpPr>
          <p:cNvPr id="4" name="Shape 2"/>
          <p:cNvSpPr/>
          <p:nvPr/>
        </p:nvSpPr>
        <p:spPr>
          <a:xfrm>
            <a:off x="776645" y="2840474"/>
            <a:ext cx="4211122" cy="2368987"/>
          </a:xfrm>
          <a:prstGeom prst="roundRect">
            <a:avLst>
              <a:gd name="adj" fmla="val 22482"/>
            </a:avLst>
          </a:prstGeom>
          <a:solidFill>
            <a:srgbClr val="00002E"/>
          </a:solidFill>
          <a:ln w="22860">
            <a:solidFill>
              <a:srgbClr val="F2B42D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1021318" y="3085147"/>
            <a:ext cx="2610683" cy="3263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Limited Scope</a:t>
            </a:r>
            <a:endParaRPr lang="en-US" sz="2050" dirty="0"/>
          </a:p>
        </p:txBody>
      </p:sp>
      <p:sp>
        <p:nvSpPr>
          <p:cNvPr id="6" name="Text 4"/>
          <p:cNvSpPr/>
          <p:nvPr/>
        </p:nvSpPr>
        <p:spPr>
          <a:xfrm>
            <a:off x="1021318" y="3544610"/>
            <a:ext cx="3721775" cy="14201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Post-exploitation actions were severely restricted, confirming the difficulty in escalating privileges or moving laterally within the network.</a:t>
            </a:r>
            <a:endParaRPr lang="en-US" sz="1700" dirty="0"/>
          </a:p>
        </p:txBody>
      </p:sp>
      <p:sp>
        <p:nvSpPr>
          <p:cNvPr id="7" name="Shape 5"/>
          <p:cNvSpPr/>
          <p:nvPr/>
        </p:nvSpPr>
        <p:spPr>
          <a:xfrm>
            <a:off x="5209580" y="2840474"/>
            <a:ext cx="4211122" cy="2368987"/>
          </a:xfrm>
          <a:prstGeom prst="roundRect">
            <a:avLst>
              <a:gd name="adj" fmla="val 22482"/>
            </a:avLst>
          </a:prstGeom>
          <a:solidFill>
            <a:srgbClr val="00002E"/>
          </a:solidFill>
          <a:ln w="22860">
            <a:solidFill>
              <a:srgbClr val="D7425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5454253" y="3085147"/>
            <a:ext cx="2610683" cy="3263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Access Control</a:t>
            </a:r>
            <a:endParaRPr lang="en-US" sz="2050" dirty="0"/>
          </a:p>
        </p:txBody>
      </p:sp>
      <p:sp>
        <p:nvSpPr>
          <p:cNvPr id="9" name="Text 7"/>
          <p:cNvSpPr/>
          <p:nvPr/>
        </p:nvSpPr>
        <p:spPr>
          <a:xfrm>
            <a:off x="5454253" y="3544610"/>
            <a:ext cx="3721775" cy="10651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Rigid access control restrictions proved to be a formidable barrier against further compromise.</a:t>
            </a:r>
            <a:endParaRPr lang="en-US" sz="1700" dirty="0"/>
          </a:p>
        </p:txBody>
      </p:sp>
      <p:sp>
        <p:nvSpPr>
          <p:cNvPr id="10" name="Shape 8"/>
          <p:cNvSpPr/>
          <p:nvPr/>
        </p:nvSpPr>
        <p:spPr>
          <a:xfrm>
            <a:off x="9642515" y="2840474"/>
            <a:ext cx="4211122" cy="2368987"/>
          </a:xfrm>
          <a:prstGeom prst="roundRect">
            <a:avLst>
              <a:gd name="adj" fmla="val 22482"/>
            </a:avLst>
          </a:prstGeom>
          <a:solidFill>
            <a:srgbClr val="00002E"/>
          </a:solidFill>
          <a:ln w="22860">
            <a:solidFill>
              <a:srgbClr val="DD785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9887188" y="3085147"/>
            <a:ext cx="2610683" cy="3263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Filtered Ports</a:t>
            </a:r>
            <a:endParaRPr lang="en-US" sz="2050" dirty="0"/>
          </a:p>
        </p:txBody>
      </p:sp>
      <p:sp>
        <p:nvSpPr>
          <p:cNvPr id="12" name="Text 10"/>
          <p:cNvSpPr/>
          <p:nvPr/>
        </p:nvSpPr>
        <p:spPr>
          <a:xfrm>
            <a:off x="9887188" y="3544610"/>
            <a:ext cx="3721775" cy="14201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Strategic filtering of ports effectively limited our ability to establish new connections or exploit additional services.</a:t>
            </a:r>
            <a:endParaRPr lang="en-US" sz="1700" dirty="0"/>
          </a:p>
        </p:txBody>
      </p:sp>
      <p:sp>
        <p:nvSpPr>
          <p:cNvPr id="13" name="Shape 11"/>
          <p:cNvSpPr/>
          <p:nvPr/>
        </p:nvSpPr>
        <p:spPr>
          <a:xfrm>
            <a:off x="776645" y="5431274"/>
            <a:ext cx="6427589" cy="2013942"/>
          </a:xfrm>
          <a:prstGeom prst="roundRect">
            <a:avLst>
              <a:gd name="adj" fmla="val 26445"/>
            </a:avLst>
          </a:prstGeom>
          <a:solidFill>
            <a:srgbClr val="00002E"/>
          </a:solidFill>
          <a:ln w="22860">
            <a:solidFill>
              <a:srgbClr val="48A8E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1021318" y="5675948"/>
            <a:ext cx="2610683" cy="3263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Hardened Services</a:t>
            </a:r>
            <a:endParaRPr lang="en-US" sz="2050" dirty="0"/>
          </a:p>
        </p:txBody>
      </p:sp>
      <p:sp>
        <p:nvSpPr>
          <p:cNvPr id="15" name="Text 13"/>
          <p:cNvSpPr/>
          <p:nvPr/>
        </p:nvSpPr>
        <p:spPr>
          <a:xfrm>
            <a:off x="1021318" y="6135410"/>
            <a:ext cx="5938242" cy="7100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Services were found to be well-configured and hardened, significantly reducing their susceptibility to common exploits.</a:t>
            </a:r>
            <a:endParaRPr lang="en-US" sz="1700" dirty="0"/>
          </a:p>
        </p:txBody>
      </p:sp>
      <p:sp>
        <p:nvSpPr>
          <p:cNvPr id="16" name="Shape 14"/>
          <p:cNvSpPr/>
          <p:nvPr/>
        </p:nvSpPr>
        <p:spPr>
          <a:xfrm>
            <a:off x="7426047" y="5431274"/>
            <a:ext cx="6427589" cy="2013942"/>
          </a:xfrm>
          <a:prstGeom prst="roundRect">
            <a:avLst>
              <a:gd name="adj" fmla="val 26445"/>
            </a:avLst>
          </a:prstGeom>
          <a:solidFill>
            <a:srgbClr val="00002E"/>
          </a:solidFill>
          <a:ln w="22860">
            <a:solidFill>
              <a:srgbClr val="59ABA9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7670721" y="5675948"/>
            <a:ext cx="2610683" cy="3263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Defence-in-Depth</a:t>
            </a:r>
            <a:endParaRPr lang="en-US" sz="2050" dirty="0"/>
          </a:p>
        </p:txBody>
      </p:sp>
      <p:sp>
        <p:nvSpPr>
          <p:cNvPr id="18" name="Text 16"/>
          <p:cNvSpPr/>
          <p:nvPr/>
        </p:nvSpPr>
        <p:spPr>
          <a:xfrm>
            <a:off x="7670721" y="6135410"/>
            <a:ext cx="5938242" cy="10651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This outcome strongly demonstrates the efficacy of a defence-in-depth strategy, successfully mitigating risks at multiple layers.</a:t>
            </a:r>
            <a:endParaRPr lang="en-US" sz="17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8893" y="850106"/>
            <a:ext cx="10408682" cy="5620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400"/>
              </a:lnSpc>
              <a:buNone/>
            </a:pPr>
            <a:r>
              <a:rPr lang="en-US" sz="350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Challenges Encountered &amp; Key Learning Outcomes</a:t>
            </a:r>
            <a:endParaRPr lang="en-US" sz="3500" dirty="0"/>
          </a:p>
        </p:txBody>
      </p:sp>
      <p:sp>
        <p:nvSpPr>
          <p:cNvPr id="3" name="Text 1"/>
          <p:cNvSpPr/>
          <p:nvPr/>
        </p:nvSpPr>
        <p:spPr>
          <a:xfrm>
            <a:off x="668893" y="1698784"/>
            <a:ext cx="13292614" cy="3057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The practical application of cybersecurity tasks presented several challenges, which ultimately enriched our learning experience and underscored key principles.</a:t>
            </a:r>
            <a:endParaRPr lang="en-US" sz="1500" dirty="0"/>
          </a:p>
        </p:txBody>
      </p:sp>
      <p:sp>
        <p:nvSpPr>
          <p:cNvPr id="4" name="Shape 2"/>
          <p:cNvSpPr/>
          <p:nvPr/>
        </p:nvSpPr>
        <p:spPr>
          <a:xfrm>
            <a:off x="859988" y="2506028"/>
            <a:ext cx="191095" cy="859988"/>
          </a:xfrm>
          <a:prstGeom prst="roundRect">
            <a:avLst>
              <a:gd name="adj" fmla="val 150030"/>
            </a:avLst>
          </a:prstGeom>
          <a:solidFill>
            <a:srgbClr val="00002E"/>
          </a:solidFill>
          <a:ln w="22860">
            <a:solidFill>
              <a:srgbClr val="F2B42D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668893" y="2380655"/>
            <a:ext cx="573286" cy="573286"/>
          </a:xfrm>
          <a:prstGeom prst="roundRect">
            <a:avLst>
              <a:gd name="adj" fmla="val 79751"/>
            </a:avLst>
          </a:prstGeom>
          <a:solidFill>
            <a:srgbClr val="00002E"/>
          </a:solidFill>
          <a:ln w="22860">
            <a:solidFill>
              <a:srgbClr val="F2B42D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2244" y="2524006"/>
            <a:ext cx="286583" cy="286583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433274" y="2410539"/>
            <a:ext cx="2248614" cy="2811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Time Allocation</a:t>
            </a:r>
            <a:endParaRPr lang="en-US" sz="1750" dirty="0"/>
          </a:p>
        </p:txBody>
      </p:sp>
      <p:sp>
        <p:nvSpPr>
          <p:cNvPr id="8" name="Text 5"/>
          <p:cNvSpPr/>
          <p:nvPr/>
        </p:nvSpPr>
        <p:spPr>
          <a:xfrm>
            <a:off x="1433274" y="2806303"/>
            <a:ext cx="12528233" cy="3057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Practical tasks demanded significant time, emphasising the iterative and intricate nature of cybersecurity investigations.</a:t>
            </a:r>
            <a:endParaRPr lang="en-US" sz="1500" dirty="0"/>
          </a:p>
        </p:txBody>
      </p:sp>
      <p:sp>
        <p:nvSpPr>
          <p:cNvPr id="9" name="Shape 6"/>
          <p:cNvSpPr/>
          <p:nvPr/>
        </p:nvSpPr>
        <p:spPr>
          <a:xfrm>
            <a:off x="1146572" y="3843814"/>
            <a:ext cx="191095" cy="859988"/>
          </a:xfrm>
          <a:prstGeom prst="roundRect">
            <a:avLst>
              <a:gd name="adj" fmla="val 150030"/>
            </a:avLst>
          </a:prstGeom>
          <a:solidFill>
            <a:srgbClr val="00002E"/>
          </a:solidFill>
          <a:ln w="22860">
            <a:solidFill>
              <a:srgbClr val="D7425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Shape 7"/>
          <p:cNvSpPr/>
          <p:nvPr/>
        </p:nvSpPr>
        <p:spPr>
          <a:xfrm>
            <a:off x="955477" y="3718441"/>
            <a:ext cx="573286" cy="573286"/>
          </a:xfrm>
          <a:prstGeom prst="roundRect">
            <a:avLst>
              <a:gd name="adj" fmla="val 79751"/>
            </a:avLst>
          </a:prstGeom>
          <a:solidFill>
            <a:srgbClr val="00002E"/>
          </a:solidFill>
          <a:ln w="22860">
            <a:solidFill>
              <a:srgbClr val="D7425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8828" y="3861792"/>
            <a:ext cx="286583" cy="286583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1719858" y="3748326"/>
            <a:ext cx="2248614" cy="2811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Hardware Limitations</a:t>
            </a:r>
            <a:endParaRPr lang="en-US" sz="1750" dirty="0"/>
          </a:p>
        </p:txBody>
      </p:sp>
      <p:sp>
        <p:nvSpPr>
          <p:cNvPr id="13" name="Text 9"/>
          <p:cNvSpPr/>
          <p:nvPr/>
        </p:nvSpPr>
        <p:spPr>
          <a:xfrm>
            <a:off x="1719858" y="4144089"/>
            <a:ext cx="12241649" cy="3057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Virtual machine performance was impacted by hardware constraints, highlighting the need for robust computational resources in cybersecurity.</a:t>
            </a:r>
            <a:endParaRPr lang="en-US" sz="1500" dirty="0"/>
          </a:p>
        </p:txBody>
      </p:sp>
      <p:sp>
        <p:nvSpPr>
          <p:cNvPr id="14" name="Shape 10"/>
          <p:cNvSpPr/>
          <p:nvPr/>
        </p:nvSpPr>
        <p:spPr>
          <a:xfrm>
            <a:off x="1433274" y="5181600"/>
            <a:ext cx="191095" cy="859988"/>
          </a:xfrm>
          <a:prstGeom prst="roundRect">
            <a:avLst>
              <a:gd name="adj" fmla="val 150030"/>
            </a:avLst>
          </a:prstGeom>
          <a:solidFill>
            <a:srgbClr val="00002E"/>
          </a:solidFill>
          <a:ln w="22860">
            <a:solidFill>
              <a:srgbClr val="DD785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Shape 11"/>
          <p:cNvSpPr/>
          <p:nvPr/>
        </p:nvSpPr>
        <p:spPr>
          <a:xfrm>
            <a:off x="1242179" y="5056227"/>
            <a:ext cx="573286" cy="573286"/>
          </a:xfrm>
          <a:prstGeom prst="roundRect">
            <a:avLst>
              <a:gd name="adj" fmla="val 79751"/>
            </a:avLst>
          </a:prstGeom>
          <a:solidFill>
            <a:srgbClr val="00002E"/>
          </a:solidFill>
          <a:ln w="22860">
            <a:solidFill>
              <a:srgbClr val="DD785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385530" y="5199578"/>
            <a:ext cx="286583" cy="286583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2006560" y="5086112"/>
            <a:ext cx="2248614" cy="2811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Multi-System Work</a:t>
            </a:r>
            <a:endParaRPr lang="en-US" sz="1750" dirty="0"/>
          </a:p>
        </p:txBody>
      </p:sp>
      <p:sp>
        <p:nvSpPr>
          <p:cNvPr id="18" name="Text 13"/>
          <p:cNvSpPr/>
          <p:nvPr/>
        </p:nvSpPr>
        <p:spPr>
          <a:xfrm>
            <a:off x="2006560" y="5481876"/>
            <a:ext cx="11954947" cy="3057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The necessity of leveraging multiple systems for practical work demonstrated the interconnectedness of modern network environments.</a:t>
            </a:r>
            <a:endParaRPr lang="en-US" sz="1500" dirty="0"/>
          </a:p>
        </p:txBody>
      </p:sp>
      <p:sp>
        <p:nvSpPr>
          <p:cNvPr id="19" name="Shape 14"/>
          <p:cNvSpPr/>
          <p:nvPr/>
        </p:nvSpPr>
        <p:spPr>
          <a:xfrm>
            <a:off x="1719977" y="6519386"/>
            <a:ext cx="191095" cy="859988"/>
          </a:xfrm>
          <a:prstGeom prst="roundRect">
            <a:avLst>
              <a:gd name="adj" fmla="val 150030"/>
            </a:avLst>
          </a:prstGeom>
          <a:solidFill>
            <a:srgbClr val="00002E"/>
          </a:solidFill>
          <a:ln w="22860">
            <a:solidFill>
              <a:srgbClr val="48A8E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Shape 15"/>
          <p:cNvSpPr/>
          <p:nvPr/>
        </p:nvSpPr>
        <p:spPr>
          <a:xfrm>
            <a:off x="1528882" y="6394013"/>
            <a:ext cx="573286" cy="573286"/>
          </a:xfrm>
          <a:prstGeom prst="roundRect">
            <a:avLst>
              <a:gd name="adj" fmla="val 79751"/>
            </a:avLst>
          </a:prstGeom>
          <a:solidFill>
            <a:srgbClr val="00002E"/>
          </a:solidFill>
          <a:ln w="22860">
            <a:solidFill>
              <a:srgbClr val="48A8E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672233" y="6537365"/>
            <a:ext cx="286583" cy="286583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2293263" y="6423898"/>
            <a:ext cx="2569012" cy="2811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Fundamental Importance</a:t>
            </a:r>
            <a:endParaRPr lang="en-US" sz="1750" dirty="0"/>
          </a:p>
        </p:txBody>
      </p:sp>
      <p:sp>
        <p:nvSpPr>
          <p:cNvPr id="23" name="Text 17"/>
          <p:cNvSpPr/>
          <p:nvPr/>
        </p:nvSpPr>
        <p:spPr>
          <a:xfrm>
            <a:off x="2293263" y="6819662"/>
            <a:ext cx="11668244" cy="3057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The exercise reinforced that strong cybersecurity fundamentals are indispensable for effective analysis and accurate interpretation of results.</a:t>
            </a:r>
            <a:endParaRPr lang="en-US" sz="15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83312" y="791647"/>
            <a:ext cx="11195328" cy="6584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150"/>
              </a:lnSpc>
              <a:buNone/>
            </a:pPr>
            <a:r>
              <a:rPr lang="en-US" sz="410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Conclusion: Strengthening Cybersecurity Skills</a:t>
            </a:r>
            <a:endParaRPr lang="en-US" sz="4100" dirty="0"/>
          </a:p>
        </p:txBody>
      </p:sp>
      <p:sp>
        <p:nvSpPr>
          <p:cNvPr id="3" name="Text 1"/>
          <p:cNvSpPr/>
          <p:nvPr/>
        </p:nvSpPr>
        <p:spPr>
          <a:xfrm>
            <a:off x="783312" y="1897618"/>
            <a:ext cx="13063776" cy="716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This assessment provided an invaluable opportunity to apply theoretical knowledge in a practical setting, significantly enhancing our understanding and skill set in cybersecurity.</a:t>
            </a:r>
            <a:endParaRPr lang="en-US" sz="1750" dirty="0"/>
          </a:p>
        </p:txBody>
      </p:sp>
      <p:sp>
        <p:nvSpPr>
          <p:cNvPr id="4" name="Text 2"/>
          <p:cNvSpPr/>
          <p:nvPr/>
        </p:nvSpPr>
        <p:spPr>
          <a:xfrm>
            <a:off x="2395776" y="3334822"/>
            <a:ext cx="2633305" cy="3292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550"/>
              </a:lnSpc>
              <a:buNone/>
            </a:pPr>
            <a:r>
              <a:rPr lang="en-US" sz="20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Practical Application</a:t>
            </a:r>
            <a:endParaRPr lang="en-US" sz="2050" dirty="0"/>
          </a:p>
        </p:txBody>
      </p:sp>
      <p:sp>
        <p:nvSpPr>
          <p:cNvPr id="5" name="Text 3"/>
          <p:cNvSpPr/>
          <p:nvPr/>
        </p:nvSpPr>
        <p:spPr>
          <a:xfrm>
            <a:off x="783312" y="3798213"/>
            <a:ext cx="4245769" cy="716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80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Hands-on experience with network security assessment techniques was gained.</a:t>
            </a:r>
            <a:endParaRPr lang="en-US" sz="175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081" y="2865596"/>
            <a:ext cx="4572238" cy="4572238"/>
          </a:xfrm>
          <a:prstGeom prst="rect">
            <a:avLst/>
          </a:prstGeom>
        </p:spPr>
      </p:pic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05359" y="4302145"/>
            <a:ext cx="314682" cy="31468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9601319" y="2925842"/>
            <a:ext cx="2633305" cy="3292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Vulnerability Insight</a:t>
            </a:r>
            <a:endParaRPr lang="en-US" sz="2050" dirty="0"/>
          </a:p>
        </p:txBody>
      </p:sp>
      <p:sp>
        <p:nvSpPr>
          <p:cNvPr id="9" name="Text 5"/>
          <p:cNvSpPr/>
          <p:nvPr/>
        </p:nvSpPr>
        <p:spPr>
          <a:xfrm>
            <a:off x="9601319" y="3389233"/>
            <a:ext cx="4245769" cy="716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Key services and potential vulnerabilities were successfully identified.</a:t>
            </a:r>
            <a:endParaRPr lang="en-US" sz="17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29081" y="2865596"/>
            <a:ext cx="4572238" cy="4572238"/>
          </a:xfrm>
          <a:prstGeom prst="rect">
            <a:avLst/>
          </a:prstGeom>
        </p:spPr>
      </p:pic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521595" y="3874472"/>
            <a:ext cx="314682" cy="314682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10048875" y="4561761"/>
            <a:ext cx="2633305" cy="3292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Realistic Scenarios</a:t>
            </a:r>
            <a:endParaRPr lang="en-US" sz="2050" dirty="0"/>
          </a:p>
        </p:txBody>
      </p:sp>
      <p:sp>
        <p:nvSpPr>
          <p:cNvPr id="13" name="Text 7"/>
          <p:cNvSpPr/>
          <p:nvPr/>
        </p:nvSpPr>
        <p:spPr>
          <a:xfrm>
            <a:off x="10048875" y="5025152"/>
            <a:ext cx="3798213" cy="716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Ethical hacking attempts offered insights into real-world attack vectors.</a:t>
            </a:r>
            <a:endParaRPr lang="en-US" sz="1750" dirty="0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29081" y="2865596"/>
            <a:ext cx="4572238" cy="4572238"/>
          </a:xfrm>
          <a:prstGeom prst="rect">
            <a:avLst/>
          </a:prstGeom>
        </p:spPr>
      </p:pic>
      <p:pic>
        <p:nvPicPr>
          <p:cNvPr id="15" name="Image 5" descr="preencoded.png"/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335149" y="4994255"/>
            <a:ext cx="314682" cy="314682"/>
          </a:xfrm>
          <a:prstGeom prst="rect">
            <a:avLst/>
          </a:prstGeom>
        </p:spPr>
      </p:pic>
      <p:sp>
        <p:nvSpPr>
          <p:cNvPr id="16" name="Text 8"/>
          <p:cNvSpPr/>
          <p:nvPr/>
        </p:nvSpPr>
        <p:spPr>
          <a:xfrm>
            <a:off x="9601319" y="6197798"/>
            <a:ext cx="2633305" cy="3292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Skill Enhancement</a:t>
            </a:r>
            <a:endParaRPr lang="en-US" sz="2050" dirty="0"/>
          </a:p>
        </p:txBody>
      </p:sp>
      <p:sp>
        <p:nvSpPr>
          <p:cNvPr id="17" name="Text 9"/>
          <p:cNvSpPr/>
          <p:nvPr/>
        </p:nvSpPr>
        <p:spPr>
          <a:xfrm>
            <a:off x="9601319" y="6661190"/>
            <a:ext cx="4245769" cy="716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Practical skills and overall security awareness were significantly strengthened.</a:t>
            </a:r>
            <a:endParaRPr lang="en-US" sz="1750" dirty="0"/>
          </a:p>
        </p:txBody>
      </p:sp>
      <p:pic>
        <p:nvPicPr>
          <p:cNvPr id="18" name="Image 6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29081" y="2865596"/>
            <a:ext cx="4572238" cy="4572238"/>
          </a:xfrm>
          <a:prstGeom prst="rect">
            <a:avLst/>
          </a:prstGeom>
        </p:spPr>
      </p:pic>
      <p:pic>
        <p:nvPicPr>
          <p:cNvPr id="19" name="Image 7" descr="preencoded.png"/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521595" y="6113919"/>
            <a:ext cx="314682" cy="314682"/>
          </a:xfrm>
          <a:prstGeom prst="rect">
            <a:avLst/>
          </a:prstGeom>
        </p:spPr>
      </p:pic>
      <p:sp>
        <p:nvSpPr>
          <p:cNvPr id="20" name="Text 10"/>
          <p:cNvSpPr/>
          <p:nvPr/>
        </p:nvSpPr>
        <p:spPr>
          <a:xfrm>
            <a:off x="2395776" y="5609630"/>
            <a:ext cx="2633305" cy="3292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550"/>
              </a:lnSpc>
              <a:buNone/>
            </a:pPr>
            <a:r>
              <a:rPr lang="en-US" sz="205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Future Foundation</a:t>
            </a:r>
            <a:endParaRPr lang="en-US" sz="2050" dirty="0"/>
          </a:p>
        </p:txBody>
      </p:sp>
      <p:sp>
        <p:nvSpPr>
          <p:cNvPr id="21" name="Text 11"/>
          <p:cNvSpPr/>
          <p:nvPr/>
        </p:nvSpPr>
        <p:spPr>
          <a:xfrm>
            <a:off x="783312" y="6073021"/>
            <a:ext cx="4245769" cy="1074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80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A solid foundation for advanced cybersecurity studies and career development has been established.</a:t>
            </a:r>
            <a:endParaRPr lang="en-US" sz="1750" dirty="0"/>
          </a:p>
        </p:txBody>
      </p:sp>
      <p:pic>
        <p:nvPicPr>
          <p:cNvPr id="22" name="Image 8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029081" y="2865596"/>
            <a:ext cx="4572238" cy="4572238"/>
          </a:xfrm>
          <a:prstGeom prst="rect">
            <a:avLst/>
          </a:prstGeom>
        </p:spPr>
      </p:pic>
      <p:pic>
        <p:nvPicPr>
          <p:cNvPr id="23" name="Image 9" descr="preencoded.png"/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6205359" y="5686246"/>
            <a:ext cx="314682" cy="31468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37724" y="2266831"/>
            <a:ext cx="5632490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00"/>
              </a:lnSpc>
              <a:buNone/>
            </a:pPr>
            <a:r>
              <a:rPr lang="en-US" sz="440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References</a:t>
            </a:r>
            <a:endParaRPr lang="en-US" sz="4400" dirty="0"/>
          </a:p>
        </p:txBody>
      </p:sp>
      <p:sp>
        <p:nvSpPr>
          <p:cNvPr id="3" name="Text 1"/>
          <p:cNvSpPr/>
          <p:nvPr/>
        </p:nvSpPr>
        <p:spPr>
          <a:xfrm>
            <a:off x="837724" y="3329821"/>
            <a:ext cx="12954952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000"/>
              </a:lnSpc>
              <a:buSzPct val="100000"/>
              <a:buChar char="•"/>
            </a:pPr>
            <a:r>
              <a:rPr lang="en-US" sz="18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Kali Linux Documentation. (n.d.). Retrieved from </a:t>
            </a:r>
            <a:r>
              <a:rPr lang="en-US" sz="1850" u="sng" dirty="0">
                <a:solidFill>
                  <a:srgbClr val="F2B42D"/>
                </a:solidFill>
                <a:latin typeface="PT Sans" pitchFamily="34" charset="0"/>
                <a:ea typeface="PT Sans" pitchFamily="34" charset="-122"/>
                <a:cs typeface="PT Sans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https://www.kali.org/docs/</a:t>
            </a:r>
            <a:endParaRPr lang="en-US" sz="1850" dirty="0"/>
          </a:p>
        </p:txBody>
      </p:sp>
      <p:sp>
        <p:nvSpPr>
          <p:cNvPr id="4" name="Text 2"/>
          <p:cNvSpPr/>
          <p:nvPr/>
        </p:nvSpPr>
        <p:spPr>
          <a:xfrm>
            <a:off x="837724" y="3796546"/>
            <a:ext cx="12954952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000"/>
              </a:lnSpc>
              <a:buSzPct val="100000"/>
              <a:buChar char="•"/>
            </a:pPr>
            <a:r>
              <a:rPr lang="en-US" sz="18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Nmap (Network Mapper) Official Website. (n.d.). Retrieved from </a:t>
            </a:r>
            <a:r>
              <a:rPr lang="en-US" sz="1850" u="sng" dirty="0">
                <a:solidFill>
                  <a:srgbClr val="F2B42D"/>
                </a:solidFill>
                <a:latin typeface="PT Sans" pitchFamily="34" charset="0"/>
                <a:ea typeface="PT Sans" pitchFamily="34" charset="-122"/>
                <a:cs typeface="PT Sans" pitchFamily="34" charset="-12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https://nmap.org/</a:t>
            </a:r>
            <a:endParaRPr lang="en-US" sz="1850" dirty="0"/>
          </a:p>
        </p:txBody>
      </p:sp>
      <p:sp>
        <p:nvSpPr>
          <p:cNvPr id="5" name="Text 3"/>
          <p:cNvSpPr/>
          <p:nvPr/>
        </p:nvSpPr>
        <p:spPr>
          <a:xfrm>
            <a:off x="837724" y="4263271"/>
            <a:ext cx="12954952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3000"/>
              </a:lnSpc>
              <a:buSzPct val="100000"/>
              <a:buChar char="•"/>
            </a:pPr>
            <a:r>
              <a:rPr lang="en-US" sz="18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Microsoft Learn. (n.d.). Active Directory Domain Services. Retrieved from </a:t>
            </a:r>
            <a:r>
              <a:rPr lang="en-US" sz="1850" u="sng" dirty="0">
                <a:solidFill>
                  <a:srgbClr val="F2B42D"/>
                </a:solidFill>
                <a:latin typeface="PT Sans" pitchFamily="34" charset="0"/>
                <a:ea typeface="PT Sans" pitchFamily="34" charset="-122"/>
                <a:cs typeface="PT Sans" pitchFamily="34" charset="-12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https://learn.microsoft.com/en-us/windows-server/identity/ad-ds/active-directory-domain-services</a:t>
            </a:r>
            <a:endParaRPr lang="en-US" sz="1850" dirty="0"/>
          </a:p>
        </p:txBody>
      </p:sp>
      <p:sp>
        <p:nvSpPr>
          <p:cNvPr id="6" name="Text 4"/>
          <p:cNvSpPr/>
          <p:nvPr/>
        </p:nvSpPr>
        <p:spPr>
          <a:xfrm>
            <a:off x="837724" y="5113020"/>
            <a:ext cx="12954952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000"/>
              </a:lnSpc>
              <a:buSzPct val="100000"/>
              <a:buChar char="•"/>
            </a:pPr>
            <a:r>
              <a:rPr lang="en-US" sz="18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CVE Details. (n.d.). Common Vulnerabilities and Exposures. Retrieved from </a:t>
            </a:r>
            <a:r>
              <a:rPr lang="en-US" sz="1850" u="sng" dirty="0">
                <a:solidFill>
                  <a:srgbClr val="F2B42D"/>
                </a:solidFill>
                <a:latin typeface="PT Sans" pitchFamily="34" charset="0"/>
                <a:ea typeface="PT Sans" pitchFamily="34" charset="-122"/>
                <a:cs typeface="PT Sans" pitchFamily="34" charset="-12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https://www.cvedetails.com/</a:t>
            </a:r>
            <a:endParaRPr lang="en-US" sz="1850" dirty="0"/>
          </a:p>
        </p:txBody>
      </p:sp>
      <p:sp>
        <p:nvSpPr>
          <p:cNvPr id="7" name="Text 5"/>
          <p:cNvSpPr/>
          <p:nvPr/>
        </p:nvSpPr>
        <p:spPr>
          <a:xfrm>
            <a:off x="837724" y="5579745"/>
            <a:ext cx="12954952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000"/>
              </a:lnSpc>
              <a:buSzPct val="100000"/>
              <a:buChar char="•"/>
            </a:pPr>
            <a:r>
              <a:rPr lang="en-US" sz="18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SANS Institute. (n.d.). Information Security Resources. Retrieved from https://www.sans.org/</a:t>
            </a:r>
            <a:endParaRPr lang="en-US" sz="18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37724" y="2687717"/>
            <a:ext cx="12954952" cy="21121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600"/>
              </a:lnSpc>
              <a:buNone/>
            </a:pPr>
            <a:r>
              <a:rPr lang="en-US" sz="13300" dirty="0">
                <a:solidFill>
                  <a:srgbClr val="FFFFFF"/>
                </a:solidFill>
                <a:latin typeface="Nunito Semi Bold" pitchFamily="34" charset="0"/>
                <a:ea typeface="Nunito Semi Bold" pitchFamily="34" charset="-122"/>
                <a:cs typeface="Nunito Semi Bold" pitchFamily="34" charset="-120"/>
              </a:rPr>
              <a:t>Thank You</a:t>
            </a:r>
            <a:endParaRPr lang="en-US" sz="13300" dirty="0"/>
          </a:p>
        </p:txBody>
      </p:sp>
      <p:sp>
        <p:nvSpPr>
          <p:cNvPr id="3" name="Text 1"/>
          <p:cNvSpPr/>
          <p:nvPr/>
        </p:nvSpPr>
        <p:spPr>
          <a:xfrm>
            <a:off x="837724" y="5158859"/>
            <a:ext cx="12954952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For your attention and engagement in this exploration of advanced cybersecurity principles and practices.</a:t>
            </a:r>
            <a:endParaRPr lang="en-US" sz="18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37724" y="3762732"/>
            <a:ext cx="5632490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00"/>
              </a:lnSpc>
              <a:buNone/>
            </a:pPr>
            <a:endParaRPr lang="en-US" sz="4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924</Words>
  <Application>Microsoft Office PowerPoint</Application>
  <PresentationFormat>Custom</PresentationFormat>
  <Paragraphs>96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PT Sans</vt:lpstr>
      <vt:lpstr>Nunito Semi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>Mariana Lupu (2313748)</cp:lastModifiedBy>
  <cp:revision>3</cp:revision>
  <dcterms:created xsi:type="dcterms:W3CDTF">2025-12-14T16:37:28Z</dcterms:created>
  <dcterms:modified xsi:type="dcterms:W3CDTF">2025-12-14T16:45:11Z</dcterms:modified>
</cp:coreProperties>
</file>