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28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442E50-5032-47AE-A416-B9DF58935754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0D56613-AA1D-4E64-84E4-91A2091E0D6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Maintain and build a balanced relationship with employees.</a:t>
          </a:r>
          <a:endParaRPr lang="en-US" sz="2800" dirty="0"/>
        </a:p>
      </dgm:t>
    </dgm:pt>
    <dgm:pt modelId="{4AFC7753-7CF3-4403-9F8C-575D6D9ADF02}" type="parTrans" cxnId="{50FB4192-06CF-4302-9153-807D949970F8}">
      <dgm:prSet/>
      <dgm:spPr/>
      <dgm:t>
        <a:bodyPr/>
        <a:lstStyle/>
        <a:p>
          <a:endParaRPr lang="en-US" sz="3600"/>
        </a:p>
      </dgm:t>
    </dgm:pt>
    <dgm:pt modelId="{EF0F3A12-DE7D-4B36-84A1-5FD8CF54BA47}" type="sibTrans" cxnId="{50FB4192-06CF-4302-9153-807D949970F8}">
      <dgm:prSet/>
      <dgm:spPr/>
      <dgm:t>
        <a:bodyPr/>
        <a:lstStyle/>
        <a:p>
          <a:endParaRPr lang="en-US" sz="3600"/>
        </a:p>
      </dgm:t>
    </dgm:pt>
    <dgm:pt modelId="{803009AF-C5EC-4C30-B514-35A203E9342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Plenty of knowledge of commercial awareness.</a:t>
          </a:r>
          <a:endParaRPr lang="en-US" sz="2800" dirty="0"/>
        </a:p>
      </dgm:t>
    </dgm:pt>
    <dgm:pt modelId="{5B72B31F-6B8D-40BB-9753-021CB6D0251B}" type="parTrans" cxnId="{8CC7243E-6489-4293-A1E4-D4351E4468C2}">
      <dgm:prSet/>
      <dgm:spPr/>
      <dgm:t>
        <a:bodyPr/>
        <a:lstStyle/>
        <a:p>
          <a:endParaRPr lang="en-US" sz="3600"/>
        </a:p>
      </dgm:t>
    </dgm:pt>
    <dgm:pt modelId="{FE1304B4-25E6-4CE3-995D-04A9BFB57FD2}" type="sibTrans" cxnId="{8CC7243E-6489-4293-A1E4-D4351E4468C2}">
      <dgm:prSet/>
      <dgm:spPr/>
      <dgm:t>
        <a:bodyPr/>
        <a:lstStyle/>
        <a:p>
          <a:endParaRPr lang="en-US" sz="3600"/>
        </a:p>
      </dgm:t>
    </dgm:pt>
    <dgm:pt modelId="{1D072D2B-0D17-4DB9-9320-38230F6793D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Awareness of cultural sensitivity.</a:t>
          </a:r>
          <a:endParaRPr lang="en-US" sz="2800" dirty="0"/>
        </a:p>
      </dgm:t>
    </dgm:pt>
    <dgm:pt modelId="{44462506-2B9A-43C4-8E60-E7F123AFD13F}" type="parTrans" cxnId="{11293325-035B-48ED-A2FE-719CA05846BB}">
      <dgm:prSet/>
      <dgm:spPr/>
      <dgm:t>
        <a:bodyPr/>
        <a:lstStyle/>
        <a:p>
          <a:endParaRPr lang="en-US" sz="3600"/>
        </a:p>
      </dgm:t>
    </dgm:pt>
    <dgm:pt modelId="{0463491D-76C1-4FEE-A9BD-409D47A80471}" type="sibTrans" cxnId="{11293325-035B-48ED-A2FE-719CA05846BB}">
      <dgm:prSet/>
      <dgm:spPr/>
      <dgm:t>
        <a:bodyPr/>
        <a:lstStyle/>
        <a:p>
          <a:endParaRPr lang="en-US" sz="3600"/>
        </a:p>
      </dgm:t>
    </dgm:pt>
    <dgm:pt modelId="{58271F02-BD6C-4145-BF82-B46516B2655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Advising, coaching and future career progression of employees.</a:t>
          </a:r>
          <a:endParaRPr lang="en-US" sz="2800" dirty="0"/>
        </a:p>
      </dgm:t>
    </dgm:pt>
    <dgm:pt modelId="{1038A815-3F0A-4A19-BFC0-142B97C5E6B9}" type="parTrans" cxnId="{DB904994-762B-4A16-98C4-1EDCB750BECA}">
      <dgm:prSet/>
      <dgm:spPr/>
      <dgm:t>
        <a:bodyPr/>
        <a:lstStyle/>
        <a:p>
          <a:endParaRPr lang="en-US" sz="3600"/>
        </a:p>
      </dgm:t>
    </dgm:pt>
    <dgm:pt modelId="{78ECFE47-2E0F-4FD4-BD97-E3442212030F}" type="sibTrans" cxnId="{DB904994-762B-4A16-98C4-1EDCB750BECA}">
      <dgm:prSet/>
      <dgm:spPr/>
      <dgm:t>
        <a:bodyPr/>
        <a:lstStyle/>
        <a:p>
          <a:endParaRPr lang="en-US" sz="3600"/>
        </a:p>
      </dgm:t>
    </dgm:pt>
    <dgm:pt modelId="{2493929E-93A8-477E-B741-306B137BC937}" type="pres">
      <dgm:prSet presAssocID="{0E442E50-5032-47AE-A416-B9DF58935754}" presName="root" presStyleCnt="0">
        <dgm:presLayoutVars>
          <dgm:dir/>
          <dgm:resizeHandles val="exact"/>
        </dgm:presLayoutVars>
      </dgm:prSet>
      <dgm:spPr/>
    </dgm:pt>
    <dgm:pt modelId="{EDF03994-328F-4ED2-BA00-5ED4366F7E71}" type="pres">
      <dgm:prSet presAssocID="{60D56613-AA1D-4E64-84E4-91A2091E0D67}" presName="compNode" presStyleCnt="0"/>
      <dgm:spPr/>
    </dgm:pt>
    <dgm:pt modelId="{4950D9D9-41CA-4C09-B217-F3DB0ED74844}" type="pres">
      <dgm:prSet presAssocID="{60D56613-AA1D-4E64-84E4-91A2091E0D6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lationship"/>
        </a:ext>
      </dgm:extLst>
    </dgm:pt>
    <dgm:pt modelId="{E71DB097-74CC-48FF-AB29-49B12739BF9D}" type="pres">
      <dgm:prSet presAssocID="{60D56613-AA1D-4E64-84E4-91A2091E0D67}" presName="spaceRect" presStyleCnt="0"/>
      <dgm:spPr/>
    </dgm:pt>
    <dgm:pt modelId="{9FFFE6CC-3C10-4E58-915C-2B52F5F42866}" type="pres">
      <dgm:prSet presAssocID="{60D56613-AA1D-4E64-84E4-91A2091E0D67}" presName="textRect" presStyleLbl="revTx" presStyleIdx="0" presStyleCnt="4">
        <dgm:presLayoutVars>
          <dgm:chMax val="1"/>
          <dgm:chPref val="1"/>
        </dgm:presLayoutVars>
      </dgm:prSet>
      <dgm:spPr/>
    </dgm:pt>
    <dgm:pt modelId="{E4453053-9681-4210-833C-5550FD362B68}" type="pres">
      <dgm:prSet presAssocID="{EF0F3A12-DE7D-4B36-84A1-5FD8CF54BA47}" presName="sibTrans" presStyleCnt="0"/>
      <dgm:spPr/>
    </dgm:pt>
    <dgm:pt modelId="{9A915BB8-2106-4C94-97F5-33BC4BB51BB1}" type="pres">
      <dgm:prSet presAssocID="{803009AF-C5EC-4C30-B514-35A203E9342E}" presName="compNode" presStyleCnt="0"/>
      <dgm:spPr/>
    </dgm:pt>
    <dgm:pt modelId="{92CCEC32-99F3-4673-AC73-E6A285A4E424}" type="pres">
      <dgm:prSet presAssocID="{803009AF-C5EC-4C30-B514-35A203E9342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ducation"/>
        </a:ext>
      </dgm:extLst>
    </dgm:pt>
    <dgm:pt modelId="{F134DF28-32D6-4BF4-B5CA-634BC8EC83BD}" type="pres">
      <dgm:prSet presAssocID="{803009AF-C5EC-4C30-B514-35A203E9342E}" presName="spaceRect" presStyleCnt="0"/>
      <dgm:spPr/>
    </dgm:pt>
    <dgm:pt modelId="{70ABB65E-A54B-47F5-B54B-ABE6070F4FD9}" type="pres">
      <dgm:prSet presAssocID="{803009AF-C5EC-4C30-B514-35A203E9342E}" presName="textRect" presStyleLbl="revTx" presStyleIdx="1" presStyleCnt="4">
        <dgm:presLayoutVars>
          <dgm:chMax val="1"/>
          <dgm:chPref val="1"/>
        </dgm:presLayoutVars>
      </dgm:prSet>
      <dgm:spPr/>
    </dgm:pt>
    <dgm:pt modelId="{4FF24152-9528-4075-B589-55791319FA87}" type="pres">
      <dgm:prSet presAssocID="{FE1304B4-25E6-4CE3-995D-04A9BFB57FD2}" presName="sibTrans" presStyleCnt="0"/>
      <dgm:spPr/>
    </dgm:pt>
    <dgm:pt modelId="{439738DC-D8E9-459F-BC95-3AEB4388EF63}" type="pres">
      <dgm:prSet presAssocID="{1D072D2B-0D17-4DB9-9320-38230F6793DE}" presName="compNode" presStyleCnt="0"/>
      <dgm:spPr/>
    </dgm:pt>
    <dgm:pt modelId="{C9C2E80F-8E41-42FA-AD06-320C87D03414}" type="pres">
      <dgm:prSet presAssocID="{1D072D2B-0D17-4DB9-9320-38230F6793D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ngerprint"/>
        </a:ext>
      </dgm:extLst>
    </dgm:pt>
    <dgm:pt modelId="{66813349-85B1-40AF-AA73-D16A386CCECD}" type="pres">
      <dgm:prSet presAssocID="{1D072D2B-0D17-4DB9-9320-38230F6793DE}" presName="spaceRect" presStyleCnt="0"/>
      <dgm:spPr/>
    </dgm:pt>
    <dgm:pt modelId="{65BFC3A8-CBD0-42BB-9540-7879A9E602CD}" type="pres">
      <dgm:prSet presAssocID="{1D072D2B-0D17-4DB9-9320-38230F6793DE}" presName="textRect" presStyleLbl="revTx" presStyleIdx="2" presStyleCnt="4">
        <dgm:presLayoutVars>
          <dgm:chMax val="1"/>
          <dgm:chPref val="1"/>
        </dgm:presLayoutVars>
      </dgm:prSet>
      <dgm:spPr/>
    </dgm:pt>
    <dgm:pt modelId="{19D90699-E144-4F53-BB56-B054D296752B}" type="pres">
      <dgm:prSet presAssocID="{0463491D-76C1-4FEE-A9BD-409D47A80471}" presName="sibTrans" presStyleCnt="0"/>
      <dgm:spPr/>
    </dgm:pt>
    <dgm:pt modelId="{67CBB160-EB0D-487D-8C36-922737AC8D80}" type="pres">
      <dgm:prSet presAssocID="{58271F02-BD6C-4145-BF82-B46516B26556}" presName="compNode" presStyleCnt="0"/>
      <dgm:spPr/>
    </dgm:pt>
    <dgm:pt modelId="{7194D063-81EB-47CF-8B2F-C97332809A02}" type="pres">
      <dgm:prSet presAssocID="{58271F02-BD6C-4145-BF82-B46516B2655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nboarding"/>
        </a:ext>
      </dgm:extLst>
    </dgm:pt>
    <dgm:pt modelId="{3914B9C4-CBEC-4AD1-93C5-7231C8C2356C}" type="pres">
      <dgm:prSet presAssocID="{58271F02-BD6C-4145-BF82-B46516B26556}" presName="spaceRect" presStyleCnt="0"/>
      <dgm:spPr/>
    </dgm:pt>
    <dgm:pt modelId="{BA6480C6-629C-4C95-A027-0FA5C7A72655}" type="pres">
      <dgm:prSet presAssocID="{58271F02-BD6C-4145-BF82-B46516B2655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D0A4822-3EBD-4AD8-894C-BE977994A938}" type="presOf" srcId="{0E442E50-5032-47AE-A416-B9DF58935754}" destId="{2493929E-93A8-477E-B741-306B137BC937}" srcOrd="0" destOrd="0" presId="urn:microsoft.com/office/officeart/2018/2/layout/IconLabelList"/>
    <dgm:cxn modelId="{11293325-035B-48ED-A2FE-719CA05846BB}" srcId="{0E442E50-5032-47AE-A416-B9DF58935754}" destId="{1D072D2B-0D17-4DB9-9320-38230F6793DE}" srcOrd="2" destOrd="0" parTransId="{44462506-2B9A-43C4-8E60-E7F123AFD13F}" sibTransId="{0463491D-76C1-4FEE-A9BD-409D47A80471}"/>
    <dgm:cxn modelId="{1A811D26-A95A-4F98-9D6D-CFD24F8E94F7}" type="presOf" srcId="{58271F02-BD6C-4145-BF82-B46516B26556}" destId="{BA6480C6-629C-4C95-A027-0FA5C7A72655}" srcOrd="0" destOrd="0" presId="urn:microsoft.com/office/officeart/2018/2/layout/IconLabelList"/>
    <dgm:cxn modelId="{8CC7243E-6489-4293-A1E4-D4351E4468C2}" srcId="{0E442E50-5032-47AE-A416-B9DF58935754}" destId="{803009AF-C5EC-4C30-B514-35A203E9342E}" srcOrd="1" destOrd="0" parTransId="{5B72B31F-6B8D-40BB-9753-021CB6D0251B}" sibTransId="{FE1304B4-25E6-4CE3-995D-04A9BFB57FD2}"/>
    <dgm:cxn modelId="{A7193C65-1394-4584-BA51-EB46170FABB4}" type="presOf" srcId="{1D072D2B-0D17-4DB9-9320-38230F6793DE}" destId="{65BFC3A8-CBD0-42BB-9540-7879A9E602CD}" srcOrd="0" destOrd="0" presId="urn:microsoft.com/office/officeart/2018/2/layout/IconLabelList"/>
    <dgm:cxn modelId="{0B319B59-4209-481C-83B3-75A19457644B}" type="presOf" srcId="{60D56613-AA1D-4E64-84E4-91A2091E0D67}" destId="{9FFFE6CC-3C10-4E58-915C-2B52F5F42866}" srcOrd="0" destOrd="0" presId="urn:microsoft.com/office/officeart/2018/2/layout/IconLabelList"/>
    <dgm:cxn modelId="{50FB4192-06CF-4302-9153-807D949970F8}" srcId="{0E442E50-5032-47AE-A416-B9DF58935754}" destId="{60D56613-AA1D-4E64-84E4-91A2091E0D67}" srcOrd="0" destOrd="0" parTransId="{4AFC7753-7CF3-4403-9F8C-575D6D9ADF02}" sibTransId="{EF0F3A12-DE7D-4B36-84A1-5FD8CF54BA47}"/>
    <dgm:cxn modelId="{DB904994-762B-4A16-98C4-1EDCB750BECA}" srcId="{0E442E50-5032-47AE-A416-B9DF58935754}" destId="{58271F02-BD6C-4145-BF82-B46516B26556}" srcOrd="3" destOrd="0" parTransId="{1038A815-3F0A-4A19-BFC0-142B97C5E6B9}" sibTransId="{78ECFE47-2E0F-4FD4-BD97-E3442212030F}"/>
    <dgm:cxn modelId="{99ECE6AA-EB96-4FB8-A08D-C7B93CB46020}" type="presOf" srcId="{803009AF-C5EC-4C30-B514-35A203E9342E}" destId="{70ABB65E-A54B-47F5-B54B-ABE6070F4FD9}" srcOrd="0" destOrd="0" presId="urn:microsoft.com/office/officeart/2018/2/layout/IconLabelList"/>
    <dgm:cxn modelId="{2E85853F-E66F-4641-AE6C-95EA51349466}" type="presParOf" srcId="{2493929E-93A8-477E-B741-306B137BC937}" destId="{EDF03994-328F-4ED2-BA00-5ED4366F7E71}" srcOrd="0" destOrd="0" presId="urn:microsoft.com/office/officeart/2018/2/layout/IconLabelList"/>
    <dgm:cxn modelId="{97372922-CFC7-45C0-B3C7-B27077E2A549}" type="presParOf" srcId="{EDF03994-328F-4ED2-BA00-5ED4366F7E71}" destId="{4950D9D9-41CA-4C09-B217-F3DB0ED74844}" srcOrd="0" destOrd="0" presId="urn:microsoft.com/office/officeart/2018/2/layout/IconLabelList"/>
    <dgm:cxn modelId="{A1937D5E-6919-413E-BC31-4E025B4AB0B8}" type="presParOf" srcId="{EDF03994-328F-4ED2-BA00-5ED4366F7E71}" destId="{E71DB097-74CC-48FF-AB29-49B12739BF9D}" srcOrd="1" destOrd="0" presId="urn:microsoft.com/office/officeart/2018/2/layout/IconLabelList"/>
    <dgm:cxn modelId="{24F2EBAD-3BD8-497A-B961-A6ADF44FCD9B}" type="presParOf" srcId="{EDF03994-328F-4ED2-BA00-5ED4366F7E71}" destId="{9FFFE6CC-3C10-4E58-915C-2B52F5F42866}" srcOrd="2" destOrd="0" presId="urn:microsoft.com/office/officeart/2018/2/layout/IconLabelList"/>
    <dgm:cxn modelId="{60E0CE13-1209-44E2-9484-BF6B9E268D4A}" type="presParOf" srcId="{2493929E-93A8-477E-B741-306B137BC937}" destId="{E4453053-9681-4210-833C-5550FD362B68}" srcOrd="1" destOrd="0" presId="urn:microsoft.com/office/officeart/2018/2/layout/IconLabelList"/>
    <dgm:cxn modelId="{F7271BBC-BB30-4B95-97F6-94B9A8CEA910}" type="presParOf" srcId="{2493929E-93A8-477E-B741-306B137BC937}" destId="{9A915BB8-2106-4C94-97F5-33BC4BB51BB1}" srcOrd="2" destOrd="0" presId="urn:microsoft.com/office/officeart/2018/2/layout/IconLabelList"/>
    <dgm:cxn modelId="{6030C51A-68D5-41F8-A7DC-392380240142}" type="presParOf" srcId="{9A915BB8-2106-4C94-97F5-33BC4BB51BB1}" destId="{92CCEC32-99F3-4673-AC73-E6A285A4E424}" srcOrd="0" destOrd="0" presId="urn:microsoft.com/office/officeart/2018/2/layout/IconLabelList"/>
    <dgm:cxn modelId="{19D75690-ED2C-4899-8391-080667A29CD0}" type="presParOf" srcId="{9A915BB8-2106-4C94-97F5-33BC4BB51BB1}" destId="{F134DF28-32D6-4BF4-B5CA-634BC8EC83BD}" srcOrd="1" destOrd="0" presId="urn:microsoft.com/office/officeart/2018/2/layout/IconLabelList"/>
    <dgm:cxn modelId="{CFDD96EF-2021-4AB0-A9D3-978CAC2A921E}" type="presParOf" srcId="{9A915BB8-2106-4C94-97F5-33BC4BB51BB1}" destId="{70ABB65E-A54B-47F5-B54B-ABE6070F4FD9}" srcOrd="2" destOrd="0" presId="urn:microsoft.com/office/officeart/2018/2/layout/IconLabelList"/>
    <dgm:cxn modelId="{DEA9B915-D5EF-450E-B56D-E1B8817CB30B}" type="presParOf" srcId="{2493929E-93A8-477E-B741-306B137BC937}" destId="{4FF24152-9528-4075-B589-55791319FA87}" srcOrd="3" destOrd="0" presId="urn:microsoft.com/office/officeart/2018/2/layout/IconLabelList"/>
    <dgm:cxn modelId="{F6934011-E58A-47B4-BD80-EBE2F2259DC8}" type="presParOf" srcId="{2493929E-93A8-477E-B741-306B137BC937}" destId="{439738DC-D8E9-459F-BC95-3AEB4388EF63}" srcOrd="4" destOrd="0" presId="urn:microsoft.com/office/officeart/2018/2/layout/IconLabelList"/>
    <dgm:cxn modelId="{3F491EA7-F443-4A48-B070-A2DBED1E6056}" type="presParOf" srcId="{439738DC-D8E9-459F-BC95-3AEB4388EF63}" destId="{C9C2E80F-8E41-42FA-AD06-320C87D03414}" srcOrd="0" destOrd="0" presId="urn:microsoft.com/office/officeart/2018/2/layout/IconLabelList"/>
    <dgm:cxn modelId="{E139B27C-3C6F-4F85-A3AF-7F2D651E4ECD}" type="presParOf" srcId="{439738DC-D8E9-459F-BC95-3AEB4388EF63}" destId="{66813349-85B1-40AF-AA73-D16A386CCECD}" srcOrd="1" destOrd="0" presId="urn:microsoft.com/office/officeart/2018/2/layout/IconLabelList"/>
    <dgm:cxn modelId="{F1AC1FE7-20A5-4D5C-A7B3-AFBAC88A47B9}" type="presParOf" srcId="{439738DC-D8E9-459F-BC95-3AEB4388EF63}" destId="{65BFC3A8-CBD0-42BB-9540-7879A9E602CD}" srcOrd="2" destOrd="0" presId="urn:microsoft.com/office/officeart/2018/2/layout/IconLabelList"/>
    <dgm:cxn modelId="{946E28EA-D154-42CE-A352-BDAA060D5E52}" type="presParOf" srcId="{2493929E-93A8-477E-B741-306B137BC937}" destId="{19D90699-E144-4F53-BB56-B054D296752B}" srcOrd="5" destOrd="0" presId="urn:microsoft.com/office/officeart/2018/2/layout/IconLabelList"/>
    <dgm:cxn modelId="{7627F26F-4869-438A-BB1B-948B170440DC}" type="presParOf" srcId="{2493929E-93A8-477E-B741-306B137BC937}" destId="{67CBB160-EB0D-487D-8C36-922737AC8D80}" srcOrd="6" destOrd="0" presId="urn:microsoft.com/office/officeart/2018/2/layout/IconLabelList"/>
    <dgm:cxn modelId="{E687FEE5-A087-4340-9E5D-395D20BB8CE9}" type="presParOf" srcId="{67CBB160-EB0D-487D-8C36-922737AC8D80}" destId="{7194D063-81EB-47CF-8B2F-C97332809A02}" srcOrd="0" destOrd="0" presId="urn:microsoft.com/office/officeart/2018/2/layout/IconLabelList"/>
    <dgm:cxn modelId="{D918EC5F-1BCF-43A2-AF30-49D3A5821A63}" type="presParOf" srcId="{67CBB160-EB0D-487D-8C36-922737AC8D80}" destId="{3914B9C4-CBEC-4AD1-93C5-7231C8C2356C}" srcOrd="1" destOrd="0" presId="urn:microsoft.com/office/officeart/2018/2/layout/IconLabelList"/>
    <dgm:cxn modelId="{094F5ED3-9CAE-4CE3-8C9E-636094D78CCB}" type="presParOf" srcId="{67CBB160-EB0D-487D-8C36-922737AC8D80}" destId="{BA6480C6-629C-4C95-A027-0FA5C7A7265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50D9D9-41CA-4C09-B217-F3DB0ED74844}">
      <dsp:nvSpPr>
        <dsp:cNvPr id="0" name=""/>
        <dsp:cNvSpPr/>
      </dsp:nvSpPr>
      <dsp:spPr>
        <a:xfrm>
          <a:off x="1084446" y="756629"/>
          <a:ext cx="1091559" cy="10915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FFE6CC-3C10-4E58-915C-2B52F5F42866}">
      <dsp:nvSpPr>
        <dsp:cNvPr id="0" name=""/>
        <dsp:cNvSpPr/>
      </dsp:nvSpPr>
      <dsp:spPr>
        <a:xfrm>
          <a:off x="417382" y="2425906"/>
          <a:ext cx="2425687" cy="21800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Maintain and build a balanced relationship with employees.</a:t>
          </a:r>
          <a:endParaRPr lang="en-US" sz="2800" kern="1200" dirty="0"/>
        </a:p>
      </dsp:txBody>
      <dsp:txXfrm>
        <a:off x="417382" y="2425906"/>
        <a:ext cx="2425687" cy="2180039"/>
      </dsp:txXfrm>
    </dsp:sp>
    <dsp:sp modelId="{92CCEC32-99F3-4673-AC73-E6A285A4E424}">
      <dsp:nvSpPr>
        <dsp:cNvPr id="0" name=""/>
        <dsp:cNvSpPr/>
      </dsp:nvSpPr>
      <dsp:spPr>
        <a:xfrm>
          <a:off x="3934628" y="756629"/>
          <a:ext cx="1091559" cy="10915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ABB65E-A54B-47F5-B54B-ABE6070F4FD9}">
      <dsp:nvSpPr>
        <dsp:cNvPr id="0" name=""/>
        <dsp:cNvSpPr/>
      </dsp:nvSpPr>
      <dsp:spPr>
        <a:xfrm>
          <a:off x="3267564" y="2425906"/>
          <a:ext cx="2425687" cy="21800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Plenty of knowledge of commercial awareness.</a:t>
          </a:r>
          <a:endParaRPr lang="en-US" sz="2800" kern="1200" dirty="0"/>
        </a:p>
      </dsp:txBody>
      <dsp:txXfrm>
        <a:off x="3267564" y="2425906"/>
        <a:ext cx="2425687" cy="2180039"/>
      </dsp:txXfrm>
    </dsp:sp>
    <dsp:sp modelId="{C9C2E80F-8E41-42FA-AD06-320C87D03414}">
      <dsp:nvSpPr>
        <dsp:cNvPr id="0" name=""/>
        <dsp:cNvSpPr/>
      </dsp:nvSpPr>
      <dsp:spPr>
        <a:xfrm>
          <a:off x="6784811" y="756629"/>
          <a:ext cx="1091559" cy="10915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BFC3A8-CBD0-42BB-9540-7879A9E602CD}">
      <dsp:nvSpPr>
        <dsp:cNvPr id="0" name=""/>
        <dsp:cNvSpPr/>
      </dsp:nvSpPr>
      <dsp:spPr>
        <a:xfrm>
          <a:off x="6117747" y="2425906"/>
          <a:ext cx="2425687" cy="21800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Awareness of cultural sensitivity.</a:t>
          </a:r>
          <a:endParaRPr lang="en-US" sz="2800" kern="1200" dirty="0"/>
        </a:p>
      </dsp:txBody>
      <dsp:txXfrm>
        <a:off x="6117747" y="2425906"/>
        <a:ext cx="2425687" cy="2180039"/>
      </dsp:txXfrm>
    </dsp:sp>
    <dsp:sp modelId="{7194D063-81EB-47CF-8B2F-C97332809A02}">
      <dsp:nvSpPr>
        <dsp:cNvPr id="0" name=""/>
        <dsp:cNvSpPr/>
      </dsp:nvSpPr>
      <dsp:spPr>
        <a:xfrm>
          <a:off x="9634994" y="756629"/>
          <a:ext cx="1091559" cy="10915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6480C6-629C-4C95-A027-0FA5C7A72655}">
      <dsp:nvSpPr>
        <dsp:cNvPr id="0" name=""/>
        <dsp:cNvSpPr/>
      </dsp:nvSpPr>
      <dsp:spPr>
        <a:xfrm>
          <a:off x="8967930" y="2425906"/>
          <a:ext cx="2425687" cy="21800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Advising, coaching and future career progression of employees.</a:t>
          </a:r>
          <a:endParaRPr lang="en-US" sz="2800" kern="1200" dirty="0"/>
        </a:p>
      </dsp:txBody>
      <dsp:txXfrm>
        <a:off x="8967930" y="2425906"/>
        <a:ext cx="2425687" cy="21800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42A98-748B-476B-8F83-E15B58B8A9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B22AF4-F605-4128-9A8C-BB774F972A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DB5CE4-1F77-4CAA-A59F-AFDA57E880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A6AC-B5FC-4970-A701-85C2FF8856FE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A5F8F9-0EC6-48BD-915A-48A345797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52CD43-9F48-4999-A973-69D728CED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CA026-1FA3-4B9A-8894-B7EE595F2D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204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B7144-07A9-4AE4-BA1B-1E6FC525F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F7165-E91C-4B51-8874-C2B1A56785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A67A08-9B56-4749-B1BF-CE3F5F833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A6AC-B5FC-4970-A701-85C2FF8856FE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943A95-498C-44DF-9153-940D327F3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3DB8DF-7B0C-4846-9814-D0D877E3B1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CA026-1FA3-4B9A-8894-B7EE595F2D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190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0E868-7110-4F61-A201-B84490E57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DD5468-D8AE-4F3F-B9E7-FF7A65AEB9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70B99D-E89B-4A9B-84A9-4D80A668E5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A6AC-B5FC-4970-A701-85C2FF8856FE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B8EF52-C2A7-47D9-B7ED-FB3EAC9CB2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B9BD98-DFF7-48F8-AD2D-F8ADC057D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CA026-1FA3-4B9A-8894-B7EE595F2D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588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7A9CF-EBDF-4921-A782-8C0941D82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438DB-AE06-47B0-9310-51E236276C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5FC186-57A7-441F-9BD8-9BBBF2B165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85C055-D916-4AC8-9D12-9DCF2D901E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A6AC-B5FC-4970-A701-85C2FF8856FE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DA2A95-CEE4-49A3-A041-33BDEF7B5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AC3D13-272D-4AB9-9F55-3D454234D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CA026-1FA3-4B9A-8894-B7EE595F2D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460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E1C2F-22D1-4C98-9990-BF87A5B75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04D90C-F5C3-4FFA-AE8B-4383E2A92F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4CFB41-96B0-423C-BA1B-57D466B499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2E382C-C9EA-43A5-BAC3-F314D43419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7B37C5-2449-48A4-B86A-57E5F88E9D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87FB53-A48B-49E5-B3C8-F4793BEF6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A6AC-B5FC-4970-A701-85C2FF8856FE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478AAA-6961-4B79-B385-620520C7B6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D419B2F-9854-4AE2-BFEA-71D044A6A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CA026-1FA3-4B9A-8894-B7EE595F2D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132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E741D-CABC-4431-BCA4-F07283F816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C69439-4F63-4FC8-928D-031810C427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A6AC-B5FC-4970-A701-85C2FF8856FE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A6F78F-1239-4FD7-808D-90918ED0E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5208C5-363A-4AFB-91B4-C5B7FF526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CA026-1FA3-4B9A-8894-B7EE595F2D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116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85A58D4-4EB7-42A4-AC9B-A983549CCB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A6AC-B5FC-4970-A701-85C2FF8856FE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282F43A-AF57-4EB5-AB3E-D63E198F4A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126C13-EF82-40AE-938B-684B7003C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CA026-1FA3-4B9A-8894-B7EE595F2D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4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7121F-3068-4C97-8118-3CED30E5B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6574B-AC65-4A76-A1B0-EDCD011249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AD71DB-CCC3-438B-A540-28AC2FFF9A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3DF308-43B2-40B0-9E1B-009DA22A26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A6AC-B5FC-4970-A701-85C2FF8856FE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B10500-FDF6-4197-8DBF-89E1CF174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847880-17F3-47B5-B6B3-3C363987C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CA026-1FA3-4B9A-8894-B7EE595F2D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706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36B6F-25FC-4276-967F-BEAB8288C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2F5531-7E14-4C1D-86E9-CE0B6E17AB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91C2E6-09C7-40B0-B88C-60EA8AC7D6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4E99A4-BD0E-482F-95AC-A761EA21CA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A6AC-B5FC-4970-A701-85C2FF8856FE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2D258A-758D-4A0E-8FCD-8B06ACA104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1D0B1A-E815-4F2F-AFCE-1C9EBB7335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CA026-1FA3-4B9A-8894-B7EE595F2D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0343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217A9-5571-45EB-A417-3000C4900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D30F99-1D10-4496-9286-681D9AAEB4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94BB46-3B89-44F4-85CF-1111FA857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A6AC-B5FC-4970-A701-85C2FF8856FE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53AA7E-7B7A-4087-8071-CD23EB563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B5605-1745-488C-B35D-C3887FF10C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CA026-1FA3-4B9A-8894-B7EE595F2D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1730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DABF0D-83AB-4AB5-A913-686CB5C3D16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BB584B-8171-4D8C-9D76-8165E96DB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7C689A-E7FE-4FCC-8464-D8E832B976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A6AC-B5FC-4970-A701-85C2FF8856FE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D888B8-2041-40B9-B704-CAF34921AB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A08DCD-25F0-4759-9EFA-6CB257B61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CA026-1FA3-4B9A-8894-B7EE595F2D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948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B3FEAA-0B4B-425C-949D-9EE7780BE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7781B3-D5BC-4114-9DDA-03F3CFF48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12817A-CB06-4374-BB85-AB6BA88E3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4A6AC-B5FC-4970-A701-85C2FF8856FE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0F56A9-88FA-4AE0-8110-C92D415A61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EBB839-630E-491D-8C51-E0B098E479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6CA026-1FA3-4B9A-8894-B7EE595F2D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266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scoplc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CADADE-B5D3-42B9-AF01-B5F274B33F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Training and development needs for a HR officer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16092E-26DE-42A9-AF25-64C67FD82A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5509" y="23058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dirty="0"/>
              <a:t>Module: </a:t>
            </a:r>
            <a:r>
              <a:rPr lang="en-US" b="1" dirty="0">
                <a:effectLst/>
              </a:rPr>
              <a:t>Developing</a:t>
            </a:r>
            <a:r>
              <a:rPr lang="en-US" dirty="0">
                <a:effectLst/>
              </a:rPr>
              <a:t> </a:t>
            </a:r>
            <a:r>
              <a:rPr lang="en-US" b="1" dirty="0">
                <a:effectLst/>
              </a:rPr>
              <a:t>Relationships and Workplace Achievements </a:t>
            </a:r>
            <a:endParaRPr lang="en-US" dirty="0"/>
          </a:p>
          <a:p>
            <a:pPr algn="l"/>
            <a:r>
              <a:rPr lang="en-US" dirty="0"/>
              <a:t>Lecturer: Dr Gregory Cowan</a:t>
            </a:r>
          </a:p>
          <a:p>
            <a:pPr algn="l"/>
            <a:r>
              <a:rPr lang="en-US" dirty="0"/>
              <a:t>By: Rekha Rahman</a:t>
            </a:r>
          </a:p>
          <a:p>
            <a:pPr algn="l"/>
            <a:r>
              <a:rPr lang="en-US" dirty="0"/>
              <a:t>Student ID: 1920443</a:t>
            </a:r>
          </a:p>
        </p:txBody>
      </p:sp>
    </p:spTree>
    <p:extLst>
      <p:ext uri="{BB962C8B-B14F-4D97-AF65-F5344CB8AC3E}">
        <p14:creationId xmlns:p14="http://schemas.microsoft.com/office/powerpoint/2010/main" val="42143414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39954-A54F-488C-AC68-624E9317F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Tesco PLC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2B5CE-247D-4181-B1D3-E1F3C1707A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7300" y="1355725"/>
            <a:ext cx="10515600" cy="4351338"/>
          </a:xfrm>
        </p:spPr>
        <p:txBody>
          <a:bodyPr>
            <a:normAutofit/>
          </a:bodyPr>
          <a:lstStyle/>
          <a:p>
            <a:r>
              <a:rPr lang="en-GB" sz="26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Tesco Plc is a British multinational groceries retailer.</a:t>
            </a:r>
          </a:p>
          <a:p>
            <a:r>
              <a:rPr lang="en-GB" sz="26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It is the largest supermarket chain in the United Kingdom. Its headquarters is situated in Welwyn Garden city in UK.</a:t>
            </a:r>
          </a:p>
          <a:p>
            <a:r>
              <a:rPr lang="en-GB" sz="26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The company has businesses in 5 European countries.</a:t>
            </a:r>
          </a:p>
          <a:p>
            <a:r>
              <a:rPr lang="en-GB" sz="26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its journey was started in 1919, in Hackney London from a market stall. The name of the founder is Jack Cohen. </a:t>
            </a:r>
            <a:endParaRPr lang="en-GB" sz="26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r>
              <a:rPr lang="en-GB" sz="26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Tesco stores operate under 4 structures. These are Tesco Extra, Superstore, Metro and Express.</a:t>
            </a:r>
          </a:p>
          <a:p>
            <a:r>
              <a:rPr lang="en-GB" sz="26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. According to the 2021 annual report currently more than 360,000 employees are working across UK </a:t>
            </a:r>
            <a:r>
              <a:rPr lang="en-GB" sz="2600" b="0" i="0" dirty="0">
                <a:effectLst/>
                <a:latin typeface="Times New Roman" panose="02020603050405020304" pitchFamily="18" charset="0"/>
              </a:rPr>
              <a:t>(Tesco PLC, 2021)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250924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E64900-6F6E-4EAA-839D-8B3D106C6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Who is a HR officer and what are their jobs and responsibilities 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E1FB97-586D-49F7-BDC0-A44EDFC95F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 lnSpcReduction="10000"/>
          </a:bodyPr>
          <a:lstStyle/>
          <a:p>
            <a:r>
              <a:rPr lang="en-GB" sz="2200" dirty="0"/>
              <a:t>A human resource officer is a skilled and qualified HR expert of an organisation.</a:t>
            </a:r>
          </a:p>
          <a:p>
            <a:r>
              <a:rPr lang="en-GB" sz="2200" dirty="0"/>
              <a:t>Human resource management is how people are employed, managed and developed in organisation (Armstrong and Taylor, 2020).</a:t>
            </a:r>
          </a:p>
          <a:p>
            <a:r>
              <a:rPr lang="en-GB" sz="2200" dirty="0"/>
              <a:t>A HR professional is responsible for providing support in the various human resources and functions.</a:t>
            </a:r>
          </a:p>
          <a:p>
            <a:r>
              <a:rPr lang="en-GB" sz="2200" dirty="0"/>
              <a:t>It includes selection and recruitment process of employees, training and development, performance monitoring and employee counselling etc.</a:t>
            </a:r>
          </a:p>
          <a:p>
            <a:pPr marL="0" indent="0">
              <a:buNone/>
            </a:pPr>
            <a:endParaRPr lang="en-GB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0633329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A7C0E4-D94D-45A5-90B8-AA15F013B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Key knowledge, skills and behaviour needed for a HR professional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16F6C-4E81-477C-93BC-1D9E93BEB0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/>
              <a:t>The essential knowledge and skills include</a:t>
            </a:r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Selection and recruitment</a:t>
            </a:r>
          </a:p>
          <a:p>
            <a:r>
              <a:rPr lang="en-GB" sz="2000"/>
              <a:t>Training and development</a:t>
            </a:r>
          </a:p>
          <a:p>
            <a:r>
              <a:rPr lang="en-GB" sz="2000"/>
              <a:t>Employee relations</a:t>
            </a:r>
          </a:p>
          <a:p>
            <a:r>
              <a:rPr lang="en-GB" sz="2000"/>
              <a:t>Human resources information software (HRIS)</a:t>
            </a:r>
          </a:p>
          <a:p>
            <a:r>
              <a:rPr lang="en-GB" sz="2000"/>
              <a:t>Performance management</a:t>
            </a:r>
          </a:p>
          <a:p>
            <a:r>
              <a:rPr lang="en-GB" sz="2000"/>
              <a:t>Teamwork and collaboration</a:t>
            </a:r>
          </a:p>
          <a:p>
            <a:r>
              <a:rPr lang="en-GB" sz="2000"/>
              <a:t>Managing priorities</a:t>
            </a:r>
          </a:p>
          <a:p>
            <a:r>
              <a:rPr lang="en-GB" sz="2000"/>
              <a:t>Advising and coaching</a:t>
            </a:r>
          </a:p>
          <a:p>
            <a:r>
              <a:rPr lang="en-GB" sz="2000"/>
              <a:t>Effective communication</a:t>
            </a:r>
          </a:p>
          <a:p>
            <a:r>
              <a:rPr lang="en-GB" sz="2000"/>
              <a:t>Commercial awareness etc.</a:t>
            </a:r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762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8307F5-7C7A-4C76-A4CD-4B48EE937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100"/>
              <a:t>Knowledge, skills and behaviour required by a Tesco HR officer</a:t>
            </a:r>
            <a:br>
              <a:rPr lang="en-GB" sz="3100"/>
            </a:br>
            <a:endParaRPr lang="en-GB" sz="310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C4FAA-8899-44F0-8D75-3BCA4C3C22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7300" y="1253331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To be a Tesco HR officer it is vital to have all the knowledge and skills to deliver the service. These skills include:</a:t>
            </a:r>
          </a:p>
          <a:p>
            <a:r>
              <a:rPr lang="en-GB" dirty="0"/>
              <a:t>Advertising, selecting and recruiting the suitable candidate.</a:t>
            </a:r>
          </a:p>
          <a:p>
            <a:endParaRPr lang="en-GB" dirty="0"/>
          </a:p>
          <a:p>
            <a:r>
              <a:rPr lang="en-GB" dirty="0"/>
              <a:t>Training and development of the employees.</a:t>
            </a:r>
          </a:p>
          <a:p>
            <a:endParaRPr lang="en-GB" dirty="0"/>
          </a:p>
          <a:p>
            <a:r>
              <a:rPr lang="en-GB" dirty="0"/>
              <a:t>Monitoring performance of every individual employees.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833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FE4B6E-F599-451F-B20A-2849980299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4638096"/>
              </p:ext>
            </p:extLst>
          </p:nvPr>
        </p:nvGraphicFramePr>
        <p:xfrm>
          <a:off x="190500" y="747712"/>
          <a:ext cx="11811000" cy="53625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6297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1FEF4C-3BE2-4E08-8E85-E5AA7D5CD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Benefits of training and development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35145-41EF-4EAB-896A-B94C7226E0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7300" y="1591878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Training and development programme is hugely beneficial for any organisation specially large organisation like Tesco. Such as through this employers can: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Retain </a:t>
            </a:r>
            <a:r>
              <a:rPr lang="en-GB"/>
              <a:t>employeesS</a:t>
            </a:r>
            <a:endParaRPr lang="en-GB" dirty="0"/>
          </a:p>
          <a:p>
            <a:r>
              <a:rPr lang="en-GB" dirty="0"/>
              <a:t>Develop future leaders</a:t>
            </a:r>
          </a:p>
          <a:p>
            <a:r>
              <a:rPr lang="en-GB" dirty="0"/>
              <a:t>Empowers employees</a:t>
            </a:r>
          </a:p>
          <a:p>
            <a:r>
              <a:rPr lang="en-GB" dirty="0"/>
              <a:t>Boost workplace engagement</a:t>
            </a:r>
          </a:p>
          <a:p>
            <a:r>
              <a:rPr lang="en-GB" dirty="0"/>
              <a:t>Builds workplace relationships.</a:t>
            </a:r>
          </a:p>
        </p:txBody>
      </p:sp>
    </p:spTree>
    <p:extLst>
      <p:ext uri="{BB962C8B-B14F-4D97-AF65-F5344CB8AC3E}">
        <p14:creationId xmlns:p14="http://schemas.microsoft.com/office/powerpoint/2010/main" val="14141545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9DD75F-AF81-4B76-9101-0ED2A6104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0D4E0C-3D28-4D8A-944E-A3DC534EC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A HR professional is one of the vital person of any organisation.</a:t>
            </a:r>
          </a:p>
          <a:p>
            <a:r>
              <a:rPr lang="en-GB" dirty="0"/>
              <a:t>Through this employers can train and develop their employees when needed.</a:t>
            </a:r>
          </a:p>
          <a:p>
            <a:r>
              <a:rPr lang="en-GB" dirty="0"/>
              <a:t>It can helps to gain and retain top talent and increase job satisfaction.</a:t>
            </a:r>
          </a:p>
          <a:p>
            <a:r>
              <a:rPr lang="en-GB" dirty="0"/>
              <a:t>Improve productivity and companies can earn more </a:t>
            </a:r>
            <a:r>
              <a:rPr lang="en-GB"/>
              <a:t>profit.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99987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5382F-1492-4E85-A3F9-7F3AAE5C4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9955A8-9FBD-4505-8522-8B75EB11DF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78358"/>
            <a:ext cx="10515600" cy="4351338"/>
          </a:xfrm>
        </p:spPr>
        <p:txBody>
          <a:bodyPr/>
          <a:lstStyle/>
          <a:p>
            <a:pPr algn="l"/>
            <a:r>
              <a:rPr lang="en-GB" dirty="0">
                <a:latin typeface="+mj-lt"/>
              </a:rPr>
              <a:t>Armstrong, M. and Taylor, S. (2020) </a:t>
            </a:r>
            <a:r>
              <a:rPr lang="en-GB" i="1" dirty="0">
                <a:latin typeface="+mj-lt"/>
              </a:rPr>
              <a:t>Armstrong’s Handbook of Human Resource Management Practice</a:t>
            </a:r>
            <a:r>
              <a:rPr lang="en-GB" dirty="0">
                <a:latin typeface="+mj-lt"/>
              </a:rPr>
              <a:t>. [</a:t>
            </a:r>
            <a:r>
              <a:rPr lang="en-GB" dirty="0" err="1">
                <a:latin typeface="+mj-lt"/>
              </a:rPr>
              <a:t>BibliU</a:t>
            </a:r>
            <a:r>
              <a:rPr lang="en-GB" dirty="0">
                <a:latin typeface="+mj-lt"/>
              </a:rPr>
              <a:t> version] 15th ed. London, Kogan Page.</a:t>
            </a:r>
            <a:endParaRPr lang="en-GB" b="0" i="0" dirty="0">
              <a:solidFill>
                <a:srgbClr val="000000"/>
              </a:solidFill>
              <a:effectLst/>
              <a:latin typeface="+mj-lt"/>
            </a:endParaRPr>
          </a:p>
          <a:p>
            <a:pPr algn="l"/>
            <a:endParaRPr lang="en-GB" dirty="0">
              <a:solidFill>
                <a:srgbClr val="000000"/>
              </a:solidFill>
              <a:latin typeface="+mj-lt"/>
            </a:endParaRP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Tesco PLC. (2021). </a:t>
            </a:r>
            <a:r>
              <a:rPr lang="en-GB" b="0" i="1" dirty="0">
                <a:solidFill>
                  <a:srgbClr val="000000"/>
                </a:solidFill>
                <a:effectLst/>
                <a:latin typeface="+mj-lt"/>
              </a:rPr>
              <a:t> </a:t>
            </a: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[online] Available at: </a:t>
            </a:r>
            <a:r>
              <a:rPr lang="en-GB" b="0" i="0" dirty="0">
                <a:solidFill>
                  <a:srgbClr val="000000"/>
                </a:solidFill>
                <a:effectLst/>
                <a:latin typeface="+mj-lt"/>
                <a:hlinkClick r:id="rId2"/>
              </a:rPr>
              <a:t>https://www.tescoplc.com/</a:t>
            </a:r>
            <a:endParaRPr lang="en-GB" b="0" i="0" dirty="0">
              <a:solidFill>
                <a:srgbClr val="000000"/>
              </a:solidFill>
              <a:effectLst/>
              <a:latin typeface="+mj-lt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8075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">
            <a:extLst>
              <a:ext uri="{FF2B5EF4-FFF2-40B4-BE49-F238E27FC236}">
                <a16:creationId xmlns:a16="http://schemas.microsoft.com/office/drawing/2014/main" id="{D28B59E4-C668-4233-900E-6BDA136C7F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70763" y="71279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28" name="Table 27">
            <a:extLst>
              <a:ext uri="{FF2B5EF4-FFF2-40B4-BE49-F238E27FC236}">
                <a16:creationId xmlns:a16="http://schemas.microsoft.com/office/drawing/2014/main" id="{8BB3B4C4-6989-49C0-8F82-614E3E115F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1048136"/>
              </p:ext>
            </p:extLst>
          </p:nvPr>
        </p:nvGraphicFramePr>
        <p:xfrm>
          <a:off x="6506310" y="646112"/>
          <a:ext cx="5182870" cy="274320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4068445">
                  <a:extLst>
                    <a:ext uri="{9D8B030D-6E8A-4147-A177-3AD203B41FA5}">
                      <a16:colId xmlns:a16="http://schemas.microsoft.com/office/drawing/2014/main" val="3486978746"/>
                    </a:ext>
                  </a:extLst>
                </a:gridCol>
                <a:gridCol w="222885">
                  <a:extLst>
                    <a:ext uri="{9D8B030D-6E8A-4147-A177-3AD203B41FA5}">
                      <a16:colId xmlns:a16="http://schemas.microsoft.com/office/drawing/2014/main" val="3547460226"/>
                    </a:ext>
                  </a:extLst>
                </a:gridCol>
                <a:gridCol w="222885">
                  <a:extLst>
                    <a:ext uri="{9D8B030D-6E8A-4147-A177-3AD203B41FA5}">
                      <a16:colId xmlns:a16="http://schemas.microsoft.com/office/drawing/2014/main" val="2931816281"/>
                    </a:ext>
                  </a:extLst>
                </a:gridCol>
                <a:gridCol w="222885">
                  <a:extLst>
                    <a:ext uri="{9D8B030D-6E8A-4147-A177-3AD203B41FA5}">
                      <a16:colId xmlns:a16="http://schemas.microsoft.com/office/drawing/2014/main" val="2795491020"/>
                    </a:ext>
                  </a:extLst>
                </a:gridCol>
                <a:gridCol w="222885">
                  <a:extLst>
                    <a:ext uri="{9D8B030D-6E8A-4147-A177-3AD203B41FA5}">
                      <a16:colId xmlns:a16="http://schemas.microsoft.com/office/drawing/2014/main" val="1037242215"/>
                    </a:ext>
                  </a:extLst>
                </a:gridCol>
                <a:gridCol w="222885">
                  <a:extLst>
                    <a:ext uri="{9D8B030D-6E8A-4147-A177-3AD203B41FA5}">
                      <a16:colId xmlns:a16="http://schemas.microsoft.com/office/drawing/2014/main" val="41927616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342900" lvl="0" indent="-342900">
                        <a:buFont typeface="+mj-lt"/>
                        <a:buAutoNum type="arabicPeriod"/>
                        <a:tabLst>
                          <a:tab pos="228600" algn="l"/>
                        </a:tabLst>
                      </a:pPr>
                      <a:r>
                        <a:rPr lang="en-GB" sz="1000">
                          <a:effectLst/>
                        </a:rPr>
                        <a:t>a flexible team worker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5"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525247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3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1213274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</a:pPr>
                      <a:r>
                        <a:rPr lang="en-GB" sz="1000">
                          <a:effectLst/>
                        </a:rPr>
                        <a:t>build and develop working relationships with academic staff, peers and colleagues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y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7192272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>
                          <a:effectLst/>
                        </a:rPr>
                        <a:t>work effectively with others to complete tasks and achieve results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y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1784711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>
                          <a:effectLst/>
                        </a:rPr>
                        <a:t>empower others to work together as part of a team or group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y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7419705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>
                          <a:effectLst/>
                        </a:rPr>
                        <a:t>recognise and understand when compromise and accommodating others is necessary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y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5735118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>
                          <a:effectLst/>
                        </a:rPr>
                        <a:t>interact well with others and work co-operatively as a team member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y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4101695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>
                          <a:effectLst/>
                        </a:rPr>
                        <a:t>understand how to gain the attention of others in a team or group when required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y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9183901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>
                          <a:effectLst/>
                        </a:rPr>
                        <a:t>understand how to contribute effectively and co operatively with others even if they do not share the same ideas and ways of working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y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6888889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>
                          <a:effectLst/>
                        </a:rPr>
                        <a:t>express self effectively in a group and in one to one situations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y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855365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 dirty="0">
                          <a:effectLst/>
                        </a:rPr>
                        <a:t>have an understanding of team roles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y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153221"/>
                  </a:ext>
                </a:extLst>
              </a:tr>
            </a:tbl>
          </a:graphicData>
        </a:graphic>
      </p:graphicFrame>
      <p:graphicFrame>
        <p:nvGraphicFramePr>
          <p:cNvPr id="30" name="Table 29">
            <a:extLst>
              <a:ext uri="{FF2B5EF4-FFF2-40B4-BE49-F238E27FC236}">
                <a16:creationId xmlns:a16="http://schemas.microsoft.com/office/drawing/2014/main" id="{852EDB77-9FEE-494F-AFD4-FB7EAF8D798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7053409"/>
              </p:ext>
            </p:extLst>
          </p:nvPr>
        </p:nvGraphicFramePr>
        <p:xfrm>
          <a:off x="502820" y="2627312"/>
          <a:ext cx="5182870" cy="213360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4068445">
                  <a:extLst>
                    <a:ext uri="{9D8B030D-6E8A-4147-A177-3AD203B41FA5}">
                      <a16:colId xmlns:a16="http://schemas.microsoft.com/office/drawing/2014/main" val="3129306084"/>
                    </a:ext>
                  </a:extLst>
                </a:gridCol>
                <a:gridCol w="222885">
                  <a:extLst>
                    <a:ext uri="{9D8B030D-6E8A-4147-A177-3AD203B41FA5}">
                      <a16:colId xmlns:a16="http://schemas.microsoft.com/office/drawing/2014/main" val="3691560881"/>
                    </a:ext>
                  </a:extLst>
                </a:gridCol>
                <a:gridCol w="222885">
                  <a:extLst>
                    <a:ext uri="{9D8B030D-6E8A-4147-A177-3AD203B41FA5}">
                      <a16:colId xmlns:a16="http://schemas.microsoft.com/office/drawing/2014/main" val="115717915"/>
                    </a:ext>
                  </a:extLst>
                </a:gridCol>
                <a:gridCol w="222885">
                  <a:extLst>
                    <a:ext uri="{9D8B030D-6E8A-4147-A177-3AD203B41FA5}">
                      <a16:colId xmlns:a16="http://schemas.microsoft.com/office/drawing/2014/main" val="4226567046"/>
                    </a:ext>
                  </a:extLst>
                </a:gridCol>
                <a:gridCol w="222885">
                  <a:extLst>
                    <a:ext uri="{9D8B030D-6E8A-4147-A177-3AD203B41FA5}">
                      <a16:colId xmlns:a16="http://schemas.microsoft.com/office/drawing/2014/main" val="2397026763"/>
                    </a:ext>
                  </a:extLst>
                </a:gridCol>
                <a:gridCol w="222885">
                  <a:extLst>
                    <a:ext uri="{9D8B030D-6E8A-4147-A177-3AD203B41FA5}">
                      <a16:colId xmlns:a16="http://schemas.microsoft.com/office/drawing/2014/main" val="212400103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342900" lvl="0" indent="-342900">
                        <a:buFont typeface="+mj-lt"/>
                        <a:buAutoNum type="arabicPeriod"/>
                        <a:tabLst>
                          <a:tab pos="228600" algn="l"/>
                        </a:tabLst>
                      </a:pPr>
                      <a:br>
                        <a:rPr lang="en-GB" sz="1000" dirty="0">
                          <a:effectLst/>
                        </a:rPr>
                      </a:br>
                      <a:r>
                        <a:rPr lang="en-GB" sz="1000" dirty="0">
                          <a:effectLst/>
                        </a:rPr>
                        <a:t>an accomplished communicator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5"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65089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3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6242174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>
                          <a:effectLst/>
                        </a:rPr>
                        <a:t>understand the differences in presenting types of documents, e.g. reports, essays, dissertations, summaries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y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286616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>
                          <a:effectLst/>
                        </a:rPr>
                        <a:t>check written work for errors before submission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y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4044752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 dirty="0">
                          <a:effectLst/>
                        </a:rPr>
                        <a:t>use a range of ICT packages to support work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y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118483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>
                          <a:effectLst/>
                        </a:rPr>
                        <a:t>express and convey ideas appropriately and accurately in writing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y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580998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>
                          <a:effectLst/>
                        </a:rPr>
                        <a:t>successfully give a presentation or demonstration 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y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9936146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 dirty="0">
                          <a:effectLst/>
                        </a:rPr>
                        <a:t>demonstrate that information being received is understood by using a range of verbal and non-verbal signals 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y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8591369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>
                          <a:effectLst/>
                        </a:rPr>
                        <a:t>understand when people have taken account of your views and you of theirs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y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28353150"/>
                  </a:ext>
                </a:extLst>
              </a:tr>
            </a:tbl>
          </a:graphicData>
        </a:graphic>
      </p:graphicFrame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7C03FA8E-051D-4181-8AA7-543F6049EE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4246789"/>
              </p:ext>
            </p:extLst>
          </p:nvPr>
        </p:nvGraphicFramePr>
        <p:xfrm>
          <a:off x="6506310" y="4090194"/>
          <a:ext cx="5182870" cy="167640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4068445">
                  <a:extLst>
                    <a:ext uri="{9D8B030D-6E8A-4147-A177-3AD203B41FA5}">
                      <a16:colId xmlns:a16="http://schemas.microsoft.com/office/drawing/2014/main" val="465553542"/>
                    </a:ext>
                  </a:extLst>
                </a:gridCol>
                <a:gridCol w="222885">
                  <a:extLst>
                    <a:ext uri="{9D8B030D-6E8A-4147-A177-3AD203B41FA5}">
                      <a16:colId xmlns:a16="http://schemas.microsoft.com/office/drawing/2014/main" val="2584462382"/>
                    </a:ext>
                  </a:extLst>
                </a:gridCol>
                <a:gridCol w="222885">
                  <a:extLst>
                    <a:ext uri="{9D8B030D-6E8A-4147-A177-3AD203B41FA5}">
                      <a16:colId xmlns:a16="http://schemas.microsoft.com/office/drawing/2014/main" val="947507693"/>
                    </a:ext>
                  </a:extLst>
                </a:gridCol>
                <a:gridCol w="222885">
                  <a:extLst>
                    <a:ext uri="{9D8B030D-6E8A-4147-A177-3AD203B41FA5}">
                      <a16:colId xmlns:a16="http://schemas.microsoft.com/office/drawing/2014/main" val="3814310027"/>
                    </a:ext>
                  </a:extLst>
                </a:gridCol>
                <a:gridCol w="222885">
                  <a:extLst>
                    <a:ext uri="{9D8B030D-6E8A-4147-A177-3AD203B41FA5}">
                      <a16:colId xmlns:a16="http://schemas.microsoft.com/office/drawing/2014/main" val="1011701724"/>
                    </a:ext>
                  </a:extLst>
                </a:gridCol>
                <a:gridCol w="222885">
                  <a:extLst>
                    <a:ext uri="{9D8B030D-6E8A-4147-A177-3AD203B41FA5}">
                      <a16:colId xmlns:a16="http://schemas.microsoft.com/office/drawing/2014/main" val="93080081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342900" lvl="0" indent="-342900">
                        <a:buFont typeface="+mj-lt"/>
                        <a:buAutoNum type="arabicPeriod"/>
                        <a:tabLst>
                          <a:tab pos="228600" algn="l"/>
                        </a:tabLst>
                      </a:pPr>
                      <a:r>
                        <a:rPr lang="en-GB" sz="1000">
                          <a:effectLst/>
                        </a:rPr>
                        <a:t>an efficient planner and time manager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5"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171061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3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6422873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>
                          <a:effectLst/>
                        </a:rPr>
                        <a:t>aspire to and maintain a results-driven approach where appropriate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y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3891799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>
                          <a:effectLst/>
                        </a:rPr>
                        <a:t>plan day in order to manage time more effectively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y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8536579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>
                          <a:effectLst/>
                        </a:rPr>
                        <a:t>apply suitable approaches and put in extra effort if required in order to meet tight deadlines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y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9283025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>
                          <a:effectLst/>
                        </a:rPr>
                        <a:t> prioritise own and others’ work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y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717927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>
                          <a:effectLst/>
                        </a:rPr>
                        <a:t>identify resources required to complete a set task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y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2179024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>
                          <a:effectLst/>
                        </a:rPr>
                        <a:t>harness motivation and hard work to assist in the completion of work objectives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y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15422648"/>
                  </a:ext>
                </a:extLst>
              </a:tr>
            </a:tbl>
          </a:graphicData>
        </a:graphic>
      </p:graphicFrame>
      <p:graphicFrame>
        <p:nvGraphicFramePr>
          <p:cNvPr id="34" name="Table 33">
            <a:extLst>
              <a:ext uri="{FF2B5EF4-FFF2-40B4-BE49-F238E27FC236}">
                <a16:creationId xmlns:a16="http://schemas.microsoft.com/office/drawing/2014/main" id="{0979B99C-A71E-464A-B8E5-910CB98D3F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9848626"/>
              </p:ext>
            </p:extLst>
          </p:nvPr>
        </p:nvGraphicFramePr>
        <p:xfrm>
          <a:off x="502820" y="646906"/>
          <a:ext cx="5182870" cy="152400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4068445">
                  <a:extLst>
                    <a:ext uri="{9D8B030D-6E8A-4147-A177-3AD203B41FA5}">
                      <a16:colId xmlns:a16="http://schemas.microsoft.com/office/drawing/2014/main" val="1275456347"/>
                    </a:ext>
                  </a:extLst>
                </a:gridCol>
                <a:gridCol w="222885">
                  <a:extLst>
                    <a:ext uri="{9D8B030D-6E8A-4147-A177-3AD203B41FA5}">
                      <a16:colId xmlns:a16="http://schemas.microsoft.com/office/drawing/2014/main" val="679115085"/>
                    </a:ext>
                  </a:extLst>
                </a:gridCol>
                <a:gridCol w="222885">
                  <a:extLst>
                    <a:ext uri="{9D8B030D-6E8A-4147-A177-3AD203B41FA5}">
                      <a16:colId xmlns:a16="http://schemas.microsoft.com/office/drawing/2014/main" val="2102646046"/>
                    </a:ext>
                  </a:extLst>
                </a:gridCol>
                <a:gridCol w="222885">
                  <a:extLst>
                    <a:ext uri="{9D8B030D-6E8A-4147-A177-3AD203B41FA5}">
                      <a16:colId xmlns:a16="http://schemas.microsoft.com/office/drawing/2014/main" val="2711221426"/>
                    </a:ext>
                  </a:extLst>
                </a:gridCol>
                <a:gridCol w="222885">
                  <a:extLst>
                    <a:ext uri="{9D8B030D-6E8A-4147-A177-3AD203B41FA5}">
                      <a16:colId xmlns:a16="http://schemas.microsoft.com/office/drawing/2014/main" val="1696338062"/>
                    </a:ext>
                  </a:extLst>
                </a:gridCol>
                <a:gridCol w="222885">
                  <a:extLst>
                    <a:ext uri="{9D8B030D-6E8A-4147-A177-3AD203B41FA5}">
                      <a16:colId xmlns:a16="http://schemas.microsoft.com/office/drawing/2014/main" val="10042779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342900" lvl="0" indent="-342900">
                        <a:buFont typeface="+mj-lt"/>
                        <a:buAutoNum type="arabicPeriod"/>
                        <a:tabLst>
                          <a:tab pos="228600" algn="l"/>
                        </a:tabLst>
                      </a:pPr>
                      <a:r>
                        <a:rPr lang="en-GB" sz="1000">
                          <a:effectLst/>
                        </a:rPr>
                        <a:t>reflective, self aware and self motivated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5"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767386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3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0766947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 dirty="0">
                          <a:effectLst/>
                        </a:rPr>
                        <a:t>establish a course of action for self and evaluate own performance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y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8131537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>
                          <a:effectLst/>
                        </a:rPr>
                        <a:t>recognise personal successes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y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4005855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>
                          <a:effectLst/>
                        </a:rPr>
                        <a:t>set own goals and review these systematically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y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8691029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>
                          <a:effectLst/>
                        </a:rPr>
                        <a:t>review any gaps in understanding and knowledge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y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726619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>
                          <a:effectLst/>
                        </a:rPr>
                        <a:t>find opportunities to enhance and develop transferable skills within and outside of the curriculum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y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3627281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742950" lvl="1" indent="-285750">
                        <a:buFont typeface="Symbol" panose="05050102010706020507" pitchFamily="18" charset="2"/>
                        <a:buChar char=""/>
                        <a:tabLst>
                          <a:tab pos="342900" algn="l"/>
                        </a:tabLst>
                      </a:pPr>
                      <a:r>
                        <a:rPr lang="en-GB" sz="1000" dirty="0">
                          <a:effectLst/>
                        </a:rPr>
                        <a:t>adjust to meet different work styles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64770" algn="l"/>
                        </a:tabLst>
                      </a:pPr>
                      <a:r>
                        <a:rPr lang="en-GB" sz="1000" dirty="0">
                          <a:effectLst/>
                        </a:rPr>
                        <a:t>y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41740505"/>
                  </a:ext>
                </a:extLst>
              </a:tr>
            </a:tbl>
          </a:graphicData>
        </a:graphic>
      </p:graphicFrame>
      <p:sp>
        <p:nvSpPr>
          <p:cNvPr id="39" name="TextBox 38">
            <a:extLst>
              <a:ext uri="{FF2B5EF4-FFF2-40B4-BE49-F238E27FC236}">
                <a16:creationId xmlns:a16="http://schemas.microsoft.com/office/drawing/2014/main" id="{1197A3F9-1B5E-46FF-B021-5908500537D3}"/>
              </a:ext>
            </a:extLst>
          </p:cNvPr>
          <p:cNvSpPr txBox="1"/>
          <p:nvPr/>
        </p:nvSpPr>
        <p:spPr>
          <a:xfrm>
            <a:off x="330200" y="5381873"/>
            <a:ext cx="6007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chemeClr val="accent2"/>
                </a:solidFill>
              </a:rPr>
              <a:t>Personal Skills Audit</a:t>
            </a:r>
          </a:p>
        </p:txBody>
      </p:sp>
    </p:spTree>
    <p:extLst>
      <p:ext uri="{BB962C8B-B14F-4D97-AF65-F5344CB8AC3E}">
        <p14:creationId xmlns:p14="http://schemas.microsoft.com/office/powerpoint/2010/main" val="24545623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573</TotalTime>
  <Words>1012</Words>
  <Application>Microsoft Office PowerPoint</Application>
  <PresentationFormat>Widescreen</PresentationFormat>
  <Paragraphs>262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Symbol</vt:lpstr>
      <vt:lpstr>Times New Roman</vt:lpstr>
      <vt:lpstr>Office Theme</vt:lpstr>
      <vt:lpstr>Training and development needs for a HR officer</vt:lpstr>
      <vt:lpstr>Tesco PLC</vt:lpstr>
      <vt:lpstr>Who is a HR officer and what are their jobs and responsibilities ?</vt:lpstr>
      <vt:lpstr>Key knowledge, skills and behaviour needed for a HR professional</vt:lpstr>
      <vt:lpstr>Knowledge, skills and behaviour required by a Tesco HR officer </vt:lpstr>
      <vt:lpstr>PowerPoint Presentation</vt:lpstr>
      <vt:lpstr>Benefits of training and development</vt:lpstr>
      <vt:lpstr>Conclusion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Training and development needs for a HR officer</dc:title>
  <dc:creator>Rekha Rahman</dc:creator>
  <cp:lastModifiedBy>Rekha Rahman</cp:lastModifiedBy>
  <cp:revision>7</cp:revision>
  <dcterms:created xsi:type="dcterms:W3CDTF">2021-12-13T22:49:38Z</dcterms:created>
  <dcterms:modified xsi:type="dcterms:W3CDTF">2022-01-07T22:51:17Z</dcterms:modified>
</cp:coreProperties>
</file>