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12" r:id="rId4"/>
  </p:sldMasterIdLst>
  <p:notesMasterIdLst>
    <p:notesMasterId r:id="rId47"/>
  </p:notesMasterIdLst>
  <p:handoutMasterIdLst>
    <p:handoutMasterId r:id="rId48"/>
  </p:handoutMasterIdLst>
  <p:sldIdLst>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3" r:id="rId30"/>
    <p:sldId id="282" r:id="rId31"/>
    <p:sldId id="284" r:id="rId32"/>
    <p:sldId id="285" r:id="rId33"/>
    <p:sldId id="286" r:id="rId34"/>
    <p:sldId id="287" r:id="rId35"/>
    <p:sldId id="289" r:id="rId36"/>
    <p:sldId id="288" r:id="rId37"/>
    <p:sldId id="290" r:id="rId38"/>
    <p:sldId id="291" r:id="rId39"/>
    <p:sldId id="292" r:id="rId40"/>
    <p:sldId id="293" r:id="rId41"/>
    <p:sldId id="294" r:id="rId42"/>
    <p:sldId id="295" r:id="rId43"/>
    <p:sldId id="297" r:id="rId44"/>
    <p:sldId id="296" r:id="rId45"/>
    <p:sldId id="298" r:id="rId46"/>
  </p:sldIdLst>
  <p:sldSz cx="12192000" cy="6858000"/>
  <p:notesSz cx="6858000" cy="9144000"/>
  <p:defaultTextStyle>
    <a:defPPr rtl="0">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9B421B5-420B-0DEB-6BEB-B15E9F87199B}" v="764" dt="2020-10-22T10:34:48.720"/>
    <p1510:client id="{88286056-F27A-422D-ADBD-B82E21DE61D3}" v="2102" dt="2020-10-21T16:10:33.31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001" autoAdjust="0"/>
    <p:restoredTop sz="94619" autoAdjust="0"/>
  </p:normalViewPr>
  <p:slideViewPr>
    <p:cSldViewPr snapToGrid="0">
      <p:cViewPr varScale="1">
        <p:scale>
          <a:sx n="109" d="100"/>
          <a:sy n="109" d="100"/>
        </p:scale>
        <p:origin x="558" y="114"/>
      </p:cViewPr>
      <p:guideLst/>
    </p:cSldViewPr>
  </p:slideViewPr>
  <p:notesTextViewPr>
    <p:cViewPr>
      <p:scale>
        <a:sx n="1" d="1"/>
        <a:sy n="1" d="1"/>
      </p:scale>
      <p:origin x="0" y="0"/>
    </p:cViewPr>
  </p:notesTextViewPr>
  <p:notesViewPr>
    <p:cSldViewPr snapToGrid="0">
      <p:cViewPr varScale="1">
        <p:scale>
          <a:sx n="88" d="100"/>
          <a:sy n="88" d="100"/>
        </p:scale>
        <p:origin x="3822" y="78"/>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microsoft.com/office/2015/10/relationships/revisionInfo" Target="revisionInfo.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handoutMaster" Target="handoutMasters/handoutMaster1.xml"/><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B653ADFF-2515-49CA-B2ED-CE2F96CF28EC}" type="datetime1">
              <a:rPr lang="en-GB" smtClean="0"/>
              <a:t>22/10/2020</a:t>
            </a:fld>
            <a:endParaRPr lang="en-GB" dirty="0"/>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96174330-CA19-4AA8-86B9-D74B420F70D2}" type="slidenum">
              <a:rPr lang="en-GB" smtClean="0"/>
              <a:t>‹#›</a:t>
            </a:fld>
            <a:endParaRPr lang="en-GB" dirty="0"/>
          </a:p>
        </p:txBody>
      </p:sp>
    </p:spTree>
    <p:extLst>
      <p:ext uri="{BB962C8B-B14F-4D97-AF65-F5344CB8AC3E}">
        <p14:creationId xmlns:p14="http://schemas.microsoft.com/office/powerpoint/2010/main" val="966394141"/>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noProof="0"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2B6E32-67AD-47F0-98FB-2DE9DA377DEA}" type="datetime1">
              <a:rPr lang="en-GB" smtClean="0"/>
              <a:pPr/>
              <a:t>22/10/2020</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en-GB" noProof="0" dirty="0"/>
              <a:t>Click to edit Master text styles</a:t>
            </a:r>
          </a:p>
          <a:p>
            <a:pPr lvl="1"/>
            <a:r>
              <a:rPr lang="en-GB" noProof="0" dirty="0"/>
              <a:t>Second level</a:t>
            </a:r>
          </a:p>
          <a:p>
            <a:pPr lvl="2"/>
            <a:r>
              <a:rPr lang="en-GB" noProof="0" dirty="0"/>
              <a:t>Third level</a:t>
            </a:r>
          </a:p>
          <a:p>
            <a:pPr lvl="3"/>
            <a:r>
              <a:rPr lang="en-GB" noProof="0" dirty="0"/>
              <a:t>Fourth level</a:t>
            </a:r>
          </a:p>
          <a:p>
            <a:pPr lvl="4"/>
            <a:r>
              <a:rPr lang="en-GB" noProof="0" dirty="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noProof="0"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A4B88DE-E263-4235-864E-86652B116330}" type="slidenum">
              <a:rPr lang="en-GB" noProof="0" smtClean="0"/>
              <a:t>‹#›</a:t>
            </a:fld>
            <a:endParaRPr lang="en-GB" noProof="0" dirty="0"/>
          </a:p>
        </p:txBody>
      </p:sp>
    </p:spTree>
    <p:extLst>
      <p:ext uri="{BB962C8B-B14F-4D97-AF65-F5344CB8AC3E}">
        <p14:creationId xmlns:p14="http://schemas.microsoft.com/office/powerpoint/2010/main" val="36198217"/>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A4B88DE-E263-4235-864E-86652B116330}" type="slidenum">
              <a:rPr lang="en-GB" smtClean="0"/>
              <a:t>1</a:t>
            </a:fld>
            <a:endParaRPr lang="en-GB" dirty="0"/>
          </a:p>
        </p:txBody>
      </p:sp>
    </p:spTree>
    <p:extLst>
      <p:ext uri="{BB962C8B-B14F-4D97-AF65-F5344CB8AC3E}">
        <p14:creationId xmlns:p14="http://schemas.microsoft.com/office/powerpoint/2010/main" val="3991961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A4B88DE-E263-4235-864E-86652B116330}" type="slidenum">
              <a:rPr lang="en-GB" smtClean="0"/>
              <a:t>2</a:t>
            </a:fld>
            <a:endParaRPr lang="en-GB" dirty="0"/>
          </a:p>
        </p:txBody>
      </p:sp>
    </p:spTree>
    <p:extLst>
      <p:ext uri="{BB962C8B-B14F-4D97-AF65-F5344CB8AC3E}">
        <p14:creationId xmlns:p14="http://schemas.microsoft.com/office/powerpoint/2010/main" val="33400162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446534" y="3085764"/>
            <a:ext cx="11298932" cy="333814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581191" y="1020431"/>
            <a:ext cx="10993549" cy="1475013"/>
          </a:xfrm>
          <a:effectLst/>
        </p:spPr>
        <p:txBody>
          <a:bodyPr rtlCol="0" anchor="b">
            <a:normAutofit/>
          </a:bodyPr>
          <a:lstStyle>
            <a:lvl1pPr>
              <a:defRPr sz="3600">
                <a:solidFill>
                  <a:schemeClr val="tx1">
                    <a:lumMod val="75000"/>
                    <a:lumOff val="25000"/>
                  </a:schemeClr>
                </a:solidFill>
              </a:defRPr>
            </a:lvl1pPr>
          </a:lstStyle>
          <a:p>
            <a:pPr rtl="0"/>
            <a:r>
              <a:rPr lang="en-GB" noProof="0" dirty="0"/>
              <a:t>Click to edit Master title style</a:t>
            </a:r>
          </a:p>
        </p:txBody>
      </p:sp>
      <p:sp>
        <p:nvSpPr>
          <p:cNvPr id="3" name="Subtitle 2"/>
          <p:cNvSpPr>
            <a:spLocks noGrp="1"/>
          </p:cNvSpPr>
          <p:nvPr>
            <p:ph type="subTitle" idx="1"/>
          </p:nvPr>
        </p:nvSpPr>
        <p:spPr>
          <a:xfrm>
            <a:off x="581194" y="2495445"/>
            <a:ext cx="10993546" cy="590321"/>
          </a:xfrm>
        </p:spPr>
        <p:txBody>
          <a:bodyPr rtlCol="0" anchor="t">
            <a:normAutofit/>
          </a:bodyPr>
          <a:lstStyle>
            <a:lvl1pPr marL="0" indent="0" algn="l">
              <a:buNone/>
              <a:defRPr sz="1600"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rtl="0"/>
            <a:r>
              <a:rPr lang="en-GB" noProof="0" dirty="0"/>
              <a:t>Click to edit Master subtitle style</a:t>
            </a:r>
          </a:p>
        </p:txBody>
      </p:sp>
      <p:sp>
        <p:nvSpPr>
          <p:cNvPr id="8" name="Date Placeholder 7">
            <a:extLst>
              <a:ext uri="{FF2B5EF4-FFF2-40B4-BE49-F238E27FC236}">
                <a16:creationId xmlns:a16="http://schemas.microsoft.com/office/drawing/2014/main" id="{7FA0ACE7-29A8-47D3-A7D9-257B711D8023}"/>
              </a:ext>
            </a:extLst>
          </p:cNvPr>
          <p:cNvSpPr>
            <a:spLocks noGrp="1"/>
          </p:cNvSpPr>
          <p:nvPr>
            <p:ph type="dt" sz="half" idx="10"/>
          </p:nvPr>
        </p:nvSpPr>
        <p:spPr/>
        <p:txBody>
          <a:bodyPr rtlCol="0"/>
          <a:lstStyle/>
          <a:p>
            <a:pPr rtl="0"/>
            <a:fld id="{E928CFD1-9CE9-4068-8A5B-3D088FC4EB35}" type="datetime1">
              <a:rPr lang="en-GB" noProof="0" smtClean="0"/>
              <a:t>22/10/2020</a:t>
            </a:fld>
            <a:endParaRPr lang="en-GB" noProof="0" dirty="0"/>
          </a:p>
        </p:txBody>
      </p:sp>
      <p:sp>
        <p:nvSpPr>
          <p:cNvPr id="9" name="Footer Placeholder 8">
            <a:extLst>
              <a:ext uri="{FF2B5EF4-FFF2-40B4-BE49-F238E27FC236}">
                <a16:creationId xmlns:a16="http://schemas.microsoft.com/office/drawing/2014/main" id="{DEC604B9-52E9-4810-8359-47206518D038}"/>
              </a:ext>
            </a:extLst>
          </p:cNvPr>
          <p:cNvSpPr>
            <a:spLocks noGrp="1"/>
          </p:cNvSpPr>
          <p:nvPr>
            <p:ph type="ftr" sz="quarter" idx="11"/>
          </p:nvPr>
        </p:nvSpPr>
        <p:spPr/>
        <p:txBody>
          <a:bodyPr rtlCol="0"/>
          <a:lstStyle/>
          <a:p>
            <a:pPr rtl="0"/>
            <a:endParaRPr lang="en-GB" noProof="0" dirty="0"/>
          </a:p>
        </p:txBody>
      </p:sp>
      <p:sp>
        <p:nvSpPr>
          <p:cNvPr id="10" name="Slide Number Placeholder 9">
            <a:extLst>
              <a:ext uri="{FF2B5EF4-FFF2-40B4-BE49-F238E27FC236}">
                <a16:creationId xmlns:a16="http://schemas.microsoft.com/office/drawing/2014/main" id="{5898A89F-CA25-400F-B05A-AECBF2517E4F}"/>
              </a:ext>
            </a:extLst>
          </p:cNvPr>
          <p:cNvSpPr>
            <a:spLocks noGrp="1"/>
          </p:cNvSpPr>
          <p:nvPr>
            <p:ph type="sldNum" sz="quarter" idx="12"/>
          </p:nvPr>
        </p:nvSpPr>
        <p:spPr/>
        <p:txBody>
          <a:bodyPr rtlCol="0"/>
          <a:lstStyle/>
          <a:p>
            <a:pPr rtl="0"/>
            <a:fld id="{3A98EE3D-8CD1-4C3F-BD1C-C98C9596463C}" type="slidenum">
              <a:rPr lang="en-GB" noProof="0" smtClean="0"/>
              <a:t>‹#›</a:t>
            </a:fld>
            <a:endParaRPr lang="en-GB" noProof="0" dirty="0"/>
          </a:p>
        </p:txBody>
      </p:sp>
    </p:spTree>
    <p:extLst>
      <p:ext uri="{BB962C8B-B14F-4D97-AF65-F5344CB8AC3E}">
        <p14:creationId xmlns:p14="http://schemas.microsoft.com/office/powerpoint/2010/main" val="4900175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81192" y="702156"/>
            <a:ext cx="11029616" cy="1188720"/>
          </a:xfrm>
        </p:spPr>
        <p:txBody>
          <a:bodyPr rtlCol="0"/>
          <a:lstStyle/>
          <a:p>
            <a:pPr rtl="0"/>
            <a:r>
              <a:rPr lang="en-GB" noProof="0" dirty="0"/>
              <a:t>Click to edit Master title style</a:t>
            </a:r>
          </a:p>
        </p:txBody>
      </p:sp>
      <p:sp>
        <p:nvSpPr>
          <p:cNvPr id="3" name="Content Placeholder 2"/>
          <p:cNvSpPr>
            <a:spLocks noGrp="1"/>
          </p:cNvSpPr>
          <p:nvPr>
            <p:ph idx="1"/>
          </p:nvPr>
        </p:nvSpPr>
        <p:spPr>
          <a:xfrm>
            <a:off x="581192" y="2340864"/>
            <a:ext cx="11029615" cy="3634486"/>
          </a:xfrm>
        </p:spPr>
        <p:txBody>
          <a:bodyPr rtlCol="0"/>
          <a:lstStyle/>
          <a:p>
            <a:pPr lvl="0" rtl="0"/>
            <a:r>
              <a:rPr lang="en-GB" noProof="0" dirty="0"/>
              <a:t>Click to edit Master text styles</a:t>
            </a:r>
          </a:p>
          <a:p>
            <a:pPr lvl="1" rtl="0"/>
            <a:r>
              <a:rPr lang="en-GB" noProof="0" dirty="0"/>
              <a:t>Second level</a:t>
            </a:r>
          </a:p>
          <a:p>
            <a:pPr lvl="2" rtl="0"/>
            <a:r>
              <a:rPr lang="en-GB" noProof="0" dirty="0"/>
              <a:t>Third level</a:t>
            </a:r>
          </a:p>
          <a:p>
            <a:pPr lvl="3" rtl="0"/>
            <a:r>
              <a:rPr lang="en-GB" noProof="0" dirty="0"/>
              <a:t>Quarter level</a:t>
            </a:r>
          </a:p>
          <a:p>
            <a:pPr lvl="4" rtl="0"/>
            <a:r>
              <a:rPr lang="en-GB" noProof="0" dirty="0"/>
              <a:t>Fifth level</a:t>
            </a:r>
          </a:p>
        </p:txBody>
      </p:sp>
      <p:sp>
        <p:nvSpPr>
          <p:cNvPr id="8" name="Date Placeholder 7">
            <a:extLst>
              <a:ext uri="{FF2B5EF4-FFF2-40B4-BE49-F238E27FC236}">
                <a16:creationId xmlns:a16="http://schemas.microsoft.com/office/drawing/2014/main" id="{770E6237-3456-439F-802D-3BA93FC7E3E5}"/>
              </a:ext>
            </a:extLst>
          </p:cNvPr>
          <p:cNvSpPr>
            <a:spLocks noGrp="1"/>
          </p:cNvSpPr>
          <p:nvPr>
            <p:ph type="dt" sz="half" idx="10"/>
          </p:nvPr>
        </p:nvSpPr>
        <p:spPr/>
        <p:txBody>
          <a:bodyPr rtlCol="0"/>
          <a:lstStyle/>
          <a:p>
            <a:pPr rtl="0"/>
            <a:fld id="{8A337F72-479D-43B0-8B7F-DE4667ED2226}" type="datetime1">
              <a:rPr lang="en-GB" noProof="0" smtClean="0"/>
              <a:t>22/10/2020</a:t>
            </a:fld>
            <a:endParaRPr lang="en-GB" noProof="0" dirty="0"/>
          </a:p>
        </p:txBody>
      </p:sp>
      <p:sp>
        <p:nvSpPr>
          <p:cNvPr id="9" name="Footer Placeholder 8">
            <a:extLst>
              <a:ext uri="{FF2B5EF4-FFF2-40B4-BE49-F238E27FC236}">
                <a16:creationId xmlns:a16="http://schemas.microsoft.com/office/drawing/2014/main" id="{1356D3B5-6063-4A89-B88F-9D3043916FF8}"/>
              </a:ext>
            </a:extLst>
          </p:cNvPr>
          <p:cNvSpPr>
            <a:spLocks noGrp="1"/>
          </p:cNvSpPr>
          <p:nvPr>
            <p:ph type="ftr" sz="quarter" idx="11"/>
          </p:nvPr>
        </p:nvSpPr>
        <p:spPr/>
        <p:txBody>
          <a:bodyPr rtlCol="0"/>
          <a:lstStyle/>
          <a:p>
            <a:pPr rtl="0"/>
            <a:endParaRPr lang="en-GB" noProof="0" dirty="0"/>
          </a:p>
        </p:txBody>
      </p:sp>
      <p:sp>
        <p:nvSpPr>
          <p:cNvPr id="10" name="Slide Number Placeholder 9">
            <a:extLst>
              <a:ext uri="{FF2B5EF4-FFF2-40B4-BE49-F238E27FC236}">
                <a16:creationId xmlns:a16="http://schemas.microsoft.com/office/drawing/2014/main" id="{02B78BF7-69D3-4CE0-A631-50EFD41EEEB8}"/>
              </a:ext>
            </a:extLst>
          </p:cNvPr>
          <p:cNvSpPr>
            <a:spLocks noGrp="1"/>
          </p:cNvSpPr>
          <p:nvPr>
            <p:ph type="sldNum" sz="quarter" idx="12"/>
          </p:nvPr>
        </p:nvSpPr>
        <p:spPr/>
        <p:txBody>
          <a:bodyPr rtlCol="0"/>
          <a:lstStyle/>
          <a:p>
            <a:pPr rtl="0"/>
            <a:fld id="{3A98EE3D-8CD1-4C3F-BD1C-C98C9596463C}" type="slidenum">
              <a:rPr lang="en-GB" noProof="0" smtClean="0"/>
              <a:t>‹#›</a:t>
            </a:fld>
            <a:endParaRPr lang="en-GB" noProof="0" dirty="0"/>
          </a:p>
        </p:txBody>
      </p:sp>
    </p:spTree>
    <p:extLst>
      <p:ext uri="{BB962C8B-B14F-4D97-AF65-F5344CB8AC3E}">
        <p14:creationId xmlns:p14="http://schemas.microsoft.com/office/powerpoint/2010/main" val="8524434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ectangle 7"/>
          <p:cNvSpPr>
            <a:spLocks noChangeAspect="1"/>
          </p:cNvSpPr>
          <p:nvPr/>
        </p:nvSpPr>
        <p:spPr>
          <a:xfrm>
            <a:off x="447817" y="5141974"/>
            <a:ext cx="11290860" cy="125882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2393950"/>
            <a:ext cx="11029615" cy="2147467"/>
          </a:xfrm>
        </p:spPr>
        <p:txBody>
          <a:bodyPr rtlCol="0" anchor="b">
            <a:normAutofit/>
          </a:bodyPr>
          <a:lstStyle>
            <a:lvl1pPr algn="l">
              <a:defRPr sz="3600" b="0" cap="all">
                <a:solidFill>
                  <a:schemeClr val="tx1">
                    <a:lumMod val="75000"/>
                    <a:lumOff val="25000"/>
                  </a:schemeClr>
                </a:solidFill>
              </a:defRPr>
            </a:lvl1pPr>
          </a:lstStyle>
          <a:p>
            <a:pPr rtl="0"/>
            <a:r>
              <a:rPr lang="en-GB" noProof="0" dirty="0"/>
              <a:t>Click to edit Master title style</a:t>
            </a:r>
          </a:p>
        </p:txBody>
      </p:sp>
      <p:sp>
        <p:nvSpPr>
          <p:cNvPr id="3" name="Text Placeholder 2"/>
          <p:cNvSpPr>
            <a:spLocks noGrp="1"/>
          </p:cNvSpPr>
          <p:nvPr>
            <p:ph type="body" idx="1"/>
          </p:nvPr>
        </p:nvSpPr>
        <p:spPr>
          <a:xfrm>
            <a:off x="581192" y="4541417"/>
            <a:ext cx="11029615" cy="600556"/>
          </a:xfrm>
        </p:spPr>
        <p:txBody>
          <a:bodyPr rtlCol="0" anchor="t">
            <a:normAutofit/>
          </a:bodyPr>
          <a:lstStyle>
            <a:lvl1pPr marL="0" indent="0" algn="l">
              <a:buNone/>
              <a:defRPr sz="18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en-GB" noProof="0" dirty="0"/>
              <a:t>Click to edit Master text styles</a:t>
            </a:r>
          </a:p>
        </p:txBody>
      </p:sp>
      <p:sp>
        <p:nvSpPr>
          <p:cNvPr id="7" name="Date Placeholder 6">
            <a:extLst>
              <a:ext uri="{FF2B5EF4-FFF2-40B4-BE49-F238E27FC236}">
                <a16:creationId xmlns:a16="http://schemas.microsoft.com/office/drawing/2014/main" id="{61582016-5696-4A93-887F-BBB3B9002FE5}"/>
              </a:ext>
            </a:extLst>
          </p:cNvPr>
          <p:cNvSpPr>
            <a:spLocks noGrp="1"/>
          </p:cNvSpPr>
          <p:nvPr>
            <p:ph type="dt" sz="half" idx="10"/>
          </p:nvPr>
        </p:nvSpPr>
        <p:spPr/>
        <p:txBody>
          <a:bodyPr rtlCol="0"/>
          <a:lstStyle/>
          <a:p>
            <a:pPr rtl="0"/>
            <a:fld id="{C4EFDCDF-CCC7-43E4-9B92-C390A86EE22A}" type="datetime1">
              <a:rPr lang="en-GB" noProof="0" smtClean="0"/>
              <a:t>22/10/2020</a:t>
            </a:fld>
            <a:endParaRPr lang="en-GB" noProof="0" dirty="0"/>
          </a:p>
        </p:txBody>
      </p:sp>
      <p:sp>
        <p:nvSpPr>
          <p:cNvPr id="9" name="Footer Placeholder 8">
            <a:extLst>
              <a:ext uri="{FF2B5EF4-FFF2-40B4-BE49-F238E27FC236}">
                <a16:creationId xmlns:a16="http://schemas.microsoft.com/office/drawing/2014/main" id="{857CFCD5-1192-4E18-8A8F-29E153B44DA4}"/>
              </a:ext>
            </a:extLst>
          </p:cNvPr>
          <p:cNvSpPr>
            <a:spLocks noGrp="1"/>
          </p:cNvSpPr>
          <p:nvPr>
            <p:ph type="ftr" sz="quarter" idx="11"/>
          </p:nvPr>
        </p:nvSpPr>
        <p:spPr/>
        <p:txBody>
          <a:bodyPr rtlCol="0"/>
          <a:lstStyle/>
          <a:p>
            <a:pPr rtl="0"/>
            <a:endParaRPr lang="en-GB" noProof="0" dirty="0"/>
          </a:p>
        </p:txBody>
      </p:sp>
      <p:sp>
        <p:nvSpPr>
          <p:cNvPr id="10" name="Slide Number Placeholder 9">
            <a:extLst>
              <a:ext uri="{FF2B5EF4-FFF2-40B4-BE49-F238E27FC236}">
                <a16:creationId xmlns:a16="http://schemas.microsoft.com/office/drawing/2014/main" id="{E39A109E-5018-4794-92B3-FD5E5BCD95E8}"/>
              </a:ext>
            </a:extLst>
          </p:cNvPr>
          <p:cNvSpPr>
            <a:spLocks noGrp="1"/>
          </p:cNvSpPr>
          <p:nvPr>
            <p:ph type="sldNum" sz="quarter" idx="12"/>
          </p:nvPr>
        </p:nvSpPr>
        <p:spPr/>
        <p:txBody>
          <a:bodyPr rtlCol="0"/>
          <a:lstStyle/>
          <a:p>
            <a:pPr rtl="0"/>
            <a:fld id="{3A98EE3D-8CD1-4C3F-BD1C-C98C9596463C}" type="slidenum">
              <a:rPr lang="en-GB" noProof="0" smtClean="0"/>
              <a:t>‹#›</a:t>
            </a:fld>
            <a:endParaRPr lang="en-GB" noProof="0" dirty="0"/>
          </a:p>
        </p:txBody>
      </p:sp>
    </p:spTree>
    <p:extLst>
      <p:ext uri="{BB962C8B-B14F-4D97-AF65-F5344CB8AC3E}">
        <p14:creationId xmlns:p14="http://schemas.microsoft.com/office/powerpoint/2010/main" val="3666809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581193" y="729658"/>
            <a:ext cx="11029616" cy="988332"/>
          </a:xfrm>
        </p:spPr>
        <p:txBody>
          <a:bodyPr rtlCol="0"/>
          <a:lstStyle/>
          <a:p>
            <a:pPr rtl="0"/>
            <a:r>
              <a:rPr lang="en-GB" noProof="0" dirty="0"/>
              <a:t>Click to edit Master title style</a:t>
            </a:r>
          </a:p>
        </p:txBody>
      </p:sp>
      <p:sp>
        <p:nvSpPr>
          <p:cNvPr id="3" name="Content Placeholder 2"/>
          <p:cNvSpPr>
            <a:spLocks noGrp="1"/>
          </p:cNvSpPr>
          <p:nvPr>
            <p:ph sz="half" idx="1"/>
          </p:nvPr>
        </p:nvSpPr>
        <p:spPr>
          <a:xfrm>
            <a:off x="581193" y="2228003"/>
            <a:ext cx="5194767" cy="3633047"/>
          </a:xfrm>
        </p:spPr>
        <p:txBody>
          <a:bodyPr rtlCol="0">
            <a:normAutofit/>
          </a:bodyPr>
          <a:lstStyle/>
          <a:p>
            <a:pPr lvl="0" rtl="0"/>
            <a:r>
              <a:rPr lang="en-GB" noProof="0" dirty="0"/>
              <a:t>Click to edit Master text styles</a:t>
            </a:r>
          </a:p>
          <a:p>
            <a:pPr lvl="1" rtl="0"/>
            <a:r>
              <a:rPr lang="en-GB" noProof="0" dirty="0"/>
              <a:t>Second level</a:t>
            </a:r>
          </a:p>
          <a:p>
            <a:pPr lvl="2" rtl="0"/>
            <a:r>
              <a:rPr lang="en-GB" noProof="0" dirty="0"/>
              <a:t>Third level</a:t>
            </a:r>
          </a:p>
          <a:p>
            <a:pPr lvl="3" rtl="0"/>
            <a:r>
              <a:rPr lang="en-GB" noProof="0" dirty="0"/>
              <a:t>Quarter level</a:t>
            </a:r>
          </a:p>
          <a:p>
            <a:pPr lvl="4" rtl="0"/>
            <a:r>
              <a:rPr lang="en-GB" noProof="0" dirty="0"/>
              <a:t>Fifth level</a:t>
            </a:r>
          </a:p>
        </p:txBody>
      </p:sp>
      <p:sp>
        <p:nvSpPr>
          <p:cNvPr id="4" name="Content Placeholder 3"/>
          <p:cNvSpPr>
            <a:spLocks noGrp="1"/>
          </p:cNvSpPr>
          <p:nvPr>
            <p:ph sz="half" idx="2"/>
          </p:nvPr>
        </p:nvSpPr>
        <p:spPr>
          <a:xfrm>
            <a:off x="6416039" y="2228003"/>
            <a:ext cx="5194769" cy="3633047"/>
          </a:xfrm>
        </p:spPr>
        <p:txBody>
          <a:bodyPr rtlCol="0">
            <a:normAutofit/>
          </a:bodyPr>
          <a:lstStyle/>
          <a:p>
            <a:pPr lvl="0" rtl="0"/>
            <a:r>
              <a:rPr lang="en-GB" noProof="0" dirty="0"/>
              <a:t>Click to edit Master text styles</a:t>
            </a:r>
          </a:p>
          <a:p>
            <a:pPr lvl="1" rtl="0"/>
            <a:r>
              <a:rPr lang="en-GB" noProof="0" dirty="0"/>
              <a:t>Second level</a:t>
            </a:r>
          </a:p>
          <a:p>
            <a:pPr lvl="2" rtl="0"/>
            <a:r>
              <a:rPr lang="en-GB" noProof="0" dirty="0"/>
              <a:t>Third level</a:t>
            </a:r>
          </a:p>
          <a:p>
            <a:pPr lvl="3" rtl="0"/>
            <a:r>
              <a:rPr lang="en-GB" noProof="0" dirty="0"/>
              <a:t>Quarter level</a:t>
            </a:r>
          </a:p>
          <a:p>
            <a:pPr lvl="4" rtl="0"/>
            <a:r>
              <a:rPr lang="en-GB" noProof="0" dirty="0"/>
              <a:t>Fifth level</a:t>
            </a:r>
          </a:p>
        </p:txBody>
      </p:sp>
      <p:sp>
        <p:nvSpPr>
          <p:cNvPr id="5" name="Date Placeholder 4"/>
          <p:cNvSpPr>
            <a:spLocks noGrp="1"/>
          </p:cNvSpPr>
          <p:nvPr>
            <p:ph type="dt" sz="half" idx="10"/>
          </p:nvPr>
        </p:nvSpPr>
        <p:spPr/>
        <p:txBody>
          <a:bodyPr rtlCol="0"/>
          <a:lstStyle/>
          <a:p>
            <a:pPr rtl="0"/>
            <a:fld id="{3AC0598C-35E9-4509-971C-2A86C616AE49}" type="datetime1">
              <a:rPr lang="en-GB" noProof="0" smtClean="0"/>
              <a:t>22/10/2020</a:t>
            </a:fld>
            <a:endParaRPr lang="en-GB" noProof="0" dirty="0"/>
          </a:p>
        </p:txBody>
      </p:sp>
      <p:sp>
        <p:nvSpPr>
          <p:cNvPr id="6" name="Footer Placeholder 5"/>
          <p:cNvSpPr>
            <a:spLocks noGrp="1"/>
          </p:cNvSpPr>
          <p:nvPr>
            <p:ph type="ftr" sz="quarter" idx="11"/>
          </p:nvPr>
        </p:nvSpPr>
        <p:spPr/>
        <p:txBody>
          <a:bodyPr rtlCol="0"/>
          <a:lstStyle/>
          <a:p>
            <a:pPr rtl="0"/>
            <a:endParaRPr lang="en-GB" noProof="0" dirty="0"/>
          </a:p>
        </p:txBody>
      </p:sp>
      <p:sp>
        <p:nvSpPr>
          <p:cNvPr id="7" name="Slide Number Placeholder 6"/>
          <p:cNvSpPr>
            <a:spLocks noGrp="1"/>
          </p:cNvSpPr>
          <p:nvPr>
            <p:ph type="sldNum" sz="quarter" idx="12"/>
          </p:nvPr>
        </p:nvSpPr>
        <p:spPr/>
        <p:txBody>
          <a:bodyPr rtlCol="0"/>
          <a:lstStyle/>
          <a:p>
            <a:pPr rtl="0"/>
            <a:fld id="{3A98EE3D-8CD1-4C3F-BD1C-C98C9596463C}" type="slidenum">
              <a:rPr lang="en-GB" noProof="0" smtClean="0"/>
              <a:t>‹#›</a:t>
            </a:fld>
            <a:endParaRPr lang="en-GB" noProof="0" dirty="0"/>
          </a:p>
        </p:txBody>
      </p:sp>
    </p:spTree>
    <p:extLst>
      <p:ext uri="{BB962C8B-B14F-4D97-AF65-F5344CB8AC3E}">
        <p14:creationId xmlns:p14="http://schemas.microsoft.com/office/powerpoint/2010/main" val="24833232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12" name="Title 1"/>
          <p:cNvSpPr>
            <a:spLocks noGrp="1"/>
          </p:cNvSpPr>
          <p:nvPr>
            <p:ph type="title"/>
          </p:nvPr>
        </p:nvSpPr>
        <p:spPr>
          <a:xfrm>
            <a:off x="581193" y="729658"/>
            <a:ext cx="11029616" cy="988332"/>
          </a:xfrm>
        </p:spPr>
        <p:txBody>
          <a:bodyPr rtlCol="0"/>
          <a:lstStyle/>
          <a:p>
            <a:pPr rtl="0"/>
            <a:r>
              <a:rPr lang="en-GB" noProof="0" dirty="0"/>
              <a:t>Click to edit Master title style</a:t>
            </a:r>
          </a:p>
        </p:txBody>
      </p:sp>
      <p:sp>
        <p:nvSpPr>
          <p:cNvPr id="3" name="Text Placeholder 2"/>
          <p:cNvSpPr>
            <a:spLocks noGrp="1"/>
          </p:cNvSpPr>
          <p:nvPr>
            <p:ph type="body" idx="1"/>
          </p:nvPr>
        </p:nvSpPr>
        <p:spPr>
          <a:xfrm>
            <a:off x="581191" y="2250891"/>
            <a:ext cx="5194769" cy="557784"/>
          </a:xfrm>
        </p:spPr>
        <p:txBody>
          <a:bodyPr rtlCol="0" anchor="ctr">
            <a:noAutofit/>
          </a:bodyPr>
          <a:lstStyle>
            <a:lvl1pPr marL="0" indent="0">
              <a:buNone/>
              <a:defRPr sz="2000" b="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Click to edit Master text styles</a:t>
            </a:r>
          </a:p>
        </p:txBody>
      </p:sp>
      <p:sp>
        <p:nvSpPr>
          <p:cNvPr id="4" name="Content Placeholder 3"/>
          <p:cNvSpPr>
            <a:spLocks noGrp="1"/>
          </p:cNvSpPr>
          <p:nvPr>
            <p:ph sz="half" idx="2"/>
          </p:nvPr>
        </p:nvSpPr>
        <p:spPr>
          <a:xfrm>
            <a:off x="581194" y="2926052"/>
            <a:ext cx="5194766" cy="2934999"/>
          </a:xfrm>
        </p:spPr>
        <p:txBody>
          <a:bodyPr rtlCol="0" anchor="t">
            <a:normAutofit/>
          </a:bodyPr>
          <a:lstStyle/>
          <a:p>
            <a:pPr lvl="0" rtl="0"/>
            <a:r>
              <a:rPr lang="en-GB" noProof="0" dirty="0"/>
              <a:t>Click to edit Master text styles</a:t>
            </a:r>
          </a:p>
          <a:p>
            <a:pPr lvl="1" rtl="0"/>
            <a:r>
              <a:rPr lang="en-GB" noProof="0" dirty="0"/>
              <a:t>Second level</a:t>
            </a:r>
          </a:p>
          <a:p>
            <a:pPr lvl="2" rtl="0"/>
            <a:r>
              <a:rPr lang="en-GB" noProof="0" dirty="0"/>
              <a:t>Third level</a:t>
            </a:r>
          </a:p>
          <a:p>
            <a:pPr lvl="3" rtl="0"/>
            <a:r>
              <a:rPr lang="en-GB" noProof="0" dirty="0"/>
              <a:t>Quarter level</a:t>
            </a:r>
          </a:p>
          <a:p>
            <a:pPr lvl="4" rtl="0"/>
            <a:r>
              <a:rPr lang="en-GB" noProof="0" dirty="0"/>
              <a:t>Fifth level</a:t>
            </a:r>
          </a:p>
        </p:txBody>
      </p:sp>
      <p:sp>
        <p:nvSpPr>
          <p:cNvPr id="5" name="Text Placeholder 4"/>
          <p:cNvSpPr>
            <a:spLocks noGrp="1"/>
          </p:cNvSpPr>
          <p:nvPr>
            <p:ph type="body" sz="quarter" idx="3"/>
          </p:nvPr>
        </p:nvSpPr>
        <p:spPr>
          <a:xfrm>
            <a:off x="6416039" y="2250892"/>
            <a:ext cx="5194770" cy="553373"/>
          </a:xfrm>
        </p:spPr>
        <p:txBody>
          <a:bodyPr rtlCol="0" anchor="ctr">
            <a:noAutofit/>
          </a:bodyPr>
          <a:lstStyle>
            <a:lvl1pPr marL="0" marR="0" indent="0" algn="l" defTabSz="457200" rtl="0" eaLnBrk="1" fontAlgn="auto" latinLnBrk="0" hangingPunct="1">
              <a:lnSpc>
                <a:spcPct val="100000"/>
              </a:lnSpc>
              <a:spcBef>
                <a:spcPct val="20000"/>
              </a:spcBef>
              <a:spcAft>
                <a:spcPts val="600"/>
              </a:spcAft>
              <a:buClr>
                <a:schemeClr val="accent1"/>
              </a:buClr>
              <a:buSzPct val="92000"/>
              <a:buFont typeface="Wingdings 2" panose="05020102010507070707" pitchFamily="18" charset="2"/>
              <a:buNone/>
              <a:tabLst/>
              <a:defRPr sz="2000" b="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marR="0" lvl="0" indent="0" algn="l" defTabSz="457200" rtl="0" eaLnBrk="1" fontAlgn="auto" latinLnBrk="0" hangingPunct="1">
              <a:lnSpc>
                <a:spcPct val="100000"/>
              </a:lnSpc>
              <a:spcBef>
                <a:spcPct val="20000"/>
              </a:spcBef>
              <a:spcAft>
                <a:spcPts val="600"/>
              </a:spcAft>
              <a:buClr>
                <a:schemeClr val="accent1"/>
              </a:buClr>
              <a:buSzPct val="92000"/>
              <a:buFont typeface="Wingdings 2" panose="05020102010507070707" pitchFamily="18" charset="2"/>
              <a:buNone/>
              <a:tabLst/>
              <a:defRPr/>
            </a:pPr>
            <a:r>
              <a:rPr lang="en-GB" noProof="0" dirty="0"/>
              <a:t>Click to edit Master text styles</a:t>
            </a:r>
          </a:p>
        </p:txBody>
      </p:sp>
      <p:sp>
        <p:nvSpPr>
          <p:cNvPr id="6" name="Content Placeholder 5"/>
          <p:cNvSpPr>
            <a:spLocks noGrp="1"/>
          </p:cNvSpPr>
          <p:nvPr>
            <p:ph sz="quarter" idx="4"/>
          </p:nvPr>
        </p:nvSpPr>
        <p:spPr>
          <a:xfrm>
            <a:off x="6416037" y="2926052"/>
            <a:ext cx="5194771" cy="2934999"/>
          </a:xfrm>
        </p:spPr>
        <p:txBody>
          <a:bodyPr rtlCol="0" anchor="t">
            <a:normAutofit/>
          </a:bodyPr>
          <a:lstStyle/>
          <a:p>
            <a:pPr lvl="0" rtl="0"/>
            <a:r>
              <a:rPr lang="en-GB" noProof="0" dirty="0"/>
              <a:t>Click to edit Master text styles</a:t>
            </a:r>
          </a:p>
          <a:p>
            <a:pPr lvl="1" rtl="0"/>
            <a:r>
              <a:rPr lang="en-GB" noProof="0" dirty="0"/>
              <a:t>Second level</a:t>
            </a:r>
          </a:p>
          <a:p>
            <a:pPr lvl="2" rtl="0"/>
            <a:r>
              <a:rPr lang="en-GB" noProof="0" dirty="0"/>
              <a:t>Third level</a:t>
            </a:r>
          </a:p>
          <a:p>
            <a:pPr lvl="3" rtl="0"/>
            <a:r>
              <a:rPr lang="en-GB" noProof="0" dirty="0"/>
              <a:t>Quarter level</a:t>
            </a:r>
          </a:p>
          <a:p>
            <a:pPr lvl="4" rtl="0"/>
            <a:r>
              <a:rPr lang="en-GB" noProof="0" dirty="0"/>
              <a:t>Fifth level</a:t>
            </a:r>
          </a:p>
        </p:txBody>
      </p:sp>
      <p:sp>
        <p:nvSpPr>
          <p:cNvPr id="7" name="Date Placeholder 6"/>
          <p:cNvSpPr>
            <a:spLocks noGrp="1"/>
          </p:cNvSpPr>
          <p:nvPr>
            <p:ph type="dt" sz="half" idx="10"/>
          </p:nvPr>
        </p:nvSpPr>
        <p:spPr/>
        <p:txBody>
          <a:bodyPr rtlCol="0"/>
          <a:lstStyle/>
          <a:p>
            <a:pPr rtl="0"/>
            <a:fld id="{B78E3739-4191-4FEE-8ED6-72EF32C929E6}" type="datetime1">
              <a:rPr lang="en-GB" noProof="0" smtClean="0"/>
              <a:t>22/10/2020</a:t>
            </a:fld>
            <a:endParaRPr lang="en-GB" noProof="0" dirty="0"/>
          </a:p>
        </p:txBody>
      </p:sp>
      <p:sp>
        <p:nvSpPr>
          <p:cNvPr id="8" name="Footer Placeholder 7"/>
          <p:cNvSpPr>
            <a:spLocks noGrp="1"/>
          </p:cNvSpPr>
          <p:nvPr>
            <p:ph type="ftr" sz="quarter" idx="11"/>
          </p:nvPr>
        </p:nvSpPr>
        <p:spPr/>
        <p:txBody>
          <a:bodyPr rtlCol="0"/>
          <a:lstStyle/>
          <a:p>
            <a:pPr rtl="0"/>
            <a:endParaRPr lang="en-GB" noProof="0" dirty="0"/>
          </a:p>
        </p:txBody>
      </p:sp>
      <p:sp>
        <p:nvSpPr>
          <p:cNvPr id="9" name="Slide Number Placeholder 8"/>
          <p:cNvSpPr>
            <a:spLocks noGrp="1"/>
          </p:cNvSpPr>
          <p:nvPr>
            <p:ph type="sldNum" sz="quarter" idx="12"/>
          </p:nvPr>
        </p:nvSpPr>
        <p:spPr/>
        <p:txBody>
          <a:bodyPr rtlCol="0"/>
          <a:lstStyle/>
          <a:p>
            <a:pPr rtl="0"/>
            <a:fld id="{3A98EE3D-8CD1-4C3F-BD1C-C98C9596463C}" type="slidenum">
              <a:rPr lang="en-GB" noProof="0" smtClean="0"/>
              <a:t>‹#›</a:t>
            </a:fld>
            <a:endParaRPr lang="en-GB" noProof="0" dirty="0"/>
          </a:p>
        </p:txBody>
      </p:sp>
    </p:spTree>
    <p:extLst>
      <p:ext uri="{BB962C8B-B14F-4D97-AF65-F5344CB8AC3E}">
        <p14:creationId xmlns:p14="http://schemas.microsoft.com/office/powerpoint/2010/main" val="17480465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8" name="Title 1"/>
          <p:cNvSpPr>
            <a:spLocks noGrp="1"/>
          </p:cNvSpPr>
          <p:nvPr>
            <p:ph type="title"/>
          </p:nvPr>
        </p:nvSpPr>
        <p:spPr>
          <a:xfrm>
            <a:off x="575894" y="729658"/>
            <a:ext cx="11029616" cy="988332"/>
          </a:xfrm>
        </p:spPr>
        <p:txBody>
          <a:bodyPr rtlCol="0"/>
          <a:lstStyle/>
          <a:p>
            <a:pPr rtl="0"/>
            <a:r>
              <a:rPr lang="en-GB" noProof="0" dirty="0"/>
              <a:t>Click to edit Master title style</a:t>
            </a:r>
          </a:p>
        </p:txBody>
      </p:sp>
      <p:sp>
        <p:nvSpPr>
          <p:cNvPr id="3" name="Date Placeholder 2"/>
          <p:cNvSpPr>
            <a:spLocks noGrp="1"/>
          </p:cNvSpPr>
          <p:nvPr>
            <p:ph type="dt" sz="half" idx="10"/>
          </p:nvPr>
        </p:nvSpPr>
        <p:spPr/>
        <p:txBody>
          <a:bodyPr rtlCol="0"/>
          <a:lstStyle/>
          <a:p>
            <a:pPr rtl="0"/>
            <a:fld id="{E1312BBB-7293-47BD-99C8-AA1A5C6F3A79}" type="datetime1">
              <a:rPr lang="en-GB" noProof="0" smtClean="0"/>
              <a:t>22/10/2020</a:t>
            </a:fld>
            <a:endParaRPr lang="en-GB" noProof="0" dirty="0"/>
          </a:p>
        </p:txBody>
      </p:sp>
      <p:sp>
        <p:nvSpPr>
          <p:cNvPr id="4" name="Footer Placeholder 3"/>
          <p:cNvSpPr>
            <a:spLocks noGrp="1"/>
          </p:cNvSpPr>
          <p:nvPr>
            <p:ph type="ftr" sz="quarter" idx="11"/>
          </p:nvPr>
        </p:nvSpPr>
        <p:spPr/>
        <p:txBody>
          <a:bodyPr rtlCol="0"/>
          <a:lstStyle/>
          <a:p>
            <a:pPr rtl="0"/>
            <a:endParaRPr lang="en-GB" noProof="0" dirty="0"/>
          </a:p>
        </p:txBody>
      </p:sp>
      <p:sp>
        <p:nvSpPr>
          <p:cNvPr id="5" name="Slide Number Placeholder 4"/>
          <p:cNvSpPr>
            <a:spLocks noGrp="1"/>
          </p:cNvSpPr>
          <p:nvPr>
            <p:ph type="sldNum" sz="quarter" idx="12"/>
          </p:nvPr>
        </p:nvSpPr>
        <p:spPr/>
        <p:txBody>
          <a:bodyPr rtlCol="0"/>
          <a:lstStyle/>
          <a:p>
            <a:pPr rtl="0"/>
            <a:fld id="{3A98EE3D-8CD1-4C3F-BD1C-C98C9596463C}" type="slidenum">
              <a:rPr lang="en-GB" noProof="0" smtClean="0"/>
              <a:t>‹#›</a:t>
            </a:fld>
            <a:endParaRPr lang="en-GB" noProof="0" dirty="0"/>
          </a:p>
        </p:txBody>
      </p:sp>
    </p:spTree>
    <p:extLst>
      <p:ext uri="{BB962C8B-B14F-4D97-AF65-F5344CB8AC3E}">
        <p14:creationId xmlns:p14="http://schemas.microsoft.com/office/powerpoint/2010/main" val="1129363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rtlCol="0"/>
          <a:lstStyle/>
          <a:p>
            <a:pPr rtl="0"/>
            <a:fld id="{E53ECAEC-A1C2-4A11-918C-1388F133908C}" type="datetime1">
              <a:rPr lang="en-GB" noProof="0" smtClean="0"/>
              <a:t>22/10/2020</a:t>
            </a:fld>
            <a:endParaRPr lang="en-GB" noProof="0" dirty="0"/>
          </a:p>
        </p:txBody>
      </p:sp>
      <p:sp>
        <p:nvSpPr>
          <p:cNvPr id="3" name="Footer Placeholder 2"/>
          <p:cNvSpPr>
            <a:spLocks noGrp="1"/>
          </p:cNvSpPr>
          <p:nvPr>
            <p:ph type="ftr" sz="quarter" idx="11"/>
          </p:nvPr>
        </p:nvSpPr>
        <p:spPr/>
        <p:txBody>
          <a:bodyPr rtlCol="0"/>
          <a:lstStyle/>
          <a:p>
            <a:pPr rtl="0"/>
            <a:endParaRPr lang="en-GB" noProof="0" dirty="0"/>
          </a:p>
        </p:txBody>
      </p:sp>
      <p:sp>
        <p:nvSpPr>
          <p:cNvPr id="4" name="Slide Number Placeholder 3"/>
          <p:cNvSpPr>
            <a:spLocks noGrp="1"/>
          </p:cNvSpPr>
          <p:nvPr>
            <p:ph type="sldNum" sz="quarter" idx="12"/>
          </p:nvPr>
        </p:nvSpPr>
        <p:spPr/>
        <p:txBody>
          <a:bodyPr rtlCol="0"/>
          <a:lstStyle/>
          <a:p>
            <a:pPr rtl="0"/>
            <a:fld id="{3A98EE3D-8CD1-4C3F-BD1C-C98C9596463C}" type="slidenum">
              <a:rPr lang="en-GB" noProof="0" smtClean="0"/>
              <a:t>‹#›</a:t>
            </a:fld>
            <a:endParaRPr lang="en-GB" noProof="0" dirty="0"/>
          </a:p>
        </p:txBody>
      </p:sp>
    </p:spTree>
    <p:extLst>
      <p:ext uri="{BB962C8B-B14F-4D97-AF65-F5344CB8AC3E}">
        <p14:creationId xmlns:p14="http://schemas.microsoft.com/office/powerpoint/2010/main" val="11294949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Rectangle 8"/>
          <p:cNvSpPr>
            <a:spLocks noChangeAspect="1"/>
          </p:cNvSpPr>
          <p:nvPr/>
        </p:nvSpPr>
        <p:spPr>
          <a:xfrm>
            <a:off x="447817" y="601200"/>
            <a:ext cx="3682723" cy="5815475"/>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767857" y="933450"/>
            <a:ext cx="3031852" cy="1722419"/>
          </a:xfrm>
        </p:spPr>
        <p:txBody>
          <a:bodyPr rtlCol="0" anchor="b">
            <a:normAutofit/>
          </a:bodyPr>
          <a:lstStyle>
            <a:lvl1pPr algn="l">
              <a:defRPr sz="2400" b="0">
                <a:solidFill>
                  <a:srgbClr val="FFFFFF"/>
                </a:solidFill>
              </a:defRPr>
            </a:lvl1pPr>
          </a:lstStyle>
          <a:p>
            <a:pPr rtl="0"/>
            <a:r>
              <a:rPr lang="en-GB" noProof="0" dirty="0"/>
              <a:t>Click to edit Master title style</a:t>
            </a:r>
          </a:p>
        </p:txBody>
      </p:sp>
      <p:sp>
        <p:nvSpPr>
          <p:cNvPr id="3" name="Content Placeholder 2"/>
          <p:cNvSpPr>
            <a:spLocks noGrp="1"/>
          </p:cNvSpPr>
          <p:nvPr>
            <p:ph idx="1"/>
          </p:nvPr>
        </p:nvSpPr>
        <p:spPr>
          <a:xfrm>
            <a:off x="4900928" y="1179829"/>
            <a:ext cx="6650991" cy="4658216"/>
          </a:xfrm>
        </p:spPr>
        <p:txBody>
          <a:bodyPr rtlCol="0" anchor="ctr">
            <a:normAutofit/>
          </a:bodyPr>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400">
                <a:solidFill>
                  <a:schemeClr val="tx2"/>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rtl="0"/>
            <a:r>
              <a:rPr lang="en-GB" noProof="0" dirty="0"/>
              <a:t>Click to edit Master text styles</a:t>
            </a:r>
          </a:p>
          <a:p>
            <a:pPr lvl="1" rtl="0"/>
            <a:r>
              <a:rPr lang="en-GB" noProof="0" dirty="0"/>
              <a:t>Second level</a:t>
            </a:r>
          </a:p>
          <a:p>
            <a:pPr lvl="2" rtl="0"/>
            <a:r>
              <a:rPr lang="en-GB" noProof="0" dirty="0"/>
              <a:t>Third level</a:t>
            </a:r>
          </a:p>
          <a:p>
            <a:pPr lvl="3" rtl="0"/>
            <a:r>
              <a:rPr lang="en-GB" noProof="0" dirty="0"/>
              <a:t>Quarter level</a:t>
            </a:r>
          </a:p>
          <a:p>
            <a:pPr lvl="4" rtl="0"/>
            <a:r>
              <a:rPr lang="en-GB" noProof="0" dirty="0"/>
              <a:t>Fifth level</a:t>
            </a:r>
          </a:p>
        </p:txBody>
      </p:sp>
      <p:sp>
        <p:nvSpPr>
          <p:cNvPr id="4" name="Text Placeholder 3"/>
          <p:cNvSpPr>
            <a:spLocks noGrp="1"/>
          </p:cNvSpPr>
          <p:nvPr>
            <p:ph type="body" sz="half" idx="2"/>
          </p:nvPr>
        </p:nvSpPr>
        <p:spPr>
          <a:xfrm>
            <a:off x="767857" y="2836654"/>
            <a:ext cx="3031852" cy="3001392"/>
          </a:xfrm>
        </p:spPr>
        <p:txBody>
          <a:bodyPr rtlCol="0" anchor="t">
            <a:normAutofit/>
          </a:bodyPr>
          <a:lstStyle>
            <a:lvl1pPr marL="0" indent="0" algn="l">
              <a:buNone/>
              <a:defRPr sz="1600">
                <a:solidFill>
                  <a:srgbClr val="FFFFFF"/>
                </a:solidFill>
              </a:defRPr>
            </a:lvl1pPr>
            <a:lvl2pPr marL="457200" indent="0">
              <a:buNone/>
              <a:defRPr sz="11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n-GB" noProof="0" dirty="0"/>
              <a:t>Click to edit Master text styles</a:t>
            </a:r>
          </a:p>
        </p:txBody>
      </p:sp>
      <p:sp>
        <p:nvSpPr>
          <p:cNvPr id="8" name="Date Placeholder 7">
            <a:extLst>
              <a:ext uri="{FF2B5EF4-FFF2-40B4-BE49-F238E27FC236}">
                <a16:creationId xmlns:a16="http://schemas.microsoft.com/office/drawing/2014/main" id="{0B919CC2-2A65-446F-B538-9E6249035445}"/>
              </a:ext>
            </a:extLst>
          </p:cNvPr>
          <p:cNvSpPr>
            <a:spLocks noGrp="1"/>
          </p:cNvSpPr>
          <p:nvPr>
            <p:ph type="dt" sz="half" idx="10"/>
          </p:nvPr>
        </p:nvSpPr>
        <p:spPr>
          <a:xfrm>
            <a:off x="7605951" y="6456916"/>
            <a:ext cx="2844799" cy="365125"/>
          </a:xfrm>
        </p:spPr>
        <p:txBody>
          <a:bodyPr rtlCol="0"/>
          <a:lstStyle/>
          <a:p>
            <a:pPr rtl="0"/>
            <a:fld id="{2268C9E0-3061-4B7B-8A31-DF9A9D56F4FB}" type="datetime1">
              <a:rPr lang="en-GB" noProof="0" smtClean="0"/>
              <a:t>22/10/2020</a:t>
            </a:fld>
            <a:endParaRPr lang="en-GB" noProof="0" dirty="0"/>
          </a:p>
        </p:txBody>
      </p:sp>
      <p:sp>
        <p:nvSpPr>
          <p:cNvPr id="10" name="Footer Placeholder 9">
            <a:extLst>
              <a:ext uri="{FF2B5EF4-FFF2-40B4-BE49-F238E27FC236}">
                <a16:creationId xmlns:a16="http://schemas.microsoft.com/office/drawing/2014/main" id="{B72412AE-119E-4982-8B24-63365EFCA796}"/>
              </a:ext>
            </a:extLst>
          </p:cNvPr>
          <p:cNvSpPr>
            <a:spLocks noGrp="1"/>
          </p:cNvSpPr>
          <p:nvPr>
            <p:ph type="ftr" sz="quarter" idx="11"/>
          </p:nvPr>
        </p:nvSpPr>
        <p:spPr>
          <a:xfrm>
            <a:off x="581192" y="6452590"/>
            <a:ext cx="6917210" cy="365125"/>
          </a:xfrm>
        </p:spPr>
        <p:txBody>
          <a:bodyPr rtlCol="0"/>
          <a:lstStyle/>
          <a:p>
            <a:pPr rtl="0"/>
            <a:endParaRPr lang="en-GB" noProof="0" dirty="0"/>
          </a:p>
        </p:txBody>
      </p:sp>
      <p:sp>
        <p:nvSpPr>
          <p:cNvPr id="11" name="Slide Number Placeholder 10">
            <a:extLst>
              <a:ext uri="{FF2B5EF4-FFF2-40B4-BE49-F238E27FC236}">
                <a16:creationId xmlns:a16="http://schemas.microsoft.com/office/drawing/2014/main" id="{7FC4BB19-6AD1-45CF-9F99-00B109890FAB}"/>
              </a:ext>
            </a:extLst>
          </p:cNvPr>
          <p:cNvSpPr>
            <a:spLocks noGrp="1"/>
          </p:cNvSpPr>
          <p:nvPr>
            <p:ph type="sldNum" sz="quarter" idx="12"/>
          </p:nvPr>
        </p:nvSpPr>
        <p:spPr>
          <a:xfrm>
            <a:off x="10558300" y="6456916"/>
            <a:ext cx="1052510" cy="365125"/>
          </a:xfrm>
        </p:spPr>
        <p:txBody>
          <a:bodyPr rtlCol="0"/>
          <a:lstStyle/>
          <a:p>
            <a:pPr rtl="0"/>
            <a:fld id="{3A98EE3D-8CD1-4C3F-BD1C-C98C9596463C}" type="slidenum">
              <a:rPr lang="en-GB" noProof="0" smtClean="0"/>
              <a:pPr/>
              <a:t>‹#›</a:t>
            </a:fld>
            <a:endParaRPr lang="en-GB" noProof="0" dirty="0"/>
          </a:p>
        </p:txBody>
      </p:sp>
    </p:spTree>
    <p:extLst>
      <p:ext uri="{BB962C8B-B14F-4D97-AF65-F5344CB8AC3E}">
        <p14:creationId xmlns:p14="http://schemas.microsoft.com/office/powerpoint/2010/main" val="12617666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1193" y="4693389"/>
            <a:ext cx="11029616" cy="566738"/>
          </a:xfrm>
        </p:spPr>
        <p:txBody>
          <a:bodyPr rtlCol="0" anchor="b">
            <a:normAutofit/>
          </a:bodyPr>
          <a:lstStyle>
            <a:lvl1pPr algn="l">
              <a:defRPr sz="2400" b="0">
                <a:solidFill>
                  <a:schemeClr val="tx1">
                    <a:lumMod val="75000"/>
                    <a:lumOff val="25000"/>
                  </a:schemeClr>
                </a:solidFill>
              </a:defRPr>
            </a:lvl1pPr>
          </a:lstStyle>
          <a:p>
            <a:pPr rtl="0"/>
            <a:r>
              <a:rPr lang="en-GB" noProof="0" dirty="0"/>
              <a:t>Click to edit Master title style</a:t>
            </a:r>
          </a:p>
        </p:txBody>
      </p:sp>
      <p:sp>
        <p:nvSpPr>
          <p:cNvPr id="3" name="Picture Placeholder 2"/>
          <p:cNvSpPr>
            <a:spLocks noGrp="1" noChangeAspect="1"/>
          </p:cNvSpPr>
          <p:nvPr>
            <p:ph type="pic" idx="1"/>
          </p:nvPr>
        </p:nvSpPr>
        <p:spPr>
          <a:xfrm>
            <a:off x="447817" y="641350"/>
            <a:ext cx="11290859" cy="3651249"/>
          </a:xfrm>
        </p:spPr>
        <p:txBody>
          <a:bodyPr rtlCol="0"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rtl="0"/>
            <a:r>
              <a:rPr lang="en-GB" noProof="0" dirty="0"/>
              <a:t>Click icon to add picture</a:t>
            </a:r>
          </a:p>
        </p:txBody>
      </p:sp>
      <p:sp>
        <p:nvSpPr>
          <p:cNvPr id="4" name="Text Placeholder 3"/>
          <p:cNvSpPr>
            <a:spLocks noGrp="1"/>
          </p:cNvSpPr>
          <p:nvPr>
            <p:ph type="body" sz="half" idx="2"/>
          </p:nvPr>
        </p:nvSpPr>
        <p:spPr>
          <a:xfrm>
            <a:off x="581192" y="5260127"/>
            <a:ext cx="11029617" cy="998148"/>
          </a:xfrm>
        </p:spPr>
        <p:txBody>
          <a:bodyPr rtlCol="0"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n-GB" noProof="0" dirty="0"/>
              <a:t>Click to edit Master text styles</a:t>
            </a:r>
          </a:p>
        </p:txBody>
      </p:sp>
      <p:sp>
        <p:nvSpPr>
          <p:cNvPr id="5" name="Date Placeholder 4"/>
          <p:cNvSpPr>
            <a:spLocks noGrp="1"/>
          </p:cNvSpPr>
          <p:nvPr>
            <p:ph type="dt" sz="half" idx="10"/>
          </p:nvPr>
        </p:nvSpPr>
        <p:spPr/>
        <p:txBody>
          <a:bodyPr rtlCol="0"/>
          <a:lstStyle/>
          <a:p>
            <a:pPr rtl="0"/>
            <a:fld id="{E03BA9CD-AA3A-4424-8A71-A0464B7720CA}" type="datetime1">
              <a:rPr lang="en-GB" noProof="0" smtClean="0"/>
              <a:t>22/10/2020</a:t>
            </a:fld>
            <a:endParaRPr lang="en-GB" noProof="0" dirty="0"/>
          </a:p>
        </p:txBody>
      </p:sp>
      <p:sp>
        <p:nvSpPr>
          <p:cNvPr id="6" name="Footer Placeholder 5"/>
          <p:cNvSpPr>
            <a:spLocks noGrp="1"/>
          </p:cNvSpPr>
          <p:nvPr>
            <p:ph type="ftr" sz="quarter" idx="11"/>
          </p:nvPr>
        </p:nvSpPr>
        <p:spPr/>
        <p:txBody>
          <a:bodyPr rtlCol="0"/>
          <a:lstStyle/>
          <a:p>
            <a:pPr algn="l" rtl="0"/>
            <a:endParaRPr lang="en-GB" noProof="0" dirty="0"/>
          </a:p>
        </p:txBody>
      </p:sp>
      <p:sp>
        <p:nvSpPr>
          <p:cNvPr id="7" name="Slide Number Placeholder 6"/>
          <p:cNvSpPr>
            <a:spLocks noGrp="1"/>
          </p:cNvSpPr>
          <p:nvPr>
            <p:ph type="sldNum" sz="quarter" idx="12"/>
          </p:nvPr>
        </p:nvSpPr>
        <p:spPr/>
        <p:txBody>
          <a:bodyPr rtlCol="0"/>
          <a:lstStyle/>
          <a:p>
            <a:pPr rtl="0"/>
            <a:fld id="{3A98EE3D-8CD1-4C3F-BD1C-C98C9596463C}" type="slidenum">
              <a:rPr lang="en-GB" noProof="0" smtClean="0"/>
              <a:t>‹#›</a:t>
            </a:fld>
            <a:endParaRPr lang="en-GB" noProof="0" dirty="0"/>
          </a:p>
        </p:txBody>
      </p:sp>
    </p:spTree>
    <p:extLst>
      <p:ext uri="{BB962C8B-B14F-4D97-AF65-F5344CB8AC3E}">
        <p14:creationId xmlns:p14="http://schemas.microsoft.com/office/powerpoint/2010/main" val="35732895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9" name="Title 1"/>
          <p:cNvSpPr>
            <a:spLocks noGrp="1"/>
          </p:cNvSpPr>
          <p:nvPr>
            <p:ph type="title"/>
          </p:nvPr>
        </p:nvSpPr>
        <p:spPr>
          <a:xfrm>
            <a:off x="581192" y="702156"/>
            <a:ext cx="11029616" cy="1013800"/>
          </a:xfrm>
        </p:spPr>
        <p:txBody>
          <a:bodyPr rtlCol="0"/>
          <a:lstStyle/>
          <a:p>
            <a:pPr rtl="0"/>
            <a:r>
              <a:rPr lang="en-GB" noProof="0" dirty="0"/>
              <a:t>Click to edit Master title style</a:t>
            </a:r>
          </a:p>
        </p:txBody>
      </p:sp>
      <p:sp>
        <p:nvSpPr>
          <p:cNvPr id="3" name="Vertical Text Placeholder 2"/>
          <p:cNvSpPr>
            <a:spLocks noGrp="1"/>
          </p:cNvSpPr>
          <p:nvPr>
            <p:ph type="body" orient="vert" idx="1"/>
          </p:nvPr>
        </p:nvSpPr>
        <p:spPr/>
        <p:txBody>
          <a:bodyPr vert="eaVert" rtlCol="0" anchor="t"/>
          <a:lstStyle>
            <a:lvl1pPr algn="l">
              <a:defRPr/>
            </a:lvl1pPr>
            <a:lvl2pPr algn="l">
              <a:defRPr/>
            </a:lvl2pPr>
            <a:lvl3pPr algn="l">
              <a:defRPr/>
            </a:lvl3pPr>
            <a:lvl4pPr algn="l">
              <a:defRPr/>
            </a:lvl4pPr>
            <a:lvl5pPr algn="l">
              <a:defRPr/>
            </a:lvl5pPr>
          </a:lstStyle>
          <a:p>
            <a:pPr lvl="0" rtl="0"/>
            <a:r>
              <a:rPr lang="en-GB" noProof="0" dirty="0"/>
              <a:t>Click to edit Master text styles</a:t>
            </a:r>
          </a:p>
          <a:p>
            <a:pPr lvl="1" rtl="0"/>
            <a:r>
              <a:rPr lang="en-GB" noProof="0" dirty="0"/>
              <a:t>Second level</a:t>
            </a:r>
          </a:p>
          <a:p>
            <a:pPr lvl="2" rtl="0"/>
            <a:r>
              <a:rPr lang="en-GB" noProof="0" dirty="0"/>
              <a:t>Third level</a:t>
            </a:r>
          </a:p>
          <a:p>
            <a:pPr lvl="3" rtl="0"/>
            <a:r>
              <a:rPr lang="en-GB" noProof="0" dirty="0"/>
              <a:t>Quarter level</a:t>
            </a:r>
          </a:p>
          <a:p>
            <a:pPr lvl="4" rtl="0"/>
            <a:r>
              <a:rPr lang="en-GB" noProof="0" dirty="0"/>
              <a:t>Fifth level</a:t>
            </a:r>
          </a:p>
        </p:txBody>
      </p:sp>
      <p:sp>
        <p:nvSpPr>
          <p:cNvPr id="4" name="Date Placeholder 3"/>
          <p:cNvSpPr>
            <a:spLocks noGrp="1"/>
          </p:cNvSpPr>
          <p:nvPr>
            <p:ph type="dt" sz="half" idx="10"/>
          </p:nvPr>
        </p:nvSpPr>
        <p:spPr/>
        <p:txBody>
          <a:bodyPr rtlCol="0"/>
          <a:lstStyle/>
          <a:p>
            <a:pPr rtl="0"/>
            <a:fld id="{16E835C8-7F73-4946-BBC0-0FFCB49033B7}" type="datetime1">
              <a:rPr lang="en-GB" noProof="0" smtClean="0"/>
              <a:t>22/10/2020</a:t>
            </a:fld>
            <a:endParaRPr lang="en-GB" noProof="0" dirty="0"/>
          </a:p>
        </p:txBody>
      </p:sp>
      <p:sp>
        <p:nvSpPr>
          <p:cNvPr id="5" name="Footer Placeholder 4"/>
          <p:cNvSpPr>
            <a:spLocks noGrp="1"/>
          </p:cNvSpPr>
          <p:nvPr>
            <p:ph type="ftr" sz="quarter" idx="11"/>
          </p:nvPr>
        </p:nvSpPr>
        <p:spPr/>
        <p:txBody>
          <a:bodyPr rtlCol="0"/>
          <a:lstStyle/>
          <a:p>
            <a:pPr rtl="0"/>
            <a:endParaRPr lang="en-GB" noProof="0" dirty="0"/>
          </a:p>
        </p:txBody>
      </p:sp>
      <p:sp>
        <p:nvSpPr>
          <p:cNvPr id="6" name="Slide Number Placeholder 5"/>
          <p:cNvSpPr>
            <a:spLocks noGrp="1"/>
          </p:cNvSpPr>
          <p:nvPr>
            <p:ph type="sldNum" sz="quarter" idx="12"/>
          </p:nvPr>
        </p:nvSpPr>
        <p:spPr/>
        <p:txBody>
          <a:bodyPr rtlCol="0"/>
          <a:lstStyle/>
          <a:p>
            <a:pPr rtl="0"/>
            <a:fld id="{3A98EE3D-8CD1-4C3F-BD1C-C98C9596463C}" type="slidenum">
              <a:rPr lang="en-GB" noProof="0" smtClean="0"/>
              <a:t>‹#›</a:t>
            </a:fld>
            <a:endParaRPr lang="en-GB" noProof="0" dirty="0"/>
          </a:p>
        </p:txBody>
      </p:sp>
    </p:spTree>
    <p:extLst>
      <p:ext uri="{BB962C8B-B14F-4D97-AF65-F5344CB8AC3E}">
        <p14:creationId xmlns:p14="http://schemas.microsoft.com/office/powerpoint/2010/main" val="12835911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a:spLocks noChangeAspect="1"/>
          </p:cNvSpPr>
          <p:nvPr/>
        </p:nvSpPr>
        <p:spPr>
          <a:xfrm>
            <a:off x="8058151" y="599725"/>
            <a:ext cx="3687316" cy="5816950"/>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204200" y="863600"/>
            <a:ext cx="3124200" cy="4807326"/>
          </a:xfrm>
        </p:spPr>
        <p:txBody>
          <a:bodyPr vert="eaVert" rtlCol="0" anchor="ctr"/>
          <a:lstStyle>
            <a:lvl1pPr>
              <a:defRPr>
                <a:solidFill>
                  <a:srgbClr val="FFFFFF"/>
                </a:solidFill>
              </a:defRPr>
            </a:lvl1pPr>
          </a:lstStyle>
          <a:p>
            <a:pPr rtl="0"/>
            <a:r>
              <a:rPr lang="en-GB" noProof="0" dirty="0"/>
              <a:t>Click to edit Master title style</a:t>
            </a:r>
          </a:p>
        </p:txBody>
      </p:sp>
      <p:sp>
        <p:nvSpPr>
          <p:cNvPr id="3" name="Vertical Text Placeholder 2"/>
          <p:cNvSpPr>
            <a:spLocks noGrp="1"/>
          </p:cNvSpPr>
          <p:nvPr>
            <p:ph type="body" orient="vert" idx="1"/>
          </p:nvPr>
        </p:nvSpPr>
        <p:spPr>
          <a:xfrm>
            <a:off x="774923" y="863600"/>
            <a:ext cx="7161625" cy="4807326"/>
          </a:xfrm>
        </p:spPr>
        <p:txBody>
          <a:bodyPr vert="eaVert" rtlCol="0" anchor="t"/>
          <a:lstStyle/>
          <a:p>
            <a:pPr lvl="0" rtl="0"/>
            <a:r>
              <a:rPr lang="en-GB" noProof="0" dirty="0"/>
              <a:t>Click to edit Master text styles</a:t>
            </a:r>
          </a:p>
          <a:p>
            <a:pPr lvl="1" rtl="0"/>
            <a:r>
              <a:rPr lang="en-GB" noProof="0" dirty="0"/>
              <a:t>Second level</a:t>
            </a:r>
          </a:p>
          <a:p>
            <a:pPr lvl="2" rtl="0"/>
            <a:r>
              <a:rPr lang="en-GB" noProof="0" dirty="0"/>
              <a:t>Third level</a:t>
            </a:r>
          </a:p>
          <a:p>
            <a:pPr lvl="3" rtl="0"/>
            <a:r>
              <a:rPr lang="en-GB" noProof="0" dirty="0"/>
              <a:t>Quarter level</a:t>
            </a:r>
          </a:p>
          <a:p>
            <a:pPr lvl="4" rtl="0"/>
            <a:r>
              <a:rPr lang="en-GB" noProof="0" dirty="0"/>
              <a:t>Fifth level</a:t>
            </a:r>
          </a:p>
        </p:txBody>
      </p:sp>
      <p:sp>
        <p:nvSpPr>
          <p:cNvPr id="8" name="Rectangle 7">
            <a:extLst>
              <a:ext uri="{FF2B5EF4-FFF2-40B4-BE49-F238E27FC236}">
                <a16:creationId xmlns:a16="http://schemas.microsoft.com/office/drawing/2014/main" id="{F6423B97-A5D4-47B9-8861-73B3707A04CF}"/>
              </a:ext>
            </a:extLst>
          </p:cNvPr>
          <p:cNvSpPr/>
          <p:nvPr/>
        </p:nvSpPr>
        <p:spPr>
          <a:xfrm>
            <a:off x="446534" y="457200"/>
            <a:ext cx="3703320" cy="94997"/>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9" name="Rectangle 8">
            <a:extLst>
              <a:ext uri="{FF2B5EF4-FFF2-40B4-BE49-F238E27FC236}">
                <a16:creationId xmlns:a16="http://schemas.microsoft.com/office/drawing/2014/main" id="{1AEC0421-37B4-4481-A10D-69FDF5EC7909}"/>
              </a:ext>
            </a:extLst>
          </p:cNvPr>
          <p:cNvSpPr/>
          <p:nvPr/>
        </p:nvSpPr>
        <p:spPr>
          <a:xfrm>
            <a:off x="8042147" y="453643"/>
            <a:ext cx="3703320" cy="98554"/>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a:extLst>
              <a:ext uri="{FF2B5EF4-FFF2-40B4-BE49-F238E27FC236}">
                <a16:creationId xmlns:a16="http://schemas.microsoft.com/office/drawing/2014/main" id="{5F7265B5-9F97-4F1E-99E9-74F7B7E62337}"/>
              </a:ext>
            </a:extLst>
          </p:cNvPr>
          <p:cNvSpPr/>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1" name="Date Placeholder 10">
            <a:extLst>
              <a:ext uri="{FF2B5EF4-FFF2-40B4-BE49-F238E27FC236}">
                <a16:creationId xmlns:a16="http://schemas.microsoft.com/office/drawing/2014/main" id="{5C74A470-3BD3-4F33-80E5-67E6E87FCBE7}"/>
              </a:ext>
            </a:extLst>
          </p:cNvPr>
          <p:cNvSpPr>
            <a:spLocks noGrp="1"/>
          </p:cNvSpPr>
          <p:nvPr>
            <p:ph type="dt" sz="half" idx="10"/>
          </p:nvPr>
        </p:nvSpPr>
        <p:spPr/>
        <p:txBody>
          <a:bodyPr rtlCol="0"/>
          <a:lstStyle/>
          <a:p>
            <a:pPr rtl="0"/>
            <a:fld id="{2C618168-C58D-45DE-8763-0D72101BA725}" type="datetime1">
              <a:rPr lang="en-GB" noProof="0" smtClean="0"/>
              <a:t>22/10/2020</a:t>
            </a:fld>
            <a:endParaRPr lang="en-GB" noProof="0" dirty="0"/>
          </a:p>
        </p:txBody>
      </p:sp>
      <p:sp>
        <p:nvSpPr>
          <p:cNvPr id="12" name="Footer Placeholder 11">
            <a:extLst>
              <a:ext uri="{FF2B5EF4-FFF2-40B4-BE49-F238E27FC236}">
                <a16:creationId xmlns:a16="http://schemas.microsoft.com/office/drawing/2014/main" id="{9A3A30BA-DB50-4D7D-BCDE-17D20FB354DF}"/>
              </a:ext>
            </a:extLst>
          </p:cNvPr>
          <p:cNvSpPr>
            <a:spLocks noGrp="1"/>
          </p:cNvSpPr>
          <p:nvPr>
            <p:ph type="ftr" sz="quarter" idx="11"/>
          </p:nvPr>
        </p:nvSpPr>
        <p:spPr/>
        <p:txBody>
          <a:bodyPr rtlCol="0"/>
          <a:lstStyle/>
          <a:p>
            <a:pPr rtl="0"/>
            <a:endParaRPr lang="en-GB" noProof="0" dirty="0"/>
          </a:p>
        </p:txBody>
      </p:sp>
      <p:sp>
        <p:nvSpPr>
          <p:cNvPr id="13" name="Slide Number Placeholder 12">
            <a:extLst>
              <a:ext uri="{FF2B5EF4-FFF2-40B4-BE49-F238E27FC236}">
                <a16:creationId xmlns:a16="http://schemas.microsoft.com/office/drawing/2014/main" id="{76FF9E58-C0B2-436B-A21C-DB45A00D6515}"/>
              </a:ext>
            </a:extLst>
          </p:cNvPr>
          <p:cNvSpPr>
            <a:spLocks noGrp="1"/>
          </p:cNvSpPr>
          <p:nvPr>
            <p:ph type="sldNum" sz="quarter" idx="12"/>
          </p:nvPr>
        </p:nvSpPr>
        <p:spPr/>
        <p:txBody>
          <a:bodyPr rtlCol="0"/>
          <a:lstStyle/>
          <a:p>
            <a:pPr rtl="0"/>
            <a:fld id="{3A98EE3D-8CD1-4C3F-BD1C-C98C9596463C}" type="slidenum">
              <a:rPr lang="en-GB" noProof="0" smtClean="0"/>
              <a:t>‹#›</a:t>
            </a:fld>
            <a:endParaRPr lang="en-GB" noProof="0" dirty="0"/>
          </a:p>
        </p:txBody>
      </p:sp>
    </p:spTree>
    <p:extLst>
      <p:ext uri="{BB962C8B-B14F-4D97-AF65-F5344CB8AC3E}">
        <p14:creationId xmlns:p14="http://schemas.microsoft.com/office/powerpoint/2010/main" val="33888496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1192" y="705124"/>
            <a:ext cx="11029616" cy="1189554"/>
          </a:xfrm>
          <a:prstGeom prst="rect">
            <a:avLst/>
          </a:prstGeom>
        </p:spPr>
        <p:txBody>
          <a:bodyPr vert="horz" lIns="91440" tIns="45720" rIns="91440" bIns="45720" rtlCol="0" anchor="b">
            <a:normAutofit/>
          </a:bodyPr>
          <a:lstStyle/>
          <a:p>
            <a:pPr rtl="0"/>
            <a:r>
              <a:rPr lang="en-GB" noProof="0" dirty="0"/>
              <a:t>Click to edit Master title style</a:t>
            </a:r>
          </a:p>
        </p:txBody>
      </p:sp>
      <p:sp>
        <p:nvSpPr>
          <p:cNvPr id="3" name="Text Placeholder 2"/>
          <p:cNvSpPr>
            <a:spLocks noGrp="1"/>
          </p:cNvSpPr>
          <p:nvPr>
            <p:ph type="body" idx="1"/>
          </p:nvPr>
        </p:nvSpPr>
        <p:spPr>
          <a:xfrm>
            <a:off x="581192" y="2336002"/>
            <a:ext cx="11029616" cy="3652047"/>
          </a:xfrm>
          <a:prstGeom prst="rect">
            <a:avLst/>
          </a:prstGeom>
        </p:spPr>
        <p:txBody>
          <a:bodyPr vert="horz" lIns="91440" tIns="45720" rIns="91440" bIns="45720" rtlCol="0" anchor="ctr">
            <a:normAutofit/>
          </a:bodyPr>
          <a:lstStyle/>
          <a:p>
            <a:pPr lvl="0" rtl="0"/>
            <a:r>
              <a:rPr lang="en-GB" noProof="0" dirty="0"/>
              <a:t>Click to edit Master text styles</a:t>
            </a:r>
          </a:p>
          <a:p>
            <a:pPr lvl="1" rtl="0"/>
            <a:r>
              <a:rPr lang="en-GB" noProof="0" dirty="0"/>
              <a:t>Second level</a:t>
            </a:r>
          </a:p>
          <a:p>
            <a:pPr lvl="2" rtl="0"/>
            <a:r>
              <a:rPr lang="en-GB" noProof="0" dirty="0"/>
              <a:t>Third level</a:t>
            </a:r>
          </a:p>
          <a:p>
            <a:pPr lvl="3" rtl="0"/>
            <a:r>
              <a:rPr lang="en-GB" noProof="0" dirty="0"/>
              <a:t>Quarter level</a:t>
            </a:r>
          </a:p>
          <a:p>
            <a:pPr lvl="4" rtl="0"/>
            <a:r>
              <a:rPr lang="en-GB" noProof="0" dirty="0"/>
              <a:t>Fifth level</a:t>
            </a:r>
          </a:p>
        </p:txBody>
      </p:sp>
      <p:sp>
        <p:nvSpPr>
          <p:cNvPr id="4" name="Date Placeholder 3"/>
          <p:cNvSpPr>
            <a:spLocks noGrp="1"/>
          </p:cNvSpPr>
          <p:nvPr>
            <p:ph type="dt" sz="half" idx="2"/>
          </p:nvPr>
        </p:nvSpPr>
        <p:spPr>
          <a:xfrm>
            <a:off x="7605951" y="6423914"/>
            <a:ext cx="2844799" cy="365125"/>
          </a:xfrm>
          <a:prstGeom prst="rect">
            <a:avLst/>
          </a:prstGeom>
        </p:spPr>
        <p:txBody>
          <a:bodyPr vert="horz" lIns="91440" tIns="45720" rIns="91440" bIns="45720" rtlCol="0" anchor="ctr"/>
          <a:lstStyle>
            <a:lvl1pPr algn="r">
              <a:defRPr sz="900">
                <a:solidFill>
                  <a:schemeClr val="tx1">
                    <a:lumMod val="75000"/>
                    <a:lumOff val="25000"/>
                  </a:schemeClr>
                </a:solidFill>
              </a:defRPr>
            </a:lvl1pPr>
          </a:lstStyle>
          <a:p>
            <a:pPr rtl="0"/>
            <a:fld id="{1CCD72CE-2EB4-4DA5-8A7C-E1015E9519A8}" type="datetime1">
              <a:rPr lang="en-GB" noProof="0" smtClean="0"/>
              <a:t>22/10/2020</a:t>
            </a:fld>
            <a:endParaRPr lang="en-GB" noProof="0" dirty="0"/>
          </a:p>
        </p:txBody>
      </p:sp>
      <p:sp>
        <p:nvSpPr>
          <p:cNvPr id="5" name="Footer Placeholder 4"/>
          <p:cNvSpPr>
            <a:spLocks noGrp="1"/>
          </p:cNvSpPr>
          <p:nvPr>
            <p:ph type="ftr" sz="quarter" idx="3"/>
          </p:nvPr>
        </p:nvSpPr>
        <p:spPr>
          <a:xfrm>
            <a:off x="581192" y="6423914"/>
            <a:ext cx="6917210" cy="365125"/>
          </a:xfrm>
          <a:prstGeom prst="rect">
            <a:avLst/>
          </a:prstGeom>
        </p:spPr>
        <p:txBody>
          <a:bodyPr vert="horz" lIns="91440" tIns="45720" rIns="91440" bIns="45720" rtlCol="0" anchor="ctr"/>
          <a:lstStyle>
            <a:lvl1pPr algn="l">
              <a:defRPr sz="900" cap="all">
                <a:solidFill>
                  <a:schemeClr val="tx1">
                    <a:lumMod val="75000"/>
                    <a:lumOff val="25000"/>
                  </a:schemeClr>
                </a:solidFill>
              </a:defRPr>
            </a:lvl1pPr>
          </a:lstStyle>
          <a:p>
            <a:pPr rtl="0"/>
            <a:endParaRPr lang="en-GB" noProof="0" dirty="0"/>
          </a:p>
        </p:txBody>
      </p:sp>
      <p:sp>
        <p:nvSpPr>
          <p:cNvPr id="6" name="Slide Number Placeholder 5"/>
          <p:cNvSpPr>
            <a:spLocks noGrp="1"/>
          </p:cNvSpPr>
          <p:nvPr>
            <p:ph type="sldNum" sz="quarter" idx="4"/>
          </p:nvPr>
        </p:nvSpPr>
        <p:spPr>
          <a:xfrm>
            <a:off x="10558300" y="6423914"/>
            <a:ext cx="1052510" cy="365125"/>
          </a:xfrm>
          <a:prstGeom prst="rect">
            <a:avLst/>
          </a:prstGeom>
        </p:spPr>
        <p:txBody>
          <a:bodyPr vert="horz" lIns="91440" tIns="45720" rIns="91440" bIns="45720" rtlCol="0" anchor="ctr"/>
          <a:lstStyle>
            <a:lvl1pPr algn="r">
              <a:defRPr sz="900">
                <a:solidFill>
                  <a:schemeClr val="tx1">
                    <a:lumMod val="75000"/>
                    <a:lumOff val="25000"/>
                  </a:schemeClr>
                </a:solidFill>
              </a:defRPr>
            </a:lvl1pPr>
          </a:lstStyle>
          <a:p>
            <a:pPr rtl="0"/>
            <a:fld id="{3A98EE3D-8CD1-4C3F-BD1C-C98C9596463C}" type="slidenum">
              <a:rPr lang="en-GB" noProof="0" smtClean="0"/>
              <a:t>‹#›</a:t>
            </a:fld>
            <a:endParaRPr lang="en-GB" noProof="0" dirty="0"/>
          </a:p>
        </p:txBody>
      </p:sp>
      <p:sp>
        <p:nvSpPr>
          <p:cNvPr id="9" name="Rectangle 8"/>
          <p:cNvSpPr/>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3000897896"/>
      </p:ext>
    </p:extLst>
  </p:cSld>
  <p:clrMap bg1="lt1" tx1="dk1" bg2="lt2" tx2="dk2" accent1="accent1" accent2="accent2" accent3="accent3" accent4="accent4" accent5="accent5" accent6="accent6" hlink="hlink" folHlink="folHlink"/>
  <p:sldLayoutIdLst>
    <p:sldLayoutId id="2147483756" r:id="rId1"/>
    <p:sldLayoutId id="2147483757" r:id="rId2"/>
    <p:sldLayoutId id="2147483758" r:id="rId3"/>
    <p:sldLayoutId id="2147483759" r:id="rId4"/>
    <p:sldLayoutId id="2147483711" r:id="rId5"/>
    <p:sldLayoutId id="2147483760" r:id="rId6"/>
    <p:sldLayoutId id="2147483762" r:id="rId7"/>
    <p:sldLayoutId id="2147483706" r:id="rId8"/>
    <p:sldLayoutId id="2147483709" r:id="rId9"/>
    <p:sldLayoutId id="2147483707" r:id="rId10"/>
    <p:sldLayoutId id="2147483708" r:id="rId11"/>
  </p:sldLayoutIdLst>
  <p:hf sldNum="0" hdr="0" ftr="0" dt="0"/>
  <p:txStyles>
    <p:titleStyle>
      <a:lvl1pPr algn="l" defTabSz="457200" rtl="0" eaLnBrk="1" latinLnBrk="0" hangingPunct="1">
        <a:lnSpc>
          <a:spcPct val="100000"/>
        </a:lnSpc>
        <a:spcBef>
          <a:spcPct val="0"/>
        </a:spcBef>
        <a:buNone/>
        <a:defRPr sz="2800" b="0" kern="1200" cap="all">
          <a:solidFill>
            <a:schemeClr val="tx1">
              <a:lumMod val="75000"/>
              <a:lumOff val="2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6000" indent="-306000" algn="l" defTabSz="457200" rtl="0" eaLnBrk="1" latinLnBrk="0" hangingPunct="1">
        <a:lnSpc>
          <a:spcPct val="110000"/>
        </a:lnSpc>
        <a:spcBef>
          <a:spcPct val="20000"/>
        </a:spcBef>
        <a:spcAft>
          <a:spcPts val="600"/>
        </a:spcAft>
        <a:buClr>
          <a:schemeClr val="accent1"/>
        </a:buClr>
        <a:buSzPct val="92000"/>
        <a:buFont typeface="Wingdings 2" panose="05020102010507070707" pitchFamily="18" charset="2"/>
        <a:buChar char=""/>
        <a:defRPr sz="1700" kern="1200">
          <a:solidFill>
            <a:schemeClr val="tx1">
              <a:lumMod val="75000"/>
              <a:lumOff val="25000"/>
            </a:schemeClr>
          </a:solidFill>
          <a:latin typeface="+mn-lt"/>
          <a:ea typeface="+mn-ea"/>
          <a:cs typeface="+mn-cs"/>
        </a:defRPr>
      </a:lvl1pPr>
      <a:lvl2pPr marL="630000" indent="-306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400" kern="1200">
          <a:solidFill>
            <a:schemeClr val="tx1">
              <a:lumMod val="75000"/>
              <a:lumOff val="25000"/>
            </a:schemeClr>
          </a:solidFill>
          <a:latin typeface="+mn-lt"/>
          <a:ea typeface="+mn-ea"/>
          <a:cs typeface="+mn-cs"/>
        </a:defRPr>
      </a:lvl2pPr>
      <a:lvl3pPr marL="900000" indent="-270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300" kern="1200">
          <a:solidFill>
            <a:schemeClr val="tx1">
              <a:lumMod val="75000"/>
              <a:lumOff val="25000"/>
            </a:schemeClr>
          </a:solidFill>
          <a:latin typeface="+mn-lt"/>
          <a:ea typeface="+mn-ea"/>
          <a:cs typeface="+mn-cs"/>
        </a:defRPr>
      </a:lvl3pPr>
      <a:lvl4pPr marL="1242000" indent="-234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100" kern="1200">
          <a:solidFill>
            <a:schemeClr val="tx1">
              <a:lumMod val="75000"/>
              <a:lumOff val="25000"/>
            </a:schemeClr>
          </a:solidFill>
          <a:latin typeface="+mn-lt"/>
          <a:ea typeface="+mn-ea"/>
          <a:cs typeface="+mn-cs"/>
        </a:defRPr>
      </a:lvl4pPr>
      <a:lvl5pPr marL="1602000" indent="-234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100" kern="1200">
          <a:solidFill>
            <a:schemeClr val="tx1">
              <a:lumMod val="75000"/>
              <a:lumOff val="25000"/>
            </a:schemeClr>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0">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D6D7A0BC-0046-4CAA-8E7F-DCAFE511EA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dirty="0"/>
          </a:p>
        </p:txBody>
      </p:sp>
      <p:sp>
        <p:nvSpPr>
          <p:cNvPr id="2" name="Title 1">
            <a:extLst>
              <a:ext uri="{FF2B5EF4-FFF2-40B4-BE49-F238E27FC236}">
                <a16:creationId xmlns:a16="http://schemas.microsoft.com/office/drawing/2014/main" id="{1C21E816-31F5-48BB-BD02-D15F2F18B48A}"/>
              </a:ext>
            </a:extLst>
          </p:cNvPr>
          <p:cNvSpPr>
            <a:spLocks noGrp="1"/>
          </p:cNvSpPr>
          <p:nvPr>
            <p:ph type="ctrTitle"/>
          </p:nvPr>
        </p:nvSpPr>
        <p:spPr>
          <a:xfrm>
            <a:off x="444713" y="156073"/>
            <a:ext cx="10993549" cy="1475013"/>
          </a:xfrm>
        </p:spPr>
        <p:txBody>
          <a:bodyPr rtlCol="0">
            <a:normAutofit/>
          </a:bodyPr>
          <a:lstStyle/>
          <a:p>
            <a:r>
              <a:rPr lang="en-GB" b="1" dirty="0">
                <a:ea typeface="+mj-lt"/>
                <a:cs typeface="+mj-lt"/>
              </a:rPr>
              <a:t>Counter Terrorism – The Front Line</a:t>
            </a:r>
            <a:endParaRPr lang="en-GB" dirty="0">
              <a:ea typeface="+mj-lt"/>
              <a:cs typeface="+mj-lt"/>
            </a:endParaRPr>
          </a:p>
        </p:txBody>
      </p:sp>
      <p:sp>
        <p:nvSpPr>
          <p:cNvPr id="3" name="Subtitle 2">
            <a:extLst>
              <a:ext uri="{FF2B5EF4-FFF2-40B4-BE49-F238E27FC236}">
                <a16:creationId xmlns:a16="http://schemas.microsoft.com/office/drawing/2014/main" id="{835D6E6B-3353-491C-A3C6-F278D6CED8B3}"/>
              </a:ext>
            </a:extLst>
          </p:cNvPr>
          <p:cNvSpPr>
            <a:spLocks noGrp="1"/>
          </p:cNvSpPr>
          <p:nvPr>
            <p:ph type="subTitle" idx="1"/>
          </p:nvPr>
        </p:nvSpPr>
        <p:spPr>
          <a:xfrm>
            <a:off x="581194" y="2495445"/>
            <a:ext cx="10993546" cy="468233"/>
          </a:xfrm>
        </p:spPr>
        <p:txBody>
          <a:bodyPr rtlCol="0">
            <a:normAutofit/>
          </a:bodyPr>
          <a:lstStyle/>
          <a:p>
            <a:r>
              <a:rPr lang="en-GB" b="1" dirty="0">
                <a:solidFill>
                  <a:schemeClr val="tx1"/>
                </a:solidFill>
              </a:rPr>
              <a:t>Peter Doyle, M.A.</a:t>
            </a:r>
          </a:p>
        </p:txBody>
      </p:sp>
      <p:sp>
        <p:nvSpPr>
          <p:cNvPr id="20" name="Rectangle 19">
            <a:extLst>
              <a:ext uri="{FF2B5EF4-FFF2-40B4-BE49-F238E27FC236}">
                <a16:creationId xmlns:a16="http://schemas.microsoft.com/office/drawing/2014/main" id="{E7C6334F-6411-41EC-AD7D-179EDD8B5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1">
            <a:extLst>
              <a:ext uri="{FF2B5EF4-FFF2-40B4-BE49-F238E27FC236}">
                <a16:creationId xmlns:a16="http://schemas.microsoft.com/office/drawing/2014/main" id="{E6B02CEE-3AF8-4349-9B3E-8970E6DF62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3">
            <a:extLst>
              <a:ext uri="{FF2B5EF4-FFF2-40B4-BE49-F238E27FC236}">
                <a16:creationId xmlns:a16="http://schemas.microsoft.com/office/drawing/2014/main" id="{AAA01CF0-3FB5-44EB-B7DE-F2E86374C2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pic>
        <p:nvPicPr>
          <p:cNvPr id="6" name="Picture 5" descr="abstract image">
            <a:extLst>
              <a:ext uri="{FF2B5EF4-FFF2-40B4-BE49-F238E27FC236}">
                <a16:creationId xmlns:a16="http://schemas.microsoft.com/office/drawing/2014/main" id="{F1A8C364-94D4-4630-BAD0-78722F347055}"/>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448733" y="3081867"/>
            <a:ext cx="11260667" cy="3310466"/>
          </a:xfrm>
          <a:prstGeom prst="rect">
            <a:avLst/>
          </a:prstGeom>
        </p:spPr>
      </p:pic>
    </p:spTree>
    <p:extLst>
      <p:ext uri="{BB962C8B-B14F-4D97-AF65-F5344CB8AC3E}">
        <p14:creationId xmlns:p14="http://schemas.microsoft.com/office/powerpoint/2010/main" val="24758055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562972-3449-42D1-8185-B4BEFD52AB44}"/>
              </a:ext>
            </a:extLst>
          </p:cNvPr>
          <p:cNvSpPr>
            <a:spLocks noGrp="1"/>
          </p:cNvSpPr>
          <p:nvPr>
            <p:ph type="title"/>
          </p:nvPr>
        </p:nvSpPr>
        <p:spPr>
          <a:xfrm>
            <a:off x="581192" y="702156"/>
            <a:ext cx="11029616" cy="1018123"/>
          </a:xfrm>
        </p:spPr>
        <p:txBody>
          <a:bodyPr rtlCol="0"/>
          <a:lstStyle/>
          <a:p>
            <a:pPr rtl="0"/>
            <a:r>
              <a:rPr lang="en-GB" dirty="0"/>
              <a:t>Introduction</a:t>
            </a:r>
          </a:p>
        </p:txBody>
      </p:sp>
      <p:sp>
        <p:nvSpPr>
          <p:cNvPr id="31" name="Content Placeholder 30">
            <a:extLst>
              <a:ext uri="{FF2B5EF4-FFF2-40B4-BE49-F238E27FC236}">
                <a16:creationId xmlns:a16="http://schemas.microsoft.com/office/drawing/2014/main" id="{EAC7A6CF-C2B3-49A0-857E-E4FA06DE03C5}"/>
              </a:ext>
            </a:extLst>
          </p:cNvPr>
          <p:cNvSpPr>
            <a:spLocks noGrp="1"/>
          </p:cNvSpPr>
          <p:nvPr>
            <p:ph idx="1"/>
          </p:nvPr>
        </p:nvSpPr>
        <p:spPr>
          <a:xfrm>
            <a:off x="285491" y="3273460"/>
            <a:ext cx="11029615" cy="2895233"/>
          </a:xfrm>
        </p:spPr>
        <p:txBody>
          <a:bodyPr vert="horz" lIns="91440" tIns="45720" rIns="91440" bIns="45720" rtlCol="0" anchor="ctr">
            <a:noAutofit/>
          </a:bodyPr>
          <a:lstStyle/>
          <a:p>
            <a:pPr marL="305435" indent="-305435"/>
            <a:endParaRPr lang="en-GB" sz="2000" b="1" dirty="0">
              <a:ea typeface="+mn-lt"/>
              <a:cs typeface="+mn-lt"/>
            </a:endParaRPr>
          </a:p>
          <a:p>
            <a:pPr marL="305435" indent="-305435"/>
            <a:endParaRPr lang="en-GB" sz="2000" b="1" dirty="0">
              <a:ea typeface="+mn-lt"/>
              <a:cs typeface="+mn-lt"/>
            </a:endParaRPr>
          </a:p>
          <a:p>
            <a:pPr marL="305435" indent="-305435"/>
            <a:r>
              <a:rPr lang="en-GB" sz="2000" dirty="0">
                <a:ea typeface="+mn-lt"/>
                <a:cs typeface="+mn-lt"/>
              </a:rPr>
              <a:t>The world changed on the 11</a:t>
            </a:r>
            <a:r>
              <a:rPr lang="en-GB" sz="2000" baseline="30000" dirty="0">
                <a:ea typeface="+mn-lt"/>
                <a:cs typeface="+mn-lt"/>
              </a:rPr>
              <a:t>th</a:t>
            </a:r>
            <a:r>
              <a:rPr lang="en-GB" sz="2000" dirty="0">
                <a:ea typeface="+mn-lt"/>
                <a:cs typeface="+mn-lt"/>
              </a:rPr>
              <a:t> September 2001 with the attacks against the World Trade Centre in New York City and the Pentagon in Virginia.</a:t>
            </a:r>
            <a:endParaRPr lang="en-GB" sz="2000" dirty="0"/>
          </a:p>
          <a:p>
            <a:pPr marL="0" indent="0">
              <a:buNone/>
            </a:pPr>
            <a:endParaRPr lang="en-GB" sz="2000" dirty="0"/>
          </a:p>
          <a:p>
            <a:pPr marL="305435" indent="-305435"/>
            <a:r>
              <a:rPr lang="en-GB" sz="2000" dirty="0">
                <a:ea typeface="+mn-lt"/>
                <a:cs typeface="+mn-lt"/>
              </a:rPr>
              <a:t>Al-Qaeda inspired insurgents, died during the commission of these attacks. This signalled another mode of terrorism; what we now call the</a:t>
            </a:r>
            <a:r>
              <a:rPr lang="en-GB" sz="2000" i="1" dirty="0">
                <a:ea typeface="+mn-lt"/>
                <a:cs typeface="+mn-lt"/>
              </a:rPr>
              <a:t> New Terrorism </a:t>
            </a:r>
            <a:r>
              <a:rPr lang="en-GB" sz="2000" dirty="0">
                <a:ea typeface="+mn-lt"/>
                <a:cs typeface="+mn-lt"/>
              </a:rPr>
              <a:t>(Martin, 2017).  </a:t>
            </a:r>
          </a:p>
          <a:p>
            <a:pPr marL="305435" indent="-305435"/>
            <a:endParaRPr lang="en-GB" sz="2000" dirty="0"/>
          </a:p>
          <a:p>
            <a:pPr marL="305435" indent="-305435"/>
            <a:r>
              <a:rPr lang="en-GB" sz="2000" dirty="0">
                <a:ea typeface="+mn-lt"/>
                <a:cs typeface="+mn-lt"/>
              </a:rPr>
              <a:t>Such terrorism is symbolised by cell-based networks with limited lines of command and control, the desire to use weapons of mass destruction in order to maximise the number of casualties, which is orchestrated through skilful manipulation of the Internet. (Martin, 2017)  </a:t>
            </a:r>
          </a:p>
          <a:p>
            <a:pPr marL="305435" indent="-305435"/>
            <a:endParaRPr lang="en-GB" sz="2000" b="1" dirty="0"/>
          </a:p>
          <a:p>
            <a:pPr marL="305435" indent="-305435"/>
            <a:endParaRPr lang="en-GB" sz="2000" b="1" dirty="0"/>
          </a:p>
          <a:p>
            <a:pPr marL="305435" indent="-305435"/>
            <a:endParaRPr lang="en-GB" sz="2000" b="1" dirty="0"/>
          </a:p>
          <a:p>
            <a:pPr marL="305435" indent="-305435"/>
            <a:endParaRPr lang="en-GB" sz="2000" b="1" dirty="0"/>
          </a:p>
        </p:txBody>
      </p:sp>
    </p:spTree>
    <p:extLst>
      <p:ext uri="{BB962C8B-B14F-4D97-AF65-F5344CB8AC3E}">
        <p14:creationId xmlns:p14="http://schemas.microsoft.com/office/powerpoint/2010/main" val="2637846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1">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1">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1">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E7B150-DA4F-45E1-AF5B-179805DA8644}"/>
              </a:ext>
            </a:extLst>
          </p:cNvPr>
          <p:cNvSpPr>
            <a:spLocks noGrp="1"/>
          </p:cNvSpPr>
          <p:nvPr>
            <p:ph type="title"/>
          </p:nvPr>
        </p:nvSpPr>
        <p:spPr>
          <a:xfrm>
            <a:off x="581192" y="702156"/>
            <a:ext cx="11029616" cy="836153"/>
          </a:xfrm>
        </p:spPr>
        <p:txBody>
          <a:bodyPr/>
          <a:lstStyle/>
          <a:p>
            <a:r>
              <a:rPr lang="en-GB" dirty="0"/>
              <a:t>Introduction</a:t>
            </a:r>
          </a:p>
        </p:txBody>
      </p:sp>
      <p:sp>
        <p:nvSpPr>
          <p:cNvPr id="3" name="Content Placeholder 2">
            <a:extLst>
              <a:ext uri="{FF2B5EF4-FFF2-40B4-BE49-F238E27FC236}">
                <a16:creationId xmlns:a16="http://schemas.microsoft.com/office/drawing/2014/main" id="{C5EE7E27-273C-439C-8C37-7A21495D7C2E}"/>
              </a:ext>
            </a:extLst>
          </p:cNvPr>
          <p:cNvSpPr>
            <a:spLocks noGrp="1"/>
          </p:cNvSpPr>
          <p:nvPr>
            <p:ph idx="1"/>
          </p:nvPr>
        </p:nvSpPr>
        <p:spPr>
          <a:xfrm>
            <a:off x="581192" y="2067909"/>
            <a:ext cx="11029615" cy="3907441"/>
          </a:xfrm>
        </p:spPr>
        <p:txBody>
          <a:bodyPr>
            <a:normAutofit/>
          </a:bodyPr>
          <a:lstStyle/>
          <a:p>
            <a:pPr marL="305435" indent="-305435"/>
            <a:r>
              <a:rPr lang="en-GB" sz="2000" dirty="0">
                <a:ea typeface="+mn-lt"/>
                <a:cs typeface="+mn-lt"/>
              </a:rPr>
              <a:t>This development in respect of political violence, now known as the ‘Religious Wave’ was first witnessed in the late 1970’s (Rapoport, 2001).</a:t>
            </a:r>
          </a:p>
          <a:p>
            <a:pPr marL="305435" indent="-305435"/>
            <a:endParaRPr lang="en-GB" sz="2000" dirty="0"/>
          </a:p>
          <a:p>
            <a:pPr marL="305435" indent="-305435"/>
            <a:r>
              <a:rPr lang="en-GB" sz="2000" dirty="0">
                <a:ea typeface="+mn-lt"/>
                <a:cs typeface="+mn-lt"/>
              </a:rPr>
              <a:t>In order for individual states and countries to keep their citizens safe the present approaches to the commission of terrorist acts, requires different responses than those applied hitherto.</a:t>
            </a:r>
            <a:endParaRPr lang="en-GB" sz="2000" dirty="0"/>
          </a:p>
        </p:txBody>
      </p:sp>
    </p:spTree>
    <p:extLst>
      <p:ext uri="{BB962C8B-B14F-4D97-AF65-F5344CB8AC3E}">
        <p14:creationId xmlns:p14="http://schemas.microsoft.com/office/powerpoint/2010/main" val="25800920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210041-B3CA-484E-8499-08280206C446}"/>
              </a:ext>
            </a:extLst>
          </p:cNvPr>
          <p:cNvSpPr>
            <a:spLocks noGrp="1"/>
          </p:cNvSpPr>
          <p:nvPr>
            <p:ph type="title"/>
          </p:nvPr>
        </p:nvSpPr>
        <p:spPr/>
        <p:txBody>
          <a:bodyPr/>
          <a:lstStyle/>
          <a:p>
            <a:r>
              <a:rPr lang="en-GB" dirty="0"/>
              <a:t>Counter Terrorism</a:t>
            </a:r>
          </a:p>
        </p:txBody>
      </p:sp>
      <p:sp>
        <p:nvSpPr>
          <p:cNvPr id="3" name="Content Placeholder 2">
            <a:extLst>
              <a:ext uri="{FF2B5EF4-FFF2-40B4-BE49-F238E27FC236}">
                <a16:creationId xmlns:a16="http://schemas.microsoft.com/office/drawing/2014/main" id="{2791726A-D516-4917-86F6-3599CFC2D428}"/>
              </a:ext>
            </a:extLst>
          </p:cNvPr>
          <p:cNvSpPr>
            <a:spLocks noGrp="1"/>
          </p:cNvSpPr>
          <p:nvPr>
            <p:ph idx="1"/>
          </p:nvPr>
        </p:nvSpPr>
        <p:spPr/>
        <p:txBody>
          <a:bodyPr>
            <a:normAutofit lnSpcReduction="10000"/>
          </a:bodyPr>
          <a:lstStyle/>
          <a:p>
            <a:pPr marL="305435" indent="-305435"/>
            <a:r>
              <a:rPr lang="en-GB" sz="2000" i="1" dirty="0">
                <a:ea typeface="+mn-lt"/>
                <a:cs typeface="+mn-lt"/>
              </a:rPr>
              <a:t>Counter-terrorism</a:t>
            </a:r>
            <a:r>
              <a:rPr lang="en-GB" sz="2000" dirty="0">
                <a:ea typeface="+mn-lt"/>
                <a:cs typeface="+mn-lt"/>
              </a:rPr>
              <a:t> and refers to proactive policies that are structured to track and remove terrorist environments and groups (Martin, 2017). </a:t>
            </a:r>
            <a:endParaRPr lang="en-US"/>
          </a:p>
          <a:p>
            <a:pPr marL="305435" indent="-305435"/>
            <a:endParaRPr lang="en-GB" sz="2000" dirty="0">
              <a:ea typeface="+mn-lt"/>
              <a:cs typeface="+mn-lt"/>
            </a:endParaRPr>
          </a:p>
          <a:p>
            <a:pPr marL="305435" indent="-305435"/>
            <a:endParaRPr lang="en-GB" sz="2000" dirty="0">
              <a:ea typeface="+mn-lt"/>
              <a:cs typeface="+mn-lt"/>
            </a:endParaRPr>
          </a:p>
          <a:p>
            <a:pPr marL="305435" indent="-305435"/>
            <a:r>
              <a:rPr lang="en-GB" sz="2000" dirty="0">
                <a:ea typeface="+mn-lt"/>
                <a:cs typeface="+mn-lt"/>
              </a:rPr>
              <a:t>This is not to be confused with </a:t>
            </a:r>
            <a:r>
              <a:rPr lang="en-GB" sz="2000" i="1" dirty="0">
                <a:ea typeface="+mn-lt"/>
                <a:cs typeface="+mn-lt"/>
              </a:rPr>
              <a:t>anti- terrorism,</a:t>
            </a:r>
            <a:r>
              <a:rPr lang="en-GB" sz="2000" dirty="0">
                <a:ea typeface="+mn-lt"/>
                <a:cs typeface="+mn-lt"/>
              </a:rPr>
              <a:t> which is designed to deter or prevent terrorist attacks (Martin, 2017). </a:t>
            </a:r>
            <a:endParaRPr lang="en-GB">
              <a:ea typeface="+mn-lt"/>
              <a:cs typeface="+mn-lt"/>
            </a:endParaRPr>
          </a:p>
          <a:p>
            <a:pPr marL="305435" indent="-305435"/>
            <a:endParaRPr lang="en-GB" sz="2000" dirty="0"/>
          </a:p>
          <a:p>
            <a:pPr marL="305435" indent="-305435"/>
            <a:r>
              <a:rPr lang="en-GB" sz="2000" dirty="0">
                <a:ea typeface="+mn-lt"/>
                <a:cs typeface="+mn-lt"/>
              </a:rPr>
              <a:t>Countries formulated their counter terrorism policies, led by the United States who had declared the ‘War on Terror’. </a:t>
            </a:r>
            <a:endParaRPr lang="en-GB" sz="2000" dirty="0"/>
          </a:p>
        </p:txBody>
      </p:sp>
    </p:spTree>
    <p:extLst>
      <p:ext uri="{BB962C8B-B14F-4D97-AF65-F5344CB8AC3E}">
        <p14:creationId xmlns:p14="http://schemas.microsoft.com/office/powerpoint/2010/main" val="38364570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1B5A52-F73E-4404-A7CA-46315B1969C0}"/>
              </a:ext>
            </a:extLst>
          </p:cNvPr>
          <p:cNvSpPr>
            <a:spLocks noGrp="1"/>
          </p:cNvSpPr>
          <p:nvPr>
            <p:ph type="title"/>
          </p:nvPr>
        </p:nvSpPr>
        <p:spPr/>
        <p:txBody>
          <a:bodyPr/>
          <a:lstStyle/>
          <a:p>
            <a:r>
              <a:rPr lang="en-GB" dirty="0"/>
              <a:t>Counter terrorism</a:t>
            </a:r>
          </a:p>
        </p:txBody>
      </p:sp>
      <p:sp>
        <p:nvSpPr>
          <p:cNvPr id="3" name="Content Placeholder 2">
            <a:extLst>
              <a:ext uri="{FF2B5EF4-FFF2-40B4-BE49-F238E27FC236}">
                <a16:creationId xmlns:a16="http://schemas.microsoft.com/office/drawing/2014/main" id="{1FFF5232-14FD-40F8-9FB8-F9A32FCCAD5C}"/>
              </a:ext>
            </a:extLst>
          </p:cNvPr>
          <p:cNvSpPr>
            <a:spLocks noGrp="1"/>
          </p:cNvSpPr>
          <p:nvPr>
            <p:ph idx="1"/>
          </p:nvPr>
        </p:nvSpPr>
        <p:spPr/>
        <p:txBody>
          <a:bodyPr>
            <a:normAutofit/>
          </a:bodyPr>
          <a:lstStyle/>
          <a:p>
            <a:pPr marL="305435" indent="-305435"/>
            <a:r>
              <a:rPr lang="en-GB" sz="2000" b="1" dirty="0">
                <a:ea typeface="+mn-lt"/>
                <a:cs typeface="+mn-lt"/>
              </a:rPr>
              <a:t>A key element of this policy was the passing in the month following 9/11 of key legislation designed to counter terrorism, the USA PATRIOT Act.</a:t>
            </a:r>
          </a:p>
          <a:p>
            <a:pPr marL="305435" indent="-305435"/>
            <a:endParaRPr lang="en-GB" sz="1800" b="1" dirty="0"/>
          </a:p>
          <a:p>
            <a:pPr marL="305435" indent="-305435"/>
            <a:r>
              <a:rPr lang="en-GB" sz="2000" b="1" dirty="0">
                <a:ea typeface="+mn-lt"/>
                <a:cs typeface="+mn-lt"/>
              </a:rPr>
              <a:t>The United Kingdom (UK) was no exception and by 2003, the first formal UK counter-terrorism strategy was published, known as CONTEST an acronym for the Counter Terrorism Strategy. </a:t>
            </a:r>
          </a:p>
        </p:txBody>
      </p:sp>
    </p:spTree>
    <p:extLst>
      <p:ext uri="{BB962C8B-B14F-4D97-AF65-F5344CB8AC3E}">
        <p14:creationId xmlns:p14="http://schemas.microsoft.com/office/powerpoint/2010/main" val="4583094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3407F5-9BB6-4A1B-8986-3C53693EFEC8}"/>
              </a:ext>
            </a:extLst>
          </p:cNvPr>
          <p:cNvSpPr>
            <a:spLocks noGrp="1"/>
          </p:cNvSpPr>
          <p:nvPr>
            <p:ph type="title"/>
          </p:nvPr>
        </p:nvSpPr>
        <p:spPr/>
        <p:txBody>
          <a:bodyPr/>
          <a:lstStyle/>
          <a:p>
            <a:r>
              <a:rPr lang="en-GB" dirty="0"/>
              <a:t>Watch the film – the CONTEST STRATEGY</a:t>
            </a:r>
          </a:p>
        </p:txBody>
      </p:sp>
      <p:sp>
        <p:nvSpPr>
          <p:cNvPr id="3" name="Content Placeholder 2">
            <a:extLst>
              <a:ext uri="{FF2B5EF4-FFF2-40B4-BE49-F238E27FC236}">
                <a16:creationId xmlns:a16="http://schemas.microsoft.com/office/drawing/2014/main" id="{1642BF9A-C268-426F-9E9F-02CE9A6EC207}"/>
              </a:ext>
            </a:extLst>
          </p:cNvPr>
          <p:cNvSpPr>
            <a:spLocks noGrp="1"/>
          </p:cNvSpPr>
          <p:nvPr>
            <p:ph idx="1"/>
          </p:nvPr>
        </p:nvSpPr>
        <p:spPr/>
        <p:txBody>
          <a:bodyPr>
            <a:normAutofit/>
          </a:bodyPr>
          <a:lstStyle/>
          <a:p>
            <a:pPr marL="0" indent="0" algn="ctr">
              <a:buNone/>
            </a:pPr>
            <a:r>
              <a:rPr lang="en-GB" sz="2000" b="1" dirty="0">
                <a:ea typeface="+mn-lt"/>
                <a:cs typeface="+mn-lt"/>
              </a:rPr>
              <a:t>https://www.youtube.com/watch?v=mTMS7IqikL4</a:t>
            </a:r>
            <a:endParaRPr lang="en-GB" sz="2000" b="1" dirty="0"/>
          </a:p>
        </p:txBody>
      </p:sp>
    </p:spTree>
    <p:extLst>
      <p:ext uri="{BB962C8B-B14F-4D97-AF65-F5344CB8AC3E}">
        <p14:creationId xmlns:p14="http://schemas.microsoft.com/office/powerpoint/2010/main" val="4906321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F9FB58-144A-4FBC-B24E-219412BDF2E8}"/>
              </a:ext>
            </a:extLst>
          </p:cNvPr>
          <p:cNvSpPr>
            <a:spLocks noGrp="1"/>
          </p:cNvSpPr>
          <p:nvPr>
            <p:ph type="title"/>
          </p:nvPr>
        </p:nvSpPr>
        <p:spPr>
          <a:xfrm>
            <a:off x="581192" y="395081"/>
            <a:ext cx="11029616" cy="1188720"/>
          </a:xfrm>
        </p:spPr>
        <p:txBody>
          <a:bodyPr/>
          <a:lstStyle/>
          <a:p>
            <a:r>
              <a:rPr lang="en-GB" dirty="0"/>
              <a:t>The historical context</a:t>
            </a:r>
          </a:p>
        </p:txBody>
      </p:sp>
      <p:sp>
        <p:nvSpPr>
          <p:cNvPr id="3" name="Content Placeholder 2">
            <a:extLst>
              <a:ext uri="{FF2B5EF4-FFF2-40B4-BE49-F238E27FC236}">
                <a16:creationId xmlns:a16="http://schemas.microsoft.com/office/drawing/2014/main" id="{845FB693-BE16-4E80-9094-5D5F35018D30}"/>
              </a:ext>
            </a:extLst>
          </p:cNvPr>
          <p:cNvSpPr>
            <a:spLocks noGrp="1"/>
          </p:cNvSpPr>
          <p:nvPr>
            <p:ph idx="1"/>
          </p:nvPr>
        </p:nvSpPr>
        <p:spPr/>
        <p:txBody>
          <a:bodyPr vert="horz" lIns="91440" tIns="45720" rIns="91440" bIns="45720" rtlCol="0" anchor="ctr">
            <a:noAutofit/>
          </a:bodyPr>
          <a:lstStyle/>
          <a:p>
            <a:pPr marL="305435" indent="-305435"/>
            <a:r>
              <a:rPr lang="en-GB" sz="2000" dirty="0">
                <a:ea typeface="+mn-lt"/>
                <a:cs typeface="+mn-lt"/>
              </a:rPr>
              <a:t>Whilst the launch of the Counter Terrorism Strategy in 2003 was the first for the United Kingdom, the UK has considerable longevity in this specific area, which has involved both the police and intelligence services.</a:t>
            </a:r>
          </a:p>
          <a:p>
            <a:pPr marL="305435" indent="-305435"/>
            <a:endParaRPr lang="en-GB" sz="2000" b="1" dirty="0"/>
          </a:p>
          <a:p>
            <a:pPr marL="305435" indent="-305435"/>
            <a:r>
              <a:rPr lang="en-GB" sz="2000" dirty="0">
                <a:ea typeface="+mn-lt"/>
                <a:cs typeface="+mn-lt"/>
              </a:rPr>
              <a:t>These two organisations, which also includes the Government Communications Headquarters (GCHQ), are those at the forefront of the fight against terrorism.</a:t>
            </a:r>
          </a:p>
          <a:p>
            <a:pPr marL="305435" indent="-305435"/>
            <a:endParaRPr lang="en-GB" sz="2000" dirty="0"/>
          </a:p>
          <a:p>
            <a:pPr marL="305435" indent="-305435"/>
            <a:r>
              <a:rPr lang="en-GB" sz="2000" dirty="0">
                <a:ea typeface="+mn-lt"/>
                <a:cs typeface="+mn-lt"/>
              </a:rPr>
              <a:t>Counter terrorism </a:t>
            </a:r>
            <a:r>
              <a:rPr lang="en-GB" sz="2000" i="1" dirty="0">
                <a:ea typeface="+mn-lt"/>
                <a:cs typeface="+mn-lt"/>
              </a:rPr>
              <a:t>per se </a:t>
            </a:r>
            <a:r>
              <a:rPr lang="en-GB" sz="2000" dirty="0">
                <a:ea typeface="+mn-lt"/>
                <a:cs typeface="+mn-lt"/>
              </a:rPr>
              <a:t>has witnessed considerable expansion in respect of resources, whether it is sufficient or not given the threat that we undoubtedly face, is subject to on-going political debate.</a:t>
            </a:r>
          </a:p>
        </p:txBody>
      </p:sp>
    </p:spTree>
    <p:extLst>
      <p:ext uri="{BB962C8B-B14F-4D97-AF65-F5344CB8AC3E}">
        <p14:creationId xmlns:p14="http://schemas.microsoft.com/office/powerpoint/2010/main" val="33470489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B3118D-E128-4B65-B75D-E000CFEE1C1C}"/>
              </a:ext>
            </a:extLst>
          </p:cNvPr>
          <p:cNvSpPr>
            <a:spLocks noGrp="1"/>
          </p:cNvSpPr>
          <p:nvPr>
            <p:ph type="title"/>
          </p:nvPr>
        </p:nvSpPr>
        <p:spPr>
          <a:xfrm>
            <a:off x="581192" y="702156"/>
            <a:ext cx="11029616" cy="779288"/>
          </a:xfrm>
        </p:spPr>
        <p:txBody>
          <a:bodyPr/>
          <a:lstStyle/>
          <a:p>
            <a:r>
              <a:rPr lang="en-GB"/>
              <a:t>The historical context</a:t>
            </a:r>
          </a:p>
        </p:txBody>
      </p:sp>
      <p:sp>
        <p:nvSpPr>
          <p:cNvPr id="3" name="Content Placeholder 2">
            <a:extLst>
              <a:ext uri="{FF2B5EF4-FFF2-40B4-BE49-F238E27FC236}">
                <a16:creationId xmlns:a16="http://schemas.microsoft.com/office/drawing/2014/main" id="{FCD41A0C-62D6-452D-93C0-9C78BF520D83}"/>
              </a:ext>
            </a:extLst>
          </p:cNvPr>
          <p:cNvSpPr>
            <a:spLocks noGrp="1"/>
          </p:cNvSpPr>
          <p:nvPr>
            <p:ph idx="1"/>
          </p:nvPr>
        </p:nvSpPr>
        <p:spPr>
          <a:xfrm>
            <a:off x="581192" y="1840447"/>
            <a:ext cx="11029615" cy="4134903"/>
          </a:xfrm>
        </p:spPr>
        <p:txBody>
          <a:bodyPr>
            <a:normAutofit lnSpcReduction="10000"/>
          </a:bodyPr>
          <a:lstStyle/>
          <a:p>
            <a:pPr marL="305435" indent="-305435"/>
            <a:r>
              <a:rPr lang="en-GB" sz="2000" b="1">
                <a:ea typeface="+mn-lt"/>
                <a:cs typeface="+mn-lt"/>
              </a:rPr>
              <a:t>The longevity of the British state in responding to terrorism,  is somewhat reflected by internal developments within the police service, that still have resonance today, and pre-dates the inception of the Secret Service Bureau in 1909,</a:t>
            </a:r>
          </a:p>
          <a:p>
            <a:pPr marL="305435" indent="-305435"/>
            <a:endParaRPr lang="en-GB" sz="2000" b="1" dirty="0">
              <a:ea typeface="+mn-lt"/>
              <a:cs typeface="+mn-lt"/>
            </a:endParaRPr>
          </a:p>
          <a:p>
            <a:pPr marL="305435" indent="-305435"/>
            <a:r>
              <a:rPr lang="en-GB" sz="2000" b="1">
                <a:ea typeface="+mn-lt"/>
                <a:cs typeface="+mn-lt"/>
              </a:rPr>
              <a:t>At the conclusion of World War One, a new threat was was considered, that of  Bolshevism</a:t>
            </a:r>
            <a:endParaRPr lang="en-GB">
              <a:ea typeface="+mn-lt"/>
              <a:cs typeface="+mn-lt"/>
            </a:endParaRPr>
          </a:p>
          <a:p>
            <a:pPr marL="305435" indent="-305435"/>
            <a:endParaRPr lang="en-GB" sz="2000" b="1" dirty="0">
              <a:ea typeface="+mn-lt"/>
              <a:cs typeface="+mn-lt"/>
            </a:endParaRPr>
          </a:p>
          <a:p>
            <a:pPr marL="305435" indent="-305435"/>
            <a:r>
              <a:rPr lang="en-GB" sz="2000" b="1">
                <a:ea typeface="+mn-lt"/>
                <a:cs typeface="+mn-lt"/>
              </a:rPr>
              <a:t>As a consequence the Bureau was split into two functions and became MI5 and MI6 (Gill and Phythian, 2009). </a:t>
            </a:r>
            <a:endParaRPr lang="en-GB">
              <a:ea typeface="+mn-lt"/>
              <a:cs typeface="+mn-lt"/>
            </a:endParaRPr>
          </a:p>
          <a:p>
            <a:pPr marL="305435" indent="-305435"/>
            <a:endParaRPr lang="en-GB" sz="2000" b="1" dirty="0">
              <a:ea typeface="+mn-lt"/>
              <a:cs typeface="+mn-lt"/>
            </a:endParaRPr>
          </a:p>
          <a:p>
            <a:pPr marL="305435" indent="-305435"/>
            <a:r>
              <a:rPr lang="en-GB" sz="2000" b="1">
                <a:ea typeface="+mn-lt"/>
                <a:cs typeface="+mn-lt"/>
              </a:rPr>
              <a:t>However, for the police service, it certainly started well before that period. </a:t>
            </a:r>
            <a:endParaRPr lang="en-GB"/>
          </a:p>
        </p:txBody>
      </p:sp>
    </p:spTree>
    <p:extLst>
      <p:ext uri="{BB962C8B-B14F-4D97-AF65-F5344CB8AC3E}">
        <p14:creationId xmlns:p14="http://schemas.microsoft.com/office/powerpoint/2010/main" val="31738953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C09702-E400-4FAA-8CAA-BAF0816CE0C5}"/>
              </a:ext>
            </a:extLst>
          </p:cNvPr>
          <p:cNvSpPr>
            <a:spLocks noGrp="1"/>
          </p:cNvSpPr>
          <p:nvPr>
            <p:ph type="title"/>
          </p:nvPr>
        </p:nvSpPr>
        <p:spPr>
          <a:xfrm>
            <a:off x="581192" y="702156"/>
            <a:ext cx="11029616" cy="779288"/>
          </a:xfrm>
        </p:spPr>
        <p:txBody>
          <a:bodyPr/>
          <a:lstStyle/>
          <a:p>
            <a:r>
              <a:rPr lang="en-GB"/>
              <a:t>The historical context</a:t>
            </a:r>
          </a:p>
        </p:txBody>
      </p:sp>
      <p:sp>
        <p:nvSpPr>
          <p:cNvPr id="3" name="Content Placeholder 2">
            <a:extLst>
              <a:ext uri="{FF2B5EF4-FFF2-40B4-BE49-F238E27FC236}">
                <a16:creationId xmlns:a16="http://schemas.microsoft.com/office/drawing/2014/main" id="{05DB7AEC-5677-4A3C-B858-8638FCC6205A}"/>
              </a:ext>
            </a:extLst>
          </p:cNvPr>
          <p:cNvSpPr>
            <a:spLocks noGrp="1"/>
          </p:cNvSpPr>
          <p:nvPr>
            <p:ph idx="1"/>
          </p:nvPr>
        </p:nvSpPr>
        <p:spPr/>
        <p:txBody>
          <a:bodyPr>
            <a:normAutofit fontScale="92500" lnSpcReduction="10000"/>
          </a:bodyPr>
          <a:lstStyle/>
          <a:p>
            <a:pPr marL="305435" indent="-305435"/>
            <a:r>
              <a:rPr lang="en-GB" sz="2000" b="1">
                <a:ea typeface="+mn-lt"/>
                <a:cs typeface="+mn-lt"/>
              </a:rPr>
              <a:t>In 1867, twelve people were killed and dozens injured when an attack by Irish dissidents, this time on Clerkenwell Prison, in an attempt to free a prisoner, planted a large bomb, which was powerful enough to blow a whole wall away, in addition to destroying some nearby buildings (Hewitt, 2008)</a:t>
            </a:r>
            <a:r>
              <a:rPr lang="en-GB" sz="2000">
                <a:ea typeface="+mn-lt"/>
                <a:cs typeface="+mn-lt"/>
              </a:rPr>
              <a:t>.</a:t>
            </a:r>
          </a:p>
          <a:p>
            <a:pPr marL="305435" indent="-305435"/>
            <a:endParaRPr lang="en-GB" sz="2000" dirty="0">
              <a:ea typeface="+mn-lt"/>
              <a:cs typeface="+mn-lt"/>
            </a:endParaRPr>
          </a:p>
          <a:p>
            <a:pPr marL="305435" indent="-305435"/>
            <a:r>
              <a:rPr lang="en-GB" sz="2000" b="1">
                <a:ea typeface="+mn-lt"/>
                <a:cs typeface="+mn-lt"/>
              </a:rPr>
              <a:t>This was not an isolated incident and during the 1880’s Irish dissidents in what became known as the ‘Fenian Campaign’ conducted a series of bombing on the British mainland. </a:t>
            </a:r>
          </a:p>
          <a:p>
            <a:pPr marL="305435" indent="-305435"/>
            <a:endParaRPr lang="en-GB" sz="2000" b="1" dirty="0">
              <a:ea typeface="+mn-lt"/>
              <a:cs typeface="+mn-lt"/>
            </a:endParaRPr>
          </a:p>
          <a:p>
            <a:pPr marL="305435" indent="-305435"/>
            <a:r>
              <a:rPr lang="en-GB" sz="2000" b="1">
                <a:ea typeface="+mn-lt"/>
                <a:cs typeface="+mn-lt"/>
              </a:rPr>
              <a:t>A number of attacks were perpetrated, including one against Scotland Yard and as a result, the Metropolitan Police in 1883 acted and implemented from the ranks of the Criminal Investigation Department, the Special Irish Branch (Innes and Thiel, in Newburn, 2008)</a:t>
            </a:r>
            <a:endParaRPr lang="en-GB" sz="2000"/>
          </a:p>
        </p:txBody>
      </p:sp>
    </p:spTree>
    <p:extLst>
      <p:ext uri="{BB962C8B-B14F-4D97-AF65-F5344CB8AC3E}">
        <p14:creationId xmlns:p14="http://schemas.microsoft.com/office/powerpoint/2010/main" val="29520856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DB3C41-E5AC-4A9A-8E02-70BE33347FA3}"/>
              </a:ext>
            </a:extLst>
          </p:cNvPr>
          <p:cNvSpPr>
            <a:spLocks noGrp="1"/>
          </p:cNvSpPr>
          <p:nvPr>
            <p:ph type="title"/>
          </p:nvPr>
        </p:nvSpPr>
        <p:spPr/>
        <p:txBody>
          <a:bodyPr/>
          <a:lstStyle/>
          <a:p>
            <a:r>
              <a:rPr lang="en-GB"/>
              <a:t>The historical context</a:t>
            </a:r>
          </a:p>
        </p:txBody>
      </p:sp>
      <p:sp>
        <p:nvSpPr>
          <p:cNvPr id="3" name="Content Placeholder 2">
            <a:extLst>
              <a:ext uri="{FF2B5EF4-FFF2-40B4-BE49-F238E27FC236}">
                <a16:creationId xmlns:a16="http://schemas.microsoft.com/office/drawing/2014/main" id="{4C22C2F2-9107-43D3-A70A-FAA41232A2A4}"/>
              </a:ext>
            </a:extLst>
          </p:cNvPr>
          <p:cNvSpPr>
            <a:spLocks noGrp="1"/>
          </p:cNvSpPr>
          <p:nvPr>
            <p:ph idx="1"/>
          </p:nvPr>
        </p:nvSpPr>
        <p:spPr/>
        <p:txBody>
          <a:bodyPr>
            <a:normAutofit fontScale="92500" lnSpcReduction="10000"/>
          </a:bodyPr>
          <a:lstStyle/>
          <a:p>
            <a:pPr marL="305435" indent="-305435"/>
            <a:r>
              <a:rPr lang="en-GB" sz="2000" b="1">
                <a:ea typeface="+mn-lt"/>
                <a:cs typeface="+mn-lt"/>
              </a:rPr>
              <a:t>Eventually, in 1888, the word ‘Irish’ in the title was dropped and Special Branch was fully instituted. </a:t>
            </a:r>
            <a:endParaRPr lang="en-US"/>
          </a:p>
          <a:p>
            <a:pPr marL="305435" indent="-305435"/>
            <a:endParaRPr lang="en-GB" sz="2000" b="1" dirty="0">
              <a:ea typeface="+mn-lt"/>
              <a:cs typeface="+mn-lt"/>
            </a:endParaRPr>
          </a:p>
          <a:p>
            <a:pPr marL="305435" indent="-305435"/>
            <a:r>
              <a:rPr lang="en-GB" sz="2000" b="1">
                <a:ea typeface="+mn-lt"/>
                <a:cs typeface="+mn-lt"/>
              </a:rPr>
              <a:t>Special Branch Departments were eventually established in all constabularies throughout the United Kingdom (Newburn and Matassa, 2003), </a:t>
            </a:r>
            <a:endParaRPr lang="en-GB">
              <a:ea typeface="+mn-lt"/>
              <a:cs typeface="+mn-lt"/>
            </a:endParaRPr>
          </a:p>
          <a:p>
            <a:pPr marL="305435" indent="-305435"/>
            <a:endParaRPr lang="en-GB" sz="2000" b="1" dirty="0">
              <a:ea typeface="+mn-lt"/>
              <a:cs typeface="+mn-lt"/>
            </a:endParaRPr>
          </a:p>
          <a:p>
            <a:pPr marL="305435" indent="-305435"/>
            <a:r>
              <a:rPr lang="en-GB" sz="2000" b="1">
                <a:ea typeface="+mn-lt"/>
                <a:cs typeface="+mn-lt"/>
              </a:rPr>
              <a:t>However this took until the 1960’s to complete (Gill and Phythian, 2009). </a:t>
            </a:r>
          </a:p>
          <a:p>
            <a:pPr marL="305435" indent="-305435"/>
            <a:endParaRPr lang="en-GB" sz="2000" b="1" dirty="0"/>
          </a:p>
          <a:p>
            <a:pPr marL="305435" indent="-305435"/>
            <a:r>
              <a:rPr lang="en-GB" sz="2000" b="1">
                <a:ea typeface="+mn-lt"/>
                <a:cs typeface="+mn-lt"/>
              </a:rPr>
              <a:t>The ‘Branch’ have always worked closely with the Security Service and their primary role has always been associated with threats to the state/public order.</a:t>
            </a:r>
            <a:endParaRPr lang="en-GB" sz="2000" b="1" dirty="0"/>
          </a:p>
        </p:txBody>
      </p:sp>
    </p:spTree>
    <p:extLst>
      <p:ext uri="{BB962C8B-B14F-4D97-AF65-F5344CB8AC3E}">
        <p14:creationId xmlns:p14="http://schemas.microsoft.com/office/powerpoint/2010/main" val="36621238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016303-7081-41C4-8549-11AF6B4FB21B}"/>
              </a:ext>
            </a:extLst>
          </p:cNvPr>
          <p:cNvSpPr>
            <a:spLocks noGrp="1"/>
          </p:cNvSpPr>
          <p:nvPr>
            <p:ph type="title"/>
          </p:nvPr>
        </p:nvSpPr>
        <p:spPr>
          <a:xfrm>
            <a:off x="581192" y="702156"/>
            <a:ext cx="11029616" cy="813407"/>
          </a:xfrm>
        </p:spPr>
        <p:txBody>
          <a:bodyPr/>
          <a:lstStyle/>
          <a:p>
            <a:r>
              <a:rPr lang="en-GB"/>
              <a:t>The historical context</a:t>
            </a:r>
          </a:p>
        </p:txBody>
      </p:sp>
      <p:sp>
        <p:nvSpPr>
          <p:cNvPr id="3" name="Content Placeholder 2">
            <a:extLst>
              <a:ext uri="{FF2B5EF4-FFF2-40B4-BE49-F238E27FC236}">
                <a16:creationId xmlns:a16="http://schemas.microsoft.com/office/drawing/2014/main" id="{ABF235E7-869D-408F-8EBF-438AFD2D6686}"/>
              </a:ext>
            </a:extLst>
          </p:cNvPr>
          <p:cNvSpPr>
            <a:spLocks noGrp="1"/>
          </p:cNvSpPr>
          <p:nvPr>
            <p:ph idx="1"/>
          </p:nvPr>
        </p:nvSpPr>
        <p:spPr>
          <a:xfrm>
            <a:off x="581192" y="1965551"/>
            <a:ext cx="11029615" cy="4009799"/>
          </a:xfrm>
        </p:spPr>
        <p:txBody>
          <a:bodyPr>
            <a:normAutofit lnSpcReduction="10000"/>
          </a:bodyPr>
          <a:lstStyle/>
          <a:p>
            <a:pPr marL="305435" indent="-305435"/>
            <a:r>
              <a:rPr lang="en-GB" sz="2000" b="1">
                <a:ea typeface="+mn-lt"/>
                <a:cs typeface="+mn-lt"/>
              </a:rPr>
              <a:t>Another politically motivated group that deployed a bombing campaign was the much-forgotten </a:t>
            </a:r>
            <a:r>
              <a:rPr lang="en-GB" sz="2000" b="1" i="1">
                <a:ea typeface="+mn-lt"/>
                <a:cs typeface="+mn-lt"/>
              </a:rPr>
              <a:t>Angry Brigade.</a:t>
            </a:r>
            <a:endParaRPr lang="en-GB" sz="2000" b="1">
              <a:ea typeface="+mn-lt"/>
              <a:cs typeface="+mn-lt"/>
            </a:endParaRPr>
          </a:p>
          <a:p>
            <a:pPr marL="305435" indent="-305435"/>
            <a:endParaRPr lang="en-GB" sz="2000" b="1" i="1" dirty="0"/>
          </a:p>
          <a:p>
            <a:pPr marL="305435" indent="-305435"/>
            <a:r>
              <a:rPr lang="en-GB" sz="2000" b="1">
                <a:ea typeface="+mn-lt"/>
                <a:cs typeface="+mn-lt"/>
              </a:rPr>
              <a:t>Over the two-year period commencing in December 1970, the Metropolitan Police were forced to deploy resources against their first attack, a machine-gun attack on the Spanish Embassy, and during December, 1972.</a:t>
            </a:r>
          </a:p>
          <a:p>
            <a:pPr marL="305435" indent="-305435"/>
            <a:endParaRPr lang="en-GB" sz="2000" b="1" dirty="0">
              <a:ea typeface="+mn-lt"/>
              <a:cs typeface="+mn-lt"/>
            </a:endParaRPr>
          </a:p>
          <a:p>
            <a:pPr marL="305435" indent="-305435"/>
            <a:r>
              <a:rPr lang="en-GB" sz="2000" b="1">
                <a:ea typeface="+mn-lt"/>
                <a:cs typeface="+mn-lt"/>
              </a:rPr>
              <a:t>The group claimed responsibility for ten attacks across London (Taylor, 2015). </a:t>
            </a:r>
          </a:p>
          <a:p>
            <a:pPr marL="305435" indent="-305435"/>
            <a:endParaRPr lang="en-GB" sz="2000" b="1" dirty="0"/>
          </a:p>
          <a:p>
            <a:pPr marL="305435" indent="-305435"/>
            <a:r>
              <a:rPr lang="en-GB" sz="2000" b="1">
                <a:solidFill>
                  <a:schemeClr val="tx1"/>
                </a:solidFill>
                <a:ea typeface="+mn-lt"/>
                <a:cs typeface="+mn-lt"/>
              </a:rPr>
              <a:t>The </a:t>
            </a:r>
            <a:r>
              <a:rPr lang="en-GB" sz="2000" b="1" i="1">
                <a:solidFill>
                  <a:schemeClr val="tx1"/>
                </a:solidFill>
                <a:ea typeface="+mn-lt"/>
                <a:cs typeface="+mn-lt"/>
              </a:rPr>
              <a:t>Angry Brigade</a:t>
            </a:r>
            <a:r>
              <a:rPr lang="en-GB" sz="2000" b="1">
                <a:solidFill>
                  <a:schemeClr val="tx1"/>
                </a:solidFill>
                <a:ea typeface="+mn-lt"/>
                <a:cs typeface="+mn-lt"/>
              </a:rPr>
              <a:t> were very much of the ‘New Left’ wave (Rapoport, 2001)</a:t>
            </a:r>
            <a:endParaRPr lang="en-GB" sz="2000" b="1" dirty="0">
              <a:solidFill>
                <a:schemeClr val="tx1"/>
              </a:solidFill>
            </a:endParaRPr>
          </a:p>
        </p:txBody>
      </p:sp>
    </p:spTree>
    <p:extLst>
      <p:ext uri="{BB962C8B-B14F-4D97-AF65-F5344CB8AC3E}">
        <p14:creationId xmlns:p14="http://schemas.microsoft.com/office/powerpoint/2010/main" val="349945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EBC7EA-E3FB-4397-A4EB-FB5F3F39D1FB}"/>
              </a:ext>
            </a:extLst>
          </p:cNvPr>
          <p:cNvSpPr>
            <a:spLocks noGrp="1"/>
          </p:cNvSpPr>
          <p:nvPr>
            <p:ph type="title"/>
          </p:nvPr>
        </p:nvSpPr>
        <p:spPr/>
        <p:txBody>
          <a:bodyPr/>
          <a:lstStyle/>
          <a:p>
            <a:r>
              <a:rPr lang="en-GB"/>
              <a:t>Wtach the film - The Angry Brigade </a:t>
            </a:r>
          </a:p>
        </p:txBody>
      </p:sp>
      <p:sp>
        <p:nvSpPr>
          <p:cNvPr id="3" name="Content Placeholder 2">
            <a:extLst>
              <a:ext uri="{FF2B5EF4-FFF2-40B4-BE49-F238E27FC236}">
                <a16:creationId xmlns:a16="http://schemas.microsoft.com/office/drawing/2014/main" id="{EAB0905B-23A4-406B-95EA-D9EB535384B6}"/>
              </a:ext>
            </a:extLst>
          </p:cNvPr>
          <p:cNvSpPr>
            <a:spLocks noGrp="1"/>
          </p:cNvSpPr>
          <p:nvPr>
            <p:ph idx="1"/>
          </p:nvPr>
        </p:nvSpPr>
        <p:spPr/>
        <p:txBody>
          <a:bodyPr>
            <a:normAutofit/>
          </a:bodyPr>
          <a:lstStyle/>
          <a:p>
            <a:pPr marL="0" indent="0">
              <a:buNone/>
            </a:pPr>
            <a:r>
              <a:rPr lang="en-GB" sz="2000" b="1" dirty="0">
                <a:solidFill>
                  <a:schemeClr val="tx1"/>
                </a:solidFill>
                <a:ea typeface="+mn-lt"/>
                <a:cs typeface="+mn-lt"/>
              </a:rPr>
              <a:t>https://www.youtube.com/watch?v=XDp_ceJQtP4&amp;list=PL7Wj3kfz8DCSxGz3BoGh7F9FBbCcOHrYk</a:t>
            </a:r>
            <a:endParaRPr lang="en-GB" sz="2000" b="1">
              <a:solidFill>
                <a:schemeClr val="tx1"/>
              </a:solidFill>
            </a:endParaRPr>
          </a:p>
        </p:txBody>
      </p:sp>
    </p:spTree>
    <p:extLst>
      <p:ext uri="{BB962C8B-B14F-4D97-AF65-F5344CB8AC3E}">
        <p14:creationId xmlns:p14="http://schemas.microsoft.com/office/powerpoint/2010/main" val="13920260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273188-DBFF-4CDF-9371-76A977ED1A92}"/>
              </a:ext>
            </a:extLst>
          </p:cNvPr>
          <p:cNvSpPr>
            <a:spLocks noGrp="1"/>
          </p:cNvSpPr>
          <p:nvPr>
            <p:ph type="title"/>
          </p:nvPr>
        </p:nvSpPr>
        <p:spPr/>
        <p:txBody>
          <a:bodyPr/>
          <a:lstStyle/>
          <a:p>
            <a:r>
              <a:rPr lang="en-GB"/>
              <a:t>The formation of the bomb squad</a:t>
            </a:r>
          </a:p>
        </p:txBody>
      </p:sp>
      <p:sp>
        <p:nvSpPr>
          <p:cNvPr id="3" name="Content Placeholder 2">
            <a:extLst>
              <a:ext uri="{FF2B5EF4-FFF2-40B4-BE49-F238E27FC236}">
                <a16:creationId xmlns:a16="http://schemas.microsoft.com/office/drawing/2014/main" id="{AA0F152E-302D-4BE1-81F6-70468B23033D}"/>
              </a:ext>
            </a:extLst>
          </p:cNvPr>
          <p:cNvSpPr>
            <a:spLocks noGrp="1"/>
          </p:cNvSpPr>
          <p:nvPr>
            <p:ph idx="1"/>
          </p:nvPr>
        </p:nvSpPr>
        <p:spPr/>
        <p:txBody>
          <a:bodyPr/>
          <a:lstStyle/>
          <a:p>
            <a:pPr marL="305435" indent="-305435"/>
            <a:r>
              <a:rPr lang="en-GB" sz="2000" b="1">
                <a:ea typeface="+mn-lt"/>
                <a:cs typeface="+mn-lt"/>
              </a:rPr>
              <a:t>Consequently, following an attack on the computer room at New Scotland Yard a ‘Bomb Squad’ was formed comprising of CID and Special Branch officers, together with Explosives experts (Taylor, 2015). </a:t>
            </a:r>
          </a:p>
          <a:p>
            <a:pPr marL="305435" indent="-305435"/>
            <a:endParaRPr lang="en-GB" sz="2000" b="1">
              <a:ea typeface="+mn-lt"/>
              <a:cs typeface="+mn-lt"/>
            </a:endParaRPr>
          </a:p>
          <a:p>
            <a:pPr marL="305435" indent="-305435"/>
            <a:r>
              <a:rPr lang="en-GB" sz="2000" b="1">
                <a:ea typeface="+mn-lt"/>
                <a:cs typeface="+mn-lt"/>
              </a:rPr>
              <a:t>The ‘Bomb Squad’ was later renamed the ‘Anti-Terrorism Branch’ (Newburn and Matassa, 2003) and although most associated with the Irish Republican Army attacks on the British mainland in the 1970’s and 1980’s, the reason for the creation of this specialist unit, was due to the activities of the </a:t>
            </a:r>
            <a:r>
              <a:rPr lang="en-GB" sz="2000" b="1" i="1">
                <a:ea typeface="+mn-lt"/>
                <a:cs typeface="+mn-lt"/>
              </a:rPr>
              <a:t>Angry Brigade. </a:t>
            </a:r>
            <a:endParaRPr lang="en-GB" sz="2000" b="1" dirty="0">
              <a:ea typeface="+mn-lt"/>
              <a:cs typeface="+mn-lt"/>
            </a:endParaRPr>
          </a:p>
        </p:txBody>
      </p:sp>
    </p:spTree>
    <p:extLst>
      <p:ext uri="{BB962C8B-B14F-4D97-AF65-F5344CB8AC3E}">
        <p14:creationId xmlns:p14="http://schemas.microsoft.com/office/powerpoint/2010/main" val="11828400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50496C-5DDA-45AC-ADA0-826DC4FF0366}"/>
              </a:ext>
            </a:extLst>
          </p:cNvPr>
          <p:cNvSpPr>
            <a:spLocks noGrp="1"/>
          </p:cNvSpPr>
          <p:nvPr>
            <p:ph type="title"/>
          </p:nvPr>
        </p:nvSpPr>
        <p:spPr/>
        <p:txBody>
          <a:bodyPr/>
          <a:lstStyle/>
          <a:p>
            <a:r>
              <a:rPr lang="en-GB"/>
              <a:t>The Irish Troubles</a:t>
            </a:r>
          </a:p>
        </p:txBody>
      </p:sp>
      <p:sp>
        <p:nvSpPr>
          <p:cNvPr id="3" name="Content Placeholder 2">
            <a:extLst>
              <a:ext uri="{FF2B5EF4-FFF2-40B4-BE49-F238E27FC236}">
                <a16:creationId xmlns:a16="http://schemas.microsoft.com/office/drawing/2014/main" id="{072A3975-CDF6-4BF2-A467-A30FFB2A63C8}"/>
              </a:ext>
            </a:extLst>
          </p:cNvPr>
          <p:cNvSpPr>
            <a:spLocks noGrp="1"/>
          </p:cNvSpPr>
          <p:nvPr>
            <p:ph idx="1"/>
          </p:nvPr>
        </p:nvSpPr>
        <p:spPr/>
        <p:txBody>
          <a:bodyPr>
            <a:normAutofit fontScale="92500" lnSpcReduction="20000"/>
          </a:bodyPr>
          <a:lstStyle/>
          <a:p>
            <a:pPr marL="305435" indent="-305435"/>
            <a:r>
              <a:rPr lang="en-GB" sz="2000" b="1">
                <a:ea typeface="+mn-lt"/>
                <a:cs typeface="+mn-lt"/>
              </a:rPr>
              <a:t>The Good Friday Agreement in 1998 brought to an end thirty years of counter-insurgency for the UK in Northern Ireland, led by groups including the Provisional IRA. </a:t>
            </a:r>
            <a:endParaRPr lang="en-US"/>
          </a:p>
          <a:p>
            <a:pPr marL="305435" indent="-305435"/>
            <a:endParaRPr lang="en-GB" sz="2000" b="1" dirty="0">
              <a:ea typeface="+mn-lt"/>
              <a:cs typeface="+mn-lt"/>
            </a:endParaRPr>
          </a:p>
          <a:p>
            <a:pPr marL="305435" indent="-305435"/>
            <a:r>
              <a:rPr lang="en-GB" sz="2000" b="1">
                <a:ea typeface="+mn-lt"/>
                <a:cs typeface="+mn-lt"/>
              </a:rPr>
              <a:t>Their tactics and targets included bombing campaigns on the British mainland, to which the police service, led by the Metropolitan Police Anti-Terrorism Branch or Specialist Operations (SO13) at New Scotland Yard, had to respond.</a:t>
            </a:r>
          </a:p>
          <a:p>
            <a:pPr marL="305435" indent="-305435"/>
            <a:endParaRPr lang="en-GB" sz="2000" b="1" dirty="0"/>
          </a:p>
          <a:p>
            <a:pPr marL="305435" indent="-305435"/>
            <a:r>
              <a:rPr lang="en-GB" sz="2000" b="1"/>
              <a:t>The IRA killed over 1700 people in NI &amp; UK Mainland, aver 600 of these vistims were civilians</a:t>
            </a:r>
            <a:endParaRPr lang="en-GB" sz="2000" b="1" dirty="0"/>
          </a:p>
          <a:p>
            <a:pPr marL="305435" indent="-305435"/>
            <a:endParaRPr lang="en-GB" sz="2000" b="1" dirty="0"/>
          </a:p>
          <a:p>
            <a:pPr marL="305435" indent="-305435"/>
            <a:r>
              <a:rPr lang="en-GB" sz="2000" b="1"/>
              <a:t>They lost around 300 IRA members during this time</a:t>
            </a:r>
            <a:endParaRPr lang="en-GB" sz="2000" b="1" dirty="0"/>
          </a:p>
        </p:txBody>
      </p:sp>
    </p:spTree>
    <p:extLst>
      <p:ext uri="{BB962C8B-B14F-4D97-AF65-F5344CB8AC3E}">
        <p14:creationId xmlns:p14="http://schemas.microsoft.com/office/powerpoint/2010/main" val="36280799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540166-E707-4DB6-B03E-00777633D50E}"/>
              </a:ext>
            </a:extLst>
          </p:cNvPr>
          <p:cNvSpPr>
            <a:spLocks noGrp="1"/>
          </p:cNvSpPr>
          <p:nvPr>
            <p:ph type="title"/>
          </p:nvPr>
        </p:nvSpPr>
        <p:spPr/>
        <p:txBody>
          <a:bodyPr/>
          <a:lstStyle/>
          <a:p>
            <a:r>
              <a:rPr lang="en-GB"/>
              <a:t>Islamist extremist threats</a:t>
            </a:r>
          </a:p>
        </p:txBody>
      </p:sp>
      <p:sp>
        <p:nvSpPr>
          <p:cNvPr id="3" name="Content Placeholder 2">
            <a:extLst>
              <a:ext uri="{FF2B5EF4-FFF2-40B4-BE49-F238E27FC236}">
                <a16:creationId xmlns:a16="http://schemas.microsoft.com/office/drawing/2014/main" id="{1A03E061-1067-4C63-94A7-BAD5C32DA3CA}"/>
              </a:ext>
            </a:extLst>
          </p:cNvPr>
          <p:cNvSpPr>
            <a:spLocks noGrp="1"/>
          </p:cNvSpPr>
          <p:nvPr>
            <p:ph idx="1"/>
          </p:nvPr>
        </p:nvSpPr>
        <p:spPr/>
        <p:txBody>
          <a:bodyPr/>
          <a:lstStyle/>
          <a:p>
            <a:pPr marL="305435" indent="-305435"/>
            <a:r>
              <a:rPr lang="en-GB" sz="2000" b="1">
                <a:ea typeface="+mn-lt"/>
                <a:cs typeface="+mn-lt"/>
              </a:rPr>
              <a:t>The events in London of the 7</a:t>
            </a:r>
            <a:r>
              <a:rPr lang="en-GB" sz="2000" b="1" baseline="30000">
                <a:ea typeface="+mn-lt"/>
                <a:cs typeface="+mn-lt"/>
              </a:rPr>
              <a:t>th</a:t>
            </a:r>
            <a:r>
              <a:rPr lang="en-GB" sz="2000" b="1" dirty="0">
                <a:ea typeface="+mn-lt"/>
                <a:cs typeface="+mn-lt"/>
              </a:rPr>
              <a:t> </a:t>
            </a:r>
            <a:r>
              <a:rPr lang="en-GB" sz="2000" b="1">
                <a:ea typeface="+mn-lt"/>
                <a:cs typeface="+mn-lt"/>
              </a:rPr>
              <a:t>July, 2005 (7/7) brought further change and saw an amalgamation of the Special Branch and the Anti-Terrorism Branch (Blair, 2009), the merger forming Counter Terrorism Command (SO15) (Hayman, 2009).</a:t>
            </a:r>
          </a:p>
          <a:p>
            <a:pPr marL="305435" indent="-305435"/>
            <a:endParaRPr lang="en-GB" sz="2000" b="1" dirty="0">
              <a:ea typeface="+mn-lt"/>
              <a:cs typeface="+mn-lt"/>
            </a:endParaRPr>
          </a:p>
          <a:p>
            <a:pPr marL="305435" indent="-305435"/>
            <a:r>
              <a:rPr lang="en-GB" sz="2000" b="1">
                <a:ea typeface="+mn-lt"/>
                <a:cs typeface="+mn-lt"/>
              </a:rPr>
              <a:t>The Metropolitan Police retain primacy in respect of counter terrorism nationally,</a:t>
            </a:r>
            <a:endParaRPr lang="en-GB" sz="2000" b="1" dirty="0">
              <a:ea typeface="+mn-lt"/>
              <a:cs typeface="+mn-lt"/>
            </a:endParaRPr>
          </a:p>
        </p:txBody>
      </p:sp>
    </p:spTree>
    <p:extLst>
      <p:ext uri="{BB962C8B-B14F-4D97-AF65-F5344CB8AC3E}">
        <p14:creationId xmlns:p14="http://schemas.microsoft.com/office/powerpoint/2010/main" val="40515715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4DE96E-53AB-429C-AA44-F7463793986A}"/>
              </a:ext>
            </a:extLst>
          </p:cNvPr>
          <p:cNvSpPr>
            <a:spLocks noGrp="1"/>
          </p:cNvSpPr>
          <p:nvPr>
            <p:ph type="title"/>
          </p:nvPr>
        </p:nvSpPr>
        <p:spPr>
          <a:xfrm>
            <a:off x="581192" y="702156"/>
            <a:ext cx="11029616" cy="608691"/>
          </a:xfrm>
        </p:spPr>
        <p:txBody>
          <a:bodyPr/>
          <a:lstStyle/>
          <a:p>
            <a:r>
              <a:rPr lang="en-GB"/>
              <a:t>LEGISLATION</a:t>
            </a:r>
            <a:endParaRPr lang="en-US"/>
          </a:p>
        </p:txBody>
      </p:sp>
      <p:sp>
        <p:nvSpPr>
          <p:cNvPr id="3" name="Content Placeholder 2">
            <a:extLst>
              <a:ext uri="{FF2B5EF4-FFF2-40B4-BE49-F238E27FC236}">
                <a16:creationId xmlns:a16="http://schemas.microsoft.com/office/drawing/2014/main" id="{353F9BB0-1888-495E-8568-3CC231749513}"/>
              </a:ext>
            </a:extLst>
          </p:cNvPr>
          <p:cNvSpPr>
            <a:spLocks noGrp="1"/>
          </p:cNvSpPr>
          <p:nvPr>
            <p:ph idx="1"/>
          </p:nvPr>
        </p:nvSpPr>
        <p:spPr>
          <a:xfrm>
            <a:off x="581192" y="1601611"/>
            <a:ext cx="11029615" cy="4373739"/>
          </a:xfrm>
        </p:spPr>
        <p:txBody>
          <a:bodyPr>
            <a:normAutofit fontScale="92500" lnSpcReduction="10000"/>
          </a:bodyPr>
          <a:lstStyle/>
          <a:p>
            <a:pPr marL="305435" indent="-305435"/>
            <a:r>
              <a:rPr lang="en-GB" sz="2000" b="1">
                <a:ea typeface="+mn-lt"/>
                <a:cs typeface="+mn-lt"/>
              </a:rPr>
              <a:t>Legislation has been a central tenet of UK policy and has kept pace to some extent with global developments. </a:t>
            </a:r>
          </a:p>
          <a:p>
            <a:pPr marL="305435" indent="-305435"/>
            <a:endParaRPr lang="en-GB" sz="2000" b="1" dirty="0">
              <a:ea typeface="+mn-lt"/>
              <a:cs typeface="+mn-lt"/>
            </a:endParaRPr>
          </a:p>
          <a:p>
            <a:pPr marL="305435" indent="-305435"/>
            <a:r>
              <a:rPr lang="en-GB" sz="2000" b="1">
                <a:ea typeface="+mn-lt"/>
                <a:cs typeface="+mn-lt"/>
              </a:rPr>
              <a:t>For example, terrorist groups such as Islamic State and the commitment of some British citizens to travel to countries such as Syria in order to join their ranks (Blackburn and Walker, 2016). </a:t>
            </a:r>
            <a:endParaRPr lang="en-GB" sz="2000" b="1" dirty="0">
              <a:ea typeface="+mn-lt"/>
              <a:cs typeface="+mn-lt"/>
            </a:endParaRPr>
          </a:p>
          <a:p>
            <a:pPr marL="305435" indent="-305435"/>
            <a:endParaRPr lang="en-GB" sz="2000" b="1" dirty="0">
              <a:ea typeface="+mn-lt"/>
              <a:cs typeface="+mn-lt"/>
            </a:endParaRPr>
          </a:p>
          <a:p>
            <a:pPr marL="305435" indent="-305435"/>
            <a:r>
              <a:rPr lang="en-GB" sz="2000" b="1">
                <a:ea typeface="+mn-lt"/>
                <a:cs typeface="+mn-lt"/>
              </a:rPr>
              <a:t>The Counter Terrorism and Security Act, 2015 granted enhanced police powers in order prevent the journey to Syria or Iraq.</a:t>
            </a:r>
          </a:p>
          <a:p>
            <a:pPr marL="305435" indent="-305435"/>
            <a:endParaRPr lang="en-GB" sz="2000" b="1" dirty="0"/>
          </a:p>
          <a:p>
            <a:pPr marL="305435" indent="-305435"/>
            <a:r>
              <a:rPr lang="en-GB" sz="2000" b="1">
                <a:ea typeface="+mn-lt"/>
                <a:cs typeface="+mn-lt"/>
              </a:rPr>
              <a:t>Similarly, suspected returning fighters could find themselves subject to Temporary Exclusion Orders (TEO), a proviso also included in this specific legislation (Ibid). </a:t>
            </a:r>
          </a:p>
        </p:txBody>
      </p:sp>
    </p:spTree>
    <p:extLst>
      <p:ext uri="{BB962C8B-B14F-4D97-AF65-F5344CB8AC3E}">
        <p14:creationId xmlns:p14="http://schemas.microsoft.com/office/powerpoint/2010/main" val="13581031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6EB15D-D990-4A23-8FA2-1E7F5F1384E8}"/>
              </a:ext>
            </a:extLst>
          </p:cNvPr>
          <p:cNvSpPr>
            <a:spLocks noGrp="1"/>
          </p:cNvSpPr>
          <p:nvPr>
            <p:ph type="title"/>
          </p:nvPr>
        </p:nvSpPr>
        <p:spPr/>
        <p:txBody>
          <a:bodyPr/>
          <a:lstStyle/>
          <a:p>
            <a:r>
              <a:rPr lang="en-GB"/>
              <a:t>legislation</a:t>
            </a:r>
          </a:p>
        </p:txBody>
      </p:sp>
      <p:sp>
        <p:nvSpPr>
          <p:cNvPr id="3" name="Content Placeholder 2">
            <a:extLst>
              <a:ext uri="{FF2B5EF4-FFF2-40B4-BE49-F238E27FC236}">
                <a16:creationId xmlns:a16="http://schemas.microsoft.com/office/drawing/2014/main" id="{704D5EEE-6297-4708-95B2-13AC3822007D}"/>
              </a:ext>
            </a:extLst>
          </p:cNvPr>
          <p:cNvSpPr>
            <a:spLocks noGrp="1"/>
          </p:cNvSpPr>
          <p:nvPr>
            <p:ph idx="1"/>
          </p:nvPr>
        </p:nvSpPr>
        <p:spPr/>
        <p:txBody>
          <a:bodyPr>
            <a:normAutofit/>
          </a:bodyPr>
          <a:lstStyle/>
          <a:p>
            <a:pPr marL="305435" indent="-305435"/>
            <a:r>
              <a:rPr lang="en-GB" sz="2000" b="1">
                <a:ea typeface="+mn-lt"/>
                <a:cs typeface="+mn-lt"/>
              </a:rPr>
              <a:t>Whilst legislation is a key pillar of the UK counter terrorism strategy, especially within a jurisdiction that broadly favours a criminal justice response to acts of terrorism (Martin, 2017, p197),</a:t>
            </a:r>
          </a:p>
          <a:p>
            <a:pPr marL="305435" indent="-305435"/>
            <a:endParaRPr lang="en-GB" sz="2000" b="1" dirty="0"/>
          </a:p>
          <a:p>
            <a:pPr marL="305435" indent="-305435"/>
            <a:r>
              <a:rPr lang="en-GB" sz="2000" b="1">
                <a:ea typeface="+mn-lt"/>
                <a:cs typeface="+mn-lt"/>
              </a:rPr>
              <a:t>This contrasts with the nited States that broadly favours a military response (ibid, p198), such as the </a:t>
            </a:r>
            <a:r>
              <a:rPr lang="en-GB" sz="2000" b="1" i="1">
                <a:ea typeface="+mn-lt"/>
                <a:cs typeface="+mn-lt"/>
              </a:rPr>
              <a:t>The War on </a:t>
            </a:r>
            <a:r>
              <a:rPr lang="en-GB" sz="2000" b="1" i="1" dirty="0">
                <a:ea typeface="+mn-lt"/>
                <a:cs typeface="+mn-lt"/>
              </a:rPr>
              <a:t>Terror.</a:t>
            </a:r>
          </a:p>
          <a:p>
            <a:pPr marL="305435" indent="-305435"/>
            <a:endParaRPr lang="en-GB" sz="2000" b="1" i="1" dirty="0"/>
          </a:p>
          <a:p>
            <a:pPr marL="0" indent="0" algn="ctr">
              <a:buNone/>
            </a:pPr>
            <a:r>
              <a:rPr lang="en-GB" sz="2000" b="1" i="1">
                <a:solidFill>
                  <a:srgbClr val="FF0000"/>
                </a:solidFill>
              </a:rPr>
              <a:t>Can a 'War on Terror' be won!?</a:t>
            </a:r>
          </a:p>
        </p:txBody>
      </p:sp>
    </p:spTree>
    <p:extLst>
      <p:ext uri="{BB962C8B-B14F-4D97-AF65-F5344CB8AC3E}">
        <p14:creationId xmlns:p14="http://schemas.microsoft.com/office/powerpoint/2010/main" val="31548146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CDF870-D624-41F7-B540-ACF661FC3956}"/>
              </a:ext>
            </a:extLst>
          </p:cNvPr>
          <p:cNvSpPr>
            <a:spLocks noGrp="1"/>
          </p:cNvSpPr>
          <p:nvPr>
            <p:ph type="title"/>
          </p:nvPr>
        </p:nvSpPr>
        <p:spPr>
          <a:xfrm>
            <a:off x="581192" y="702156"/>
            <a:ext cx="11029616" cy="733795"/>
          </a:xfrm>
        </p:spPr>
        <p:txBody>
          <a:bodyPr/>
          <a:lstStyle/>
          <a:p>
            <a:r>
              <a:rPr lang="en-GB"/>
              <a:t>Not  SIMPLE ISSUE!!</a:t>
            </a:r>
          </a:p>
        </p:txBody>
      </p:sp>
      <p:sp>
        <p:nvSpPr>
          <p:cNvPr id="3" name="Content Placeholder 2">
            <a:extLst>
              <a:ext uri="{FF2B5EF4-FFF2-40B4-BE49-F238E27FC236}">
                <a16:creationId xmlns:a16="http://schemas.microsoft.com/office/drawing/2014/main" id="{1959D801-1C5C-43C8-8706-0D008E7C35B3}"/>
              </a:ext>
            </a:extLst>
          </p:cNvPr>
          <p:cNvSpPr>
            <a:spLocks noGrp="1"/>
          </p:cNvSpPr>
          <p:nvPr>
            <p:ph idx="1"/>
          </p:nvPr>
        </p:nvSpPr>
        <p:spPr>
          <a:xfrm>
            <a:off x="581192" y="1817700"/>
            <a:ext cx="11029615" cy="4157650"/>
          </a:xfrm>
        </p:spPr>
        <p:txBody>
          <a:bodyPr/>
          <a:lstStyle/>
          <a:p>
            <a:pPr marL="305435" indent="-305435"/>
            <a:r>
              <a:rPr lang="en-GB" sz="2000" b="1" i="1" dirty="0">
                <a:ea typeface="+mn-lt"/>
                <a:cs typeface="+mn-lt"/>
              </a:rPr>
              <a:t> </a:t>
            </a:r>
            <a:r>
              <a:rPr lang="en-GB" sz="2000" b="1">
                <a:ea typeface="+mn-lt"/>
                <a:cs typeface="+mn-lt"/>
              </a:rPr>
              <a:t>It is clear that the threat cannot be met by law enforcement alone and accordingly, other methods and agencies are called upon. </a:t>
            </a:r>
            <a:endParaRPr lang="en-US" sz="2000" b="1"/>
          </a:p>
          <a:p>
            <a:pPr marL="305435" indent="-305435"/>
            <a:endParaRPr lang="en-GB" sz="2000" b="1" dirty="0">
              <a:ea typeface="+mn-lt"/>
              <a:cs typeface="+mn-lt"/>
            </a:endParaRPr>
          </a:p>
          <a:p>
            <a:pPr marL="305435" indent="-305435"/>
            <a:r>
              <a:rPr lang="en-GB" sz="2000" b="1">
                <a:ea typeface="+mn-lt"/>
                <a:cs typeface="+mn-lt"/>
              </a:rPr>
              <a:t>Northern Ireland is the shining example of that, especially in the area of intelligence and in that regard, human intelligence in particular, would be indispensable in the British campaign against the IRA (Hewitt, 2008). </a:t>
            </a:r>
            <a:endParaRPr lang="en-GB" sz="2000" b="1"/>
          </a:p>
        </p:txBody>
      </p:sp>
    </p:spTree>
    <p:extLst>
      <p:ext uri="{BB962C8B-B14F-4D97-AF65-F5344CB8AC3E}">
        <p14:creationId xmlns:p14="http://schemas.microsoft.com/office/powerpoint/2010/main" val="10752089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968011-C3F7-4A34-9E29-B5793416C20D}"/>
              </a:ext>
            </a:extLst>
          </p:cNvPr>
          <p:cNvSpPr>
            <a:spLocks noGrp="1"/>
          </p:cNvSpPr>
          <p:nvPr>
            <p:ph type="title"/>
          </p:nvPr>
        </p:nvSpPr>
        <p:spPr>
          <a:xfrm>
            <a:off x="581192" y="702156"/>
            <a:ext cx="11029616" cy="779288"/>
          </a:xfrm>
        </p:spPr>
        <p:txBody>
          <a:bodyPr/>
          <a:lstStyle/>
          <a:p>
            <a:r>
              <a:rPr lang="en-GB"/>
              <a:t>THE EVIDENCE BASE</a:t>
            </a:r>
          </a:p>
        </p:txBody>
      </p:sp>
      <p:sp>
        <p:nvSpPr>
          <p:cNvPr id="3" name="Content Placeholder 2">
            <a:extLst>
              <a:ext uri="{FF2B5EF4-FFF2-40B4-BE49-F238E27FC236}">
                <a16:creationId xmlns:a16="http://schemas.microsoft.com/office/drawing/2014/main" id="{503A1E04-EEFF-4BEA-8BC9-83154452EEE3}"/>
              </a:ext>
            </a:extLst>
          </p:cNvPr>
          <p:cNvSpPr>
            <a:spLocks noGrp="1"/>
          </p:cNvSpPr>
          <p:nvPr>
            <p:ph idx="1"/>
          </p:nvPr>
        </p:nvSpPr>
        <p:spPr/>
        <p:txBody>
          <a:bodyPr/>
          <a:lstStyle/>
          <a:p>
            <a:pPr marL="305435" indent="-305435"/>
            <a:r>
              <a:rPr lang="en-GB" sz="2000" b="1">
                <a:ea typeface="+mn-lt"/>
                <a:cs typeface="+mn-lt"/>
              </a:rPr>
              <a:t>It is estimated that agents in republican terrorist organisation saved in excess of 16,000 lives during the troubles (Matchett, 2016). </a:t>
            </a:r>
          </a:p>
          <a:p>
            <a:pPr marL="305435" indent="-305435"/>
            <a:endParaRPr lang="en-GB" sz="2000" b="1" dirty="0">
              <a:ea typeface="+mn-lt"/>
              <a:cs typeface="+mn-lt"/>
            </a:endParaRPr>
          </a:p>
          <a:p>
            <a:pPr marL="305435" indent="-305435"/>
            <a:r>
              <a:rPr lang="en-GB" sz="2000" b="1">
                <a:ea typeface="+mn-lt"/>
                <a:cs typeface="+mn-lt"/>
              </a:rPr>
              <a:t>This calculation is </a:t>
            </a:r>
            <a:r>
              <a:rPr lang="en-GB" sz="2000" b="1" i="1">
                <a:ea typeface="+mn-lt"/>
                <a:cs typeface="+mn-lt"/>
              </a:rPr>
              <a:t>evidence-based</a:t>
            </a:r>
            <a:r>
              <a:rPr lang="en-GB" sz="2000" b="1">
                <a:ea typeface="+mn-lt"/>
                <a:cs typeface="+mn-lt"/>
              </a:rPr>
              <a:t> in that some fifteen agents were active at any one time, which provides a ration of 1:33 within an IRA of 500. </a:t>
            </a:r>
          </a:p>
          <a:p>
            <a:pPr marL="305435" indent="-305435"/>
            <a:endParaRPr lang="en-GB" sz="2000" b="1" dirty="0">
              <a:ea typeface="+mn-lt"/>
              <a:cs typeface="+mn-lt"/>
            </a:endParaRPr>
          </a:p>
          <a:p>
            <a:pPr marL="305435" indent="-305435"/>
            <a:r>
              <a:rPr lang="en-GB" sz="2000" b="1">
                <a:ea typeface="+mn-lt"/>
                <a:cs typeface="+mn-lt"/>
              </a:rPr>
              <a:t>Individual agents were credited of saving thirty-seven lives annually, which equals 555 in total and over thirty years equates to over 16,500 lives saved (Ibid.,).</a:t>
            </a:r>
            <a:endParaRPr lang="en-GB" sz="2000" b="1"/>
          </a:p>
        </p:txBody>
      </p:sp>
    </p:spTree>
    <p:extLst>
      <p:ext uri="{BB962C8B-B14F-4D97-AF65-F5344CB8AC3E}">
        <p14:creationId xmlns:p14="http://schemas.microsoft.com/office/powerpoint/2010/main" val="1539071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3A803B-57F5-4A17-A623-9BAA988E584D}"/>
              </a:ext>
            </a:extLst>
          </p:cNvPr>
          <p:cNvSpPr>
            <a:spLocks noGrp="1"/>
          </p:cNvSpPr>
          <p:nvPr>
            <p:ph type="title"/>
          </p:nvPr>
        </p:nvSpPr>
        <p:spPr>
          <a:xfrm>
            <a:off x="581192" y="702156"/>
            <a:ext cx="11029616" cy="813407"/>
          </a:xfrm>
        </p:spPr>
        <p:txBody>
          <a:bodyPr/>
          <a:lstStyle/>
          <a:p>
            <a:r>
              <a:rPr lang="en-GB"/>
              <a:t>The use of Covert Human intelligence sources (chis)</a:t>
            </a:r>
          </a:p>
        </p:txBody>
      </p:sp>
      <p:sp>
        <p:nvSpPr>
          <p:cNvPr id="3" name="Content Placeholder 2">
            <a:extLst>
              <a:ext uri="{FF2B5EF4-FFF2-40B4-BE49-F238E27FC236}">
                <a16:creationId xmlns:a16="http://schemas.microsoft.com/office/drawing/2014/main" id="{FAE4EC48-7464-4BD0-BD7A-4F5C9B2E96CF}"/>
              </a:ext>
            </a:extLst>
          </p:cNvPr>
          <p:cNvSpPr>
            <a:spLocks noGrp="1"/>
          </p:cNvSpPr>
          <p:nvPr>
            <p:ph idx="1"/>
          </p:nvPr>
        </p:nvSpPr>
        <p:spPr>
          <a:xfrm>
            <a:off x="581192" y="2170267"/>
            <a:ext cx="11029615" cy="4248635"/>
          </a:xfrm>
        </p:spPr>
        <p:txBody>
          <a:bodyPr>
            <a:normAutofit/>
          </a:bodyPr>
          <a:lstStyle/>
          <a:p>
            <a:pPr marL="305435" indent="-305435"/>
            <a:r>
              <a:rPr lang="en-GB" sz="2000" b="1">
                <a:ea typeface="+mn-lt"/>
                <a:cs typeface="+mn-lt"/>
              </a:rPr>
              <a:t>At a practical level, the use of agents or human intelligence brings several major benefits to countering terrorism.</a:t>
            </a:r>
            <a:endParaRPr lang="en-US"/>
          </a:p>
          <a:p>
            <a:pPr marL="305435" indent="-305435"/>
            <a:endParaRPr lang="en-GB" sz="2000" b="1" dirty="0">
              <a:ea typeface="+mn-lt"/>
              <a:cs typeface="+mn-lt"/>
            </a:endParaRPr>
          </a:p>
          <a:p>
            <a:pPr marL="305435" indent="-305435"/>
            <a:r>
              <a:rPr lang="en-GB" sz="2000" b="1">
                <a:ea typeface="+mn-lt"/>
                <a:cs typeface="+mn-lt"/>
              </a:rPr>
              <a:t>The penetration of the IRA by the police and intelligence services had also rendered IRA operations on mainland Britain far more difficult, complex and expensive to organise and execute (Moloney, 2002).</a:t>
            </a:r>
            <a:endParaRPr lang="en-GB"/>
          </a:p>
          <a:p>
            <a:pPr marL="305435" indent="-305435"/>
            <a:endParaRPr lang="en-GB" sz="2000" b="1" dirty="0"/>
          </a:p>
          <a:p>
            <a:pPr marL="305435" indent="-305435"/>
            <a:r>
              <a:rPr lang="en-GB" sz="2000" b="1">
                <a:ea typeface="+mn-lt"/>
                <a:cs typeface="+mn-lt"/>
              </a:rPr>
              <a:t>It downgrades the effectiveness of the terrorist group and causes dissent within the ranks.</a:t>
            </a:r>
          </a:p>
          <a:p>
            <a:pPr marL="305435" indent="-305435"/>
            <a:endParaRPr lang="en-GB" sz="2000" b="1" dirty="0"/>
          </a:p>
          <a:p>
            <a:pPr marL="305435" indent="-305435"/>
            <a:endParaRPr lang="en-GB" sz="2000" b="1" dirty="0"/>
          </a:p>
        </p:txBody>
      </p:sp>
    </p:spTree>
    <p:extLst>
      <p:ext uri="{BB962C8B-B14F-4D97-AF65-F5344CB8AC3E}">
        <p14:creationId xmlns:p14="http://schemas.microsoft.com/office/powerpoint/2010/main" val="34073313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FB64A1-24A7-48F2-8E8F-66D391523A59}"/>
              </a:ext>
            </a:extLst>
          </p:cNvPr>
          <p:cNvSpPr>
            <a:spLocks noGrp="1"/>
          </p:cNvSpPr>
          <p:nvPr>
            <p:ph type="title"/>
          </p:nvPr>
        </p:nvSpPr>
        <p:spPr/>
        <p:txBody>
          <a:bodyPr/>
          <a:lstStyle/>
          <a:p>
            <a:r>
              <a:rPr lang="en-GB"/>
              <a:t>DEVELOPING APPROACHES</a:t>
            </a:r>
          </a:p>
        </p:txBody>
      </p:sp>
      <p:sp>
        <p:nvSpPr>
          <p:cNvPr id="3" name="Content Placeholder 2">
            <a:extLst>
              <a:ext uri="{FF2B5EF4-FFF2-40B4-BE49-F238E27FC236}">
                <a16:creationId xmlns:a16="http://schemas.microsoft.com/office/drawing/2014/main" id="{9DF73849-6437-406A-BE81-EBCB2668A55D}"/>
              </a:ext>
            </a:extLst>
          </p:cNvPr>
          <p:cNvSpPr>
            <a:spLocks noGrp="1"/>
          </p:cNvSpPr>
          <p:nvPr>
            <p:ph idx="1"/>
          </p:nvPr>
        </p:nvSpPr>
        <p:spPr/>
        <p:txBody>
          <a:bodyPr>
            <a:normAutofit/>
          </a:bodyPr>
          <a:lstStyle/>
          <a:p>
            <a:pPr marL="305435" indent="-305435"/>
            <a:r>
              <a:rPr lang="en-GB" sz="2000" b="1">
                <a:ea typeface="+mn-lt"/>
                <a:cs typeface="+mn-lt"/>
              </a:rPr>
              <a:t>In the early 1970’s when the IRA first started their attacks, there was a propensity within the British Police to make arrests as early as possible. </a:t>
            </a:r>
            <a:endParaRPr lang="en-US"/>
          </a:p>
          <a:p>
            <a:pPr marL="305435" indent="-305435"/>
            <a:endParaRPr lang="en-GB" sz="2000" b="1" dirty="0">
              <a:ea typeface="+mn-lt"/>
              <a:cs typeface="+mn-lt"/>
            </a:endParaRPr>
          </a:p>
          <a:p>
            <a:pPr marL="305435" indent="-305435"/>
            <a:r>
              <a:rPr lang="en-GB" sz="2000" b="1">
                <a:ea typeface="+mn-lt"/>
                <a:cs typeface="+mn-lt"/>
              </a:rPr>
              <a:t>But by 1995, they had learned to implement surveillance on suspects and gather intelligence and evidence before making arrests (Ibid).</a:t>
            </a:r>
            <a:endParaRPr lang="en-GB">
              <a:ea typeface="+mn-lt"/>
              <a:cs typeface="+mn-lt"/>
            </a:endParaRPr>
          </a:p>
          <a:p>
            <a:pPr marL="305435" indent="-305435"/>
            <a:endParaRPr lang="en-GB" sz="2000" b="1" dirty="0">
              <a:ea typeface="+mn-lt"/>
              <a:cs typeface="+mn-lt"/>
            </a:endParaRPr>
          </a:p>
          <a:p>
            <a:pPr marL="305435" indent="-305435"/>
            <a:r>
              <a:rPr lang="en-GB" sz="2000" b="1">
                <a:ea typeface="+mn-lt"/>
                <a:cs typeface="+mn-lt"/>
              </a:rPr>
              <a:t>From the 1980’s the Secret Intelligence Service (MI6) had begun to embed themselves amongst Irish communities within Europe in an operation codenamed ‘Operation Scream’ (Hewitt, 2008). </a:t>
            </a:r>
            <a:endParaRPr lang="en-GB"/>
          </a:p>
        </p:txBody>
      </p:sp>
    </p:spTree>
    <p:extLst>
      <p:ext uri="{BB962C8B-B14F-4D97-AF65-F5344CB8AC3E}">
        <p14:creationId xmlns:p14="http://schemas.microsoft.com/office/powerpoint/2010/main" val="31952948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CE54FA-C3D7-417F-AE8E-92F061D78BC4}"/>
              </a:ext>
            </a:extLst>
          </p:cNvPr>
          <p:cNvSpPr>
            <a:spLocks noGrp="1"/>
          </p:cNvSpPr>
          <p:nvPr>
            <p:ph type="title"/>
          </p:nvPr>
        </p:nvSpPr>
        <p:spPr>
          <a:xfrm>
            <a:off x="581192" y="702156"/>
            <a:ext cx="11029616" cy="676930"/>
          </a:xfrm>
        </p:spPr>
        <p:txBody>
          <a:bodyPr/>
          <a:lstStyle/>
          <a:p>
            <a:r>
              <a:rPr lang="en-GB"/>
              <a:t>Developing approaches</a:t>
            </a:r>
          </a:p>
        </p:txBody>
      </p:sp>
      <p:sp>
        <p:nvSpPr>
          <p:cNvPr id="3" name="Content Placeholder 2">
            <a:extLst>
              <a:ext uri="{FF2B5EF4-FFF2-40B4-BE49-F238E27FC236}">
                <a16:creationId xmlns:a16="http://schemas.microsoft.com/office/drawing/2014/main" id="{5B60A464-C92C-4F99-B09E-67B25504EF12}"/>
              </a:ext>
            </a:extLst>
          </p:cNvPr>
          <p:cNvSpPr>
            <a:spLocks noGrp="1"/>
          </p:cNvSpPr>
          <p:nvPr>
            <p:ph idx="1"/>
          </p:nvPr>
        </p:nvSpPr>
        <p:spPr>
          <a:xfrm>
            <a:off x="581192" y="1999670"/>
            <a:ext cx="11029615" cy="3975680"/>
          </a:xfrm>
        </p:spPr>
        <p:txBody>
          <a:bodyPr>
            <a:normAutofit/>
          </a:bodyPr>
          <a:lstStyle/>
          <a:p>
            <a:pPr marL="305435" indent="-305435"/>
            <a:r>
              <a:rPr lang="en-GB" sz="2000" b="1">
                <a:ea typeface="+mn-lt"/>
                <a:cs typeface="+mn-lt"/>
              </a:rPr>
              <a:t>All the acquired skills of the security services, the re-structuring and clarification responsibilities, implemented during the period of the Northern Ireland Troubles, would prove to be invaluable when the ‘Religious Wave’ (Rapaport, 2001) of terrorism was launched by Al-Qaeda in 1979.</a:t>
            </a:r>
            <a:endParaRPr lang="en-US"/>
          </a:p>
          <a:p>
            <a:pPr marL="305435" indent="-305435"/>
            <a:endParaRPr lang="en-GB" sz="2000" b="1" dirty="0">
              <a:ea typeface="+mn-lt"/>
              <a:cs typeface="+mn-lt"/>
            </a:endParaRPr>
          </a:p>
          <a:p>
            <a:pPr marL="305435" indent="-305435"/>
            <a:r>
              <a:rPr lang="en-GB" sz="2000" b="1">
                <a:ea typeface="+mn-lt"/>
                <a:cs typeface="+mn-lt"/>
              </a:rPr>
              <a:t>Given centre-stage in a global sense in New York in September 2001 (9/11)</a:t>
            </a:r>
            <a:endParaRPr lang="en-GB">
              <a:ea typeface="+mn-lt"/>
              <a:cs typeface="+mn-lt"/>
            </a:endParaRPr>
          </a:p>
          <a:p>
            <a:pPr marL="305435" indent="-305435"/>
            <a:endParaRPr lang="en-GB" sz="2000" b="1" dirty="0">
              <a:ea typeface="+mn-lt"/>
              <a:cs typeface="+mn-lt"/>
            </a:endParaRPr>
          </a:p>
          <a:p>
            <a:pPr marL="305435" indent="-305435"/>
            <a:r>
              <a:rPr lang="en-GB" sz="2000" b="1">
                <a:ea typeface="+mn-lt"/>
                <a:cs typeface="+mn-lt"/>
              </a:rPr>
              <a:t>This heralded the onset of the ‘War on Terror’ and whatever happens globally, affects us locally.</a:t>
            </a:r>
            <a:endParaRPr lang="en-GB"/>
          </a:p>
        </p:txBody>
      </p:sp>
    </p:spTree>
    <p:extLst>
      <p:ext uri="{BB962C8B-B14F-4D97-AF65-F5344CB8AC3E}">
        <p14:creationId xmlns:p14="http://schemas.microsoft.com/office/powerpoint/2010/main" val="33072960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51A18D-8EE1-477A-8A81-B1FA1515DD7E}"/>
              </a:ext>
            </a:extLst>
          </p:cNvPr>
          <p:cNvSpPr>
            <a:spLocks noGrp="1"/>
          </p:cNvSpPr>
          <p:nvPr>
            <p:ph type="title"/>
          </p:nvPr>
        </p:nvSpPr>
        <p:spPr>
          <a:xfrm>
            <a:off x="581192" y="702156"/>
            <a:ext cx="11029616" cy="904392"/>
          </a:xfrm>
        </p:spPr>
        <p:txBody>
          <a:bodyPr/>
          <a:lstStyle/>
          <a:p>
            <a:r>
              <a:rPr lang="en-GB"/>
              <a:t>The aftermath of 9/11</a:t>
            </a:r>
          </a:p>
        </p:txBody>
      </p:sp>
      <p:sp>
        <p:nvSpPr>
          <p:cNvPr id="3" name="Content Placeholder 2">
            <a:extLst>
              <a:ext uri="{FF2B5EF4-FFF2-40B4-BE49-F238E27FC236}">
                <a16:creationId xmlns:a16="http://schemas.microsoft.com/office/drawing/2014/main" id="{01FBCBFE-2776-4B9C-98FE-A9E8CB2730DF}"/>
              </a:ext>
            </a:extLst>
          </p:cNvPr>
          <p:cNvSpPr>
            <a:spLocks noGrp="1"/>
          </p:cNvSpPr>
          <p:nvPr>
            <p:ph idx="1"/>
          </p:nvPr>
        </p:nvSpPr>
        <p:spPr>
          <a:xfrm>
            <a:off x="581192" y="1954178"/>
            <a:ext cx="11029615" cy="4021172"/>
          </a:xfrm>
        </p:spPr>
        <p:txBody>
          <a:bodyPr/>
          <a:lstStyle/>
          <a:p>
            <a:pPr marL="305435" indent="-305435"/>
            <a:r>
              <a:rPr lang="en-GB" sz="2000" b="1">
                <a:ea typeface="+mn-lt"/>
                <a:cs typeface="+mn-lt"/>
              </a:rPr>
              <a:t>The world changed on September the 11</a:t>
            </a:r>
            <a:r>
              <a:rPr lang="en-GB" sz="2000" b="1" baseline="30000">
                <a:ea typeface="+mn-lt"/>
                <a:cs typeface="+mn-lt"/>
              </a:rPr>
              <a:t>th</a:t>
            </a:r>
            <a:r>
              <a:rPr lang="en-GB" sz="2000" b="1">
                <a:ea typeface="+mn-lt"/>
                <a:cs typeface="+mn-lt"/>
              </a:rPr>
              <a:t> 2001 when global events became local problems and this prompted significant change in the realm of counter terrorism by the UK Government. </a:t>
            </a:r>
            <a:endParaRPr lang="en-US"/>
          </a:p>
          <a:p>
            <a:pPr marL="305435" indent="-305435"/>
            <a:endParaRPr lang="en-GB" sz="2000" b="1" dirty="0">
              <a:ea typeface="+mn-lt"/>
              <a:cs typeface="+mn-lt"/>
            </a:endParaRPr>
          </a:p>
          <a:p>
            <a:pPr marL="305435" indent="-305435"/>
            <a:r>
              <a:rPr lang="en-GB" sz="2000" b="1">
                <a:ea typeface="+mn-lt"/>
                <a:cs typeface="+mn-lt"/>
              </a:rPr>
              <a:t>The primary feature in the array of changes implemented by the British authorities was the introduction of CONTEST (an acronym for Counter Terorism Strategy)</a:t>
            </a:r>
            <a:endParaRPr lang="en-GB" sz="2000" b="1"/>
          </a:p>
        </p:txBody>
      </p:sp>
    </p:spTree>
    <p:extLst>
      <p:ext uri="{BB962C8B-B14F-4D97-AF65-F5344CB8AC3E}">
        <p14:creationId xmlns:p14="http://schemas.microsoft.com/office/powerpoint/2010/main" val="4347200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D55D02-A673-4DCC-BC37-50A5E0D8A29E}"/>
              </a:ext>
            </a:extLst>
          </p:cNvPr>
          <p:cNvSpPr>
            <a:spLocks noGrp="1"/>
          </p:cNvSpPr>
          <p:nvPr>
            <p:ph type="title"/>
          </p:nvPr>
        </p:nvSpPr>
        <p:spPr>
          <a:xfrm>
            <a:off x="581192" y="702156"/>
            <a:ext cx="11029616" cy="733795"/>
          </a:xfrm>
        </p:spPr>
        <p:txBody>
          <a:bodyPr/>
          <a:lstStyle/>
          <a:p>
            <a:r>
              <a:rPr lang="en-GB"/>
              <a:t>Joint Terrorism analysis centre (jtac)</a:t>
            </a:r>
          </a:p>
        </p:txBody>
      </p:sp>
      <p:sp>
        <p:nvSpPr>
          <p:cNvPr id="3" name="Content Placeholder 2">
            <a:extLst>
              <a:ext uri="{FF2B5EF4-FFF2-40B4-BE49-F238E27FC236}">
                <a16:creationId xmlns:a16="http://schemas.microsoft.com/office/drawing/2014/main" id="{00E2A404-2EA9-44EC-892D-6458E6D9F133}"/>
              </a:ext>
            </a:extLst>
          </p:cNvPr>
          <p:cNvSpPr>
            <a:spLocks noGrp="1"/>
          </p:cNvSpPr>
          <p:nvPr>
            <p:ph idx="1"/>
          </p:nvPr>
        </p:nvSpPr>
        <p:spPr>
          <a:xfrm>
            <a:off x="638058" y="2215761"/>
            <a:ext cx="11029615" cy="4055291"/>
          </a:xfrm>
        </p:spPr>
        <p:txBody>
          <a:bodyPr>
            <a:normAutofit fontScale="92500" lnSpcReduction="20000"/>
          </a:bodyPr>
          <a:lstStyle/>
          <a:p>
            <a:pPr marL="305435" indent="-305435"/>
            <a:r>
              <a:rPr lang="en-GB" sz="2000" b="1">
                <a:ea typeface="+mn-lt"/>
                <a:cs typeface="+mn-lt"/>
              </a:rPr>
              <a:t>The Joint Terrorism Analysis Centre (JTAC) was established in June 2003 and is based in Thames House, the headquarters of MI5 (Hewitt, 2008).</a:t>
            </a:r>
            <a:endParaRPr lang="en-US" sz="2000"/>
          </a:p>
          <a:p>
            <a:pPr marL="305435" indent="-305435"/>
            <a:endParaRPr lang="en-GB" sz="2000" b="1" dirty="0">
              <a:ea typeface="+mn-lt"/>
              <a:cs typeface="+mn-lt"/>
            </a:endParaRPr>
          </a:p>
          <a:p>
            <a:pPr marL="305435" indent="-305435"/>
            <a:r>
              <a:rPr lang="en-GB" sz="2000" b="1">
                <a:ea typeface="+mn-lt"/>
                <a:cs typeface="+mn-lt"/>
              </a:rPr>
              <a:t>It is staffed by intelligence analysists from sixteen government agencies and departments, which includes the police (Hayman, 2009). </a:t>
            </a:r>
          </a:p>
          <a:p>
            <a:pPr marL="305435" indent="-305435"/>
            <a:endParaRPr lang="en-GB" sz="2000" b="1" dirty="0"/>
          </a:p>
          <a:p>
            <a:pPr marL="305435" indent="-305435"/>
            <a:r>
              <a:rPr lang="en-GB" sz="2000" b="1">
                <a:ea typeface="+mn-lt"/>
                <a:cs typeface="+mn-lt"/>
              </a:rPr>
              <a:t>JTAC operates under the authority of the Director General of the Security Service, but has its own Director and reports to an inter-agency management board (Gregory in Harfield et al., 2008). </a:t>
            </a:r>
          </a:p>
          <a:p>
            <a:pPr marL="305435" indent="-305435"/>
            <a:endParaRPr lang="en-GB" sz="2000" b="1" dirty="0">
              <a:ea typeface="+mn-lt"/>
              <a:cs typeface="+mn-lt"/>
            </a:endParaRPr>
          </a:p>
          <a:p>
            <a:pPr marL="305435" indent="-305435"/>
            <a:r>
              <a:rPr lang="en-GB" sz="2000" b="1">
                <a:ea typeface="+mn-lt"/>
                <a:cs typeface="+mn-lt"/>
              </a:rPr>
              <a:t>The overall idea is to house together all the key agencies, thereby avoiding silos and in doing so provide a clearer picture of the terrorist threat to the UK.</a:t>
            </a:r>
            <a:endParaRPr lang="en-GB" sz="2000"/>
          </a:p>
          <a:p>
            <a:pPr marL="305435" indent="-305435"/>
            <a:endParaRPr lang="en-GB" sz="2000" dirty="0">
              <a:ea typeface="+mn-lt"/>
              <a:cs typeface="+mn-lt"/>
            </a:endParaRPr>
          </a:p>
          <a:p>
            <a:pPr marL="305435" indent="-305435"/>
            <a:endParaRPr lang="en-GB" sz="2000" b="1" dirty="0"/>
          </a:p>
        </p:txBody>
      </p:sp>
    </p:spTree>
    <p:extLst>
      <p:ext uri="{BB962C8B-B14F-4D97-AF65-F5344CB8AC3E}">
        <p14:creationId xmlns:p14="http://schemas.microsoft.com/office/powerpoint/2010/main" val="37450046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E082CB-B230-46FE-AD2D-C1C5532BCC33}"/>
              </a:ext>
            </a:extLst>
          </p:cNvPr>
          <p:cNvSpPr>
            <a:spLocks noGrp="1"/>
          </p:cNvSpPr>
          <p:nvPr>
            <p:ph type="title"/>
          </p:nvPr>
        </p:nvSpPr>
        <p:spPr>
          <a:xfrm>
            <a:off x="467461" y="349589"/>
            <a:ext cx="11143347" cy="745168"/>
          </a:xfrm>
        </p:spPr>
        <p:txBody>
          <a:bodyPr/>
          <a:lstStyle/>
          <a:p>
            <a:r>
              <a:rPr lang="en-GB"/>
              <a:t>Cabinet Office Briefing Rooms (COBRA)</a:t>
            </a:r>
          </a:p>
        </p:txBody>
      </p:sp>
      <p:sp>
        <p:nvSpPr>
          <p:cNvPr id="3" name="Content Placeholder 2">
            <a:extLst>
              <a:ext uri="{FF2B5EF4-FFF2-40B4-BE49-F238E27FC236}">
                <a16:creationId xmlns:a16="http://schemas.microsoft.com/office/drawing/2014/main" id="{91E91773-3A0B-4BF0-BB31-462A09888B0A}"/>
              </a:ext>
            </a:extLst>
          </p:cNvPr>
          <p:cNvSpPr>
            <a:spLocks noGrp="1"/>
          </p:cNvSpPr>
          <p:nvPr>
            <p:ph idx="1"/>
          </p:nvPr>
        </p:nvSpPr>
        <p:spPr>
          <a:xfrm>
            <a:off x="103521" y="1851820"/>
            <a:ext cx="11916718" cy="4874156"/>
          </a:xfrm>
        </p:spPr>
        <p:txBody>
          <a:bodyPr vert="horz" lIns="91440" tIns="45720" rIns="91440" bIns="45720" rtlCol="0" anchor="ctr">
            <a:noAutofit/>
          </a:bodyPr>
          <a:lstStyle/>
          <a:p>
            <a:pPr marL="0" indent="0">
              <a:buNone/>
            </a:pPr>
            <a:endParaRPr lang="en-GB" sz="2000" b="1" dirty="0">
              <a:solidFill>
                <a:srgbClr val="FF0000"/>
              </a:solidFill>
              <a:ea typeface="+mn-lt"/>
              <a:cs typeface="+mn-lt"/>
            </a:endParaRPr>
          </a:p>
          <a:p>
            <a:pPr marL="0" indent="0">
              <a:buNone/>
            </a:pPr>
            <a:endParaRPr lang="en-GB" sz="2000" b="1" dirty="0">
              <a:solidFill>
                <a:srgbClr val="FF0000"/>
              </a:solidFill>
              <a:ea typeface="+mn-lt"/>
              <a:cs typeface="+mn-lt"/>
            </a:endParaRPr>
          </a:p>
          <a:p>
            <a:pPr marL="0" indent="0">
              <a:buNone/>
            </a:pPr>
            <a:r>
              <a:rPr lang="en-GB" sz="2000" b="1">
                <a:solidFill>
                  <a:srgbClr val="FF0000"/>
                </a:solidFill>
                <a:ea typeface="+mn-lt"/>
                <a:cs typeface="+mn-lt"/>
              </a:rPr>
              <a:t>The threat level, is not set by COBRA (Cabinet Office Briefing Room ‘A’) as is commonly thought, or by the Prime Minister or Home Office, but by JTAC.</a:t>
            </a:r>
            <a:endParaRPr lang="en-GB" sz="2000" b="1" dirty="0">
              <a:solidFill>
                <a:srgbClr val="FF0000"/>
              </a:solidFill>
              <a:ea typeface="+mn-lt"/>
              <a:cs typeface="+mn-lt"/>
            </a:endParaRPr>
          </a:p>
          <a:p>
            <a:pPr marL="305435" indent="-305435"/>
            <a:r>
              <a:rPr lang="en-US" sz="2000" b="1">
                <a:ea typeface="+mn-lt"/>
                <a:cs typeface="+mn-lt"/>
              </a:rPr>
              <a:t>Low means an attack is unlikely.</a:t>
            </a:r>
            <a:endParaRPr lang="en-GB" sz="2000" b="1" dirty="0">
              <a:ea typeface="+mn-lt"/>
              <a:cs typeface="+mn-lt"/>
            </a:endParaRPr>
          </a:p>
          <a:p>
            <a:pPr marL="305435" indent="-305435"/>
            <a:r>
              <a:rPr lang="en-US" sz="2000" b="1">
                <a:ea typeface="+mn-lt"/>
                <a:cs typeface="+mn-lt"/>
              </a:rPr>
              <a:t>Moderate means an attack is possible, but not likely</a:t>
            </a:r>
            <a:endParaRPr lang="en-GB" sz="2000" b="1" dirty="0">
              <a:ea typeface="+mn-lt"/>
              <a:cs typeface="+mn-lt"/>
            </a:endParaRPr>
          </a:p>
          <a:p>
            <a:pPr marL="305435" indent="-305435"/>
            <a:r>
              <a:rPr lang="en-US" sz="2000" b="1">
                <a:ea typeface="+mn-lt"/>
                <a:cs typeface="+mn-lt"/>
              </a:rPr>
              <a:t>Substantial means an attack is a strong possibility</a:t>
            </a:r>
            <a:endParaRPr lang="en-GB" sz="2000" b="1" dirty="0">
              <a:ea typeface="+mn-lt"/>
              <a:cs typeface="+mn-lt"/>
            </a:endParaRPr>
          </a:p>
          <a:p>
            <a:pPr marL="305435" indent="-305435"/>
            <a:r>
              <a:rPr lang="en-US" sz="2000" b="1">
                <a:ea typeface="+mn-lt"/>
                <a:cs typeface="+mn-lt"/>
              </a:rPr>
              <a:t>Severe means an attack is highly likely</a:t>
            </a:r>
            <a:endParaRPr lang="en-GB" sz="2000" b="1" dirty="0">
              <a:ea typeface="+mn-lt"/>
              <a:cs typeface="+mn-lt"/>
            </a:endParaRPr>
          </a:p>
          <a:p>
            <a:pPr marL="305435" indent="-305435"/>
            <a:r>
              <a:rPr lang="en-US" sz="2000" b="1">
                <a:ea typeface="+mn-lt"/>
                <a:cs typeface="+mn-lt"/>
              </a:rPr>
              <a:t>Critical means an attack is expected imminently</a:t>
            </a:r>
            <a:endParaRPr lang="en-GB" sz="2000" b="1" dirty="0">
              <a:ea typeface="+mn-lt"/>
              <a:cs typeface="+mn-lt"/>
            </a:endParaRPr>
          </a:p>
          <a:p>
            <a:pPr marL="305435" indent="-305435"/>
            <a:endParaRPr lang="en-US" sz="2000" b="1" dirty="0">
              <a:ea typeface="+mn-lt"/>
              <a:cs typeface="+mn-lt"/>
            </a:endParaRPr>
          </a:p>
          <a:p>
            <a:pPr marL="0" indent="0">
              <a:buNone/>
            </a:pPr>
            <a:r>
              <a:rPr lang="en-GB" sz="2000">
                <a:ea typeface="+mn-lt"/>
                <a:cs typeface="+mn-lt"/>
              </a:rPr>
              <a:t>(Security Service MI5, 2018) </a:t>
            </a:r>
            <a:endParaRPr lang="en-US" sz="2000">
              <a:ea typeface="+mn-lt"/>
              <a:cs typeface="+mn-lt"/>
            </a:endParaRPr>
          </a:p>
          <a:p>
            <a:pPr marL="305435" indent="-305435"/>
            <a:endParaRPr lang="en-US" sz="2000" b="1" dirty="0">
              <a:ea typeface="+mn-lt"/>
              <a:cs typeface="+mn-lt"/>
            </a:endParaRPr>
          </a:p>
          <a:p>
            <a:pPr marL="0" indent="0">
              <a:buNone/>
            </a:pPr>
            <a:endParaRPr lang="en-US" sz="2000" b="1" dirty="0">
              <a:ea typeface="+mn-lt"/>
              <a:cs typeface="+mn-lt"/>
            </a:endParaRPr>
          </a:p>
          <a:p>
            <a:pPr marL="305435" indent="-305435"/>
            <a:endParaRPr lang="en-GB" sz="2000" b="1" dirty="0">
              <a:ea typeface="+mn-lt"/>
              <a:cs typeface="+mn-lt"/>
            </a:endParaRPr>
          </a:p>
          <a:p>
            <a:pPr marL="0" indent="0">
              <a:buNone/>
            </a:pPr>
            <a:endParaRPr lang="en-GB" dirty="0">
              <a:ea typeface="+mn-lt"/>
              <a:cs typeface="+mn-lt"/>
            </a:endParaRPr>
          </a:p>
          <a:p>
            <a:pPr marL="305435" indent="-305435"/>
            <a:endParaRPr lang="en-GB" dirty="0">
              <a:ea typeface="+mn-lt"/>
              <a:cs typeface="+mn-lt"/>
            </a:endParaRPr>
          </a:p>
        </p:txBody>
      </p:sp>
    </p:spTree>
    <p:extLst>
      <p:ext uri="{BB962C8B-B14F-4D97-AF65-F5344CB8AC3E}">
        <p14:creationId xmlns:p14="http://schemas.microsoft.com/office/powerpoint/2010/main" val="41634068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19E68B-19A9-4A32-ACB2-A7C484D8D5B5}"/>
              </a:ext>
            </a:extLst>
          </p:cNvPr>
          <p:cNvSpPr>
            <a:spLocks noGrp="1"/>
          </p:cNvSpPr>
          <p:nvPr>
            <p:ph type="title"/>
          </p:nvPr>
        </p:nvSpPr>
        <p:spPr>
          <a:xfrm>
            <a:off x="581192" y="702156"/>
            <a:ext cx="11029616" cy="1006750"/>
          </a:xfrm>
        </p:spPr>
        <p:txBody>
          <a:bodyPr/>
          <a:lstStyle/>
          <a:p>
            <a:r>
              <a:rPr lang="en-GB"/>
              <a:t>GCHQ</a:t>
            </a:r>
          </a:p>
        </p:txBody>
      </p:sp>
      <p:sp>
        <p:nvSpPr>
          <p:cNvPr id="3" name="Content Placeholder 2">
            <a:extLst>
              <a:ext uri="{FF2B5EF4-FFF2-40B4-BE49-F238E27FC236}">
                <a16:creationId xmlns:a16="http://schemas.microsoft.com/office/drawing/2014/main" id="{B52B163C-FA11-4D02-BFE0-2222B0EF85CA}"/>
              </a:ext>
            </a:extLst>
          </p:cNvPr>
          <p:cNvSpPr>
            <a:spLocks noGrp="1"/>
          </p:cNvSpPr>
          <p:nvPr>
            <p:ph idx="1"/>
          </p:nvPr>
        </p:nvSpPr>
        <p:spPr>
          <a:xfrm>
            <a:off x="478834" y="1578865"/>
            <a:ext cx="11029615" cy="3873321"/>
          </a:xfrm>
        </p:spPr>
        <p:txBody>
          <a:bodyPr>
            <a:normAutofit/>
          </a:bodyPr>
          <a:lstStyle/>
          <a:p>
            <a:pPr marL="305435" indent="-305435"/>
            <a:r>
              <a:rPr lang="en-GB" sz="2000" b="1">
                <a:ea typeface="+mn-lt"/>
                <a:cs typeface="+mn-lt"/>
              </a:rPr>
              <a:t>GCHQ has a long and successfully legacy in this regard as a member of the World War 2 alliance between the five allies (Australia, Canada, New Zealand, UK and the USA) (Walsh, 2011). </a:t>
            </a:r>
          </a:p>
          <a:p>
            <a:pPr marL="305435" indent="-305435"/>
            <a:endParaRPr lang="en-GB" sz="2000" b="1" dirty="0">
              <a:ea typeface="+mn-lt"/>
              <a:cs typeface="+mn-lt"/>
            </a:endParaRPr>
          </a:p>
          <a:p>
            <a:pPr marL="305435" indent="-305435"/>
            <a:r>
              <a:rPr lang="en-GB" sz="2000" b="1">
                <a:ea typeface="+mn-lt"/>
                <a:cs typeface="+mn-lt"/>
              </a:rPr>
              <a:t>This arrangement became known as the ‘Five Eyes’ partnership and the Cold War hastened the working practices further with the 1946 UK/USA Communication Intelligence Agreement.</a:t>
            </a:r>
            <a:endParaRPr lang="en-GB" sz="2000" b="1" dirty="0">
              <a:ea typeface="+mn-lt"/>
              <a:cs typeface="+mn-lt"/>
            </a:endParaRPr>
          </a:p>
        </p:txBody>
      </p:sp>
    </p:spTree>
    <p:extLst>
      <p:ext uri="{BB962C8B-B14F-4D97-AF65-F5344CB8AC3E}">
        <p14:creationId xmlns:p14="http://schemas.microsoft.com/office/powerpoint/2010/main" val="39776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526C47-185B-4AE3-9C43-B24793454441}"/>
              </a:ext>
            </a:extLst>
          </p:cNvPr>
          <p:cNvSpPr>
            <a:spLocks noGrp="1"/>
          </p:cNvSpPr>
          <p:nvPr>
            <p:ph type="title"/>
          </p:nvPr>
        </p:nvSpPr>
        <p:spPr>
          <a:xfrm>
            <a:off x="581192" y="702156"/>
            <a:ext cx="11029616" cy="813407"/>
          </a:xfrm>
        </p:spPr>
        <p:txBody>
          <a:bodyPr/>
          <a:lstStyle/>
          <a:p>
            <a:r>
              <a:rPr lang="en-GB"/>
              <a:t>GCHQ</a:t>
            </a:r>
          </a:p>
        </p:txBody>
      </p:sp>
      <p:sp>
        <p:nvSpPr>
          <p:cNvPr id="3" name="Content Placeholder 2">
            <a:extLst>
              <a:ext uri="{FF2B5EF4-FFF2-40B4-BE49-F238E27FC236}">
                <a16:creationId xmlns:a16="http://schemas.microsoft.com/office/drawing/2014/main" id="{46F86F76-2384-443C-B243-3B1CFF1C7887}"/>
              </a:ext>
            </a:extLst>
          </p:cNvPr>
          <p:cNvSpPr>
            <a:spLocks noGrp="1"/>
          </p:cNvSpPr>
          <p:nvPr>
            <p:ph idx="1"/>
          </p:nvPr>
        </p:nvSpPr>
        <p:spPr>
          <a:xfrm>
            <a:off x="581192" y="2818536"/>
            <a:ext cx="11029615" cy="3554873"/>
          </a:xfrm>
        </p:spPr>
        <p:txBody>
          <a:bodyPr vert="horz" lIns="91440" tIns="45720" rIns="91440" bIns="45720" rtlCol="0" anchor="ctr">
            <a:noAutofit/>
          </a:bodyPr>
          <a:lstStyle/>
          <a:p>
            <a:pPr marL="305435" indent="-305435"/>
            <a:r>
              <a:rPr lang="en-GB" sz="2000" b="1">
                <a:ea typeface="+mn-lt"/>
                <a:cs typeface="+mn-lt"/>
              </a:rPr>
              <a:t>Another key agency that is a core member of the UK counter-terrorism plan is the Government Communications Headquarters (GCHQ) that is based in Cheltenham and due to the design of the building it is housed in, is known colloquially as ‘The Doughnut’. </a:t>
            </a:r>
            <a:endParaRPr lang="en-US" sz="2000"/>
          </a:p>
          <a:p>
            <a:pPr marL="305435" indent="-305435"/>
            <a:endParaRPr lang="en-GB" sz="2000" b="1" dirty="0">
              <a:ea typeface="+mn-lt"/>
              <a:cs typeface="+mn-lt"/>
            </a:endParaRPr>
          </a:p>
          <a:p>
            <a:pPr marL="305435" indent="-305435"/>
            <a:r>
              <a:rPr lang="en-GB" sz="2000" b="1">
                <a:ea typeface="+mn-lt"/>
                <a:cs typeface="+mn-lt"/>
              </a:rPr>
              <a:t>The Director of which is accountable to the Foreign Secretary.</a:t>
            </a:r>
            <a:endParaRPr lang="en-GB" sz="2000" b="1" dirty="0">
              <a:ea typeface="+mn-lt"/>
              <a:cs typeface="+mn-lt"/>
            </a:endParaRPr>
          </a:p>
          <a:p>
            <a:pPr marL="0" indent="0">
              <a:buNone/>
            </a:pPr>
            <a:endParaRPr lang="en-GB" sz="2000" b="1" dirty="0"/>
          </a:p>
          <a:p>
            <a:pPr marL="305435" indent="-305435"/>
            <a:r>
              <a:rPr lang="en-GB" sz="2000" b="1">
                <a:ea typeface="+mn-lt"/>
                <a:cs typeface="+mn-lt"/>
              </a:rPr>
              <a:t>GCHQ deals with what is known as ‘SIGINT’ which is an acronym for signals intelligence and given the known reliance of terrorist groups who are operating globally, on mobile telephones, social media and the internet.</a:t>
            </a:r>
            <a:endParaRPr lang="en-GB" sz="2000" b="1" dirty="0"/>
          </a:p>
          <a:p>
            <a:pPr marL="305435" indent="-305435"/>
            <a:endParaRPr lang="en-GB" sz="2000" b="1" dirty="0"/>
          </a:p>
          <a:p>
            <a:pPr marL="305435" indent="-305435"/>
            <a:endParaRPr lang="en-GB" sz="1800" b="1" dirty="0"/>
          </a:p>
          <a:p>
            <a:pPr marL="305435" indent="-305435"/>
            <a:endParaRPr lang="en-GB" sz="1800" b="1" dirty="0"/>
          </a:p>
        </p:txBody>
      </p:sp>
    </p:spTree>
    <p:extLst>
      <p:ext uri="{BB962C8B-B14F-4D97-AF65-F5344CB8AC3E}">
        <p14:creationId xmlns:p14="http://schemas.microsoft.com/office/powerpoint/2010/main" val="22942546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98F8CE-64CD-4289-B7A0-00FE7F22A7BE}"/>
              </a:ext>
            </a:extLst>
          </p:cNvPr>
          <p:cNvSpPr>
            <a:spLocks noGrp="1"/>
          </p:cNvSpPr>
          <p:nvPr>
            <p:ph type="title"/>
          </p:nvPr>
        </p:nvSpPr>
        <p:spPr>
          <a:xfrm>
            <a:off x="581192" y="702156"/>
            <a:ext cx="11029616" cy="836153"/>
          </a:xfrm>
        </p:spPr>
        <p:txBody>
          <a:bodyPr/>
          <a:lstStyle/>
          <a:p>
            <a:r>
              <a:rPr lang="en-GB"/>
              <a:t>COUNTER TERRORISM STRATEGY (CONTEST)</a:t>
            </a:r>
          </a:p>
        </p:txBody>
      </p:sp>
      <p:sp>
        <p:nvSpPr>
          <p:cNvPr id="3" name="Content Placeholder 2">
            <a:extLst>
              <a:ext uri="{FF2B5EF4-FFF2-40B4-BE49-F238E27FC236}">
                <a16:creationId xmlns:a16="http://schemas.microsoft.com/office/drawing/2014/main" id="{C67018DD-E777-4F30-9B25-6E3C74E4C2F1}"/>
              </a:ext>
            </a:extLst>
          </p:cNvPr>
          <p:cNvSpPr>
            <a:spLocks noGrp="1"/>
          </p:cNvSpPr>
          <p:nvPr>
            <p:ph idx="1"/>
          </p:nvPr>
        </p:nvSpPr>
        <p:spPr>
          <a:xfrm>
            <a:off x="126267" y="3068744"/>
            <a:ext cx="11893972" cy="2906606"/>
          </a:xfrm>
        </p:spPr>
        <p:txBody>
          <a:bodyPr vert="horz" lIns="91440" tIns="45720" rIns="91440" bIns="45720" rtlCol="0" anchor="ctr">
            <a:noAutofit/>
          </a:bodyPr>
          <a:lstStyle/>
          <a:p>
            <a:pPr marL="305435" indent="-305435"/>
            <a:r>
              <a:rPr lang="en-GB" sz="2000" b="1">
                <a:ea typeface="+mn-lt"/>
                <a:cs typeface="+mn-lt"/>
              </a:rPr>
              <a:t>Introduced by the Government in 2003 following the Madrid Bombing in March 2004 (Hewitt, 2008)</a:t>
            </a:r>
          </a:p>
          <a:p>
            <a:pPr marL="305435" indent="-305435"/>
            <a:endParaRPr lang="en-GB" sz="2000" b="1" dirty="0"/>
          </a:p>
          <a:p>
            <a:pPr marL="0" indent="0">
              <a:buNone/>
            </a:pPr>
            <a:r>
              <a:rPr lang="en-GB" sz="2000" b="1">
                <a:ea typeface="+mn-lt"/>
                <a:cs typeface="+mn-lt"/>
              </a:rPr>
              <a:t>The strategy is split into four areas:</a:t>
            </a:r>
          </a:p>
          <a:p>
            <a:pPr marL="305435" indent="-305435"/>
            <a:r>
              <a:rPr lang="en-GB" sz="2000" b="1" i="1">
                <a:ea typeface="+mn-lt"/>
                <a:cs typeface="+mn-lt"/>
              </a:rPr>
              <a:t>Pursue</a:t>
            </a:r>
            <a:endParaRPr lang="en-GB" sz="2000" b="1">
              <a:ea typeface="+mn-lt"/>
              <a:cs typeface="+mn-lt"/>
            </a:endParaRPr>
          </a:p>
          <a:p>
            <a:pPr marL="305435" indent="-305435"/>
            <a:r>
              <a:rPr lang="en-GB" sz="2000" b="1" i="1">
                <a:ea typeface="+mn-lt"/>
                <a:cs typeface="+mn-lt"/>
              </a:rPr>
              <a:t>Protect</a:t>
            </a:r>
            <a:endParaRPr lang="en-GB" sz="2000" b="1">
              <a:ea typeface="+mn-lt"/>
              <a:cs typeface="+mn-lt"/>
            </a:endParaRPr>
          </a:p>
          <a:p>
            <a:pPr marL="305435" indent="-305435"/>
            <a:r>
              <a:rPr lang="en-GB" sz="2000" b="1" i="1">
                <a:ea typeface="+mn-lt"/>
                <a:cs typeface="+mn-lt"/>
              </a:rPr>
              <a:t>Prepare</a:t>
            </a:r>
            <a:endParaRPr lang="en-GB" sz="2000" b="1">
              <a:ea typeface="+mn-lt"/>
              <a:cs typeface="+mn-lt"/>
            </a:endParaRPr>
          </a:p>
          <a:p>
            <a:pPr marL="305435" indent="-305435"/>
            <a:r>
              <a:rPr lang="en-GB" sz="2000" b="1" i="1">
                <a:ea typeface="+mn-lt"/>
                <a:cs typeface="+mn-lt"/>
              </a:rPr>
              <a:t>Prevent</a:t>
            </a:r>
          </a:p>
          <a:p>
            <a:pPr marL="305435" indent="-305435"/>
            <a:endParaRPr lang="en-GB" sz="2000" b="1" i="1" dirty="0"/>
          </a:p>
          <a:p>
            <a:pPr marL="0" indent="0">
              <a:buNone/>
            </a:pPr>
            <a:r>
              <a:rPr lang="en-GB" sz="2000" b="1">
                <a:ea typeface="+mn-lt"/>
                <a:cs typeface="+mn-lt"/>
              </a:rPr>
              <a:t>now known as ‘CONTEST 4’ and can be found at </a:t>
            </a:r>
            <a:r>
              <a:rPr lang="en-GB" sz="2000" b="1" dirty="0">
                <a:ea typeface="+mn-lt"/>
                <a:cs typeface="+mn-lt"/>
              </a:rPr>
              <a:t>https://www.gov.uk/government/publications/counter-terrorism-strategy-contest-2018</a:t>
            </a:r>
          </a:p>
          <a:p>
            <a:pPr marL="305435" indent="-305435"/>
            <a:endParaRPr lang="en-GB" sz="2000" b="1" dirty="0"/>
          </a:p>
        </p:txBody>
      </p:sp>
    </p:spTree>
    <p:extLst>
      <p:ext uri="{BB962C8B-B14F-4D97-AF65-F5344CB8AC3E}">
        <p14:creationId xmlns:p14="http://schemas.microsoft.com/office/powerpoint/2010/main" val="19001459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D6D658-DDE8-45C1-A86A-6A87E9F7989D}"/>
              </a:ext>
            </a:extLst>
          </p:cNvPr>
          <p:cNvSpPr>
            <a:spLocks noGrp="1"/>
          </p:cNvSpPr>
          <p:nvPr>
            <p:ph type="title"/>
          </p:nvPr>
        </p:nvSpPr>
        <p:spPr>
          <a:xfrm>
            <a:off x="581192" y="702156"/>
            <a:ext cx="11029616" cy="813407"/>
          </a:xfrm>
        </p:spPr>
        <p:txBody>
          <a:bodyPr/>
          <a:lstStyle/>
          <a:p>
            <a:r>
              <a:rPr lang="en-GB"/>
              <a:t>CONTEST - PURSUE</a:t>
            </a:r>
          </a:p>
        </p:txBody>
      </p:sp>
      <p:sp>
        <p:nvSpPr>
          <p:cNvPr id="3" name="Content Placeholder 2">
            <a:extLst>
              <a:ext uri="{FF2B5EF4-FFF2-40B4-BE49-F238E27FC236}">
                <a16:creationId xmlns:a16="http://schemas.microsoft.com/office/drawing/2014/main" id="{6E98D10B-4F72-4E17-9320-75C9848E0780}"/>
              </a:ext>
            </a:extLst>
          </p:cNvPr>
          <p:cNvSpPr>
            <a:spLocks noGrp="1"/>
          </p:cNvSpPr>
          <p:nvPr>
            <p:ph idx="1"/>
          </p:nvPr>
        </p:nvSpPr>
        <p:spPr>
          <a:xfrm>
            <a:off x="581192" y="1976924"/>
            <a:ext cx="11029615" cy="3998426"/>
          </a:xfrm>
        </p:spPr>
        <p:txBody>
          <a:bodyPr>
            <a:normAutofit lnSpcReduction="10000"/>
          </a:bodyPr>
          <a:lstStyle/>
          <a:p>
            <a:pPr marL="0" indent="0">
              <a:buNone/>
            </a:pPr>
            <a:r>
              <a:rPr lang="en-GB" sz="2000" b="1" i="1">
                <a:solidFill>
                  <a:srgbClr val="FF0000"/>
                </a:solidFill>
                <a:ea typeface="+mn-lt"/>
                <a:cs typeface="+mn-lt"/>
              </a:rPr>
              <a:t>Pursue</a:t>
            </a:r>
            <a:r>
              <a:rPr lang="en-GB" sz="2000" b="1" dirty="0">
                <a:solidFill>
                  <a:srgbClr val="FF0000"/>
                </a:solidFill>
                <a:ea typeface="+mn-lt"/>
                <a:cs typeface="+mn-lt"/>
              </a:rPr>
              <a:t> </a:t>
            </a:r>
            <a:endParaRPr lang="en-US" dirty="0">
              <a:solidFill>
                <a:srgbClr val="FF0000"/>
              </a:solidFill>
              <a:ea typeface="+mn-lt"/>
              <a:cs typeface="+mn-lt"/>
            </a:endParaRPr>
          </a:p>
          <a:p>
            <a:pPr marL="305435" indent="-305435"/>
            <a:r>
              <a:rPr lang="en-GB" sz="2000" b="1">
                <a:ea typeface="+mn-lt"/>
                <a:cs typeface="+mn-lt"/>
              </a:rPr>
              <a:t>The element of the counter-terrorism strategy is </a:t>
            </a:r>
            <a:r>
              <a:rPr lang="en-GB" sz="2000" b="1" dirty="0">
                <a:ea typeface="+mn-lt"/>
                <a:cs typeface="+mn-lt"/>
              </a:rPr>
              <a:t>primarily focussed on targeting suspected terrorists at home and abroad, through military, policing, intelligence and judicial measures (Sabir, 2017). </a:t>
            </a:r>
          </a:p>
          <a:p>
            <a:pPr marL="305435" indent="-305435"/>
            <a:endParaRPr lang="en-GB" sz="2000" b="1" dirty="0"/>
          </a:p>
          <a:p>
            <a:pPr marL="305435" indent="-305435"/>
            <a:r>
              <a:rPr lang="en-GB" sz="2000" b="1"/>
              <a:t>It is difficult to measure what is prevented</a:t>
            </a:r>
            <a:endParaRPr lang="en-GB" sz="2000" b="1" dirty="0"/>
          </a:p>
          <a:p>
            <a:pPr marL="305435" indent="-305435"/>
            <a:endParaRPr lang="en-GB" sz="2000" b="1" dirty="0"/>
          </a:p>
          <a:p>
            <a:pPr marL="305435" indent="-305435"/>
            <a:r>
              <a:rPr lang="en-GB" sz="2000" b="1">
                <a:ea typeface="+mn-lt"/>
                <a:cs typeface="+mn-lt"/>
              </a:rPr>
              <a:t>However, what is able to be measured and may be taken as an indicator of success is that between July 2005 and March 2017 there were no mass casualty attacks because of terrorist action in the United Kingdom.</a:t>
            </a:r>
          </a:p>
        </p:txBody>
      </p:sp>
    </p:spTree>
    <p:extLst>
      <p:ext uri="{BB962C8B-B14F-4D97-AF65-F5344CB8AC3E}">
        <p14:creationId xmlns:p14="http://schemas.microsoft.com/office/powerpoint/2010/main" val="167183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30016C-8691-436F-B5CF-932FD01BFAED}"/>
              </a:ext>
            </a:extLst>
          </p:cNvPr>
          <p:cNvSpPr>
            <a:spLocks noGrp="1"/>
          </p:cNvSpPr>
          <p:nvPr>
            <p:ph type="title"/>
          </p:nvPr>
        </p:nvSpPr>
        <p:spPr/>
        <p:txBody>
          <a:bodyPr/>
          <a:lstStyle/>
          <a:p>
            <a:r>
              <a:rPr lang="en-GB"/>
              <a:t>Contest – protect &amp; prepare </a:t>
            </a:r>
          </a:p>
        </p:txBody>
      </p:sp>
      <p:sp>
        <p:nvSpPr>
          <p:cNvPr id="3" name="Content Placeholder 2">
            <a:extLst>
              <a:ext uri="{FF2B5EF4-FFF2-40B4-BE49-F238E27FC236}">
                <a16:creationId xmlns:a16="http://schemas.microsoft.com/office/drawing/2014/main" id="{2CBCC265-C5F9-4673-8AC1-A40D5186548F}"/>
              </a:ext>
            </a:extLst>
          </p:cNvPr>
          <p:cNvSpPr>
            <a:spLocks noGrp="1"/>
          </p:cNvSpPr>
          <p:nvPr>
            <p:ph idx="1"/>
          </p:nvPr>
        </p:nvSpPr>
        <p:spPr>
          <a:xfrm>
            <a:off x="467461" y="2056536"/>
            <a:ext cx="11029615" cy="3634486"/>
          </a:xfrm>
        </p:spPr>
        <p:txBody>
          <a:bodyPr>
            <a:normAutofit/>
          </a:bodyPr>
          <a:lstStyle/>
          <a:p>
            <a:pPr marL="0" indent="0">
              <a:buNone/>
            </a:pPr>
            <a:r>
              <a:rPr lang="en-GB" sz="2000" b="1">
                <a:solidFill>
                  <a:srgbClr val="FF0000"/>
                </a:solidFill>
                <a:ea typeface="+mn-lt"/>
                <a:cs typeface="+mn-lt"/>
              </a:rPr>
              <a:t>Protect &amp; Prepare</a:t>
            </a:r>
            <a:endParaRPr lang="en-GB" sz="2000" b="1" dirty="0">
              <a:solidFill>
                <a:srgbClr val="FF0000"/>
              </a:solidFill>
              <a:ea typeface="+mn-lt"/>
              <a:cs typeface="+mn-lt"/>
            </a:endParaRPr>
          </a:p>
          <a:p>
            <a:pPr marL="305435" indent="-305435"/>
            <a:r>
              <a:rPr lang="en-GB" sz="2000" b="1">
                <a:ea typeface="+mn-lt"/>
                <a:cs typeface="+mn-lt"/>
              </a:rPr>
              <a:t>Protect is concerned with improving physical security precautions, whilst Prepare is designed to mitigate the effects of a terrorist attack, if it cannot be stopped before it occurs (Sabir, 2017, op. cit).</a:t>
            </a:r>
            <a:endParaRPr lang="en-GB"/>
          </a:p>
          <a:p>
            <a:pPr marL="305435" indent="-305435"/>
            <a:endParaRPr lang="en-GB" sz="2000" b="1" dirty="0">
              <a:ea typeface="+mn-lt"/>
              <a:cs typeface="+mn-lt"/>
            </a:endParaRPr>
          </a:p>
          <a:p>
            <a:pPr marL="305435" indent="-305435"/>
            <a:r>
              <a:rPr lang="en-GB" sz="2000" b="1">
                <a:ea typeface="+mn-lt"/>
                <a:cs typeface="+mn-lt"/>
              </a:rPr>
              <a:t>In relation to the physical security precautions, a major strand of Protect is the safeguarding of the national infrastructure such as chemical, water and electrical sites. </a:t>
            </a:r>
            <a:endParaRPr lang="en-GB" sz="2000" b="1" dirty="0">
              <a:ea typeface="+mn-lt"/>
              <a:cs typeface="+mn-lt"/>
            </a:endParaRPr>
          </a:p>
        </p:txBody>
      </p:sp>
    </p:spTree>
    <p:extLst>
      <p:ext uri="{BB962C8B-B14F-4D97-AF65-F5344CB8AC3E}">
        <p14:creationId xmlns:p14="http://schemas.microsoft.com/office/powerpoint/2010/main" val="354024794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A3A87-FA51-4D81-BE68-1D9BFBB9BEC5}"/>
              </a:ext>
            </a:extLst>
          </p:cNvPr>
          <p:cNvSpPr>
            <a:spLocks noGrp="1"/>
          </p:cNvSpPr>
          <p:nvPr>
            <p:ph type="title"/>
          </p:nvPr>
        </p:nvSpPr>
        <p:spPr>
          <a:xfrm>
            <a:off x="581192" y="292723"/>
            <a:ext cx="11029616" cy="1188720"/>
          </a:xfrm>
        </p:spPr>
        <p:txBody>
          <a:bodyPr/>
          <a:lstStyle/>
          <a:p>
            <a:r>
              <a:rPr lang="en-GB"/>
              <a:t>CONTEST - PREVENT</a:t>
            </a:r>
          </a:p>
        </p:txBody>
      </p:sp>
      <p:sp>
        <p:nvSpPr>
          <p:cNvPr id="3" name="Content Placeholder 2">
            <a:extLst>
              <a:ext uri="{FF2B5EF4-FFF2-40B4-BE49-F238E27FC236}">
                <a16:creationId xmlns:a16="http://schemas.microsoft.com/office/drawing/2014/main" id="{52D84762-61C8-4E25-8E95-A90748C981D6}"/>
              </a:ext>
            </a:extLst>
          </p:cNvPr>
          <p:cNvSpPr>
            <a:spLocks noGrp="1"/>
          </p:cNvSpPr>
          <p:nvPr>
            <p:ph idx="1"/>
          </p:nvPr>
        </p:nvSpPr>
        <p:spPr>
          <a:xfrm>
            <a:off x="581192" y="2852655"/>
            <a:ext cx="11029615" cy="3122695"/>
          </a:xfrm>
        </p:spPr>
        <p:txBody>
          <a:bodyPr vert="horz" lIns="91440" tIns="45720" rIns="91440" bIns="45720" rtlCol="0" anchor="ctr">
            <a:noAutofit/>
          </a:bodyPr>
          <a:lstStyle/>
          <a:p>
            <a:pPr marL="305435" indent="-305435"/>
            <a:endParaRPr lang="en-GB" sz="2000" b="1" dirty="0">
              <a:ea typeface="+mn-lt"/>
              <a:cs typeface="+mn-lt"/>
            </a:endParaRPr>
          </a:p>
          <a:p>
            <a:pPr marL="305435" indent="-305435"/>
            <a:r>
              <a:rPr lang="en-GB" sz="2000" b="1" dirty="0">
                <a:ea typeface="+mn-lt"/>
                <a:cs typeface="+mn-lt"/>
              </a:rPr>
              <a:t>This element of CONTEST has hitherto attracted the most criticism, not without good reason and has been the area that has witnessed the most amendments in the CONTEST updates. </a:t>
            </a:r>
            <a:endParaRPr lang="en-GB"/>
          </a:p>
          <a:p>
            <a:pPr marL="305435" indent="-305435"/>
            <a:endParaRPr lang="en-GB" sz="2000" b="1" dirty="0">
              <a:ea typeface="+mn-lt"/>
              <a:cs typeface="+mn-lt"/>
            </a:endParaRPr>
          </a:p>
          <a:p>
            <a:pPr marL="305435" indent="-305435"/>
            <a:r>
              <a:rPr lang="en-GB" sz="2000" b="1" dirty="0">
                <a:ea typeface="+mn-lt"/>
                <a:cs typeface="+mn-lt"/>
              </a:rPr>
              <a:t>Prevent targeted radicalisation, challenged radical ideologies that promote terrorism, but also a commitment to address inequality and discrimination (Hewitt, 2008, op. </a:t>
            </a:r>
            <a:r>
              <a:rPr lang="en-GB" sz="2000" b="1" dirty="0" err="1">
                <a:ea typeface="+mn-lt"/>
                <a:cs typeface="+mn-lt"/>
              </a:rPr>
              <a:t>cit</a:t>
            </a:r>
            <a:r>
              <a:rPr lang="en-GB" sz="2000" b="1" dirty="0">
                <a:ea typeface="+mn-lt"/>
                <a:cs typeface="+mn-lt"/>
              </a:rPr>
              <a:t>). </a:t>
            </a:r>
          </a:p>
          <a:p>
            <a:pPr marL="305435" indent="-305435"/>
            <a:endParaRPr lang="en-GB" sz="2000" b="1" dirty="0">
              <a:ea typeface="+mn-lt"/>
              <a:cs typeface="+mn-lt"/>
            </a:endParaRPr>
          </a:p>
          <a:p>
            <a:pPr marL="305435" indent="-305435"/>
            <a:r>
              <a:rPr lang="en-GB" sz="2000" b="1" dirty="0">
                <a:ea typeface="+mn-lt"/>
                <a:cs typeface="+mn-lt"/>
              </a:rPr>
              <a:t>Therefore, whilst at first glance that may seem reasonable the downside is that Muslim communities perceive they are subject to unjustifiable surveillance.</a:t>
            </a:r>
            <a:endParaRPr lang="en-GB" sz="2000" b="1" dirty="0"/>
          </a:p>
          <a:p>
            <a:pPr marL="305435" indent="-305435"/>
            <a:endParaRPr lang="en-GB" sz="2000" b="1" dirty="0"/>
          </a:p>
          <a:p>
            <a:pPr marL="305435" indent="-305435"/>
            <a:r>
              <a:rPr lang="en-GB" sz="2000" b="1" dirty="0">
                <a:ea typeface="+mn-lt"/>
                <a:cs typeface="+mn-lt"/>
              </a:rPr>
              <a:t>When CONTEST was introduced, the Home and Foreign Offices embarked on a joint study into Muslim extremism in the UK and this culminated into a report entitled ‘Young Muslims and Extremism’ (Ibid.,)</a:t>
            </a:r>
            <a:endParaRPr lang="en-GB" sz="2000" b="1" dirty="0"/>
          </a:p>
          <a:p>
            <a:pPr marL="305435" indent="-305435"/>
            <a:endParaRPr lang="en-GB" dirty="0"/>
          </a:p>
          <a:p>
            <a:pPr marL="305435" indent="-305435"/>
            <a:endParaRPr lang="en-GB" dirty="0"/>
          </a:p>
        </p:txBody>
      </p:sp>
    </p:spTree>
    <p:extLst>
      <p:ext uri="{BB962C8B-B14F-4D97-AF65-F5344CB8AC3E}">
        <p14:creationId xmlns:p14="http://schemas.microsoft.com/office/powerpoint/2010/main" val="2669890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D81E49-73B3-45AD-A0AF-81077BB319CF}"/>
              </a:ext>
            </a:extLst>
          </p:cNvPr>
          <p:cNvSpPr>
            <a:spLocks noGrp="1"/>
          </p:cNvSpPr>
          <p:nvPr>
            <p:ph type="title"/>
          </p:nvPr>
        </p:nvSpPr>
        <p:spPr>
          <a:xfrm>
            <a:off x="478834" y="383708"/>
            <a:ext cx="11029616" cy="1188720"/>
          </a:xfrm>
        </p:spPr>
        <p:txBody>
          <a:bodyPr/>
          <a:lstStyle/>
          <a:p>
            <a:r>
              <a:rPr lang="en-GB" dirty="0"/>
              <a:t>Project rich picture</a:t>
            </a:r>
          </a:p>
        </p:txBody>
      </p:sp>
      <p:sp>
        <p:nvSpPr>
          <p:cNvPr id="3" name="Content Placeholder 2">
            <a:extLst>
              <a:ext uri="{FF2B5EF4-FFF2-40B4-BE49-F238E27FC236}">
                <a16:creationId xmlns:a16="http://schemas.microsoft.com/office/drawing/2014/main" id="{B7188C34-360F-4620-AC9C-C06EF5B94028}"/>
              </a:ext>
            </a:extLst>
          </p:cNvPr>
          <p:cNvSpPr>
            <a:spLocks noGrp="1"/>
          </p:cNvSpPr>
          <p:nvPr>
            <p:ph idx="1"/>
          </p:nvPr>
        </p:nvSpPr>
        <p:spPr/>
        <p:txBody>
          <a:bodyPr>
            <a:normAutofit/>
          </a:bodyPr>
          <a:lstStyle/>
          <a:p>
            <a:pPr marL="305435" indent="-305435"/>
            <a:r>
              <a:rPr lang="en-GB" sz="2000" b="1" dirty="0">
                <a:ea typeface="+mn-lt"/>
                <a:cs typeface="+mn-lt"/>
              </a:rPr>
              <a:t>Concurrently, MI5 and the police began their own research into the same broad issue and this was under the MI5 codename of ‘Project Rich Picture’ and all officers from the newest recruits upwards, received ‘Rich Picture’ briefings.</a:t>
            </a:r>
            <a:endParaRPr lang="en-GB" sz="2000" b="1">
              <a:ea typeface="+mn-lt"/>
              <a:cs typeface="+mn-lt"/>
            </a:endParaRPr>
          </a:p>
          <a:p>
            <a:pPr marL="305435" indent="-305435"/>
            <a:endParaRPr lang="en-GB" sz="2000" b="1" dirty="0"/>
          </a:p>
          <a:p>
            <a:pPr marL="305435" indent="-305435"/>
            <a:r>
              <a:rPr lang="en-GB" sz="2000" b="1" dirty="0">
                <a:ea typeface="+mn-lt"/>
                <a:cs typeface="+mn-lt"/>
              </a:rPr>
              <a:t>The idea was to appraise themselves of Muslim communities and individuals sympathetic to radicalisation and therefore potential terrorists (Ibid.,). </a:t>
            </a:r>
          </a:p>
          <a:p>
            <a:pPr marL="305435" indent="-305435"/>
            <a:endParaRPr lang="en-GB" sz="2000" b="1" dirty="0">
              <a:ea typeface="+mn-lt"/>
              <a:cs typeface="+mn-lt"/>
            </a:endParaRPr>
          </a:p>
          <a:p>
            <a:pPr marL="0" indent="0" algn="ctr">
              <a:buNone/>
            </a:pPr>
            <a:r>
              <a:rPr lang="en-GB" sz="2000" b="1" dirty="0">
                <a:solidFill>
                  <a:srgbClr val="FF0000"/>
                </a:solidFill>
                <a:ea typeface="+mn-lt"/>
                <a:cs typeface="+mn-lt"/>
              </a:rPr>
              <a:t>What are the potential dangers of such an approach?</a:t>
            </a:r>
          </a:p>
        </p:txBody>
      </p:sp>
    </p:spTree>
    <p:extLst>
      <p:ext uri="{BB962C8B-B14F-4D97-AF65-F5344CB8AC3E}">
        <p14:creationId xmlns:p14="http://schemas.microsoft.com/office/powerpoint/2010/main" val="31388431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E3D4F5-744C-42FA-9023-97E942CA02C8}"/>
              </a:ext>
            </a:extLst>
          </p:cNvPr>
          <p:cNvSpPr>
            <a:spLocks noGrp="1"/>
          </p:cNvSpPr>
          <p:nvPr>
            <p:ph type="title"/>
          </p:nvPr>
        </p:nvSpPr>
        <p:spPr/>
        <p:txBody>
          <a:bodyPr/>
          <a:lstStyle/>
          <a:p>
            <a:r>
              <a:rPr lang="en-GB" dirty="0"/>
              <a:t>Project rich picture</a:t>
            </a:r>
          </a:p>
        </p:txBody>
      </p:sp>
      <p:sp>
        <p:nvSpPr>
          <p:cNvPr id="3" name="Content Placeholder 2">
            <a:extLst>
              <a:ext uri="{FF2B5EF4-FFF2-40B4-BE49-F238E27FC236}">
                <a16:creationId xmlns:a16="http://schemas.microsoft.com/office/drawing/2014/main" id="{CFE0F787-603B-4ED8-BDCF-5FFBB0503537}"/>
              </a:ext>
            </a:extLst>
          </p:cNvPr>
          <p:cNvSpPr>
            <a:spLocks noGrp="1"/>
          </p:cNvSpPr>
          <p:nvPr>
            <p:ph idx="1"/>
          </p:nvPr>
        </p:nvSpPr>
        <p:spPr>
          <a:xfrm>
            <a:off x="581192" y="2340864"/>
            <a:ext cx="11257077" cy="3634486"/>
          </a:xfrm>
        </p:spPr>
        <p:txBody>
          <a:bodyPr>
            <a:normAutofit/>
          </a:bodyPr>
          <a:lstStyle/>
          <a:p>
            <a:pPr marL="305435" indent="-305435"/>
            <a:r>
              <a:rPr lang="en-GB" sz="2000" b="1" dirty="0">
                <a:ea typeface="+mn-lt"/>
                <a:cs typeface="+mn-lt"/>
              </a:rPr>
              <a:t>It was an intelligence-gathering exercise and the stigma connected to that and other forms of surveillance that have been made public, totally impinge on the credibility of the Prevent strategy. </a:t>
            </a:r>
          </a:p>
        </p:txBody>
      </p:sp>
    </p:spTree>
    <p:extLst>
      <p:ext uri="{BB962C8B-B14F-4D97-AF65-F5344CB8AC3E}">
        <p14:creationId xmlns:p14="http://schemas.microsoft.com/office/powerpoint/2010/main" val="335689930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0DDA0E-21F2-4657-AD7D-436702FDE2E4}"/>
              </a:ext>
            </a:extLst>
          </p:cNvPr>
          <p:cNvSpPr>
            <a:spLocks noGrp="1"/>
          </p:cNvSpPr>
          <p:nvPr>
            <p:ph type="title"/>
          </p:nvPr>
        </p:nvSpPr>
        <p:spPr>
          <a:xfrm>
            <a:off x="581192" y="702156"/>
            <a:ext cx="11029616" cy="836153"/>
          </a:xfrm>
        </p:spPr>
        <p:txBody>
          <a:bodyPr/>
          <a:lstStyle/>
          <a:p>
            <a:r>
              <a:rPr lang="en-GB" dirty="0"/>
              <a:t>The channel program</a:t>
            </a:r>
          </a:p>
        </p:txBody>
      </p:sp>
      <p:sp>
        <p:nvSpPr>
          <p:cNvPr id="3" name="Content Placeholder 2">
            <a:extLst>
              <a:ext uri="{FF2B5EF4-FFF2-40B4-BE49-F238E27FC236}">
                <a16:creationId xmlns:a16="http://schemas.microsoft.com/office/drawing/2014/main" id="{968CACFF-0254-440D-9EA2-372DC9FA4506}"/>
              </a:ext>
            </a:extLst>
          </p:cNvPr>
          <p:cNvSpPr>
            <a:spLocks noGrp="1"/>
          </p:cNvSpPr>
          <p:nvPr>
            <p:ph idx="1"/>
          </p:nvPr>
        </p:nvSpPr>
        <p:spPr/>
        <p:txBody>
          <a:bodyPr>
            <a:normAutofit/>
          </a:bodyPr>
          <a:lstStyle/>
          <a:p>
            <a:pPr marL="305435" indent="-305435"/>
            <a:r>
              <a:rPr lang="en-GB" sz="2000" b="1" dirty="0">
                <a:ea typeface="+mn-lt"/>
                <a:cs typeface="+mn-lt"/>
              </a:rPr>
              <a:t>In respect of individuals believed to be at risk of radicalisation, the strategy has long operated a programme called Channel, aimed at de-radicalisation.</a:t>
            </a:r>
            <a:endParaRPr lang="en-GB" sz="2000" b="1">
              <a:ea typeface="+mn-lt"/>
              <a:cs typeface="+mn-lt"/>
            </a:endParaRPr>
          </a:p>
          <a:p>
            <a:pPr marL="305435" indent="-305435"/>
            <a:endParaRPr lang="en-GB" sz="2000" b="1" dirty="0"/>
          </a:p>
          <a:p>
            <a:pPr marL="305435" indent="-305435"/>
            <a:r>
              <a:rPr lang="en-GB" sz="2000" b="1" dirty="0">
                <a:ea typeface="+mn-lt"/>
                <a:cs typeface="+mn-lt"/>
              </a:rPr>
              <a:t>The over-riding idea is that this is a multi-agency approach to persons believed to be at risk and operates in that regard similar to a case conference convened under the Local Safeguarding Children’s Board.</a:t>
            </a:r>
            <a:endParaRPr lang="en-GB" sz="2000" b="1">
              <a:ea typeface="+mn-lt"/>
              <a:cs typeface="+mn-lt"/>
            </a:endParaRPr>
          </a:p>
          <a:p>
            <a:pPr marL="305435" indent="-305435"/>
            <a:endParaRPr lang="en-GB" sz="2000" b="1" dirty="0"/>
          </a:p>
          <a:p>
            <a:pPr marL="305435" indent="-305435"/>
            <a:r>
              <a:rPr lang="en-GB" sz="2000" b="1" dirty="0">
                <a:ea typeface="+mn-lt"/>
                <a:cs typeface="+mn-lt"/>
              </a:rPr>
              <a:t>However, this is a fine balancing act and if it is not handled skilfully by implementing evidence-based practice, sections of the community can feel themselves subject to scrutiny. </a:t>
            </a:r>
          </a:p>
        </p:txBody>
      </p:sp>
    </p:spTree>
    <p:extLst>
      <p:ext uri="{BB962C8B-B14F-4D97-AF65-F5344CB8AC3E}">
        <p14:creationId xmlns:p14="http://schemas.microsoft.com/office/powerpoint/2010/main" val="33144264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A6D20B-01D5-4382-812B-715EC457DB37}"/>
              </a:ext>
            </a:extLst>
          </p:cNvPr>
          <p:cNvSpPr>
            <a:spLocks noGrp="1"/>
          </p:cNvSpPr>
          <p:nvPr>
            <p:ph type="title"/>
          </p:nvPr>
        </p:nvSpPr>
        <p:spPr>
          <a:xfrm>
            <a:off x="581192" y="702156"/>
            <a:ext cx="11029616" cy="802034"/>
          </a:xfrm>
        </p:spPr>
        <p:txBody>
          <a:bodyPr/>
          <a:lstStyle/>
          <a:p>
            <a:r>
              <a:rPr lang="en-GB" dirty="0">
                <a:ea typeface="+mj-lt"/>
                <a:cs typeface="+mj-lt"/>
              </a:rPr>
              <a:t>Civil Contingency</a:t>
            </a:r>
          </a:p>
        </p:txBody>
      </p:sp>
      <p:sp>
        <p:nvSpPr>
          <p:cNvPr id="3" name="Content Placeholder 2">
            <a:extLst>
              <a:ext uri="{FF2B5EF4-FFF2-40B4-BE49-F238E27FC236}">
                <a16:creationId xmlns:a16="http://schemas.microsoft.com/office/drawing/2014/main" id="{3CC50986-84AF-4F34-8FF7-137F31FD16A8}"/>
              </a:ext>
            </a:extLst>
          </p:cNvPr>
          <p:cNvSpPr>
            <a:spLocks noGrp="1"/>
          </p:cNvSpPr>
          <p:nvPr>
            <p:ph idx="1"/>
          </p:nvPr>
        </p:nvSpPr>
        <p:spPr>
          <a:xfrm>
            <a:off x="58029" y="1920059"/>
            <a:ext cx="11962210" cy="4805917"/>
          </a:xfrm>
        </p:spPr>
        <p:txBody>
          <a:bodyPr>
            <a:normAutofit fontScale="85000" lnSpcReduction="10000"/>
          </a:bodyPr>
          <a:lstStyle/>
          <a:p>
            <a:pPr marL="305435" indent="-305435"/>
            <a:endParaRPr lang="en-GB" sz="2000" b="1" dirty="0">
              <a:ea typeface="+mn-lt"/>
              <a:cs typeface="+mn-lt"/>
            </a:endParaRPr>
          </a:p>
          <a:p>
            <a:pPr marL="305435" indent="-305435"/>
            <a:endParaRPr lang="en-GB" sz="2000" b="1" dirty="0">
              <a:ea typeface="+mn-lt"/>
              <a:cs typeface="+mn-lt"/>
            </a:endParaRPr>
          </a:p>
          <a:p>
            <a:pPr marL="305435" indent="-305435"/>
            <a:r>
              <a:rPr lang="en-GB" sz="2400" b="1" dirty="0">
                <a:ea typeface="+mn-lt"/>
                <a:cs typeface="+mn-lt"/>
              </a:rPr>
              <a:t>The Civil Contingencies Act (CCA), 2004 was introduced to update the previous arrangement for civil defence as contained within the legislation that was replaced, the Civil Defence Act, 1948 and the Civil Defence Act (Northern Ireland) 1950.</a:t>
            </a:r>
            <a:endParaRPr lang="en-GB" sz="2400"/>
          </a:p>
          <a:p>
            <a:pPr marL="305435" indent="-305435"/>
            <a:endParaRPr lang="en-GB" sz="2400" b="1" dirty="0"/>
          </a:p>
          <a:p>
            <a:pPr marL="305435" indent="-305435"/>
            <a:r>
              <a:rPr lang="en-GB" sz="2400" b="1" dirty="0">
                <a:ea typeface="+mn-lt"/>
                <a:cs typeface="+mn-lt"/>
              </a:rPr>
              <a:t>The current law broadened the remit of civil protection to incorporate terrorism and other emergency situations that threaten the safety of public or the environment (Blake et al, 2012, op. </a:t>
            </a:r>
            <a:r>
              <a:rPr lang="en-GB" sz="2400" b="1" dirty="0" err="1">
                <a:ea typeface="+mn-lt"/>
                <a:cs typeface="+mn-lt"/>
              </a:rPr>
              <a:t>cit</a:t>
            </a:r>
            <a:r>
              <a:rPr lang="en-GB" sz="2400" b="1" dirty="0">
                <a:ea typeface="+mn-lt"/>
                <a:cs typeface="+mn-lt"/>
              </a:rPr>
              <a:t>). </a:t>
            </a:r>
          </a:p>
          <a:p>
            <a:pPr marL="305435" indent="-305435"/>
            <a:endParaRPr lang="en-GB" sz="2400" b="1" dirty="0">
              <a:ea typeface="+mn-lt"/>
              <a:cs typeface="+mn-lt"/>
            </a:endParaRPr>
          </a:p>
          <a:p>
            <a:pPr marL="305435" indent="-305435"/>
            <a:r>
              <a:rPr lang="en-GB" sz="2400" b="1" dirty="0">
                <a:ea typeface="+mn-lt"/>
                <a:cs typeface="+mn-lt"/>
              </a:rPr>
              <a:t>The Local Resilience Forums</a:t>
            </a:r>
            <a:r>
              <a:rPr lang="en-GB" sz="2400" b="1" u="sng" dirty="0">
                <a:ea typeface="+mn-lt"/>
                <a:cs typeface="+mn-lt"/>
              </a:rPr>
              <a:t> </a:t>
            </a:r>
            <a:r>
              <a:rPr lang="en-GB" sz="2400" b="1" dirty="0">
                <a:ea typeface="+mn-lt"/>
                <a:cs typeface="+mn-lt"/>
              </a:rPr>
              <a:t>(LRF) were introduced as a result of the CCA placing obligations on agencies to risk assess potential emergencies and put plans in place to resolve or at least mitigate them (Gov.uk, 2018).</a:t>
            </a:r>
            <a:r>
              <a:rPr lang="en-GB" sz="2000" b="1" dirty="0">
                <a:ea typeface="+mn-lt"/>
                <a:cs typeface="+mn-lt"/>
              </a:rPr>
              <a:t> </a:t>
            </a:r>
          </a:p>
          <a:p>
            <a:pPr marL="305435" indent="-305435"/>
            <a:endParaRPr lang="en-GB" sz="2000" b="1" dirty="0"/>
          </a:p>
          <a:p>
            <a:pPr marL="305435" indent="-305435"/>
            <a:endParaRPr lang="en-GB" sz="2000" b="1" dirty="0"/>
          </a:p>
        </p:txBody>
      </p:sp>
    </p:spTree>
    <p:extLst>
      <p:ext uri="{BB962C8B-B14F-4D97-AF65-F5344CB8AC3E}">
        <p14:creationId xmlns:p14="http://schemas.microsoft.com/office/powerpoint/2010/main" val="8578285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0E51C9-1041-455A-8B39-FE02030DD418}"/>
              </a:ext>
            </a:extLst>
          </p:cNvPr>
          <p:cNvSpPr>
            <a:spLocks noGrp="1"/>
          </p:cNvSpPr>
          <p:nvPr>
            <p:ph type="title"/>
          </p:nvPr>
        </p:nvSpPr>
        <p:spPr>
          <a:xfrm>
            <a:off x="581192" y="702156"/>
            <a:ext cx="11029616" cy="813407"/>
          </a:xfrm>
        </p:spPr>
        <p:txBody>
          <a:bodyPr/>
          <a:lstStyle/>
          <a:p>
            <a:r>
              <a:rPr lang="en-GB" dirty="0"/>
              <a:t>Police firearms units</a:t>
            </a:r>
          </a:p>
        </p:txBody>
      </p:sp>
      <p:sp>
        <p:nvSpPr>
          <p:cNvPr id="3" name="Content Placeholder 2">
            <a:extLst>
              <a:ext uri="{FF2B5EF4-FFF2-40B4-BE49-F238E27FC236}">
                <a16:creationId xmlns:a16="http://schemas.microsoft.com/office/drawing/2014/main" id="{90842F46-FACB-4A56-9E07-990DC5B4CC23}"/>
              </a:ext>
            </a:extLst>
          </p:cNvPr>
          <p:cNvSpPr>
            <a:spLocks noGrp="1"/>
          </p:cNvSpPr>
          <p:nvPr>
            <p:ph idx="1"/>
          </p:nvPr>
        </p:nvSpPr>
        <p:spPr>
          <a:xfrm>
            <a:off x="581192" y="1874566"/>
            <a:ext cx="11029615" cy="4646694"/>
          </a:xfrm>
        </p:spPr>
        <p:txBody>
          <a:bodyPr>
            <a:normAutofit/>
          </a:bodyPr>
          <a:lstStyle/>
          <a:p>
            <a:pPr marL="305435" indent="-305435"/>
            <a:r>
              <a:rPr lang="en-GB" sz="2000" b="1" dirty="0">
                <a:ea typeface="+mn-lt"/>
                <a:cs typeface="+mn-lt"/>
              </a:rPr>
              <a:t>Armed police are now a common sight across the UK, and during 2017 when the terrorist threat level was raised by Joint Terrorism Analysis Centre (JTAC) to ‘Critical’, they were highly visible.</a:t>
            </a:r>
          </a:p>
          <a:p>
            <a:pPr marL="305435" indent="-305435"/>
            <a:endParaRPr lang="en-GB" sz="2000" b="1" dirty="0"/>
          </a:p>
          <a:p>
            <a:pPr marL="305435" indent="-305435"/>
            <a:r>
              <a:rPr lang="en-GB" sz="2000" b="1" dirty="0">
                <a:ea typeface="+mn-lt"/>
                <a:cs typeface="+mn-lt"/>
              </a:rPr>
              <a:t>The armed police needed to be supported by the military, due to a lack of trained officers and cuts to police numbers.</a:t>
            </a:r>
          </a:p>
          <a:p>
            <a:pPr marL="305435" indent="-305435"/>
            <a:endParaRPr lang="en-GB" sz="2000" b="1" dirty="0"/>
          </a:p>
          <a:p>
            <a:pPr marL="305435" indent="-305435"/>
            <a:r>
              <a:rPr lang="en-GB" sz="2000" b="1" dirty="0">
                <a:ea typeface="+mn-lt"/>
                <a:cs typeface="+mn-lt"/>
              </a:rPr>
              <a:t>The Government did increase police funding for the financial year 2016/17 as a direct result of the Paris attacks in November.</a:t>
            </a:r>
            <a:endParaRPr lang="en-GB" sz="2000" b="1" dirty="0"/>
          </a:p>
        </p:txBody>
      </p:sp>
    </p:spTree>
    <p:extLst>
      <p:ext uri="{BB962C8B-B14F-4D97-AF65-F5344CB8AC3E}">
        <p14:creationId xmlns:p14="http://schemas.microsoft.com/office/powerpoint/2010/main" val="7620720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B9108A-F773-4866-9CB5-AE5AE0582B67}"/>
              </a:ext>
            </a:extLst>
          </p:cNvPr>
          <p:cNvSpPr>
            <a:spLocks noGrp="1"/>
          </p:cNvSpPr>
          <p:nvPr>
            <p:ph type="title"/>
          </p:nvPr>
        </p:nvSpPr>
        <p:spPr>
          <a:xfrm>
            <a:off x="581192" y="702156"/>
            <a:ext cx="11029616" cy="904392"/>
          </a:xfrm>
        </p:spPr>
        <p:txBody>
          <a:bodyPr/>
          <a:lstStyle/>
          <a:p>
            <a:r>
              <a:rPr lang="en-GB" dirty="0"/>
              <a:t>National security advisor</a:t>
            </a:r>
          </a:p>
        </p:txBody>
      </p:sp>
      <p:sp>
        <p:nvSpPr>
          <p:cNvPr id="3" name="Content Placeholder 2">
            <a:extLst>
              <a:ext uri="{FF2B5EF4-FFF2-40B4-BE49-F238E27FC236}">
                <a16:creationId xmlns:a16="http://schemas.microsoft.com/office/drawing/2014/main" id="{E7577A48-D0E2-46EA-B2BA-74ACB6A3F028}"/>
              </a:ext>
            </a:extLst>
          </p:cNvPr>
          <p:cNvSpPr>
            <a:spLocks noGrp="1"/>
          </p:cNvSpPr>
          <p:nvPr>
            <p:ph idx="1"/>
          </p:nvPr>
        </p:nvSpPr>
        <p:spPr>
          <a:xfrm>
            <a:off x="581192" y="1601610"/>
            <a:ext cx="11029615" cy="3975680"/>
          </a:xfrm>
        </p:spPr>
        <p:txBody>
          <a:bodyPr>
            <a:normAutofit/>
          </a:bodyPr>
          <a:lstStyle/>
          <a:p>
            <a:pPr marL="305435" indent="-305435"/>
            <a:r>
              <a:rPr lang="en-GB" sz="2000" b="1" dirty="0">
                <a:ea typeface="+mn-lt"/>
                <a:cs typeface="+mn-lt"/>
              </a:rPr>
              <a:t>The role was created by the Coalition Government in 2010 and resonates of the US National Security Advisor, although this role has a much lower profile and is a civil service appointment that sits within the Cabinet Office. </a:t>
            </a:r>
            <a:endParaRPr lang="en-US"/>
          </a:p>
          <a:p>
            <a:pPr marL="305435" indent="-305435"/>
            <a:endParaRPr lang="en-GB" sz="2000" b="1" dirty="0">
              <a:ea typeface="+mn-lt"/>
              <a:cs typeface="+mn-lt"/>
            </a:endParaRPr>
          </a:p>
          <a:p>
            <a:pPr marL="305435" indent="-305435"/>
            <a:r>
              <a:rPr lang="en-GB" sz="2000" b="1" dirty="0">
                <a:ea typeface="+mn-lt"/>
                <a:cs typeface="+mn-lt"/>
              </a:rPr>
              <a:t>This was to coincide with the introduction of the National Security Council. </a:t>
            </a:r>
            <a:endParaRPr lang="en-GB"/>
          </a:p>
        </p:txBody>
      </p:sp>
    </p:spTree>
    <p:extLst>
      <p:ext uri="{BB962C8B-B14F-4D97-AF65-F5344CB8AC3E}">
        <p14:creationId xmlns:p14="http://schemas.microsoft.com/office/powerpoint/2010/main" val="21058552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3F5463-284C-4FFB-97E5-E9D89417F6DD}"/>
              </a:ext>
            </a:extLst>
          </p:cNvPr>
          <p:cNvSpPr>
            <a:spLocks noGrp="1"/>
          </p:cNvSpPr>
          <p:nvPr>
            <p:ph type="title"/>
          </p:nvPr>
        </p:nvSpPr>
        <p:spPr>
          <a:xfrm>
            <a:off x="581192" y="702156"/>
            <a:ext cx="11029616" cy="813407"/>
          </a:xfrm>
        </p:spPr>
        <p:txBody>
          <a:bodyPr>
            <a:normAutofit fontScale="90000"/>
          </a:bodyPr>
          <a:lstStyle/>
          <a:p>
            <a:endParaRPr lang="en-GB" dirty="0">
              <a:ea typeface="+mj-lt"/>
              <a:cs typeface="+mj-lt"/>
            </a:endParaRPr>
          </a:p>
          <a:p>
            <a:endParaRPr lang="en-GB" dirty="0">
              <a:ea typeface="+mj-lt"/>
              <a:cs typeface="+mj-lt"/>
            </a:endParaRPr>
          </a:p>
          <a:p>
            <a:r>
              <a:rPr lang="en-GB" dirty="0"/>
              <a:t>Serious &amp; organised crime strategy</a:t>
            </a:r>
          </a:p>
        </p:txBody>
      </p:sp>
      <p:sp>
        <p:nvSpPr>
          <p:cNvPr id="3" name="Content Placeholder 2">
            <a:extLst>
              <a:ext uri="{FF2B5EF4-FFF2-40B4-BE49-F238E27FC236}">
                <a16:creationId xmlns:a16="http://schemas.microsoft.com/office/drawing/2014/main" id="{1C1D1A94-A1D9-4E88-A18B-F7AB51197DF4}"/>
              </a:ext>
            </a:extLst>
          </p:cNvPr>
          <p:cNvSpPr>
            <a:spLocks noGrp="1"/>
          </p:cNvSpPr>
          <p:nvPr>
            <p:ph idx="1"/>
          </p:nvPr>
        </p:nvSpPr>
        <p:spPr>
          <a:xfrm>
            <a:off x="581192" y="1931432"/>
            <a:ext cx="11029615" cy="4043918"/>
          </a:xfrm>
        </p:spPr>
        <p:txBody>
          <a:bodyPr>
            <a:normAutofit lnSpcReduction="10000"/>
          </a:bodyPr>
          <a:lstStyle/>
          <a:p>
            <a:pPr marL="305435" indent="-305435"/>
            <a:r>
              <a:rPr lang="en-GB" sz="2000" b="1" dirty="0">
                <a:ea typeface="+mn-lt"/>
                <a:cs typeface="+mn-lt"/>
              </a:rPr>
              <a:t>This strategy was initially introduced to coincide with the introduction of the National Crime Agency (NCA) in October 2013.</a:t>
            </a:r>
            <a:endParaRPr lang="en-GB" sz="2000" b="1">
              <a:ea typeface="+mn-lt"/>
              <a:cs typeface="+mn-lt"/>
            </a:endParaRPr>
          </a:p>
          <a:p>
            <a:pPr marL="305435" indent="-305435"/>
            <a:endParaRPr lang="en-GB" sz="2000" b="1" dirty="0"/>
          </a:p>
          <a:p>
            <a:pPr marL="305435" indent="-305435"/>
            <a:r>
              <a:rPr lang="en-GB" sz="2000" b="1" dirty="0">
                <a:ea typeface="+mn-lt"/>
                <a:cs typeface="+mn-lt"/>
              </a:rPr>
              <a:t>The NCA replaced the Serious and Organised Crime Agency. </a:t>
            </a:r>
          </a:p>
          <a:p>
            <a:pPr marL="305435" indent="-305435"/>
            <a:endParaRPr lang="en-GB" sz="2000" b="1" dirty="0">
              <a:ea typeface="+mn-lt"/>
              <a:cs typeface="+mn-lt"/>
            </a:endParaRPr>
          </a:p>
          <a:p>
            <a:pPr marL="305435" indent="-305435"/>
            <a:r>
              <a:rPr lang="en-GB" sz="2000" b="1" dirty="0">
                <a:ea typeface="+mn-lt"/>
                <a:cs typeface="+mn-lt"/>
              </a:rPr>
              <a:t>The strategy adopts the Four ‘P’s of </a:t>
            </a:r>
            <a:r>
              <a:rPr lang="en-GB" sz="2000" b="1" i="1" dirty="0">
                <a:ea typeface="+mn-lt"/>
                <a:cs typeface="+mn-lt"/>
              </a:rPr>
              <a:t>Pursue, Prevent, Protect and Prepare, </a:t>
            </a:r>
            <a:r>
              <a:rPr lang="en-GB" sz="2000" b="1" dirty="0">
                <a:ea typeface="+mn-lt"/>
                <a:cs typeface="+mn-lt"/>
              </a:rPr>
              <a:t>designed to coalesce and compliment CONTEST and has been recently updated (Home Office, 2018). </a:t>
            </a:r>
          </a:p>
          <a:p>
            <a:pPr marL="305435" indent="-305435"/>
            <a:endParaRPr lang="en-GB" sz="2000" b="1" dirty="0">
              <a:ea typeface="+mn-lt"/>
              <a:cs typeface="+mn-lt"/>
            </a:endParaRPr>
          </a:p>
          <a:p>
            <a:pPr marL="305435" indent="-305435"/>
            <a:r>
              <a:rPr lang="en-GB" sz="2000" b="1" dirty="0">
                <a:ea typeface="+mn-lt"/>
                <a:cs typeface="+mn-lt"/>
              </a:rPr>
              <a:t>In relation to counter-terrorism, this makes perfect sense as all terrorist organisations engage in criminal activity in order to finance their activities</a:t>
            </a:r>
          </a:p>
        </p:txBody>
      </p:sp>
    </p:spTree>
    <p:extLst>
      <p:ext uri="{BB962C8B-B14F-4D97-AF65-F5344CB8AC3E}">
        <p14:creationId xmlns:p14="http://schemas.microsoft.com/office/powerpoint/2010/main" val="1648975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3BEB9B-3093-4295-B60F-B7963060E689}"/>
              </a:ext>
            </a:extLst>
          </p:cNvPr>
          <p:cNvSpPr>
            <a:spLocks noGrp="1"/>
          </p:cNvSpPr>
          <p:nvPr>
            <p:ph type="title"/>
          </p:nvPr>
        </p:nvSpPr>
        <p:spPr>
          <a:xfrm>
            <a:off x="581192" y="702156"/>
            <a:ext cx="11029616" cy="847526"/>
          </a:xfrm>
        </p:spPr>
        <p:txBody>
          <a:bodyPr/>
          <a:lstStyle/>
          <a:p>
            <a:r>
              <a:rPr lang="en-GB" dirty="0"/>
              <a:t>Future developments</a:t>
            </a:r>
          </a:p>
        </p:txBody>
      </p:sp>
      <p:sp>
        <p:nvSpPr>
          <p:cNvPr id="3" name="Content Placeholder 2">
            <a:extLst>
              <a:ext uri="{FF2B5EF4-FFF2-40B4-BE49-F238E27FC236}">
                <a16:creationId xmlns:a16="http://schemas.microsoft.com/office/drawing/2014/main" id="{10461AF6-1A02-4A24-9C47-05239A031AB2}"/>
              </a:ext>
            </a:extLst>
          </p:cNvPr>
          <p:cNvSpPr>
            <a:spLocks noGrp="1"/>
          </p:cNvSpPr>
          <p:nvPr>
            <p:ph idx="1"/>
          </p:nvPr>
        </p:nvSpPr>
        <p:spPr>
          <a:xfrm>
            <a:off x="365103" y="1829073"/>
            <a:ext cx="11416301" cy="4669441"/>
          </a:xfrm>
        </p:spPr>
        <p:txBody>
          <a:bodyPr vert="horz" lIns="91440" tIns="45720" rIns="91440" bIns="45720" rtlCol="0" anchor="ctr">
            <a:noAutofit/>
          </a:bodyPr>
          <a:lstStyle/>
          <a:p>
            <a:pPr marL="305435" indent="-305435"/>
            <a:r>
              <a:rPr lang="en-GB" sz="1600" b="1" dirty="0">
                <a:ea typeface="+mn-lt"/>
                <a:cs typeface="+mn-lt"/>
              </a:rPr>
              <a:t>As the leaders of the security services constantly remind us, attacks will continue and some will be successful. </a:t>
            </a:r>
            <a:endParaRPr lang="en-US" sz="1600"/>
          </a:p>
          <a:p>
            <a:pPr marL="305435" indent="-305435"/>
            <a:endParaRPr lang="en-GB" sz="1600" b="1" dirty="0">
              <a:ea typeface="+mn-lt"/>
              <a:cs typeface="+mn-lt"/>
            </a:endParaRPr>
          </a:p>
          <a:p>
            <a:pPr marL="305435" indent="-305435"/>
            <a:r>
              <a:rPr lang="en-GB" sz="1600" b="1" dirty="0">
                <a:ea typeface="+mn-lt"/>
                <a:cs typeface="+mn-lt"/>
              </a:rPr>
              <a:t>The counter-terrorism policies and strategies will evolve accordingly and will be formulated based on evidence-based practice.</a:t>
            </a:r>
          </a:p>
          <a:p>
            <a:pPr marL="305435" indent="-305435"/>
            <a:endParaRPr lang="en-GB" sz="1600" b="1" dirty="0"/>
          </a:p>
          <a:p>
            <a:pPr marL="305435" indent="-305435"/>
            <a:r>
              <a:rPr lang="en-GB" sz="1600" b="1" dirty="0">
                <a:ea typeface="+mn-lt"/>
                <a:cs typeface="+mn-lt"/>
              </a:rPr>
              <a:t>One issue that could impinge on that in the future is the UK relationship with Europol. Europol has been one the successes of the European Union (EU)</a:t>
            </a:r>
          </a:p>
          <a:p>
            <a:pPr marL="305435" indent="-305435"/>
            <a:endParaRPr lang="en-GB" sz="1600" b="1" dirty="0"/>
          </a:p>
          <a:p>
            <a:pPr marL="305435" indent="-305435"/>
            <a:r>
              <a:rPr lang="en-GB" sz="1600" b="1" dirty="0">
                <a:ea typeface="+mn-lt"/>
                <a:cs typeface="+mn-lt"/>
              </a:rPr>
              <a:t>The original idea for a European Police Agency (Europol) came from the then German Chancellor, Helmut Kohl in 1991 (Drake, Muncie and Westmorland, 2010).  </a:t>
            </a:r>
          </a:p>
          <a:p>
            <a:pPr marL="305435" indent="-305435"/>
            <a:endParaRPr lang="en-GB" sz="1600" b="1" dirty="0">
              <a:ea typeface="+mn-lt"/>
              <a:cs typeface="+mn-lt"/>
            </a:endParaRPr>
          </a:p>
          <a:p>
            <a:pPr marL="305435" indent="-305435"/>
            <a:r>
              <a:rPr lang="en-GB" sz="1600" b="1" dirty="0">
                <a:ea typeface="+mn-lt"/>
                <a:cs typeface="+mn-lt"/>
              </a:rPr>
              <a:t>Europol began operations in 1999 and became a full EU Agency in 2010 for the member states of the EU, helping to shape and facilitate cross national border responses.</a:t>
            </a:r>
            <a:endParaRPr lang="en-GB" sz="1600"/>
          </a:p>
        </p:txBody>
      </p:sp>
    </p:spTree>
    <p:extLst>
      <p:ext uri="{BB962C8B-B14F-4D97-AF65-F5344CB8AC3E}">
        <p14:creationId xmlns:p14="http://schemas.microsoft.com/office/powerpoint/2010/main" val="7222598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90C3E4-AFDF-4D67-90BA-B7B154F80CC6}"/>
              </a:ext>
            </a:extLst>
          </p:cNvPr>
          <p:cNvSpPr>
            <a:spLocks noGrp="1"/>
          </p:cNvSpPr>
          <p:nvPr>
            <p:ph type="title"/>
          </p:nvPr>
        </p:nvSpPr>
        <p:spPr>
          <a:xfrm>
            <a:off x="581192" y="702156"/>
            <a:ext cx="11029616" cy="745168"/>
          </a:xfrm>
        </p:spPr>
        <p:txBody>
          <a:bodyPr/>
          <a:lstStyle/>
          <a:p>
            <a:r>
              <a:rPr lang="en-GB" dirty="0"/>
              <a:t>conclusion</a:t>
            </a:r>
          </a:p>
        </p:txBody>
      </p:sp>
      <p:sp>
        <p:nvSpPr>
          <p:cNvPr id="3" name="Content Placeholder 2">
            <a:extLst>
              <a:ext uri="{FF2B5EF4-FFF2-40B4-BE49-F238E27FC236}">
                <a16:creationId xmlns:a16="http://schemas.microsoft.com/office/drawing/2014/main" id="{255A9FC7-5B08-4783-B488-1996A23CBA11}"/>
              </a:ext>
            </a:extLst>
          </p:cNvPr>
          <p:cNvSpPr>
            <a:spLocks noGrp="1"/>
          </p:cNvSpPr>
          <p:nvPr>
            <p:ph idx="1"/>
          </p:nvPr>
        </p:nvSpPr>
        <p:spPr>
          <a:xfrm>
            <a:off x="581192" y="714507"/>
            <a:ext cx="11222958" cy="5727141"/>
          </a:xfrm>
        </p:spPr>
        <p:txBody>
          <a:bodyPr>
            <a:normAutofit/>
          </a:bodyPr>
          <a:lstStyle/>
          <a:p>
            <a:pPr marL="305435" indent="-305435"/>
            <a:r>
              <a:rPr lang="en-GB" sz="2000" b="1" dirty="0">
                <a:ea typeface="+mn-lt"/>
                <a:cs typeface="+mn-lt"/>
              </a:rPr>
              <a:t>That has now changed and concerning counter-terrorism policing, newer skills and abilities are now required to meet the constantly changing roles. </a:t>
            </a:r>
          </a:p>
          <a:p>
            <a:pPr marL="305435" indent="-305435"/>
            <a:endParaRPr lang="en-GB" sz="2000" b="1" dirty="0">
              <a:ea typeface="+mn-lt"/>
              <a:cs typeface="+mn-lt"/>
            </a:endParaRPr>
          </a:p>
          <a:p>
            <a:pPr marL="305435" indent="-305435"/>
            <a:r>
              <a:rPr lang="en-GB" sz="2000" b="1" dirty="0">
                <a:ea typeface="+mn-lt"/>
                <a:cs typeface="+mn-lt"/>
              </a:rPr>
              <a:t>It is clear that this trend will continue and all personnel in policing irrespective of role, not just specialists in counter-terrorism, will need to acquire fresh knowledge, develop the necessary skills required to fully apply the counter-terrorism strategy.</a:t>
            </a:r>
          </a:p>
        </p:txBody>
      </p:sp>
    </p:spTree>
    <p:extLst>
      <p:ext uri="{BB962C8B-B14F-4D97-AF65-F5344CB8AC3E}">
        <p14:creationId xmlns:p14="http://schemas.microsoft.com/office/powerpoint/2010/main" val="32494295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88FAB6-80CC-478D-964D-F0EA11D4FE2A}"/>
              </a:ext>
            </a:extLst>
          </p:cNvPr>
          <p:cNvSpPr>
            <a:spLocks noGrp="1"/>
          </p:cNvSpPr>
          <p:nvPr>
            <p:ph type="title"/>
          </p:nvPr>
        </p:nvSpPr>
        <p:spPr>
          <a:xfrm>
            <a:off x="581192" y="702156"/>
            <a:ext cx="11029616" cy="665556"/>
          </a:xfrm>
        </p:spPr>
        <p:txBody>
          <a:bodyPr/>
          <a:lstStyle/>
          <a:p>
            <a:r>
              <a:rPr lang="en-GB" dirty="0"/>
              <a:t>Conclusion</a:t>
            </a:r>
          </a:p>
        </p:txBody>
      </p:sp>
      <p:sp>
        <p:nvSpPr>
          <p:cNvPr id="3" name="Content Placeholder 2">
            <a:extLst>
              <a:ext uri="{FF2B5EF4-FFF2-40B4-BE49-F238E27FC236}">
                <a16:creationId xmlns:a16="http://schemas.microsoft.com/office/drawing/2014/main" id="{44BE93BF-BA8C-43DD-BA4F-CFC6FB0D9795}"/>
              </a:ext>
            </a:extLst>
          </p:cNvPr>
          <p:cNvSpPr>
            <a:spLocks noGrp="1"/>
          </p:cNvSpPr>
          <p:nvPr>
            <p:ph idx="1"/>
          </p:nvPr>
        </p:nvSpPr>
        <p:spPr>
          <a:xfrm>
            <a:off x="581192" y="1954178"/>
            <a:ext cx="11029615" cy="4021172"/>
          </a:xfrm>
        </p:spPr>
        <p:txBody>
          <a:bodyPr>
            <a:normAutofit/>
          </a:bodyPr>
          <a:lstStyle/>
          <a:p>
            <a:pPr marL="305435" indent="-305435"/>
            <a:r>
              <a:rPr lang="en-GB" sz="2000" b="1" dirty="0">
                <a:ea typeface="+mn-lt"/>
                <a:cs typeface="+mn-lt"/>
              </a:rPr>
              <a:t>Counter-terrorism has evolved in recent years and major events such as the 9/11 attacks and 7/7 bombings impinge both globally and locally.</a:t>
            </a:r>
            <a:endParaRPr lang="en-US" dirty="0"/>
          </a:p>
          <a:p>
            <a:pPr marL="305435" indent="-305435"/>
            <a:endParaRPr lang="en-GB" sz="2000" b="1" dirty="0">
              <a:ea typeface="+mn-lt"/>
              <a:cs typeface="+mn-lt"/>
            </a:endParaRPr>
          </a:p>
          <a:p>
            <a:pPr marL="305435" indent="-305435"/>
            <a:r>
              <a:rPr lang="en-GB" sz="2000" b="1" dirty="0">
                <a:ea typeface="+mn-lt"/>
                <a:cs typeface="+mn-lt"/>
              </a:rPr>
              <a:t>The UK has been no exception to that and in some regard can be considered to have responded well to the challenge.</a:t>
            </a:r>
          </a:p>
          <a:p>
            <a:pPr marL="305435" indent="-305435"/>
            <a:endParaRPr lang="en-GB" sz="2000" b="1" dirty="0"/>
          </a:p>
          <a:p>
            <a:pPr marL="305435" indent="-305435"/>
            <a:r>
              <a:rPr lang="en-GB" sz="2000" b="1" dirty="0">
                <a:ea typeface="+mn-lt"/>
                <a:cs typeface="+mn-lt"/>
              </a:rPr>
              <a:t>Brodeur (2007) refers to this as ‘high’ and ‘low’ policing; ‘high’ policing is traditionally associated with the work of the intelligence services and ‘low’ policing is the traditional role of the law enforcement agencies. </a:t>
            </a:r>
          </a:p>
        </p:txBody>
      </p:sp>
    </p:spTree>
    <p:extLst>
      <p:ext uri="{BB962C8B-B14F-4D97-AF65-F5344CB8AC3E}">
        <p14:creationId xmlns:p14="http://schemas.microsoft.com/office/powerpoint/2010/main" val="39376445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CD56A3-FA8D-4B0F-A45D-B55C871F15CD}"/>
              </a:ext>
            </a:extLst>
          </p:cNvPr>
          <p:cNvSpPr>
            <a:spLocks noGrp="1"/>
          </p:cNvSpPr>
          <p:nvPr>
            <p:ph type="title"/>
          </p:nvPr>
        </p:nvSpPr>
        <p:spPr/>
        <p:txBody>
          <a:bodyPr/>
          <a:lstStyle/>
          <a:p>
            <a:r>
              <a:rPr lang="en-GB" dirty="0"/>
              <a:t>Thank you</a:t>
            </a:r>
          </a:p>
        </p:txBody>
      </p:sp>
      <p:sp>
        <p:nvSpPr>
          <p:cNvPr id="3" name="Content Placeholder 2">
            <a:extLst>
              <a:ext uri="{FF2B5EF4-FFF2-40B4-BE49-F238E27FC236}">
                <a16:creationId xmlns:a16="http://schemas.microsoft.com/office/drawing/2014/main" id="{E8A11BAE-7723-448C-A91F-FBC725DF158F}"/>
              </a:ext>
            </a:extLst>
          </p:cNvPr>
          <p:cNvSpPr>
            <a:spLocks noGrp="1"/>
          </p:cNvSpPr>
          <p:nvPr>
            <p:ph idx="1"/>
          </p:nvPr>
        </p:nvSpPr>
        <p:spPr/>
        <p:txBody>
          <a:bodyPr>
            <a:normAutofit/>
          </a:bodyPr>
          <a:lstStyle/>
          <a:p>
            <a:pPr marL="0" indent="0" algn="ctr">
              <a:buNone/>
            </a:pPr>
            <a:r>
              <a:rPr lang="en-GB" sz="4000" dirty="0">
                <a:solidFill>
                  <a:srgbClr val="FF0000"/>
                </a:solidFill>
              </a:rPr>
              <a:t>Any Questions?</a:t>
            </a:r>
            <a:endParaRPr lang="en-US" sz="4000" dirty="0">
              <a:solidFill>
                <a:srgbClr val="FF0000"/>
              </a:solidFill>
            </a:endParaRPr>
          </a:p>
        </p:txBody>
      </p:sp>
    </p:spTree>
    <p:extLst>
      <p:ext uri="{BB962C8B-B14F-4D97-AF65-F5344CB8AC3E}">
        <p14:creationId xmlns:p14="http://schemas.microsoft.com/office/powerpoint/2010/main" val="1944526520"/>
      </p:ext>
    </p:extLst>
  </p:cSld>
  <p:clrMapOvr>
    <a:masterClrMapping/>
  </p:clrMapOvr>
</p:sld>
</file>

<file path=ppt/theme/theme1.xml><?xml version="1.0" encoding="utf-8"?>
<a:theme xmlns:a="http://schemas.openxmlformats.org/drawingml/2006/main" name="DividendVTI">
  <a:themeElements>
    <a:clrScheme name="Blue II">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EAC1C"/>
      </a:hlink>
      <a:folHlink>
        <a:srgbClr val="B26B02"/>
      </a:folHlink>
    </a:clrScheme>
    <a:fontScheme name="Dividend">
      <a:majorFont>
        <a:latin typeface="Franklin Gothic Demi"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DividendVTI" id="{97558BDE-0B66-457C-BB6F-7B1B22DAA9B8}" vid="{F53508A3-AC60-448A-AF37-934D5F1A0D5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a410dd7f93c95333ffa1b60ed6adedd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a936d9baba76aa3866493feff160faab"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86F8F25-7DCF-49B0-B5F0-AA0ABF76811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26C87BDA-4A63-49E5-B1C6-17009D735668}">
  <ds:schemaRefs>
    <ds:schemaRef ds:uri="http://schemas.microsoft.com/office/2006/metadata/properties"/>
    <ds:schemaRef ds:uri="http://schemas.microsoft.com/office/infopath/2007/PartnerControls"/>
    <ds:schemaRef ds:uri="71af3243-3dd4-4a8d-8c0d-dd76da1f02a5"/>
  </ds:schemaRefs>
</ds:datastoreItem>
</file>

<file path=customXml/itemProps3.xml><?xml version="1.0" encoding="utf-8"?>
<ds:datastoreItem xmlns:ds="http://schemas.openxmlformats.org/officeDocument/2006/customXml" ds:itemID="{6B785B20-B9ED-431C-8634-327D6921CC1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tf33552983</Template>
  <TotalTime>0</TotalTime>
  <Words>32</Words>
  <Application>Microsoft Office PowerPoint</Application>
  <PresentationFormat>Widescreen</PresentationFormat>
  <Paragraphs>11</Paragraphs>
  <Slides>42</Slides>
  <Notes>2</Notes>
  <HiddenSlides>1</HiddenSlides>
  <MMClips>0</MMClips>
  <ScaleCrop>false</ScaleCrop>
  <HeadingPairs>
    <vt:vector size="4" baseType="variant">
      <vt:variant>
        <vt:lpstr>Theme</vt:lpstr>
      </vt:variant>
      <vt:variant>
        <vt:i4>1</vt:i4>
      </vt:variant>
      <vt:variant>
        <vt:lpstr>Slide Titles</vt:lpstr>
      </vt:variant>
      <vt:variant>
        <vt:i4>42</vt:i4>
      </vt:variant>
    </vt:vector>
  </HeadingPairs>
  <TitlesOfParts>
    <vt:vector size="43" baseType="lpstr">
      <vt:lpstr>DividendVTI</vt:lpstr>
      <vt:lpstr>Counter Terrorism – The Front Line</vt:lpstr>
      <vt:lpstr>Introduction</vt:lpstr>
      <vt:lpstr>Introduction</vt:lpstr>
      <vt:lpstr>Counter Terrorism</vt:lpstr>
      <vt:lpstr>Counter terrorism</vt:lpstr>
      <vt:lpstr>Watch the film – the CONTEST STRATEGY</vt:lpstr>
      <vt:lpstr>The historical context</vt:lpstr>
      <vt:lpstr>The historical context</vt:lpstr>
      <vt:lpstr>The historical context</vt:lpstr>
      <vt:lpstr>The historical context</vt:lpstr>
      <vt:lpstr>The historical context</vt:lpstr>
      <vt:lpstr>Wtach the film - The Angry Brigade </vt:lpstr>
      <vt:lpstr>The formation of the bomb squad</vt:lpstr>
      <vt:lpstr>The Irish Troubles</vt:lpstr>
      <vt:lpstr>Islamist extremist threats</vt:lpstr>
      <vt:lpstr>LEGISLATION</vt:lpstr>
      <vt:lpstr>legislation</vt:lpstr>
      <vt:lpstr>Not  SIMPLE ISSUE!!</vt:lpstr>
      <vt:lpstr>THE EVIDENCE BASE</vt:lpstr>
      <vt:lpstr>The use of Covert Human intelligence sources (chis)</vt:lpstr>
      <vt:lpstr>DEVELOPING APPROACHES</vt:lpstr>
      <vt:lpstr>Developing approaches</vt:lpstr>
      <vt:lpstr>The aftermath of 9/11</vt:lpstr>
      <vt:lpstr>Joint Terrorism analysis centre (jtac)</vt:lpstr>
      <vt:lpstr>Cabinet Office Briefing Rooms (COBRA)</vt:lpstr>
      <vt:lpstr>GCHQ</vt:lpstr>
      <vt:lpstr>GCHQ</vt:lpstr>
      <vt:lpstr>COUNTER TERRORISM STRATEGY (CONTEST)</vt:lpstr>
      <vt:lpstr>CONTEST - PURSUE</vt:lpstr>
      <vt:lpstr>Contest – protect &amp; prepare </vt:lpstr>
      <vt:lpstr>CONTEST - PREVENT</vt:lpstr>
      <vt:lpstr>Project rich picture</vt:lpstr>
      <vt:lpstr>Project rich picture</vt:lpstr>
      <vt:lpstr>The channel program</vt:lpstr>
      <vt:lpstr>Civil Contingency</vt:lpstr>
      <vt:lpstr>Police firearms units</vt:lpstr>
      <vt:lpstr>National security advisor</vt:lpstr>
      <vt:lpstr>  Serious &amp; organised crime strategy</vt:lpstr>
      <vt:lpstr>Future developments</vt:lpstr>
      <vt:lpstr>conclusion</vt:lpstr>
      <vt:lpstr>Conclusion</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Lorem Ipsum</dc:title>
  <dc:creator/>
  <cp:lastModifiedBy/>
  <cp:revision>800</cp:revision>
  <dcterms:created xsi:type="dcterms:W3CDTF">2020-10-21T11:03:03Z</dcterms:created>
  <dcterms:modified xsi:type="dcterms:W3CDTF">2020-10-22T10:34:58Z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