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54229-C707-451E-8B8A-20B63F39D011}" v="207" dt="2025-10-16T11:23:31.146"/>
    <p1510:client id="{B24CB9D7-0A36-4A4B-B7B5-A552C8050FD9}" v="209" dt="2025-10-16T11:54:26.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2017" autoAdjust="0"/>
  </p:normalViewPr>
  <p:slideViewPr>
    <p:cSldViewPr snapToGrid="0">
      <p:cViewPr varScale="1">
        <p:scale>
          <a:sx n="76" d="100"/>
          <a:sy n="76" d="100"/>
        </p:scale>
        <p:origin x="715" y="5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4393ED-B65B-46E7-AD4C-24801E50A09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4ACF5DC-9A74-4E82-9D45-CAEC8A3947AF}">
      <dgm:prSet/>
      <dgm:spPr/>
      <dgm:t>
        <a:bodyPr/>
        <a:lstStyle/>
        <a:p>
          <a:r>
            <a:rPr lang="en-GB">
              <a:latin typeface="Times New Roman" panose="02020603050405020304" pitchFamily="18" charset="0"/>
              <a:cs typeface="Times New Roman" panose="02020603050405020304" pitchFamily="18" charset="0"/>
            </a:rPr>
            <a:t>173,515 UK hospitality businesses in 2024</a:t>
          </a:r>
          <a:endParaRPr lang="en-US">
            <a:latin typeface="Times New Roman" panose="02020603050405020304" pitchFamily="18" charset="0"/>
            <a:cs typeface="Times New Roman" panose="02020603050405020304" pitchFamily="18" charset="0"/>
          </a:endParaRPr>
        </a:p>
      </dgm:t>
    </dgm:pt>
    <dgm:pt modelId="{D42A1076-A1AF-48F0-BB74-BE04ADAECE44}" type="parTrans" cxnId="{6A4C450F-3FC8-4D38-924C-7B9D4AB0F169}">
      <dgm:prSet/>
      <dgm:spPr/>
      <dgm:t>
        <a:bodyPr/>
        <a:lstStyle/>
        <a:p>
          <a:endParaRPr lang="en-US"/>
        </a:p>
      </dgm:t>
    </dgm:pt>
    <dgm:pt modelId="{BD57CB7A-BFE7-419A-BF43-D9B05226C8A0}" type="sibTrans" cxnId="{6A4C450F-3FC8-4D38-924C-7B9D4AB0F169}">
      <dgm:prSet/>
      <dgm:spPr/>
      <dgm:t>
        <a:bodyPr/>
        <a:lstStyle/>
        <a:p>
          <a:endParaRPr lang="en-US"/>
        </a:p>
      </dgm:t>
    </dgm:pt>
    <dgm:pt modelId="{E96B3844-02FF-4261-8304-91B791234BE9}">
      <dgm:prSet/>
      <dgm:spPr/>
      <dgm:t>
        <a:bodyPr/>
        <a:lstStyle/>
        <a:p>
          <a:r>
            <a:rPr lang="en-GB" dirty="0">
              <a:latin typeface="Times New Roman" panose="02020603050405020304" pitchFamily="18" charset="0"/>
              <a:cs typeface="Times New Roman" panose="02020603050405020304" pitchFamily="18" charset="0"/>
            </a:rPr>
            <a:t>Contribution of £93 billion to the national economy</a:t>
          </a:r>
          <a:endParaRPr lang="en-US" dirty="0">
            <a:latin typeface="Times New Roman" panose="02020603050405020304" pitchFamily="18" charset="0"/>
            <a:cs typeface="Times New Roman" panose="02020603050405020304" pitchFamily="18" charset="0"/>
          </a:endParaRPr>
        </a:p>
      </dgm:t>
    </dgm:pt>
    <dgm:pt modelId="{203266B4-E854-4CF3-87E7-23E641269ACE}" type="parTrans" cxnId="{6CC7FE1E-9C98-4945-8D45-A1FA918F7F98}">
      <dgm:prSet/>
      <dgm:spPr/>
      <dgm:t>
        <a:bodyPr/>
        <a:lstStyle/>
        <a:p>
          <a:endParaRPr lang="en-US"/>
        </a:p>
      </dgm:t>
    </dgm:pt>
    <dgm:pt modelId="{1F8606B0-AE3C-49FA-A4F5-3DC8B390E29E}" type="sibTrans" cxnId="{6CC7FE1E-9C98-4945-8D45-A1FA918F7F98}">
      <dgm:prSet/>
      <dgm:spPr/>
      <dgm:t>
        <a:bodyPr/>
        <a:lstStyle/>
        <a:p>
          <a:endParaRPr lang="en-US"/>
        </a:p>
      </dgm:t>
    </dgm:pt>
    <dgm:pt modelId="{E8BF7D47-5D5A-4231-83B8-CED5E53FA27F}">
      <dgm:prSet/>
      <dgm:spPr/>
      <dgm:t>
        <a:bodyPr/>
        <a:lstStyle/>
        <a:p>
          <a:r>
            <a:rPr lang="en-GB" dirty="0">
              <a:latin typeface="Times New Roman" panose="02020603050405020304" pitchFamily="18" charset="0"/>
              <a:cs typeface="Times New Roman" panose="02020603050405020304" pitchFamily="18" charset="0"/>
            </a:rPr>
            <a:t>Expected to provide 500,000 jobs by 2027</a:t>
          </a:r>
          <a:endParaRPr lang="en-US" dirty="0">
            <a:latin typeface="Times New Roman" panose="02020603050405020304" pitchFamily="18" charset="0"/>
            <a:cs typeface="Times New Roman" panose="02020603050405020304" pitchFamily="18" charset="0"/>
          </a:endParaRPr>
        </a:p>
      </dgm:t>
    </dgm:pt>
    <dgm:pt modelId="{0539B9D3-8FC2-400D-9E0B-7335D1AF7F5F}" type="parTrans" cxnId="{370C8C06-EE29-48AF-8FB0-052A587A0DF7}">
      <dgm:prSet/>
      <dgm:spPr/>
      <dgm:t>
        <a:bodyPr/>
        <a:lstStyle/>
        <a:p>
          <a:endParaRPr lang="en-US"/>
        </a:p>
      </dgm:t>
    </dgm:pt>
    <dgm:pt modelId="{73C1B99B-390E-44CB-AE2B-ABB66E84296B}" type="sibTrans" cxnId="{370C8C06-EE29-48AF-8FB0-052A587A0DF7}">
      <dgm:prSet/>
      <dgm:spPr/>
      <dgm:t>
        <a:bodyPr/>
        <a:lstStyle/>
        <a:p>
          <a:endParaRPr lang="en-US"/>
        </a:p>
      </dgm:t>
    </dgm:pt>
    <dgm:pt modelId="{B4F28048-290C-43AE-A730-723905F144FF}">
      <dgm:prSet/>
      <dgm:spPr/>
      <dgm:t>
        <a:bodyPr/>
        <a:lstStyle/>
        <a:p>
          <a:r>
            <a:rPr lang="en-GB" dirty="0">
              <a:latin typeface="Times New Roman" panose="02020603050405020304" pitchFamily="18" charset="0"/>
              <a:cs typeface="Times New Roman" panose="02020603050405020304" pitchFamily="18" charset="0"/>
            </a:rPr>
            <a:t>Need for efficient waste management</a:t>
          </a:r>
          <a:endParaRPr lang="en-US" dirty="0">
            <a:latin typeface="Times New Roman" panose="02020603050405020304" pitchFamily="18" charset="0"/>
            <a:cs typeface="Times New Roman" panose="02020603050405020304" pitchFamily="18" charset="0"/>
          </a:endParaRPr>
        </a:p>
      </dgm:t>
    </dgm:pt>
    <dgm:pt modelId="{2A2C03E2-1186-44BB-B6BB-AB56F7A44DF8}" type="parTrans" cxnId="{1896AEF9-CB85-49C3-B775-A454CEBD4FE1}">
      <dgm:prSet/>
      <dgm:spPr/>
      <dgm:t>
        <a:bodyPr/>
        <a:lstStyle/>
        <a:p>
          <a:endParaRPr lang="en-US"/>
        </a:p>
      </dgm:t>
    </dgm:pt>
    <dgm:pt modelId="{7E8286EC-849F-461A-A695-3F4C20CAED37}" type="sibTrans" cxnId="{1896AEF9-CB85-49C3-B775-A454CEBD4FE1}">
      <dgm:prSet/>
      <dgm:spPr/>
      <dgm:t>
        <a:bodyPr/>
        <a:lstStyle/>
        <a:p>
          <a:endParaRPr lang="en-US"/>
        </a:p>
      </dgm:t>
    </dgm:pt>
    <dgm:pt modelId="{086FE855-6E7D-4DFC-B798-9835BECDF07C}" type="pres">
      <dgm:prSet presAssocID="{AD4393ED-B65B-46E7-AD4C-24801E50A099}" presName="root" presStyleCnt="0">
        <dgm:presLayoutVars>
          <dgm:dir/>
          <dgm:resizeHandles val="exact"/>
        </dgm:presLayoutVars>
      </dgm:prSet>
      <dgm:spPr/>
    </dgm:pt>
    <dgm:pt modelId="{32389F6D-D3A3-40EF-98CA-55AA72E73F52}" type="pres">
      <dgm:prSet presAssocID="{34ACF5DC-9A74-4E82-9D45-CAEC8A3947AF}" presName="compNode" presStyleCnt="0"/>
      <dgm:spPr/>
    </dgm:pt>
    <dgm:pt modelId="{16487B08-B672-4F0C-8B0F-E253FEB748D3}" type="pres">
      <dgm:prSet presAssocID="{34ACF5DC-9A74-4E82-9D45-CAEC8A3947AF}" presName="bgRect" presStyleLbl="bgShp" presStyleIdx="0" presStyleCnt="4"/>
      <dgm:spPr/>
    </dgm:pt>
    <dgm:pt modelId="{9DEE35EC-D9DB-4378-80DC-A81D473379C3}" type="pres">
      <dgm:prSet presAssocID="{34ACF5DC-9A74-4E82-9D45-CAEC8A3947A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A0FB8A37-E1CD-432F-83CB-ECB51FDEAE20}" type="pres">
      <dgm:prSet presAssocID="{34ACF5DC-9A74-4E82-9D45-CAEC8A3947AF}" presName="spaceRect" presStyleCnt="0"/>
      <dgm:spPr/>
    </dgm:pt>
    <dgm:pt modelId="{3EB1F6D0-E481-45A4-AC45-E186CE1F9DDD}" type="pres">
      <dgm:prSet presAssocID="{34ACF5DC-9A74-4E82-9D45-CAEC8A3947AF}" presName="parTx" presStyleLbl="revTx" presStyleIdx="0" presStyleCnt="4">
        <dgm:presLayoutVars>
          <dgm:chMax val="0"/>
          <dgm:chPref val="0"/>
        </dgm:presLayoutVars>
      </dgm:prSet>
      <dgm:spPr/>
    </dgm:pt>
    <dgm:pt modelId="{2AD45E0E-8360-455D-99B5-CA093B1C31AB}" type="pres">
      <dgm:prSet presAssocID="{BD57CB7A-BFE7-419A-BF43-D9B05226C8A0}" presName="sibTrans" presStyleCnt="0"/>
      <dgm:spPr/>
    </dgm:pt>
    <dgm:pt modelId="{CB3B6427-EB70-4A82-8A4F-D6FCFBEDC0C4}" type="pres">
      <dgm:prSet presAssocID="{E96B3844-02FF-4261-8304-91B791234BE9}" presName="compNode" presStyleCnt="0"/>
      <dgm:spPr/>
    </dgm:pt>
    <dgm:pt modelId="{95F4397D-329D-47F1-BFCF-938BEDB789D7}" type="pres">
      <dgm:prSet presAssocID="{E96B3844-02FF-4261-8304-91B791234BE9}" presName="bgRect" presStyleLbl="bgShp" presStyleIdx="1" presStyleCnt="4"/>
      <dgm:spPr/>
    </dgm:pt>
    <dgm:pt modelId="{AB69F9DD-C51B-403A-BC20-1AB4E438AA04}" type="pres">
      <dgm:prSet presAssocID="{E96B3844-02FF-4261-8304-91B791234BE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4AB5A5EF-A00B-4842-98FC-E1FDE99A8A29}" type="pres">
      <dgm:prSet presAssocID="{E96B3844-02FF-4261-8304-91B791234BE9}" presName="spaceRect" presStyleCnt="0"/>
      <dgm:spPr/>
    </dgm:pt>
    <dgm:pt modelId="{4BA2D260-F3F4-4C1C-A70F-CEE4BA24265E}" type="pres">
      <dgm:prSet presAssocID="{E96B3844-02FF-4261-8304-91B791234BE9}" presName="parTx" presStyleLbl="revTx" presStyleIdx="1" presStyleCnt="4">
        <dgm:presLayoutVars>
          <dgm:chMax val="0"/>
          <dgm:chPref val="0"/>
        </dgm:presLayoutVars>
      </dgm:prSet>
      <dgm:spPr/>
    </dgm:pt>
    <dgm:pt modelId="{4D979310-AAEC-427A-A0AA-85A8ABBC13A4}" type="pres">
      <dgm:prSet presAssocID="{1F8606B0-AE3C-49FA-A4F5-3DC8B390E29E}" presName="sibTrans" presStyleCnt="0"/>
      <dgm:spPr/>
    </dgm:pt>
    <dgm:pt modelId="{B64D7113-786E-4D78-97E5-85C3121B1100}" type="pres">
      <dgm:prSet presAssocID="{E8BF7D47-5D5A-4231-83B8-CED5E53FA27F}" presName="compNode" presStyleCnt="0"/>
      <dgm:spPr/>
    </dgm:pt>
    <dgm:pt modelId="{54911739-BED0-4557-9C54-1827B84460FC}" type="pres">
      <dgm:prSet presAssocID="{E8BF7D47-5D5A-4231-83B8-CED5E53FA27F}" presName="bgRect" presStyleLbl="bgShp" presStyleIdx="2" presStyleCnt="4"/>
      <dgm:spPr/>
    </dgm:pt>
    <dgm:pt modelId="{0FA6D692-5885-400C-88C6-9E23D976C86C}" type="pres">
      <dgm:prSet presAssocID="{E8BF7D47-5D5A-4231-83B8-CED5E53FA27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03F6B7C8-EC71-4781-B686-BD15C4DB539D}" type="pres">
      <dgm:prSet presAssocID="{E8BF7D47-5D5A-4231-83B8-CED5E53FA27F}" presName="spaceRect" presStyleCnt="0"/>
      <dgm:spPr/>
    </dgm:pt>
    <dgm:pt modelId="{EB7B9E57-B89C-4102-AE18-5D60EE353E04}" type="pres">
      <dgm:prSet presAssocID="{E8BF7D47-5D5A-4231-83B8-CED5E53FA27F}" presName="parTx" presStyleLbl="revTx" presStyleIdx="2" presStyleCnt="4">
        <dgm:presLayoutVars>
          <dgm:chMax val="0"/>
          <dgm:chPref val="0"/>
        </dgm:presLayoutVars>
      </dgm:prSet>
      <dgm:spPr/>
    </dgm:pt>
    <dgm:pt modelId="{E261F188-FDCF-4C96-902A-D0885AE543C1}" type="pres">
      <dgm:prSet presAssocID="{73C1B99B-390E-44CB-AE2B-ABB66E84296B}" presName="sibTrans" presStyleCnt="0"/>
      <dgm:spPr/>
    </dgm:pt>
    <dgm:pt modelId="{76DA1901-0763-4684-BAC6-733D78F338DB}" type="pres">
      <dgm:prSet presAssocID="{B4F28048-290C-43AE-A730-723905F144FF}" presName="compNode" presStyleCnt="0"/>
      <dgm:spPr/>
    </dgm:pt>
    <dgm:pt modelId="{3830D920-089E-4C11-999D-9AFC47C483F2}" type="pres">
      <dgm:prSet presAssocID="{B4F28048-290C-43AE-A730-723905F144FF}" presName="bgRect" presStyleLbl="bgShp" presStyleIdx="3" presStyleCnt="4"/>
      <dgm:spPr/>
    </dgm:pt>
    <dgm:pt modelId="{49FD99E4-6309-4B10-8CFF-21201ACC0FBC}" type="pres">
      <dgm:prSet presAssocID="{B4F28048-290C-43AE-A730-723905F144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a:ext>
      </dgm:extLst>
    </dgm:pt>
    <dgm:pt modelId="{65632D9E-F47E-47AD-8DC8-D2DA3730C719}" type="pres">
      <dgm:prSet presAssocID="{B4F28048-290C-43AE-A730-723905F144FF}" presName="spaceRect" presStyleCnt="0"/>
      <dgm:spPr/>
    </dgm:pt>
    <dgm:pt modelId="{16723026-B7AA-41AF-97C9-896D6897395E}" type="pres">
      <dgm:prSet presAssocID="{B4F28048-290C-43AE-A730-723905F144FF}" presName="parTx" presStyleLbl="revTx" presStyleIdx="3" presStyleCnt="4">
        <dgm:presLayoutVars>
          <dgm:chMax val="0"/>
          <dgm:chPref val="0"/>
        </dgm:presLayoutVars>
      </dgm:prSet>
      <dgm:spPr/>
    </dgm:pt>
  </dgm:ptLst>
  <dgm:cxnLst>
    <dgm:cxn modelId="{370C8C06-EE29-48AF-8FB0-052A587A0DF7}" srcId="{AD4393ED-B65B-46E7-AD4C-24801E50A099}" destId="{E8BF7D47-5D5A-4231-83B8-CED5E53FA27F}" srcOrd="2" destOrd="0" parTransId="{0539B9D3-8FC2-400D-9E0B-7335D1AF7F5F}" sibTransId="{73C1B99B-390E-44CB-AE2B-ABB66E84296B}"/>
    <dgm:cxn modelId="{6A4C450F-3FC8-4D38-924C-7B9D4AB0F169}" srcId="{AD4393ED-B65B-46E7-AD4C-24801E50A099}" destId="{34ACF5DC-9A74-4E82-9D45-CAEC8A3947AF}" srcOrd="0" destOrd="0" parTransId="{D42A1076-A1AF-48F0-BB74-BE04ADAECE44}" sibTransId="{BD57CB7A-BFE7-419A-BF43-D9B05226C8A0}"/>
    <dgm:cxn modelId="{9712A711-B3DC-4705-9308-6C5CBE61982A}" type="presOf" srcId="{B4F28048-290C-43AE-A730-723905F144FF}" destId="{16723026-B7AA-41AF-97C9-896D6897395E}" srcOrd="0" destOrd="0" presId="urn:microsoft.com/office/officeart/2018/2/layout/IconVerticalSolidList"/>
    <dgm:cxn modelId="{6CC7FE1E-9C98-4945-8D45-A1FA918F7F98}" srcId="{AD4393ED-B65B-46E7-AD4C-24801E50A099}" destId="{E96B3844-02FF-4261-8304-91B791234BE9}" srcOrd="1" destOrd="0" parTransId="{203266B4-E854-4CF3-87E7-23E641269ACE}" sibTransId="{1F8606B0-AE3C-49FA-A4F5-3DC8B390E29E}"/>
    <dgm:cxn modelId="{B45A392D-4A3D-4B81-B37F-0B06B68F5C1C}" type="presOf" srcId="{AD4393ED-B65B-46E7-AD4C-24801E50A099}" destId="{086FE855-6E7D-4DFC-B798-9835BECDF07C}" srcOrd="0" destOrd="0" presId="urn:microsoft.com/office/officeart/2018/2/layout/IconVerticalSolidList"/>
    <dgm:cxn modelId="{0F21D262-3890-437C-8D1D-B7F489EAA4FF}" type="presOf" srcId="{34ACF5DC-9A74-4E82-9D45-CAEC8A3947AF}" destId="{3EB1F6D0-E481-45A4-AC45-E186CE1F9DDD}" srcOrd="0" destOrd="0" presId="urn:microsoft.com/office/officeart/2018/2/layout/IconVerticalSolidList"/>
    <dgm:cxn modelId="{2AABE882-4C73-42B1-8DD5-F38BA5F72C19}" type="presOf" srcId="{E96B3844-02FF-4261-8304-91B791234BE9}" destId="{4BA2D260-F3F4-4C1C-A70F-CEE4BA24265E}" srcOrd="0" destOrd="0" presId="urn:microsoft.com/office/officeart/2018/2/layout/IconVerticalSolidList"/>
    <dgm:cxn modelId="{E0BE7488-FF46-4E33-B5F7-9F23E48F2602}" type="presOf" srcId="{E8BF7D47-5D5A-4231-83B8-CED5E53FA27F}" destId="{EB7B9E57-B89C-4102-AE18-5D60EE353E04}" srcOrd="0" destOrd="0" presId="urn:microsoft.com/office/officeart/2018/2/layout/IconVerticalSolidList"/>
    <dgm:cxn modelId="{1896AEF9-CB85-49C3-B775-A454CEBD4FE1}" srcId="{AD4393ED-B65B-46E7-AD4C-24801E50A099}" destId="{B4F28048-290C-43AE-A730-723905F144FF}" srcOrd="3" destOrd="0" parTransId="{2A2C03E2-1186-44BB-B6BB-AB56F7A44DF8}" sibTransId="{7E8286EC-849F-461A-A695-3F4C20CAED37}"/>
    <dgm:cxn modelId="{7B823F0F-153C-49CE-B577-F82489530048}" type="presParOf" srcId="{086FE855-6E7D-4DFC-B798-9835BECDF07C}" destId="{32389F6D-D3A3-40EF-98CA-55AA72E73F52}" srcOrd="0" destOrd="0" presId="urn:microsoft.com/office/officeart/2018/2/layout/IconVerticalSolidList"/>
    <dgm:cxn modelId="{704C0067-2B58-4693-9C9A-E5F3384D4E3D}" type="presParOf" srcId="{32389F6D-D3A3-40EF-98CA-55AA72E73F52}" destId="{16487B08-B672-4F0C-8B0F-E253FEB748D3}" srcOrd="0" destOrd="0" presId="urn:microsoft.com/office/officeart/2018/2/layout/IconVerticalSolidList"/>
    <dgm:cxn modelId="{457E3C68-5D9B-4191-828A-500BB44F5C0A}" type="presParOf" srcId="{32389F6D-D3A3-40EF-98CA-55AA72E73F52}" destId="{9DEE35EC-D9DB-4378-80DC-A81D473379C3}" srcOrd="1" destOrd="0" presId="urn:microsoft.com/office/officeart/2018/2/layout/IconVerticalSolidList"/>
    <dgm:cxn modelId="{5FAE7AA9-3416-4E65-B5AE-0E74B7E18821}" type="presParOf" srcId="{32389F6D-D3A3-40EF-98CA-55AA72E73F52}" destId="{A0FB8A37-E1CD-432F-83CB-ECB51FDEAE20}" srcOrd="2" destOrd="0" presId="urn:microsoft.com/office/officeart/2018/2/layout/IconVerticalSolidList"/>
    <dgm:cxn modelId="{AA32FB4B-ACD9-4C92-8C50-D4EFB04D359E}" type="presParOf" srcId="{32389F6D-D3A3-40EF-98CA-55AA72E73F52}" destId="{3EB1F6D0-E481-45A4-AC45-E186CE1F9DDD}" srcOrd="3" destOrd="0" presId="urn:microsoft.com/office/officeart/2018/2/layout/IconVerticalSolidList"/>
    <dgm:cxn modelId="{A7E4A170-C1E3-4D02-BDE4-BC9360FC0F29}" type="presParOf" srcId="{086FE855-6E7D-4DFC-B798-9835BECDF07C}" destId="{2AD45E0E-8360-455D-99B5-CA093B1C31AB}" srcOrd="1" destOrd="0" presId="urn:microsoft.com/office/officeart/2018/2/layout/IconVerticalSolidList"/>
    <dgm:cxn modelId="{BE0573FF-385D-46E0-8C95-7A9F123065CD}" type="presParOf" srcId="{086FE855-6E7D-4DFC-B798-9835BECDF07C}" destId="{CB3B6427-EB70-4A82-8A4F-D6FCFBEDC0C4}" srcOrd="2" destOrd="0" presId="urn:microsoft.com/office/officeart/2018/2/layout/IconVerticalSolidList"/>
    <dgm:cxn modelId="{3B842072-8AB1-45DC-BF08-4368282F55DE}" type="presParOf" srcId="{CB3B6427-EB70-4A82-8A4F-D6FCFBEDC0C4}" destId="{95F4397D-329D-47F1-BFCF-938BEDB789D7}" srcOrd="0" destOrd="0" presId="urn:microsoft.com/office/officeart/2018/2/layout/IconVerticalSolidList"/>
    <dgm:cxn modelId="{35990B1B-1AA2-498B-913D-403E334EFB54}" type="presParOf" srcId="{CB3B6427-EB70-4A82-8A4F-D6FCFBEDC0C4}" destId="{AB69F9DD-C51B-403A-BC20-1AB4E438AA04}" srcOrd="1" destOrd="0" presId="urn:microsoft.com/office/officeart/2018/2/layout/IconVerticalSolidList"/>
    <dgm:cxn modelId="{B3C986B8-813B-47EC-ABCE-9CD35D57CE88}" type="presParOf" srcId="{CB3B6427-EB70-4A82-8A4F-D6FCFBEDC0C4}" destId="{4AB5A5EF-A00B-4842-98FC-E1FDE99A8A29}" srcOrd="2" destOrd="0" presId="urn:microsoft.com/office/officeart/2018/2/layout/IconVerticalSolidList"/>
    <dgm:cxn modelId="{DBC1975A-3C64-4612-B837-75CD1FC78B22}" type="presParOf" srcId="{CB3B6427-EB70-4A82-8A4F-D6FCFBEDC0C4}" destId="{4BA2D260-F3F4-4C1C-A70F-CEE4BA24265E}" srcOrd="3" destOrd="0" presId="urn:microsoft.com/office/officeart/2018/2/layout/IconVerticalSolidList"/>
    <dgm:cxn modelId="{B05B5800-DF19-4344-A432-B2F277B6DE67}" type="presParOf" srcId="{086FE855-6E7D-4DFC-B798-9835BECDF07C}" destId="{4D979310-AAEC-427A-A0AA-85A8ABBC13A4}" srcOrd="3" destOrd="0" presId="urn:microsoft.com/office/officeart/2018/2/layout/IconVerticalSolidList"/>
    <dgm:cxn modelId="{93570547-4B4E-46E8-A248-CFE71D23DC31}" type="presParOf" srcId="{086FE855-6E7D-4DFC-B798-9835BECDF07C}" destId="{B64D7113-786E-4D78-97E5-85C3121B1100}" srcOrd="4" destOrd="0" presId="urn:microsoft.com/office/officeart/2018/2/layout/IconVerticalSolidList"/>
    <dgm:cxn modelId="{13C8C395-D29A-48F2-A480-F6BDB9F00174}" type="presParOf" srcId="{B64D7113-786E-4D78-97E5-85C3121B1100}" destId="{54911739-BED0-4557-9C54-1827B84460FC}" srcOrd="0" destOrd="0" presId="urn:microsoft.com/office/officeart/2018/2/layout/IconVerticalSolidList"/>
    <dgm:cxn modelId="{D9962CCF-42EA-4521-ABB7-B41379A93081}" type="presParOf" srcId="{B64D7113-786E-4D78-97E5-85C3121B1100}" destId="{0FA6D692-5885-400C-88C6-9E23D976C86C}" srcOrd="1" destOrd="0" presId="urn:microsoft.com/office/officeart/2018/2/layout/IconVerticalSolidList"/>
    <dgm:cxn modelId="{2199D160-52A8-48F6-B019-9F8B5B8252C4}" type="presParOf" srcId="{B64D7113-786E-4D78-97E5-85C3121B1100}" destId="{03F6B7C8-EC71-4781-B686-BD15C4DB539D}" srcOrd="2" destOrd="0" presId="urn:microsoft.com/office/officeart/2018/2/layout/IconVerticalSolidList"/>
    <dgm:cxn modelId="{95888C8E-A1AC-4653-8050-B159422EB926}" type="presParOf" srcId="{B64D7113-786E-4D78-97E5-85C3121B1100}" destId="{EB7B9E57-B89C-4102-AE18-5D60EE353E04}" srcOrd="3" destOrd="0" presId="urn:microsoft.com/office/officeart/2018/2/layout/IconVerticalSolidList"/>
    <dgm:cxn modelId="{FD33CEFE-A0AC-4572-9C4F-044877CA9C5F}" type="presParOf" srcId="{086FE855-6E7D-4DFC-B798-9835BECDF07C}" destId="{E261F188-FDCF-4C96-902A-D0885AE543C1}" srcOrd="5" destOrd="0" presId="urn:microsoft.com/office/officeart/2018/2/layout/IconVerticalSolidList"/>
    <dgm:cxn modelId="{89914C41-9336-4A18-BE3F-6BDE20F9CA6F}" type="presParOf" srcId="{086FE855-6E7D-4DFC-B798-9835BECDF07C}" destId="{76DA1901-0763-4684-BAC6-733D78F338DB}" srcOrd="6" destOrd="0" presId="urn:microsoft.com/office/officeart/2018/2/layout/IconVerticalSolidList"/>
    <dgm:cxn modelId="{9E8F6798-FAAC-4FFF-A74C-31B736FD4739}" type="presParOf" srcId="{76DA1901-0763-4684-BAC6-733D78F338DB}" destId="{3830D920-089E-4C11-999D-9AFC47C483F2}" srcOrd="0" destOrd="0" presId="urn:microsoft.com/office/officeart/2018/2/layout/IconVerticalSolidList"/>
    <dgm:cxn modelId="{C83ACEEE-A4A6-4E51-99FE-2452E3ABD715}" type="presParOf" srcId="{76DA1901-0763-4684-BAC6-733D78F338DB}" destId="{49FD99E4-6309-4B10-8CFF-21201ACC0FBC}" srcOrd="1" destOrd="0" presId="urn:microsoft.com/office/officeart/2018/2/layout/IconVerticalSolidList"/>
    <dgm:cxn modelId="{C3A5C9AD-E3DF-4DCC-ACB6-EB241934E989}" type="presParOf" srcId="{76DA1901-0763-4684-BAC6-733D78F338DB}" destId="{65632D9E-F47E-47AD-8DC8-D2DA3730C719}" srcOrd="2" destOrd="0" presId="urn:microsoft.com/office/officeart/2018/2/layout/IconVerticalSolidList"/>
    <dgm:cxn modelId="{9D5C871B-C2A6-48D5-B915-B926757ADB3D}" type="presParOf" srcId="{76DA1901-0763-4684-BAC6-733D78F338DB}" destId="{16723026-B7AA-41AF-97C9-896D6897395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87B08-B672-4F0C-8B0F-E253FEB748D3}">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EE35EC-D9DB-4378-80DC-A81D473379C3}">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B1F6D0-E481-45A4-AC45-E186CE1F9DDD}">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latin typeface="Times New Roman" panose="02020603050405020304" pitchFamily="18" charset="0"/>
              <a:cs typeface="Times New Roman" panose="02020603050405020304" pitchFamily="18" charset="0"/>
            </a:rPr>
            <a:t>173,515 UK hospitality businesses in 2024</a:t>
          </a:r>
          <a:endParaRPr lang="en-US" sz="2200" kern="1200">
            <a:latin typeface="Times New Roman" panose="02020603050405020304" pitchFamily="18" charset="0"/>
            <a:cs typeface="Times New Roman" panose="02020603050405020304" pitchFamily="18" charset="0"/>
          </a:endParaRPr>
        </a:p>
      </dsp:txBody>
      <dsp:txXfrm>
        <a:off x="1339618" y="2288"/>
        <a:ext cx="5024605" cy="1159843"/>
      </dsp:txXfrm>
    </dsp:sp>
    <dsp:sp modelId="{95F4397D-329D-47F1-BFCF-938BEDB789D7}">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69F9DD-C51B-403A-BC20-1AB4E438AA04}">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A2D260-F3F4-4C1C-A70F-CEE4BA24265E}">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Contribution of £93 billion to the national economy</a:t>
          </a:r>
          <a:endParaRPr lang="en-US" sz="2200" kern="1200" dirty="0">
            <a:latin typeface="Times New Roman" panose="02020603050405020304" pitchFamily="18" charset="0"/>
            <a:cs typeface="Times New Roman" panose="02020603050405020304" pitchFamily="18" charset="0"/>
          </a:endParaRPr>
        </a:p>
      </dsp:txBody>
      <dsp:txXfrm>
        <a:off x="1339618" y="1452092"/>
        <a:ext cx="5024605" cy="1159843"/>
      </dsp:txXfrm>
    </dsp:sp>
    <dsp:sp modelId="{54911739-BED0-4557-9C54-1827B84460FC}">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A6D692-5885-400C-88C6-9E23D976C86C}">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B9E57-B89C-4102-AE18-5D60EE353E04}">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Expected to provide 500,000 jobs by 2027</a:t>
          </a:r>
          <a:endParaRPr lang="en-US" sz="2200" kern="1200" dirty="0">
            <a:latin typeface="Times New Roman" panose="02020603050405020304" pitchFamily="18" charset="0"/>
            <a:cs typeface="Times New Roman" panose="02020603050405020304" pitchFamily="18" charset="0"/>
          </a:endParaRPr>
        </a:p>
      </dsp:txBody>
      <dsp:txXfrm>
        <a:off x="1339618" y="2901896"/>
        <a:ext cx="5024605" cy="1159843"/>
      </dsp:txXfrm>
    </dsp:sp>
    <dsp:sp modelId="{3830D920-089E-4C11-999D-9AFC47C483F2}">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D99E4-6309-4B10-8CFF-21201ACC0FBC}">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723026-B7AA-41AF-97C9-896D6897395E}">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Need for efficient waste management</a:t>
          </a:r>
          <a:endParaRPr lang="en-US" sz="2200" kern="1200" dirty="0">
            <a:latin typeface="Times New Roman" panose="02020603050405020304" pitchFamily="18" charset="0"/>
            <a:cs typeface="Times New Roman" panose="02020603050405020304" pitchFamily="18" charset="0"/>
          </a:endParaRPr>
        </a:p>
      </dsp:txBody>
      <dsp:txXfrm>
        <a:off x="1339618" y="4351700"/>
        <a:ext cx="5024605" cy="11598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D042AB-C7A2-4C0D-9505-FBEDB158349C}" type="datetimeFigureOut">
              <a:rPr lang="en-US"/>
              <a:pPr/>
              <a:t>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38B84-9B5C-4926-AB8B-D93A0695C189}" type="slidenum">
              <a:rPr/>
              <a:pPr/>
              <a:t>‹#›</a:t>
            </a:fld>
            <a:endParaRPr lang="en-US"/>
          </a:p>
        </p:txBody>
      </p:sp>
    </p:spTree>
    <p:extLst>
      <p:ext uri="{BB962C8B-B14F-4D97-AF65-F5344CB8AC3E}">
        <p14:creationId xmlns:p14="http://schemas.microsoft.com/office/powerpoint/2010/main" val="2531580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hotel and hospitality sector is one of the leading and fastest-growing industries in the UK. The total number of hospitality organisations in the UK amounted to 173,515 in 2024 (Commonslibrary.parliament.uk, 2025a). The industry has a contribution of £93 billion annually to the economy of the country (Ukhospitality.org.uk, 2025). It is expected that the sector will provide around 500,000 new job opportunities by 2027. These statistics indicate the substantial network and profitability of the sector. However, the need for proper waste management remains one of its crucial challenges. This is because operations of the sector produce large amounts of debris that includes food waste.</a:t>
            </a:r>
            <a:endParaRPr lang="en-US" dirty="0"/>
          </a:p>
        </p:txBody>
      </p:sp>
      <p:sp>
        <p:nvSpPr>
          <p:cNvPr id="4" name="Slide Number Placeholder 3"/>
          <p:cNvSpPr>
            <a:spLocks noGrp="1"/>
          </p:cNvSpPr>
          <p:nvPr>
            <p:ph type="sldNum" sz="quarter" idx="5"/>
          </p:nvPr>
        </p:nvSpPr>
        <p:spPr/>
        <p:txBody>
          <a:bodyPr/>
          <a:lstStyle/>
          <a:p>
            <a:fld id="{05338B84-9B5C-4926-AB8B-D93A0695C189}" type="slidenum">
              <a:rPr/>
              <a:pPr/>
              <a:t>2</a:t>
            </a:fld>
            <a:endParaRPr lang="en-US"/>
          </a:p>
        </p:txBody>
      </p:sp>
    </p:spTree>
    <p:extLst>
      <p:ext uri="{BB962C8B-B14F-4D97-AF65-F5344CB8AC3E}">
        <p14:creationId xmlns:p14="http://schemas.microsoft.com/office/powerpoint/2010/main" val="497165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An appropriate management of food waste is a crucial part of every hotel and hospitality organisation. The main reason for this is that excess production and untreated leftovers of food contribute to large-scale pollution and emission of greenhouse gases (Bolwig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This makes it essential for every business within the industry to evaluate and control its waste outputs efficiently. It is equally important to adopt eco-friendly processes while treating and disposing of such detritus. Some useful ways to achieve this are recycling wasted food and using modern technologies to reduce dross production. The failure to implement such practices can cause UK-based restaurants and hotels to have severe effects on the environment.</a:t>
            </a:r>
            <a:endParaRPr lang="en-US" dirty="0"/>
          </a:p>
        </p:txBody>
      </p:sp>
      <p:sp>
        <p:nvSpPr>
          <p:cNvPr id="4" name="Slide Number Placeholder 3"/>
          <p:cNvSpPr>
            <a:spLocks noGrp="1"/>
          </p:cNvSpPr>
          <p:nvPr>
            <p:ph type="sldNum" sz="quarter" idx="5"/>
          </p:nvPr>
        </p:nvSpPr>
        <p:spPr/>
        <p:txBody>
          <a:bodyPr/>
          <a:lstStyle/>
          <a:p>
            <a:fld id="{05338B84-9B5C-4926-AB8B-D93A0695C189}" type="slidenum">
              <a:rPr/>
              <a:pPr/>
              <a:t>3</a:t>
            </a:fld>
            <a:endParaRPr lang="en-US"/>
          </a:p>
        </p:txBody>
      </p:sp>
    </p:spTree>
    <p:extLst>
      <p:ext uri="{BB962C8B-B14F-4D97-AF65-F5344CB8AC3E}">
        <p14:creationId xmlns:p14="http://schemas.microsoft.com/office/powerpoint/2010/main" val="3501735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 analysis of the PESTLE framework is a useful way to explore different macro-environmental aspects influencing the performance of organisations. The application of this framework will encompass diverse factors associated with the sustainable management of food waste in the chosen sector. The main factors of this framework that will be discussed in the study include political, economic, social and technological (PEST) elements. On the other hand, a SWOT evaluation is necessary to examine the main advantages and challenges concerning food waste management in the sector. These frameworks provide valuable insights into multiple aspects that can facilitate or affect waste treatment in the hospitality industry.</a:t>
            </a:r>
          </a:p>
        </p:txBody>
      </p:sp>
      <p:sp>
        <p:nvSpPr>
          <p:cNvPr id="4" name="Slide Number Placeholder 3"/>
          <p:cNvSpPr>
            <a:spLocks noGrp="1"/>
          </p:cNvSpPr>
          <p:nvPr>
            <p:ph type="sldNum" sz="quarter" idx="5"/>
          </p:nvPr>
        </p:nvSpPr>
        <p:spPr/>
        <p:txBody>
          <a:bodyPr/>
          <a:lstStyle/>
          <a:p>
            <a:fld id="{05338B84-9B5C-4926-AB8B-D93A0695C189}" type="slidenum">
              <a:rPr lang="en-US"/>
              <a:pPr/>
              <a:t>4</a:t>
            </a:fld>
            <a:endParaRPr lang="en-US"/>
          </a:p>
        </p:txBody>
      </p:sp>
    </p:spTree>
    <p:extLst>
      <p:ext uri="{BB962C8B-B14F-4D97-AF65-F5344CB8AC3E}">
        <p14:creationId xmlns:p14="http://schemas.microsoft.com/office/powerpoint/2010/main" val="887588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positive aspects of food waste management in the UK hospitality sector are initiatives such as the Resources Action Program and the possibility of composting waste. Nevertheless, this kind of detritus management faces issues in the form of excess waste generation and high expenses. The political factors regulating sustainable waste management in the hospitality industry include industrial stability, taxes and governmental grants. There has been a growth of 12.5% Value Added Tax (VAT) within the sector in 2022 (Commonslibrary.parliament.uk, 2025c). These factors can have a significant impact on the implementation of eco-friendly waste treatment practices. Conversely, economic factors affecting the area include consumer spending, inflation of 3.4% and inconsistencies in the stock exchange.</a:t>
            </a:r>
            <a:endParaRPr lang="en-US" dirty="0"/>
          </a:p>
        </p:txBody>
      </p:sp>
      <p:sp>
        <p:nvSpPr>
          <p:cNvPr id="4" name="Slide Number Placeholder 3"/>
          <p:cNvSpPr>
            <a:spLocks noGrp="1"/>
          </p:cNvSpPr>
          <p:nvPr>
            <p:ph type="sldNum" sz="quarter" idx="5"/>
          </p:nvPr>
        </p:nvSpPr>
        <p:spPr/>
        <p:txBody>
          <a:bodyPr/>
          <a:lstStyle/>
          <a:p>
            <a:fld id="{05338B84-9B5C-4926-AB8B-D93A0695C189}" type="slidenum">
              <a:rPr lang="en-US"/>
              <a:pPr/>
              <a:t>5</a:t>
            </a:fld>
            <a:endParaRPr lang="en-US"/>
          </a:p>
        </p:txBody>
      </p:sp>
    </p:spTree>
    <p:extLst>
      <p:ext uri="{BB962C8B-B14F-4D97-AF65-F5344CB8AC3E}">
        <p14:creationId xmlns:p14="http://schemas.microsoft.com/office/powerpoint/2010/main" val="2797897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primary social aspects regulating food waste management within the hospitality industry are ethical rules surrounding dangerous dross and increased awareness through the media. Moreover, there is a constant rise in consumer preferences for eco-conscious purchases among buyers (Youssef, Redzepagic and Zeqiri, 2022). Conversely, the technological aspects of the scenario comprise government support for advanced technologies and the use of smart technologies. The UK government has declared a fund of £10 billion for utilising Artificial Intelligence (AI) and other advanced technologies in food waste management. These factors can increase the effectiveness of waste management initiatives in several UK hotel businesses.</a:t>
            </a:r>
          </a:p>
        </p:txBody>
      </p:sp>
      <p:sp>
        <p:nvSpPr>
          <p:cNvPr id="4" name="Slide Number Placeholder 3"/>
          <p:cNvSpPr>
            <a:spLocks noGrp="1"/>
          </p:cNvSpPr>
          <p:nvPr>
            <p:ph type="sldNum" sz="quarter" idx="5"/>
          </p:nvPr>
        </p:nvSpPr>
        <p:spPr/>
        <p:txBody>
          <a:bodyPr/>
          <a:lstStyle/>
          <a:p>
            <a:fld id="{05338B84-9B5C-4926-AB8B-D93A0695C189}" type="slidenum">
              <a:rPr lang="en-US"/>
              <a:pPr/>
              <a:t>6</a:t>
            </a:fld>
            <a:endParaRPr lang="en-US"/>
          </a:p>
        </p:txBody>
      </p:sp>
    </p:spTree>
    <p:extLst>
      <p:ext uri="{BB962C8B-B14F-4D97-AF65-F5344CB8AC3E}">
        <p14:creationId xmlns:p14="http://schemas.microsoft.com/office/powerpoint/2010/main" val="2171919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core principle of Triple Bottom Line (TBL) Theory is that it highlights the need for organisations to focus on three core areas. The elements are ‘people’, ‘planet’ and ‘profits’ associated with a business setting (Shim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The use of this theory enables the UK hospitality organisations to improve profitability through sustainable waste treatment. The idea of the theory suggests that it is necessary to engage 'people' or workforces in the process of strategic management of food-related wastes.</a:t>
            </a:r>
            <a:endParaRPr lang="en-US" dirty="0"/>
          </a:p>
        </p:txBody>
      </p:sp>
      <p:sp>
        <p:nvSpPr>
          <p:cNvPr id="4" name="Slide Number Placeholder 3"/>
          <p:cNvSpPr>
            <a:spLocks noGrp="1"/>
          </p:cNvSpPr>
          <p:nvPr>
            <p:ph type="sldNum" sz="quarter" idx="5"/>
          </p:nvPr>
        </p:nvSpPr>
        <p:spPr/>
        <p:txBody>
          <a:bodyPr/>
          <a:lstStyle/>
          <a:p>
            <a:fld id="{05338B84-9B5C-4926-AB8B-D93A0695C189}" type="slidenum">
              <a:rPr lang="en-US"/>
              <a:pPr/>
              <a:t>7</a:t>
            </a:fld>
            <a:endParaRPr lang="en-US"/>
          </a:p>
        </p:txBody>
      </p:sp>
    </p:spTree>
    <p:extLst>
      <p:ext uri="{BB962C8B-B14F-4D97-AF65-F5344CB8AC3E}">
        <p14:creationId xmlns:p14="http://schemas.microsoft.com/office/powerpoint/2010/main" val="3165075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hospitality firms in the UK are affected by governmental policies and the possibility of composting and recycling waste materials. Different kinds of food waste can be converted to productive substances, including bio-oil and bio-fertilisers (Dutta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These are useful ways to avoid environmental damage due to the disposal of food-related waste. Nonetheless, some serious drawbacks that can affect appropriate waste management in the sector are legal restrictions concerning the reuse of food waste, excess generation and high expenses. These aspects can make it challenging for businesses to handle waste outputs suitably.</a:t>
            </a:r>
          </a:p>
        </p:txBody>
      </p:sp>
      <p:sp>
        <p:nvSpPr>
          <p:cNvPr id="4" name="Slide Number Placeholder 3"/>
          <p:cNvSpPr>
            <a:spLocks noGrp="1"/>
          </p:cNvSpPr>
          <p:nvPr>
            <p:ph type="sldNum" sz="quarter" idx="5"/>
          </p:nvPr>
        </p:nvSpPr>
        <p:spPr/>
        <p:txBody>
          <a:bodyPr/>
          <a:lstStyle/>
          <a:p>
            <a:fld id="{05338B84-9B5C-4926-AB8B-D93A0695C189}" type="slidenum">
              <a:rPr lang="en-US"/>
              <a:pPr/>
              <a:t>8</a:t>
            </a:fld>
            <a:endParaRPr lang="en-US"/>
          </a:p>
        </p:txBody>
      </p:sp>
    </p:spTree>
    <p:extLst>
      <p:ext uri="{BB962C8B-B14F-4D97-AF65-F5344CB8AC3E}">
        <p14:creationId xmlns:p14="http://schemas.microsoft.com/office/powerpoint/2010/main" val="1747023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growth of stability in the industry and the political stability index of 0.51 are important aspects that influence food waste management methods. The government has allotted funds amounting to £352 billion for industries, including the hospitality sector, after the global pandemic (Gov.uk, 2025). These aspects play a key role in enhancing waste management facilities for hotel chains and food businesses in the country. Contrastingly, increases in VAT by 12.5% and changes in political stability can create challenges in implementing efficient waste handling processes.</a:t>
            </a:r>
          </a:p>
        </p:txBody>
      </p:sp>
      <p:sp>
        <p:nvSpPr>
          <p:cNvPr id="4" name="Slide Number Placeholder 3"/>
          <p:cNvSpPr>
            <a:spLocks noGrp="1"/>
          </p:cNvSpPr>
          <p:nvPr>
            <p:ph type="sldNum" sz="quarter" idx="5"/>
          </p:nvPr>
        </p:nvSpPr>
        <p:spPr/>
        <p:txBody>
          <a:bodyPr/>
          <a:lstStyle/>
          <a:p>
            <a:fld id="{05338B84-9B5C-4926-AB8B-D93A0695C189}" type="slidenum">
              <a:rPr lang="en-US"/>
              <a:pPr/>
              <a:t>9</a:t>
            </a:fld>
            <a:endParaRPr lang="en-US"/>
          </a:p>
        </p:txBody>
      </p:sp>
    </p:spTree>
    <p:extLst>
      <p:ext uri="{BB962C8B-B14F-4D97-AF65-F5344CB8AC3E}">
        <p14:creationId xmlns:p14="http://schemas.microsoft.com/office/powerpoint/2010/main" val="1551229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 continuous increase in consumer spending indicates rising profitability for hospitality businesses in the UK. It is essential to minimise job losses in the sector to avoid increased pressure and a decline in productivity within the organisations (Brotherton, 2015). Other economic factors, such as inflation and volatility in the supply chain, can have a negative impact on the sector. The reason is that these factors can result in an increase in waste management costs. Thus, hospitality firms and hotels in the country should plan their financial decisions carefully to avoid excess losses.</a:t>
            </a:r>
            <a:endParaRPr lang="en-US" dirty="0"/>
          </a:p>
        </p:txBody>
      </p:sp>
      <p:sp>
        <p:nvSpPr>
          <p:cNvPr id="4" name="Slide Number Placeholder 3"/>
          <p:cNvSpPr>
            <a:spLocks noGrp="1"/>
          </p:cNvSpPr>
          <p:nvPr>
            <p:ph type="sldNum" sz="quarter" idx="5"/>
          </p:nvPr>
        </p:nvSpPr>
        <p:spPr/>
        <p:txBody>
          <a:bodyPr/>
          <a:lstStyle/>
          <a:p>
            <a:fld id="{05338B84-9B5C-4926-AB8B-D93A0695C189}" type="slidenum">
              <a:rPr lang="en-US"/>
              <a:pPr/>
              <a:t>10</a:t>
            </a:fld>
            <a:endParaRPr lang="en-US"/>
          </a:p>
        </p:txBody>
      </p:sp>
    </p:spTree>
    <p:extLst>
      <p:ext uri="{BB962C8B-B14F-4D97-AF65-F5344CB8AC3E}">
        <p14:creationId xmlns:p14="http://schemas.microsoft.com/office/powerpoint/2010/main" val="1902590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organisations have to be cautious while treating hazardous food waste. This is necessary to maintain ethical standards of food production. Different media channels, such as social media tools and the press, are making consumers aware of the need for sustainable manufacturing and purchases. Consequently, every corporation within the industry has to practise eco-friendly treatment and dumping of waste to sustain consumer loyalty. The failure to do so can lead to slowed growth and profitability.</a:t>
            </a:r>
          </a:p>
        </p:txBody>
      </p:sp>
      <p:sp>
        <p:nvSpPr>
          <p:cNvPr id="4" name="Slide Number Placeholder 3"/>
          <p:cNvSpPr>
            <a:spLocks noGrp="1"/>
          </p:cNvSpPr>
          <p:nvPr>
            <p:ph type="sldNum" sz="quarter" idx="5"/>
          </p:nvPr>
        </p:nvSpPr>
        <p:spPr/>
        <p:txBody>
          <a:bodyPr/>
          <a:lstStyle/>
          <a:p>
            <a:fld id="{05338B84-9B5C-4926-AB8B-D93A0695C189}" type="slidenum">
              <a:rPr lang="en-US"/>
              <a:pPr/>
              <a:t>11</a:t>
            </a:fld>
            <a:endParaRPr lang="en-US"/>
          </a:p>
        </p:txBody>
      </p:sp>
    </p:spTree>
    <p:extLst>
      <p:ext uri="{BB962C8B-B14F-4D97-AF65-F5344CB8AC3E}">
        <p14:creationId xmlns:p14="http://schemas.microsoft.com/office/powerpoint/2010/main" val="4238605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 important benefit of using modern technologies in waste management is that these tools can detect areas for reducing waste. Moreover, efficient AI tools are capable of suggesting suitable ways for treating food waste. The use of On-Site Food Waste Disposal technologies permits organisations to deal with different forms of waste (</a:t>
            </a:r>
            <a:r>
              <a:rPr lang="en-GB" sz="1200" kern="1200" dirty="0" err="1">
                <a:solidFill>
                  <a:schemeClr val="tx1"/>
                </a:solidFill>
                <a:effectLst/>
                <a:latin typeface="+mn-lt"/>
                <a:ea typeface="+mn-ea"/>
                <a:cs typeface="+mn-cs"/>
              </a:rPr>
              <a:t>Rotthong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A proper use of these tools can upgrade the detritus handling techniques of firms in the hospitality sector. </a:t>
            </a:r>
          </a:p>
        </p:txBody>
      </p:sp>
      <p:sp>
        <p:nvSpPr>
          <p:cNvPr id="4" name="Slide Number Placeholder 3"/>
          <p:cNvSpPr>
            <a:spLocks noGrp="1"/>
          </p:cNvSpPr>
          <p:nvPr>
            <p:ph type="sldNum" sz="quarter" idx="5"/>
          </p:nvPr>
        </p:nvSpPr>
        <p:spPr/>
        <p:txBody>
          <a:bodyPr/>
          <a:lstStyle/>
          <a:p>
            <a:fld id="{05338B84-9B5C-4926-AB8B-D93A0695C189}" type="slidenum">
              <a:rPr lang="en-US"/>
              <a:pPr/>
              <a:t>12</a:t>
            </a:fld>
            <a:endParaRPr lang="en-US"/>
          </a:p>
        </p:txBody>
      </p:sp>
    </p:spTree>
    <p:extLst>
      <p:ext uri="{BB962C8B-B14F-4D97-AF65-F5344CB8AC3E}">
        <p14:creationId xmlns:p14="http://schemas.microsoft.com/office/powerpoint/2010/main" val="17890624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Waste Management Theory suggests that suitable practices of waste management can save natural resources efficiently. The application of this idea implies that hospitality businesses in the UK are required to adopt appropriate and competent methods for dealing with unused or leftover foods (Gaeta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They can have a beneficial impact on the environment in this way. Firms will have negative effects on the environment if they fail to adopt such useful and competent measures.</a:t>
            </a:r>
            <a:endParaRPr lang="en-US" dirty="0"/>
          </a:p>
        </p:txBody>
      </p:sp>
      <p:sp>
        <p:nvSpPr>
          <p:cNvPr id="4" name="Slide Number Placeholder 3"/>
          <p:cNvSpPr>
            <a:spLocks noGrp="1"/>
          </p:cNvSpPr>
          <p:nvPr>
            <p:ph type="sldNum" sz="quarter" idx="5"/>
          </p:nvPr>
        </p:nvSpPr>
        <p:spPr/>
        <p:txBody>
          <a:bodyPr/>
          <a:lstStyle/>
          <a:p>
            <a:fld id="{05338B84-9B5C-4926-AB8B-D93A0695C189}" type="slidenum">
              <a:rPr lang="en-US"/>
              <a:pPr/>
              <a:t>13</a:t>
            </a:fld>
            <a:endParaRPr lang="en-US"/>
          </a:p>
        </p:txBody>
      </p:sp>
    </p:spTree>
    <p:extLst>
      <p:ext uri="{BB962C8B-B14F-4D97-AF65-F5344CB8AC3E}">
        <p14:creationId xmlns:p14="http://schemas.microsoft.com/office/powerpoint/2010/main" val="1566385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focus of this assignment has been to explore different factors related to food waste management in the UK hospitality sector. It has been identified in the SWOT evaluation that the advantages in the situation include the possibility of recycling waste and support from the government. It has been found that the most crucial extrinsic aspects are related to grants, inconsistent supply chain, increasing awareness among consumers and improved technologies. An essential requirement for organisations is to modify their waste minimisation practices in accordance with crucial factors. This makes it important to investigate important macro-environmental elements strategically.</a:t>
            </a:r>
          </a:p>
        </p:txBody>
      </p:sp>
      <p:sp>
        <p:nvSpPr>
          <p:cNvPr id="4" name="Slide Number Placeholder 3"/>
          <p:cNvSpPr>
            <a:spLocks noGrp="1"/>
          </p:cNvSpPr>
          <p:nvPr>
            <p:ph type="sldNum" sz="quarter" idx="5"/>
          </p:nvPr>
        </p:nvSpPr>
        <p:spPr/>
        <p:txBody>
          <a:bodyPr/>
          <a:lstStyle/>
          <a:p>
            <a:fld id="{05338B84-9B5C-4926-AB8B-D93A0695C189}" type="slidenum">
              <a:rPr lang="en-US"/>
              <a:pPr/>
              <a:t>14</a:t>
            </a:fld>
            <a:endParaRPr lang="en-US"/>
          </a:p>
        </p:txBody>
      </p:sp>
    </p:spTree>
    <p:extLst>
      <p:ext uri="{BB962C8B-B14F-4D97-AF65-F5344CB8AC3E}">
        <p14:creationId xmlns:p14="http://schemas.microsoft.com/office/powerpoint/2010/main" val="35586573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useful strategy to increase the quality of waste reduction and disposal practices is to train the workforce properly. The reason for this is that appropriate training programs develop necessary capabilities in workers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and Das, 2019). This would make them more efficient for handling complex operations in managing food-related dross. It is necessary to perform regular evaluations to assess the usefulness of applied techniques. Timely and continuous monitoring of practices is essential to enhance their sustainability.</a:t>
            </a:r>
          </a:p>
        </p:txBody>
      </p:sp>
      <p:sp>
        <p:nvSpPr>
          <p:cNvPr id="4" name="Slide Number Placeholder 3"/>
          <p:cNvSpPr>
            <a:spLocks noGrp="1"/>
          </p:cNvSpPr>
          <p:nvPr>
            <p:ph type="sldNum" sz="quarter" idx="5"/>
          </p:nvPr>
        </p:nvSpPr>
        <p:spPr/>
        <p:txBody>
          <a:bodyPr/>
          <a:lstStyle/>
          <a:p>
            <a:fld id="{05338B84-9B5C-4926-AB8B-D93A0695C189}" type="slidenum">
              <a:rPr lang="en-US"/>
              <a:pPr/>
              <a:t>15</a:t>
            </a:fld>
            <a:endParaRPr lang="en-US"/>
          </a:p>
        </p:txBody>
      </p:sp>
    </p:spTree>
    <p:extLst>
      <p:ext uri="{BB962C8B-B14F-4D97-AF65-F5344CB8AC3E}">
        <p14:creationId xmlns:p14="http://schemas.microsoft.com/office/powerpoint/2010/main" val="1614187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useful strategy to increase the quality of waste reduction and disposal practices is to train the workforce properly. The reason for this is that appropriate training programs develop necessary capabilities in workers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and Das, 2019). This would make them more efficient for handling complex operations in managing food-related dross. It is necessary to perform regular evaluations to assess the usefulness of applied techniques. Timely and continuous monitoring of practices is essential to enhance their sustainability.</a:t>
            </a:r>
          </a:p>
        </p:txBody>
      </p:sp>
      <p:sp>
        <p:nvSpPr>
          <p:cNvPr id="4" name="Slide Number Placeholder 3"/>
          <p:cNvSpPr>
            <a:spLocks noGrp="1"/>
          </p:cNvSpPr>
          <p:nvPr>
            <p:ph type="sldNum" sz="quarter" idx="5"/>
          </p:nvPr>
        </p:nvSpPr>
        <p:spPr/>
        <p:txBody>
          <a:bodyPr/>
          <a:lstStyle/>
          <a:p>
            <a:fld id="{05338B84-9B5C-4926-AB8B-D93A0695C189}" type="slidenum">
              <a:rPr lang="en-US"/>
              <a:pPr/>
              <a:t>16</a:t>
            </a:fld>
            <a:endParaRPr lang="en-US"/>
          </a:p>
        </p:txBody>
      </p:sp>
    </p:spTree>
    <p:extLst>
      <p:ext uri="{BB962C8B-B14F-4D97-AF65-F5344CB8AC3E}">
        <p14:creationId xmlns:p14="http://schemas.microsoft.com/office/powerpoint/2010/main" val="25360249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 organisation within the hospitality industry should invest in sufficient research to identify innovative processes for managing waste. The severity of food waste generation can be minimised by reusing unwanted substances to produce new products. For instance, large plant-based waste outputs can be converted into </a:t>
            </a:r>
            <a:r>
              <a:rPr lang="en-GB" sz="1200" kern="1200" dirty="0" err="1">
                <a:solidFill>
                  <a:schemeClr val="tx1"/>
                </a:solidFill>
                <a:effectLst/>
                <a:latin typeface="+mn-lt"/>
                <a:ea typeface="+mn-ea"/>
                <a:cs typeface="+mn-cs"/>
              </a:rPr>
              <a:t>biofertilisers</a:t>
            </a:r>
            <a:r>
              <a:rPr lang="en-GB" sz="1200" kern="1200" dirty="0">
                <a:solidFill>
                  <a:schemeClr val="tx1"/>
                </a:solidFill>
                <a:effectLst/>
                <a:latin typeface="+mn-lt"/>
                <a:ea typeface="+mn-ea"/>
                <a:cs typeface="+mn-cs"/>
              </a:rPr>
              <a:t>. This can be a suitable way to reduce the quantity of waste and recycle it. An important benefit of this approach is that it helps to save finances in organisations (Porterfield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This makes it important for businesses to utilise proper waste recycling initiatives.</a:t>
            </a:r>
          </a:p>
          <a:p>
            <a:endParaRPr lang="en-GB" dirty="0"/>
          </a:p>
        </p:txBody>
      </p:sp>
      <p:sp>
        <p:nvSpPr>
          <p:cNvPr id="4" name="Slide Number Placeholder 3"/>
          <p:cNvSpPr>
            <a:spLocks noGrp="1"/>
          </p:cNvSpPr>
          <p:nvPr>
            <p:ph type="sldNum" sz="quarter" idx="5"/>
          </p:nvPr>
        </p:nvSpPr>
        <p:spPr/>
        <p:txBody>
          <a:bodyPr/>
          <a:lstStyle/>
          <a:p>
            <a:fld id="{05338B84-9B5C-4926-AB8B-D93A0695C189}" type="slidenum">
              <a:rPr lang="en-GB" smtClean="0"/>
              <a:pPr/>
              <a:t>17</a:t>
            </a:fld>
            <a:endParaRPr lang="en-GB"/>
          </a:p>
        </p:txBody>
      </p:sp>
    </p:spTree>
    <p:extLst>
      <p:ext uri="{BB962C8B-B14F-4D97-AF65-F5344CB8AC3E}">
        <p14:creationId xmlns:p14="http://schemas.microsoft.com/office/powerpoint/2010/main" val="1229895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3F395-E346-FA6E-3C76-4763F81007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78899E-6993-4A62-4DD5-12762257B7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2F0B2F-9EFB-3A5C-D863-B7309076D5BF}"/>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5" name="Footer Placeholder 4">
            <a:extLst>
              <a:ext uri="{FF2B5EF4-FFF2-40B4-BE49-F238E27FC236}">
                <a16:creationId xmlns:a16="http://schemas.microsoft.com/office/drawing/2014/main" id="{AF46A2B8-F506-D1EE-3524-F571B9BA59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601EE-4D1B-D80E-5FFE-03D8B9E9DD30}"/>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700206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B433F-D9F1-BAB0-15FD-D000F3178F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8CFA8D-7A34-FC1D-D252-DF859778DA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68F0C0-EA9B-FE09-FD13-12F0F0B73008}"/>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5" name="Footer Placeholder 4">
            <a:extLst>
              <a:ext uri="{FF2B5EF4-FFF2-40B4-BE49-F238E27FC236}">
                <a16:creationId xmlns:a16="http://schemas.microsoft.com/office/drawing/2014/main" id="{C650EEDB-08B1-3B73-3405-89003BEBA9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F1870E-8E02-4686-AF59-1564E7561799}"/>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913367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533E-9160-A521-43C1-8B2F515D2E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9830F7-D885-6071-C3E7-616D12A49B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E26073-525C-EC2B-7BED-199D7CBE6030}"/>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5" name="Footer Placeholder 4">
            <a:extLst>
              <a:ext uri="{FF2B5EF4-FFF2-40B4-BE49-F238E27FC236}">
                <a16:creationId xmlns:a16="http://schemas.microsoft.com/office/drawing/2014/main" id="{3527AE20-4352-5B5B-5B0E-FF83D42D3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F67AE4-0C1D-9509-10CB-978CFD4A8544}"/>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4005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1ABCA-27AE-85E7-0A51-84590A681C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30AD36-3B08-2795-F9D4-4C7D8BA242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41F1AE-4A05-A6DC-CB53-74FF6FD417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718897-BD0C-5661-A897-75D72E413136}"/>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6" name="Footer Placeholder 5">
            <a:extLst>
              <a:ext uri="{FF2B5EF4-FFF2-40B4-BE49-F238E27FC236}">
                <a16:creationId xmlns:a16="http://schemas.microsoft.com/office/drawing/2014/main" id="{CBAE2603-7308-13AE-681C-56EA1FA0F4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84DFD7-E717-3273-4D77-D969EA2F9734}"/>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838035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4BF4A-6694-3FEE-5720-2787A8942F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56E571-E357-2908-9C89-6B21A96A96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371CDE-D0D5-C2CC-0A87-0C2CD7DF11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7834BB-A657-A9ED-B56D-1CA4BCAB0A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5AF54C-4318-7FC4-AB63-824F60292F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CB1C77-3380-939F-3E8C-E40C55BFF071}"/>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8" name="Footer Placeholder 7">
            <a:extLst>
              <a:ext uri="{FF2B5EF4-FFF2-40B4-BE49-F238E27FC236}">
                <a16:creationId xmlns:a16="http://schemas.microsoft.com/office/drawing/2014/main" id="{37E5BCF8-38EA-FFA1-B420-9318E03EE2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8A2EDF-8DE8-FDDE-A702-E1B8D49D8CF1}"/>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192140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2B04A-53EC-6A92-BD0D-30ABC481E0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3FF363-8BAE-D96D-C856-D10311F8284D}"/>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4" name="Footer Placeholder 3">
            <a:extLst>
              <a:ext uri="{FF2B5EF4-FFF2-40B4-BE49-F238E27FC236}">
                <a16:creationId xmlns:a16="http://schemas.microsoft.com/office/drawing/2014/main" id="{7142007C-84FE-75BB-70E1-54279BD62F3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798F90-4EEC-40E7-8EEC-76505F69AB84}"/>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305759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964578-59FE-EFA6-EF9A-BE23AB454CF6}"/>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3" name="Footer Placeholder 2">
            <a:extLst>
              <a:ext uri="{FF2B5EF4-FFF2-40B4-BE49-F238E27FC236}">
                <a16:creationId xmlns:a16="http://schemas.microsoft.com/office/drawing/2014/main" id="{63F1042E-51DA-E10C-4406-4D09B8CF9D9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635BA0-D9E2-E4D7-27CC-299630C1AB9D}"/>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044752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1F291-40B9-E168-B78E-E66B996449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CE2F5C-E011-3A8C-B170-2C2BD39C22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7F50F3-FAF6-498F-15CA-F1E26810E3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12CB25-64A2-B4B0-FAD5-1E0931196781}"/>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6" name="Footer Placeholder 5">
            <a:extLst>
              <a:ext uri="{FF2B5EF4-FFF2-40B4-BE49-F238E27FC236}">
                <a16:creationId xmlns:a16="http://schemas.microsoft.com/office/drawing/2014/main" id="{C550490A-F55B-C200-CF57-6008E7F8B1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66C346-7708-27B1-B98A-AA30126BA804}"/>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630953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412E7-3D40-E5B9-17FF-3CF3386D20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65A4DC-F08B-3DAC-EE05-3E25F7A850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186658-847D-8FA1-1E1F-13291B5053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D674EC-266D-423B-0658-F1BB9A070299}"/>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6" name="Footer Placeholder 5">
            <a:extLst>
              <a:ext uri="{FF2B5EF4-FFF2-40B4-BE49-F238E27FC236}">
                <a16:creationId xmlns:a16="http://schemas.microsoft.com/office/drawing/2014/main" id="{5B8B0DD5-78A4-8911-A14E-4DD63010C4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1A6F5A-CDEF-7908-D0C6-02EBA1DE871F}"/>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862483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D337E-A8F3-499D-3CCE-4DB63BDD6B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EF174C-2839-DACC-0FD0-80EF80E2E8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2FA1BC-633B-FE09-E539-86E5A1DC23B5}"/>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5" name="Footer Placeholder 4">
            <a:extLst>
              <a:ext uri="{FF2B5EF4-FFF2-40B4-BE49-F238E27FC236}">
                <a16:creationId xmlns:a16="http://schemas.microsoft.com/office/drawing/2014/main" id="{6B3E9104-DD75-AF45-4A68-B7B3600D6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D96796-7FFC-65D4-5704-1E1051ABF3FE}"/>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440240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05F346-C242-3524-E39D-85EE85325A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992CEB-BC94-0DB8-A401-FEB078BD24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42F6E1-93B7-B8DF-B16C-09BAA76578A9}"/>
              </a:ext>
            </a:extLst>
          </p:cNvPr>
          <p:cNvSpPr>
            <a:spLocks noGrp="1"/>
          </p:cNvSpPr>
          <p:nvPr>
            <p:ph type="dt" sz="half" idx="10"/>
          </p:nvPr>
        </p:nvSpPr>
        <p:spPr/>
        <p:txBody>
          <a:bodyPr/>
          <a:lstStyle/>
          <a:p>
            <a:fld id="{846CE7D5-CF57-46EF-B807-FDD0502418D4}" type="datetimeFigureOut">
              <a:rPr lang="en-US" smtClean="0"/>
              <a:pPr/>
              <a:t>11/6/2025</a:t>
            </a:fld>
            <a:endParaRPr lang="en-US"/>
          </a:p>
        </p:txBody>
      </p:sp>
      <p:sp>
        <p:nvSpPr>
          <p:cNvPr id="5" name="Footer Placeholder 4">
            <a:extLst>
              <a:ext uri="{FF2B5EF4-FFF2-40B4-BE49-F238E27FC236}">
                <a16:creationId xmlns:a16="http://schemas.microsoft.com/office/drawing/2014/main" id="{3FFCF6A4-5E77-048E-A668-29E7016511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821F06-538C-80B4-180E-B37CEE4597FB}"/>
              </a:ext>
            </a:extLst>
          </p:cNvPr>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93505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085A0C-A45D-91AC-1255-241A9A0764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FC8B31-F847-82A6-4283-DA31D351CC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2E0552-8C68-7F72-25C9-18B25B8586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pPr/>
              <a:t>11/6/2025</a:t>
            </a:fld>
            <a:endParaRPr lang="en-US"/>
          </a:p>
        </p:txBody>
      </p:sp>
      <p:sp>
        <p:nvSpPr>
          <p:cNvPr id="5" name="Footer Placeholder 4">
            <a:extLst>
              <a:ext uri="{FF2B5EF4-FFF2-40B4-BE49-F238E27FC236}">
                <a16:creationId xmlns:a16="http://schemas.microsoft.com/office/drawing/2014/main" id="{1D242F7D-E529-7E82-7AB9-FC9D92ECE6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E23EADA-E91F-EE22-0BD9-41E241FF26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16759912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blogs.ubc.ca/communicatingscience2019w112/category/science-communication/"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courses.lumenlearning.com/wmopen-principlesofmanagement/chapter/common-frameworks-for-evaluating-the-business-environm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ruthtrumpold.id.au/destech/?page_id=143" TargetMode="Externa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new-educ.com/comment-reussir-en-tant-que-professeur"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courses.lumenlearning.com/vccs-bus100-17fa/chapter/reading-organizi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frontiersin.org/articles/10.3389/fmicb.2018.02992/ful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ourses.lumenlearning.com/oldwestbury-wm-macroeconomics/chapter/the-confusion-over-inflation/"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courses.lumenlearning.com/wm-macroeconomics/chapter/growth-and-recession-in-the-as-ad-diagra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flickr.com/photos/jeremybrooks/2208084257/in/photolist-4n81we-NCZhan-2hw5X5h-2hkvY7i-2hkoHzR-JvhGCh-gE2TWw-2hkpPDs-2gR7jjg-2j4Aajk-AqtY6x-omk1iY-2hk494v-2hkSj35-JuDbqg-2hkkmHA-2gxoWR5-bCs9k-ErSRcA-Bzj2G-iUjcC-4Q2g5a-7ajchj-2gyPiGf-56Kdf4-EqNq-2cGKGJH-4Bk3KR-9L6ZY-5GHrgw-HbivjM-aQoygr-4pYrnD-6sFMLC-7GsoXm-2gyPr7z-8dkmTB-25Vj4Fc-PAb8qD-2hjGh4w-4QnLRg-t6tn3m-d8h9WQ-T1rwAp-JFccD2-2hkxqJP-dWiDB-tuKh6S-2j22fTH-HN2ft3"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frontiersin.org/journals/bioengineering-and-biotechnology/articles/10.3389/fbioe.2023.1091554/ful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www.progressive-charlestown.com/2017/07/stop-throwing-away-food.html" TargetMode="Externa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cwejournal.org/vol3no3/pdesign-and-fabrication-of-an-automatic-waste-segregation-and-monitoring-systemp"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tecnoneo.com/2016/01/home-biogas-sistema-de-reciclaje-de.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3390/su15010090" TargetMode="External"/><Relationship Id="rId3" Type="http://schemas.openxmlformats.org/officeDocument/2006/relationships/hyperlink" Target="https://commonslibrary.parliament.uk/research-briefings/cdp-2025-0147/" TargetMode="External"/><Relationship Id="rId7" Type="http://schemas.openxmlformats.org/officeDocument/2006/relationships/hyperlink" Target="https://www.gov.uk/government/publications/hospitality-strategy-reopening-recovery-resilience/hospitality-strategy-reopening-recovery-resilience" TargetMode="External"/><Relationship Id="rId2" Type="http://schemas.openxmlformats.org/officeDocument/2006/relationships/hyperlink" Target="https://commonslibrary.parliament.uk/research-briefings/cbp-10333/"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956053X20306255" TargetMode="External"/><Relationship Id="rId5" Type="http://schemas.openxmlformats.org/officeDocument/2006/relationships/hyperlink" Target="https://www.sciencedirect.com/science/article/pii/S0960852421012578" TargetMode="External"/><Relationship Id="rId10" Type="http://schemas.openxmlformats.org/officeDocument/2006/relationships/hyperlink" Target="https://www.ukhospitality.org.uk/media-centre/facts-and-stats/" TargetMode="External"/><Relationship Id="rId4" Type="http://schemas.openxmlformats.org/officeDocument/2006/relationships/hyperlink" Target="https://commonslibrary.parliament.uk/research-briefings/sn06812/" TargetMode="External"/><Relationship Id="rId9" Type="http://schemas.openxmlformats.org/officeDocument/2006/relationships/hyperlink" Target="https://doi.org/10.3390/su130421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ables in a restaurant">
            <a:extLst>
              <a:ext uri="{FF2B5EF4-FFF2-40B4-BE49-F238E27FC236}">
                <a16:creationId xmlns:a16="http://schemas.microsoft.com/office/drawing/2014/main" id="{233F1369-EE15-8510-66DD-363BD5E37355}"/>
              </a:ext>
            </a:extLst>
          </p:cNvPr>
          <p:cNvPicPr>
            <a:picLocks noChangeAspect="1"/>
          </p:cNvPicPr>
          <p:nvPr/>
        </p:nvPicPr>
        <p:blipFill>
          <a:blip r:embed="rId2">
            <a:alphaModFix/>
          </a:blip>
          <a:srcRect t="15730"/>
          <a:stretch>
            <a:fill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1999" y="1137434"/>
            <a:ext cx="9104489" cy="1520987"/>
          </a:xfrm>
        </p:spPr>
        <p:txBody>
          <a:bodyPr anchor="t">
            <a:normAutofit/>
          </a:bodyPr>
          <a:lstStyle/>
          <a:p>
            <a:pPr algn="l"/>
            <a:r>
              <a:rPr lang="en-US" sz="3400" b="1" dirty="0">
                <a:solidFill>
                  <a:srgbClr val="FFFFFF"/>
                </a:solidFill>
                <a:latin typeface="Times New Roman"/>
                <a:cs typeface="Times New Roman"/>
              </a:rPr>
              <a:t>CONTEMPORARY THEMES IN THE HOTEL AND HOSPITALITY SECTOR</a:t>
            </a:r>
            <a:br>
              <a:rPr lang="en-US" sz="3400" dirty="0">
                <a:solidFill>
                  <a:srgbClr val="FFFFFF"/>
                </a:solidFill>
                <a:latin typeface="Times New Roman"/>
                <a:cs typeface="Times New Roman"/>
              </a:rPr>
            </a:br>
            <a:endParaRPr lang="en-US" sz="3400" dirty="0">
              <a:solidFill>
                <a:srgbClr val="FFFFFF"/>
              </a:solidFill>
              <a:latin typeface="Times New Roman"/>
              <a:cs typeface="Times New Roman"/>
            </a:endParaRP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65140" y="3836023"/>
            <a:ext cx="6295332" cy="1588514"/>
          </a:xfrm>
        </p:spPr>
        <p:txBody>
          <a:bodyPr vert="horz" lIns="91440" tIns="45720" rIns="91440" bIns="45720" rtlCol="0" anchor="b">
            <a:noAutofit/>
          </a:bodyPr>
          <a:lstStyle/>
          <a:p>
            <a:pPr algn="l"/>
            <a:r>
              <a:rPr lang="en-US" sz="3200" b="1" dirty="0">
                <a:solidFill>
                  <a:srgbClr val="FFFFFF"/>
                </a:solidFill>
                <a:latin typeface="Times New Roman"/>
                <a:cs typeface="Times New Roman"/>
              </a:rPr>
              <a:t>MODULE CODE : BMIH6001</a:t>
            </a:r>
          </a:p>
          <a:p>
            <a:pPr algn="l"/>
            <a:r>
              <a:rPr lang="en-US" sz="3200" b="1" dirty="0">
                <a:solidFill>
                  <a:srgbClr val="FFFFFF"/>
                </a:solidFill>
                <a:latin typeface="Times New Roman"/>
                <a:cs typeface="Times New Roman"/>
              </a:rPr>
              <a:t>STUDENT ID : 2227451</a:t>
            </a:r>
          </a:p>
          <a:p>
            <a:pPr algn="l"/>
            <a:r>
              <a:rPr lang="en-US" sz="3200" b="1" dirty="0">
                <a:solidFill>
                  <a:srgbClr val="FFFFFF"/>
                </a:solidFill>
                <a:latin typeface="Times New Roman"/>
                <a:cs typeface="Times New Roman"/>
              </a:rPr>
              <a:t>STUDENT NAME : Florin Dragomir</a:t>
            </a:r>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Freeform: Shape 3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Freeform: Shape 3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4CE03A-4C47-7DD0-C092-E7268D327671}"/>
              </a:ext>
            </a:extLst>
          </p:cNvPr>
          <p:cNvSpPr>
            <a:spLocks noGrp="1"/>
          </p:cNvSpPr>
          <p:nvPr>
            <p:ph type="title"/>
          </p:nvPr>
        </p:nvSpPr>
        <p:spPr>
          <a:xfrm>
            <a:off x="621792" y="1161288"/>
            <a:ext cx="3602736" cy="4526280"/>
          </a:xfrm>
        </p:spPr>
        <p:txBody>
          <a:bodyPr>
            <a:normAutofit/>
          </a:bodyPr>
          <a:lstStyle/>
          <a:p>
            <a:r>
              <a:rPr lang="en-GB" sz="4000" b="1">
                <a:latin typeface="Times New Roman" panose="02020603050405020304" pitchFamily="18" charset="0"/>
                <a:cs typeface="Times New Roman" panose="02020603050405020304" pitchFamily="18" charset="0"/>
              </a:rPr>
              <a:t>Background of the UK hotel and hospitality sector</a:t>
            </a:r>
            <a:endParaRPr lang="en-US" sz="4000">
              <a:latin typeface="Times New Roman" panose="02020603050405020304" pitchFamily="18" charset="0"/>
              <a:cs typeface="Times New Roman" panose="02020603050405020304" pitchFamily="18" charset="0"/>
            </a:endParaRPr>
          </a:p>
        </p:txBody>
      </p:sp>
      <p:sp>
        <p:nvSpPr>
          <p:cNvPr id="35" name="Rectangle 3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5" name="Content Placeholder 2">
            <a:extLst>
              <a:ext uri="{FF2B5EF4-FFF2-40B4-BE49-F238E27FC236}">
                <a16:creationId xmlns:a16="http://schemas.microsoft.com/office/drawing/2014/main" id="{1FEBE47C-2F60-2DF4-DE27-68B336478CC7}"/>
              </a:ext>
            </a:extLst>
          </p:cNvPr>
          <p:cNvGraphicFramePr>
            <a:graphicFrameLocks noGrp="1"/>
          </p:cNvGraphicFramePr>
          <p:nvPr>
            <p:ph idx="1"/>
            <p:extLst>
              <p:ext uri="{D42A27DB-BD31-4B8C-83A1-F6EECF244321}">
                <p14:modId xmlns:p14="http://schemas.microsoft.com/office/powerpoint/2010/main" val="360069013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2024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D1A1C4-5273-D35F-8BB8-D33AD2DC7A1C}"/>
              </a:ext>
            </a:extLst>
          </p:cNvPr>
          <p:cNvSpPr>
            <a:spLocks noGrp="1"/>
          </p:cNvSpPr>
          <p:nvPr>
            <p:ph type="title"/>
          </p:nvPr>
        </p:nvSpPr>
        <p:spPr>
          <a:xfrm>
            <a:off x="466722" y="586855"/>
            <a:ext cx="3201366" cy="3387497"/>
          </a:xfrm>
        </p:spPr>
        <p:txBody>
          <a:bodyPr anchor="b">
            <a:normAutofit/>
          </a:bodyPr>
          <a:lstStyle/>
          <a:p>
            <a:pPr algn="r"/>
            <a:r>
              <a:rPr lang="en-GB" sz="3400" b="1">
                <a:solidFill>
                  <a:srgbClr val="FFFFFF"/>
                </a:solidFill>
                <a:latin typeface="Times New Roman" panose="02020603050405020304" pitchFamily="18" charset="0"/>
                <a:cs typeface="Times New Roman" panose="02020603050405020304" pitchFamily="18" charset="0"/>
              </a:rPr>
              <a:t>Importance of sustainable tourism management in the hotel and hospitality sector</a:t>
            </a:r>
            <a:endParaRPr lang="en-US" sz="34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B26B713-9110-32D6-A26A-4C409F7811D0}"/>
              </a:ext>
            </a:extLst>
          </p:cNvPr>
          <p:cNvSpPr>
            <a:spLocks noGrp="1"/>
          </p:cNvSpPr>
          <p:nvPr>
            <p:ph idx="1"/>
          </p:nvPr>
        </p:nvSpPr>
        <p:spPr>
          <a:xfrm>
            <a:off x="4581727" y="649480"/>
            <a:ext cx="3025303" cy="5546047"/>
          </a:xfrm>
        </p:spPr>
        <p:txBody>
          <a:bodyPr vert="horz" lIns="91440" tIns="45720" rIns="91440" bIns="45720" rtlCol="0" anchor="ctr">
            <a:normAutofit/>
          </a:bodyPr>
          <a:lstStyle/>
          <a:p>
            <a:pPr lvl="0"/>
            <a:r>
              <a:rPr lang="en-GB" sz="2000">
                <a:latin typeface="Times New Roman" panose="02020603050405020304" pitchFamily="18" charset="0"/>
                <a:cs typeface="Times New Roman" panose="02020603050405020304" pitchFamily="18" charset="0"/>
              </a:rPr>
              <a:t>Importance of strategic food waste management </a:t>
            </a:r>
          </a:p>
          <a:p>
            <a:pPr lvl="0"/>
            <a:r>
              <a:rPr lang="en-GB" sz="2000">
                <a:latin typeface="Times New Roman" panose="02020603050405020304" pitchFamily="18" charset="0"/>
                <a:cs typeface="Times New Roman" panose="02020603050405020304" pitchFamily="18" charset="0"/>
              </a:rPr>
              <a:t>Pollution and the release of greenhouse gases from the hospitality sector</a:t>
            </a:r>
          </a:p>
          <a:p>
            <a:pPr lvl="0"/>
            <a:r>
              <a:rPr lang="en-GB" sz="2000">
                <a:latin typeface="Times New Roman" panose="02020603050405020304" pitchFamily="18" charset="0"/>
                <a:cs typeface="Times New Roman" panose="02020603050405020304" pitchFamily="18" charset="0"/>
              </a:rPr>
              <a:t>Sustainable reduction and disposal of waste</a:t>
            </a:r>
          </a:p>
          <a:p>
            <a:pPr lvl="0"/>
            <a:r>
              <a:rPr lang="en-GB" sz="2000">
                <a:latin typeface="Times New Roman" panose="02020603050405020304" pitchFamily="18" charset="0"/>
                <a:cs typeface="Times New Roman" panose="02020603050405020304" pitchFamily="18" charset="0"/>
              </a:rPr>
              <a:t>Use of technologies and waste recycling</a:t>
            </a:r>
          </a:p>
        </p:txBody>
      </p:sp>
      <p:pic>
        <p:nvPicPr>
          <p:cNvPr id="8" name="Picture 7" descr="A diagram of a heat wave&#10;&#10;AI-generated content may be incorrect.">
            <a:extLst>
              <a:ext uri="{FF2B5EF4-FFF2-40B4-BE49-F238E27FC236}">
                <a16:creationId xmlns:a16="http://schemas.microsoft.com/office/drawing/2014/main" id="{F25F917F-B999-127A-F42A-9EAA25E7E580}"/>
              </a:ext>
            </a:extLst>
          </p:cNvPr>
          <p:cNvPicPr>
            <a:picLocks noChangeAspect="1"/>
          </p:cNvPicPr>
          <p:nvPr/>
        </p:nvPicPr>
        <p:blipFill>
          <a:blip r:embed="rId3" cstate="print">
            <a:extLst>
              <a:ext uri="{837473B0-CC2E-450A-ABE3-18F120FF3D39}">
                <a1611:picAttrSrcUrl xmlns:a1611="http://schemas.microsoft.com/office/drawing/2016/11/main" r:id="rId4"/>
              </a:ext>
            </a:extLst>
          </a:blip>
          <a:stretch>
            <a:fillRect/>
          </a:stretch>
        </p:blipFill>
        <p:spPr>
          <a:xfrm>
            <a:off x="8111006" y="473654"/>
            <a:ext cx="3612768" cy="5922571"/>
          </a:xfrm>
          <a:prstGeom prst="rect">
            <a:avLst/>
          </a:prstGeom>
        </p:spPr>
      </p:pic>
    </p:spTree>
    <p:extLst>
      <p:ext uri="{BB962C8B-B14F-4D97-AF65-F5344CB8AC3E}">
        <p14:creationId xmlns:p14="http://schemas.microsoft.com/office/powerpoint/2010/main" val="1998234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9DD5A6E-E2FB-8D96-1354-222E86E59ED1}"/>
              </a:ext>
            </a:extLst>
          </p:cNvPr>
          <p:cNvSpPr>
            <a:spLocks noGrp="1"/>
          </p:cNvSpPr>
          <p:nvPr>
            <p:ph type="title"/>
          </p:nvPr>
        </p:nvSpPr>
        <p:spPr>
          <a:xfrm>
            <a:off x="6527800" y="448721"/>
            <a:ext cx="5220252" cy="1225650"/>
          </a:xfrm>
        </p:spPr>
        <p:txBody>
          <a:bodyPr anchor="b">
            <a:normAutofit/>
          </a:bodyPr>
          <a:lstStyle/>
          <a:p>
            <a:r>
              <a:rPr lang="en-GB" sz="3800" b="1" dirty="0">
                <a:solidFill>
                  <a:schemeClr val="bg1"/>
                </a:solidFill>
                <a:latin typeface="Times New Roman" panose="02020603050405020304" pitchFamily="18" charset="0"/>
                <a:cs typeface="Times New Roman" panose="02020603050405020304" pitchFamily="18" charset="0"/>
              </a:rPr>
              <a:t>Application of SWOT and PESTEL Analysis</a:t>
            </a:r>
            <a:endParaRPr lang="en-US" sz="3800" dirty="0">
              <a:solidFill>
                <a:schemeClr val="bg1"/>
              </a:solidFill>
              <a:latin typeface="Times New Roman" panose="02020603050405020304" pitchFamily="18" charset="0"/>
              <a:cs typeface="Times New Roman" panose="02020603050405020304" pitchFamily="18" charset="0"/>
            </a:endParaRPr>
          </a:p>
        </p:txBody>
      </p:sp>
      <p:pic>
        <p:nvPicPr>
          <p:cNvPr id="4" name="Picture 3" descr="A screen shot of a cell phone&#10;&#10;AI-generated content may be incorrect.">
            <a:extLst>
              <a:ext uri="{FF2B5EF4-FFF2-40B4-BE49-F238E27FC236}">
                <a16:creationId xmlns:a16="http://schemas.microsoft.com/office/drawing/2014/main" id="{5A5F6ED8-1A4D-19C2-2E0C-37FE98C8B9B2}"/>
              </a:ext>
            </a:extLst>
          </p:cNvPr>
          <p:cNvPicPr>
            <a:picLocks noChangeAspect="1"/>
          </p:cNvPicPr>
          <p:nvPr/>
        </p:nvPicPr>
        <p:blipFill>
          <a:blip r:embed="rId3" cstate="print">
            <a:extLst>
              <a:ext uri="{837473B0-CC2E-450A-ABE3-18F120FF3D39}">
                <a1611:picAttrSrcUrl xmlns:a1611="http://schemas.microsoft.com/office/drawing/2016/11/main" r:id="rId4"/>
              </a:ext>
            </a:extLst>
          </a:blip>
          <a:stretch>
            <a:fillRect/>
          </a:stretch>
        </p:blipFill>
        <p:spPr>
          <a:xfrm>
            <a:off x="1086486" y="0"/>
            <a:ext cx="4577714" cy="6858000"/>
          </a:xfrm>
          <a:prstGeom prst="rect">
            <a:avLst/>
          </a:prstGeom>
        </p:spPr>
      </p:pic>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E625317-7E81-AD40-7D00-A13B686C134B}"/>
              </a:ext>
            </a:extLst>
          </p:cNvPr>
          <p:cNvSpPr>
            <a:spLocks noGrp="1"/>
          </p:cNvSpPr>
          <p:nvPr>
            <p:ph idx="1"/>
          </p:nvPr>
        </p:nvSpPr>
        <p:spPr>
          <a:xfrm>
            <a:off x="6527800" y="1909192"/>
            <a:ext cx="4713997" cy="3647710"/>
          </a:xfrm>
        </p:spPr>
        <p:txBody>
          <a:bodyPr vert="horz" lIns="91440" tIns="45720" rIns="91440" bIns="45720" rtlCol="0">
            <a:normAutofit fontScale="92500" lnSpcReduction="20000"/>
          </a:bodyPr>
          <a:lstStyle/>
          <a:p>
            <a:pPr lvl="0" algn="just"/>
            <a:r>
              <a:rPr lang="en-GB" dirty="0">
                <a:solidFill>
                  <a:schemeClr val="bg1"/>
                </a:solidFill>
                <a:latin typeface="Times New Roman" panose="02020603050405020304" pitchFamily="18" charset="0"/>
                <a:cs typeface="Times New Roman" panose="02020603050405020304" pitchFamily="18" charset="0"/>
              </a:rPr>
              <a:t>Use of the PESTLE framework for evaluating macro-environmental aspects</a:t>
            </a:r>
          </a:p>
          <a:p>
            <a:pPr lvl="0" algn="just"/>
            <a:r>
              <a:rPr lang="en-GB" dirty="0">
                <a:solidFill>
                  <a:schemeClr val="bg1"/>
                </a:solidFill>
                <a:latin typeface="Times New Roman" panose="02020603050405020304" pitchFamily="18" charset="0"/>
                <a:cs typeface="Times New Roman" panose="02020603050405020304" pitchFamily="18" charset="0"/>
              </a:rPr>
              <a:t>Focus on PEST elements </a:t>
            </a:r>
          </a:p>
          <a:p>
            <a:pPr lvl="0" algn="just"/>
            <a:r>
              <a:rPr lang="en-GB" dirty="0">
                <a:solidFill>
                  <a:schemeClr val="bg1"/>
                </a:solidFill>
                <a:latin typeface="Times New Roman" panose="02020603050405020304" pitchFamily="18" charset="0"/>
                <a:cs typeface="Times New Roman" panose="02020603050405020304" pitchFamily="18" charset="0"/>
              </a:rPr>
              <a:t>SWOT evaluation for understanding the advantages and limitations of the chosen theme</a:t>
            </a:r>
          </a:p>
          <a:p>
            <a:pPr lvl="0" algn="just"/>
            <a:r>
              <a:rPr lang="en-GB" dirty="0">
                <a:solidFill>
                  <a:schemeClr val="bg1"/>
                </a:solidFill>
                <a:latin typeface="Times New Roman" panose="02020603050405020304" pitchFamily="18" charset="0"/>
                <a:cs typeface="Times New Roman" panose="02020603050405020304" pitchFamily="18" charset="0"/>
              </a:rPr>
              <a:t>Both frameworks provide effective alternatives for waste management.</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4615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1EA2D-53F2-695B-4B7F-DCD85F32F265}"/>
              </a:ext>
            </a:extLst>
          </p:cNvPr>
          <p:cNvSpPr>
            <a:spLocks noGrp="1"/>
          </p:cNvSpPr>
          <p:nvPr>
            <p:ph type="title"/>
          </p:nvPr>
        </p:nvSpPr>
        <p:spPr>
          <a:xfrm>
            <a:off x="6915297" y="565661"/>
            <a:ext cx="4733364" cy="1660704"/>
          </a:xfrm>
        </p:spPr>
        <p:txBody>
          <a:bodyPr anchor="t">
            <a:normAutofit fontScale="90000"/>
          </a:bodyPr>
          <a:lstStyle/>
          <a:p>
            <a:pPr algn="just"/>
            <a:r>
              <a:rPr lang="en-GB" sz="4000" b="1" dirty="0">
                <a:solidFill>
                  <a:schemeClr val="bg1"/>
                </a:solidFill>
                <a:latin typeface="Times New Roman" panose="02020603050405020304" pitchFamily="18" charset="0"/>
                <a:cs typeface="Times New Roman" panose="02020603050405020304" pitchFamily="18" charset="0"/>
              </a:rPr>
              <a:t>Insights from SWOT and PEST Analysis</a:t>
            </a:r>
            <a:endParaRPr lang="en-US" sz="4000" dirty="0">
              <a:solidFill>
                <a:schemeClr val="bg1"/>
              </a:solidFill>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a:extLst>
              <a:ext uri="{FF2B5EF4-FFF2-40B4-BE49-F238E27FC236}">
                <a16:creationId xmlns:a16="http://schemas.microsoft.com/office/drawing/2014/main" id="{ADAD0F42-5BDF-2C5E-94AC-F659349F3D53}"/>
              </a:ext>
            </a:extLst>
          </p:cNvPr>
          <p:cNvPicPr>
            <a:picLocks noChangeAspect="1"/>
          </p:cNvPicPr>
          <p:nvPr/>
        </p:nvPicPr>
        <p:blipFill>
          <a:blip r:embed="rId4" cstate="print">
            <a:extLst>
              <a:ext uri="{837473B0-CC2E-450A-ABE3-18F120FF3D39}">
                <a1611:picAttrSrcUrl xmlns:a1611="http://schemas.microsoft.com/office/drawing/2016/11/main" r:id="rId5"/>
              </a:ext>
            </a:extLst>
          </a:blip>
          <a:stretch>
            <a:fillRect/>
          </a:stretch>
        </p:blipFill>
        <p:spPr>
          <a:xfrm>
            <a:off x="1273091" y="2081539"/>
            <a:ext cx="4369112" cy="2916382"/>
          </a:xfrm>
          <a:prstGeom prst="rect">
            <a:avLst/>
          </a:prstGeom>
        </p:spPr>
      </p:pic>
      <p:sp>
        <p:nvSpPr>
          <p:cNvPr id="3" name="Content Placeholder 2">
            <a:extLst>
              <a:ext uri="{FF2B5EF4-FFF2-40B4-BE49-F238E27FC236}">
                <a16:creationId xmlns:a16="http://schemas.microsoft.com/office/drawing/2014/main" id="{91DA7D43-ADB9-0193-E1AF-F770E2C9965D}"/>
              </a:ext>
            </a:extLst>
          </p:cNvPr>
          <p:cNvSpPr>
            <a:spLocks noGrp="1"/>
          </p:cNvSpPr>
          <p:nvPr>
            <p:ph idx="1"/>
          </p:nvPr>
        </p:nvSpPr>
        <p:spPr>
          <a:xfrm>
            <a:off x="6745495" y="1951623"/>
            <a:ext cx="5260975" cy="4707593"/>
          </a:xfrm>
        </p:spPr>
        <p:txBody>
          <a:bodyPr vert="horz" lIns="91440" tIns="45720" rIns="91440" bIns="45720" rtlCol="0">
            <a:normAutofit lnSpcReduction="10000"/>
          </a:bodyPr>
          <a:lstStyle/>
          <a:p>
            <a:pPr lvl="0"/>
            <a:r>
              <a:rPr lang="en-GB" dirty="0">
                <a:solidFill>
                  <a:schemeClr val="bg1">
                    <a:alpha val="80000"/>
                  </a:schemeClr>
                </a:solidFill>
                <a:latin typeface="Times New Roman" panose="02020603050405020304" pitchFamily="18" charset="0"/>
                <a:cs typeface="Times New Roman" panose="02020603050405020304" pitchFamily="18" charset="0"/>
              </a:rPr>
              <a:t>Advantages include the Resources Action Program and composting practices</a:t>
            </a:r>
          </a:p>
          <a:p>
            <a:pPr lvl="0"/>
            <a:r>
              <a:rPr lang="en-GB" dirty="0">
                <a:solidFill>
                  <a:schemeClr val="bg1">
                    <a:alpha val="80000"/>
                  </a:schemeClr>
                </a:solidFill>
                <a:latin typeface="Times New Roman" panose="02020603050405020304" pitchFamily="18" charset="0"/>
                <a:cs typeface="Times New Roman" panose="02020603050405020304" pitchFamily="18" charset="0"/>
              </a:rPr>
              <a:t>Issues include high costs and massive waste production</a:t>
            </a:r>
          </a:p>
          <a:p>
            <a:pPr lvl="0"/>
            <a:r>
              <a:rPr lang="en-GB" dirty="0">
                <a:solidFill>
                  <a:schemeClr val="bg1">
                    <a:alpha val="80000"/>
                  </a:schemeClr>
                </a:solidFill>
                <a:latin typeface="Times New Roman" panose="02020603050405020304" pitchFamily="18" charset="0"/>
                <a:cs typeface="Times New Roman" panose="02020603050405020304" pitchFamily="18" charset="0"/>
              </a:rPr>
              <a:t>Political factors related to VAT, funds and stability</a:t>
            </a:r>
          </a:p>
          <a:p>
            <a:pPr lvl="0"/>
            <a:r>
              <a:rPr lang="en-GB" dirty="0">
                <a:solidFill>
                  <a:schemeClr val="bg1">
                    <a:alpha val="80000"/>
                  </a:schemeClr>
                </a:solidFill>
                <a:latin typeface="Times New Roman" panose="02020603050405020304" pitchFamily="18" charset="0"/>
                <a:cs typeface="Times New Roman" panose="02020603050405020304" pitchFamily="18" charset="0"/>
              </a:rPr>
              <a:t>Economic aspects include customer spending and inflation of 3.4% (Commonslibrary.parliament.uk, 2025b)</a:t>
            </a:r>
          </a:p>
        </p:txBody>
      </p:sp>
    </p:spTree>
    <p:extLst>
      <p:ext uri="{BB962C8B-B14F-4D97-AF65-F5344CB8AC3E}">
        <p14:creationId xmlns:p14="http://schemas.microsoft.com/office/powerpoint/2010/main" val="3941002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hand writing with a marker&#10;&#10;AI-generated content may be incorrect.">
            <a:extLst>
              <a:ext uri="{FF2B5EF4-FFF2-40B4-BE49-F238E27FC236}">
                <a16:creationId xmlns:a16="http://schemas.microsoft.com/office/drawing/2014/main" id="{FEE35E3C-3EB9-B372-FF26-BC5A0EF1EEEE}"/>
              </a:ext>
            </a:extLst>
          </p:cNvPr>
          <p:cNvPicPr>
            <a:picLocks noChangeAspect="1"/>
          </p:cNvPicPr>
          <p:nvPr/>
        </p:nvPicPr>
        <p:blipFill>
          <a:blip r:embed="rId3" cstate="print">
            <a:extLst>
              <a:ext uri="{837473B0-CC2E-450A-ABE3-18F120FF3D39}">
                <a1611:picAttrSrcUrl xmlns:a1611="http://schemas.microsoft.com/office/drawing/2016/11/main" r:id="rId4"/>
              </a:ext>
            </a:extLst>
          </a:blip>
          <a:srcRect t="19165" r="-1" b="5631"/>
          <a:stretch>
            <a:fillRect/>
          </a:stretch>
        </p:blipFill>
        <p:spPr>
          <a:xfrm>
            <a:off x="-1" y="10"/>
            <a:ext cx="12228129" cy="4666928"/>
          </a:xfrm>
          <a:prstGeom prst="rect">
            <a:avLst/>
          </a:prstGeom>
        </p:spPr>
      </p:pic>
      <p:grpSp>
        <p:nvGrpSpPr>
          <p:cNvPr id="14" name="Group 13">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5" name="Freeform: Shape 14">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8" name="Freeform: Shape 17">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5B291EB5-670B-66F0-044D-36502AA014BD}"/>
              </a:ext>
            </a:extLst>
          </p:cNvPr>
          <p:cNvSpPr>
            <a:spLocks noGrp="1"/>
          </p:cNvSpPr>
          <p:nvPr>
            <p:ph type="title"/>
          </p:nvPr>
        </p:nvSpPr>
        <p:spPr>
          <a:xfrm>
            <a:off x="804672" y="4551037"/>
            <a:ext cx="3548667" cy="1509931"/>
          </a:xfrm>
        </p:spPr>
        <p:txBody>
          <a:bodyPr>
            <a:normAutofit/>
          </a:bodyPr>
          <a:lstStyle/>
          <a:p>
            <a:r>
              <a:rPr lang="en-GB" sz="3600" b="1" dirty="0">
                <a:latin typeface="Times New Roman" panose="02020603050405020304" pitchFamily="18" charset="0"/>
                <a:cs typeface="Times New Roman" panose="02020603050405020304" pitchFamily="18" charset="0"/>
              </a:rPr>
              <a:t>Insights from PEST Analysis</a:t>
            </a:r>
            <a:endParaRPr lang="en-US"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9FB8AAC-4581-30A9-3B5E-C162168DE7DC}"/>
              </a:ext>
            </a:extLst>
          </p:cNvPr>
          <p:cNvSpPr>
            <a:spLocks noGrp="1"/>
          </p:cNvSpPr>
          <p:nvPr>
            <p:ph idx="1"/>
          </p:nvPr>
        </p:nvSpPr>
        <p:spPr>
          <a:xfrm>
            <a:off x="4877807" y="4271843"/>
            <a:ext cx="7108784" cy="2367495"/>
          </a:xfrm>
        </p:spPr>
        <p:txBody>
          <a:bodyPr vert="horz" lIns="91440" tIns="45720" rIns="91440" bIns="45720" rtlCol="0" anchor="ctr">
            <a:normAutofit fontScale="92500" lnSpcReduction="10000"/>
          </a:bodyPr>
          <a:lstStyle/>
          <a:p>
            <a:pPr lvl="0" algn="just"/>
            <a:r>
              <a:rPr lang="en-GB" sz="2400" dirty="0">
                <a:latin typeface="Times New Roman" panose="02020603050405020304" pitchFamily="18" charset="0"/>
                <a:cs typeface="Times New Roman" panose="02020603050405020304" pitchFamily="18" charset="0"/>
              </a:rPr>
              <a:t>Social aspects, such as growing awareness through media and ethical regulations</a:t>
            </a:r>
          </a:p>
          <a:p>
            <a:pPr lvl="0" algn="just"/>
            <a:r>
              <a:rPr lang="en-GB" sz="2400" dirty="0">
                <a:latin typeface="Times New Roman" panose="02020603050405020304" pitchFamily="18" charset="0"/>
                <a:cs typeface="Times New Roman" panose="02020603050405020304" pitchFamily="18" charset="0"/>
              </a:rPr>
              <a:t>Use of modern technologies, such as AI tools, in waste management</a:t>
            </a:r>
          </a:p>
          <a:p>
            <a:pPr lvl="0" algn="just"/>
            <a:r>
              <a:rPr lang="en-GB" sz="2400" dirty="0">
                <a:latin typeface="Times New Roman" panose="02020603050405020304" pitchFamily="18" charset="0"/>
                <a:cs typeface="Times New Roman" panose="02020603050405020304" pitchFamily="18" charset="0"/>
              </a:rPr>
              <a:t>A fund of £10 billion by the UK government</a:t>
            </a:r>
          </a:p>
          <a:p>
            <a:pPr lvl="0" algn="just"/>
            <a:r>
              <a:rPr lang="en-GB" sz="2400" dirty="0">
                <a:latin typeface="Times New Roman" panose="02020603050405020304" pitchFamily="18" charset="0"/>
                <a:cs typeface="Times New Roman" panose="02020603050405020304" pitchFamily="18" charset="0"/>
              </a:rPr>
              <a:t>Current trends depict that consumers prefer purchasing environmentally friendly products.</a:t>
            </a:r>
          </a:p>
        </p:txBody>
      </p:sp>
    </p:spTree>
    <p:extLst>
      <p:ext uri="{BB962C8B-B14F-4D97-AF65-F5344CB8AC3E}">
        <p14:creationId xmlns:p14="http://schemas.microsoft.com/office/powerpoint/2010/main" val="3676996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29B26-F296-2941-134D-414CB035C087}"/>
              </a:ext>
            </a:extLst>
          </p:cNvPr>
          <p:cNvSpPr>
            <a:spLocks noGrp="1"/>
          </p:cNvSpPr>
          <p:nvPr>
            <p:ph type="title"/>
          </p:nvPr>
        </p:nvSpPr>
        <p:spPr>
          <a:xfrm>
            <a:off x="7239014" y="525982"/>
            <a:ext cx="4282983" cy="1200361"/>
          </a:xfrm>
        </p:spPr>
        <p:txBody>
          <a:bodyPr anchor="b">
            <a:normAutofit/>
          </a:bodyPr>
          <a:lstStyle/>
          <a:p>
            <a:r>
              <a:rPr lang="en-GB" sz="3600" b="1">
                <a:latin typeface="Times New Roman" panose="02020603050405020304" pitchFamily="18" charset="0"/>
                <a:cs typeface="Times New Roman" panose="02020603050405020304" pitchFamily="18" charset="0"/>
              </a:rPr>
              <a:t>Approach of Triple Bottom Line Theory</a:t>
            </a:r>
            <a:endParaRPr lang="en-US" sz="3600">
              <a:latin typeface="Times New Roman" panose="02020603050405020304" pitchFamily="18" charset="0"/>
              <a:cs typeface="Times New Roman" panose="02020603050405020304" pitchFamily="18" charset="0"/>
            </a:endParaRPr>
          </a:p>
        </p:txBody>
      </p:sp>
      <p:sp>
        <p:nvSpPr>
          <p:cNvPr id="27" name="Rectangle 2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company&amp;#39;s management&#10;&#10;AI-generated content may be incorrect.">
            <a:extLst>
              <a:ext uri="{FF2B5EF4-FFF2-40B4-BE49-F238E27FC236}">
                <a16:creationId xmlns:a16="http://schemas.microsoft.com/office/drawing/2014/main" id="{66672E2B-599C-F1C3-F0B9-B440D43BD6EB}"/>
              </a:ext>
            </a:extLst>
          </p:cNvPr>
          <p:cNvPicPr>
            <a:picLocks noChangeAspect="1"/>
          </p:cNvPicPr>
          <p:nvPr/>
        </p:nvPicPr>
        <p:blipFill>
          <a:blip r:embed="rId3" cstate="print">
            <a:extLst>
              <a:ext uri="{837473B0-CC2E-450A-ABE3-18F120FF3D39}">
                <a1611:picAttrSrcUrl xmlns:a1611="http://schemas.microsoft.com/office/drawing/2016/11/main" r:id="rId4"/>
              </a:ext>
            </a:extLst>
          </a:blip>
          <a:srcRect l="8248" r="11149" b="-1"/>
          <a:stretch>
            <a:fillRect/>
          </a:stretch>
        </p:blipFill>
        <p:spPr>
          <a:xfrm>
            <a:off x="576244" y="650494"/>
            <a:ext cx="5628018" cy="5324142"/>
          </a:xfrm>
          <a:prstGeom prst="rect">
            <a:avLst/>
          </a:prstGeom>
        </p:spPr>
      </p:pic>
      <p:sp>
        <p:nvSpPr>
          <p:cNvPr id="31" name="Rectangle 3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DA419E-904F-B472-5106-A299AB9B63E7}"/>
              </a:ext>
            </a:extLst>
          </p:cNvPr>
          <p:cNvSpPr>
            <a:spLocks noGrp="1"/>
          </p:cNvSpPr>
          <p:nvPr>
            <p:ph idx="1"/>
          </p:nvPr>
        </p:nvSpPr>
        <p:spPr>
          <a:xfrm>
            <a:off x="7239012" y="2031101"/>
            <a:ext cx="4282984" cy="3511943"/>
          </a:xfrm>
        </p:spPr>
        <p:txBody>
          <a:bodyPr vert="horz" lIns="91440" tIns="45720" rIns="91440" bIns="45720" rtlCol="0" anchor="ctr">
            <a:normAutofit/>
          </a:bodyPr>
          <a:lstStyle/>
          <a:p>
            <a:pPr lvl="0"/>
            <a:r>
              <a:rPr lang="en-GB" sz="1800">
                <a:latin typeface="Times New Roman" panose="02020603050405020304" pitchFamily="18" charset="0"/>
                <a:cs typeface="Times New Roman" panose="02020603050405020304" pitchFamily="18" charset="0"/>
              </a:rPr>
              <a:t>Need for organisations to focus on three core areas, namely People, Planet and Profits</a:t>
            </a:r>
          </a:p>
          <a:p>
            <a:pPr lvl="0"/>
            <a:r>
              <a:rPr lang="en-GB" sz="1800">
                <a:latin typeface="Times New Roman" panose="02020603050405020304" pitchFamily="18" charset="0"/>
                <a:cs typeface="Times New Roman" panose="02020603050405020304" pitchFamily="18" charset="0"/>
              </a:rPr>
              <a:t>The necessity to engage workforces in waste management practices</a:t>
            </a:r>
          </a:p>
          <a:p>
            <a:pPr lvl="0"/>
            <a:r>
              <a:rPr lang="en-GB" sz="1800">
                <a:latin typeface="Times New Roman" panose="02020603050405020304" pitchFamily="18" charset="0"/>
                <a:cs typeface="Times New Roman" panose="02020603050405020304" pitchFamily="18" charset="0"/>
              </a:rPr>
              <a:t>The TBL model enables the three aspects to be strategically managed waste</a:t>
            </a:r>
          </a:p>
          <a:p>
            <a:pPr lvl="0"/>
            <a:r>
              <a:rPr lang="en-GB" sz="1800">
                <a:latin typeface="Times New Roman" panose="02020603050405020304" pitchFamily="18" charset="0"/>
                <a:cs typeface="Times New Roman" panose="02020603050405020304" pitchFamily="18" charset="0"/>
              </a:rPr>
              <a:t>The effectiveness of the model will aid in generating profit within the firm</a:t>
            </a:r>
          </a:p>
        </p:txBody>
      </p:sp>
      <p:sp>
        <p:nvSpPr>
          <p:cNvPr id="33" name="Rectangle 3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0647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microbial inoculation&#10;&#10;AI-generated content may be incorrect.">
            <a:extLst>
              <a:ext uri="{FF2B5EF4-FFF2-40B4-BE49-F238E27FC236}">
                <a16:creationId xmlns:a16="http://schemas.microsoft.com/office/drawing/2014/main" id="{D6885D72-7BCD-3E25-DDFE-D93B5B01899E}"/>
              </a:ext>
            </a:extLst>
          </p:cNvPr>
          <p:cNvPicPr>
            <a:picLocks noChangeAspect="1"/>
          </p:cNvPicPr>
          <p:nvPr/>
        </p:nvPicPr>
        <p:blipFill>
          <a:blip r:embed="rId3" cstate="print">
            <a:extLst>
              <a:ext uri="{837473B0-CC2E-450A-ABE3-18F120FF3D39}">
                <a1611:picAttrSrcUrl xmlns:a1611="http://schemas.microsoft.com/office/drawing/2016/11/main" r:id="rId4"/>
              </a:ext>
            </a:extLst>
          </a:blip>
          <a:stretch>
            <a:fillRect/>
          </a:stretch>
        </p:blipFill>
        <p:spPr>
          <a:xfrm>
            <a:off x="2869471" y="1354358"/>
            <a:ext cx="2601592" cy="1775586"/>
          </a:xfrm>
          <a:prstGeom prst="rect">
            <a:avLst/>
          </a:prstGeom>
        </p:spPr>
      </p:pic>
      <p:grpSp>
        <p:nvGrpSpPr>
          <p:cNvPr id="13" name="Group 12">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4" name="Oval 13">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Oval 16">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13CC4-80AD-CCA9-954E-A26B44CEC3B4}"/>
              </a:ext>
            </a:extLst>
          </p:cNvPr>
          <p:cNvSpPr>
            <a:spLocks noGrp="1"/>
          </p:cNvSpPr>
          <p:nvPr>
            <p:ph type="title"/>
          </p:nvPr>
        </p:nvSpPr>
        <p:spPr>
          <a:xfrm>
            <a:off x="702591" y="3404608"/>
            <a:ext cx="3520789" cy="2666087"/>
          </a:xfrm>
        </p:spPr>
        <p:txBody>
          <a:bodyPr>
            <a:normAutofit/>
          </a:bodyPr>
          <a:lstStyle/>
          <a:p>
            <a:pPr algn="ctr"/>
            <a:r>
              <a:rPr lang="en-GB" b="1" dirty="0">
                <a:solidFill>
                  <a:schemeClr val="bg1"/>
                </a:solidFill>
                <a:latin typeface="Times New Roman" panose="02020603050405020304" pitchFamily="18" charset="0"/>
                <a:cs typeface="Times New Roman" panose="02020603050405020304" pitchFamily="18" charset="0"/>
              </a:rPr>
              <a:t>Method Key findings from SWOT </a:t>
            </a:r>
            <a:endParaRPr lang="en-US" dirty="0">
              <a:solidFill>
                <a:schemeClr val="bg1"/>
              </a:solidFill>
              <a:latin typeface="Times New Roman" panose="02020603050405020304" pitchFamily="18" charset="0"/>
              <a:cs typeface="Times New Roman" panose="02020603050405020304" pitchFamily="18" charset="0"/>
            </a:endParaRPr>
          </a:p>
        </p:txBody>
      </p:sp>
      <p:grpSp>
        <p:nvGrpSpPr>
          <p:cNvPr id="19"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0" name="Freeform: Shape 19">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3"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4" name="Freeform: Shape 23">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5F525BB8-991A-93DF-9D61-C28182615E6B}"/>
              </a:ext>
            </a:extLst>
          </p:cNvPr>
          <p:cNvSpPr>
            <a:spLocks noGrp="1"/>
          </p:cNvSpPr>
          <p:nvPr>
            <p:ph idx="1"/>
          </p:nvPr>
        </p:nvSpPr>
        <p:spPr>
          <a:xfrm>
            <a:off x="6477270" y="337931"/>
            <a:ext cx="5390052" cy="6169162"/>
          </a:xfrm>
        </p:spPr>
        <p:txBody>
          <a:bodyPr vert="horz" lIns="91440" tIns="45720" rIns="91440" bIns="45720" rtlCol="0">
            <a:normAutofit lnSpcReduction="10000"/>
          </a:bodyPr>
          <a:lstStyle/>
          <a:p>
            <a:pPr lvl="0" algn="just"/>
            <a:r>
              <a:rPr lang="en-GB" sz="4000" dirty="0">
                <a:solidFill>
                  <a:schemeClr val="bg1"/>
                </a:solidFill>
                <a:latin typeface="Times New Roman" panose="02020603050405020304" pitchFamily="18" charset="0"/>
                <a:cs typeface="Times New Roman" panose="02020603050405020304" pitchFamily="18" charset="0"/>
              </a:rPr>
              <a:t>Useful policies and converting food waste to biofertilizers </a:t>
            </a:r>
          </a:p>
          <a:p>
            <a:pPr lvl="0" algn="just"/>
            <a:r>
              <a:rPr lang="en-GB" sz="4000" dirty="0">
                <a:solidFill>
                  <a:schemeClr val="bg1"/>
                </a:solidFill>
                <a:latin typeface="Times New Roman" panose="02020603050405020304" pitchFamily="18" charset="0"/>
                <a:cs typeface="Times New Roman" panose="02020603050405020304" pitchFamily="18" charset="0"/>
              </a:rPr>
              <a:t>Productive recycling to avoid environmental damage </a:t>
            </a:r>
          </a:p>
          <a:p>
            <a:pPr lvl="0" algn="just"/>
            <a:r>
              <a:rPr lang="en-GB" sz="4000" dirty="0">
                <a:solidFill>
                  <a:schemeClr val="bg1"/>
                </a:solidFill>
                <a:latin typeface="Times New Roman" panose="02020603050405020304" pitchFamily="18" charset="0"/>
                <a:cs typeface="Times New Roman" panose="02020603050405020304" pitchFamily="18" charset="0"/>
              </a:rPr>
              <a:t>Issues include legal restrictions concerning reuse </a:t>
            </a:r>
          </a:p>
          <a:p>
            <a:pPr lvl="0" algn="just"/>
            <a:r>
              <a:rPr lang="en-GB" sz="4000" dirty="0">
                <a:solidFill>
                  <a:schemeClr val="bg1"/>
                </a:solidFill>
                <a:latin typeface="Times New Roman" panose="02020603050405020304" pitchFamily="18" charset="0"/>
                <a:cs typeface="Times New Roman" panose="02020603050405020304" pitchFamily="18" charset="0"/>
              </a:rPr>
              <a:t>High expenses and excess waste production</a:t>
            </a:r>
          </a:p>
        </p:txBody>
      </p:sp>
    </p:spTree>
    <p:extLst>
      <p:ext uri="{BB962C8B-B14F-4D97-AF65-F5344CB8AC3E}">
        <p14:creationId xmlns:p14="http://schemas.microsoft.com/office/powerpoint/2010/main" val="3732966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2E14D-7B90-2B0C-2C78-00AD83DBF556}"/>
              </a:ext>
            </a:extLst>
          </p:cNvPr>
          <p:cNvSpPr>
            <a:spLocks noGrp="1"/>
          </p:cNvSpPr>
          <p:nvPr>
            <p:ph type="title"/>
          </p:nvPr>
        </p:nvSpPr>
        <p:spPr>
          <a:xfrm>
            <a:off x="7239014" y="525982"/>
            <a:ext cx="4282983" cy="1200361"/>
          </a:xfrm>
        </p:spPr>
        <p:txBody>
          <a:bodyPr anchor="b">
            <a:normAutofit/>
          </a:bodyPr>
          <a:lstStyle/>
          <a:p>
            <a:r>
              <a:rPr lang="en-GB" sz="3600" b="1">
                <a:latin typeface="Times New Roman" panose="02020603050405020304" pitchFamily="18" charset="0"/>
                <a:cs typeface="Times New Roman" panose="02020603050405020304" pitchFamily="18" charset="0"/>
              </a:rPr>
              <a:t>Key findings from the Political Aspect</a:t>
            </a:r>
            <a:endParaRPr lang="en-US" sz="3600">
              <a:latin typeface="Times New Roman" panose="02020603050405020304" pitchFamily="18" charset="0"/>
              <a:cs typeface="Times New Roman" panose="02020603050405020304" pitchFamily="18" charset="0"/>
            </a:endParaRPr>
          </a:p>
        </p:txBody>
      </p:sp>
      <p:sp>
        <p:nvSpPr>
          <p:cNvPr id="35" name="Rectangle 3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71DFAEE-6C30-6581-8F96-0FC46F63E23D}"/>
              </a:ext>
            </a:extLst>
          </p:cNvPr>
          <p:cNvPicPr>
            <a:picLocks noChangeAspect="1"/>
          </p:cNvPicPr>
          <p:nvPr/>
        </p:nvPicPr>
        <p:blipFill>
          <a:blip r:embed="rId3" cstate="print">
            <a:extLst>
              <a:ext uri="{837473B0-CC2E-450A-ABE3-18F120FF3D39}">
                <a1611:picAttrSrcUrl xmlns:a1611="http://schemas.microsoft.com/office/drawing/2016/11/main" r:id="rId4"/>
              </a:ext>
            </a:extLst>
          </a:blip>
          <a:srcRect l="5241" r="26843" b="2"/>
          <a:stretch>
            <a:fillRect/>
          </a:stretch>
        </p:blipFill>
        <p:spPr>
          <a:xfrm>
            <a:off x="576244" y="650494"/>
            <a:ext cx="5628018" cy="5324142"/>
          </a:xfrm>
          <a:prstGeom prst="rect">
            <a:avLst/>
          </a:prstGeom>
        </p:spPr>
      </p:pic>
      <p:sp>
        <p:nvSpPr>
          <p:cNvPr id="39" name="Rectangle 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865F07-F375-E23B-7C56-33835D500A62}"/>
              </a:ext>
            </a:extLst>
          </p:cNvPr>
          <p:cNvSpPr>
            <a:spLocks noGrp="1"/>
          </p:cNvSpPr>
          <p:nvPr>
            <p:ph idx="1"/>
          </p:nvPr>
        </p:nvSpPr>
        <p:spPr>
          <a:xfrm>
            <a:off x="7239012" y="2031101"/>
            <a:ext cx="4282984" cy="3511943"/>
          </a:xfrm>
        </p:spPr>
        <p:txBody>
          <a:bodyPr vert="horz" lIns="91440" tIns="45720" rIns="91440" bIns="45720" rtlCol="0" anchor="ctr">
            <a:normAutofit/>
          </a:bodyPr>
          <a:lstStyle/>
          <a:p>
            <a:pPr lvl="0"/>
            <a:r>
              <a:rPr lang="en-GB" sz="1800">
                <a:latin typeface="Times New Roman" panose="02020603050405020304" pitchFamily="18" charset="0"/>
                <a:cs typeface="Times New Roman" panose="02020603050405020304" pitchFamily="18" charset="0"/>
              </a:rPr>
              <a:t>The political stability index of 0.51 in the UK</a:t>
            </a:r>
          </a:p>
          <a:p>
            <a:pPr lvl="0"/>
            <a:r>
              <a:rPr lang="en-GB" sz="1800">
                <a:latin typeface="Times New Roman" panose="02020603050405020304" pitchFamily="18" charset="0"/>
                <a:cs typeface="Times New Roman" panose="02020603050405020304" pitchFamily="18" charset="0"/>
              </a:rPr>
              <a:t>£352 billion for industries, including the hospitality sector</a:t>
            </a:r>
          </a:p>
          <a:p>
            <a:pPr lvl="0"/>
            <a:r>
              <a:rPr lang="en-GB" sz="1800">
                <a:latin typeface="Times New Roman" panose="02020603050405020304" pitchFamily="18" charset="0"/>
                <a:cs typeface="Times New Roman" panose="02020603050405020304" pitchFamily="18" charset="0"/>
              </a:rPr>
              <a:t>Issues due to increased VAT and changes in political stability</a:t>
            </a:r>
          </a:p>
          <a:p>
            <a:r>
              <a:rPr lang="en-GB" sz="1800">
                <a:latin typeface="Times New Roman" panose="02020603050405020304" pitchFamily="18" charset="0"/>
                <a:cs typeface="Times New Roman" panose="02020603050405020304" pitchFamily="18" charset="0"/>
              </a:rPr>
              <a:t>Political stability is based on the evolving metrics of VAT</a:t>
            </a:r>
            <a:endParaRPr lang="en-US" sz="1800">
              <a:latin typeface="Times New Roman" panose="02020603050405020304" pitchFamily="18" charset="0"/>
              <a:cs typeface="Times New Roman" panose="02020603050405020304" pitchFamily="18" charset="0"/>
            </a:endParaRPr>
          </a:p>
        </p:txBody>
      </p:sp>
      <p:sp>
        <p:nvSpPr>
          <p:cNvPr id="41" name="Rectangle 4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0771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1538B-43AE-453C-5DD1-661017530590}"/>
              </a:ext>
            </a:extLst>
          </p:cNvPr>
          <p:cNvSpPr>
            <a:spLocks noGrp="1"/>
          </p:cNvSpPr>
          <p:nvPr>
            <p:ph type="title"/>
          </p:nvPr>
        </p:nvSpPr>
        <p:spPr>
          <a:xfrm>
            <a:off x="596200" y="661878"/>
            <a:ext cx="4693762" cy="1616203"/>
          </a:xfrm>
        </p:spPr>
        <p:txBody>
          <a:bodyPr anchor="b">
            <a:normAutofit fontScale="90000"/>
          </a:bodyPr>
          <a:lstStyle/>
          <a:p>
            <a:r>
              <a:rPr lang="en-GB" sz="4000" b="1" dirty="0">
                <a:latin typeface="Times New Roman" panose="02020603050405020304" pitchFamily="18" charset="0"/>
                <a:cs typeface="Times New Roman" panose="02020603050405020304" pitchFamily="18" charset="0"/>
              </a:rPr>
              <a:t>Key findings from the Economic Aspect</a:t>
            </a:r>
            <a:endParaRPr lang="en-US"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013011F-69C0-3B52-DEEB-C66ED55996FA}"/>
              </a:ext>
            </a:extLst>
          </p:cNvPr>
          <p:cNvSpPr>
            <a:spLocks noGrp="1"/>
          </p:cNvSpPr>
          <p:nvPr>
            <p:ph idx="1"/>
          </p:nvPr>
        </p:nvSpPr>
        <p:spPr>
          <a:xfrm>
            <a:off x="516835" y="2851529"/>
            <a:ext cx="4572000" cy="3447832"/>
          </a:xfrm>
        </p:spPr>
        <p:txBody>
          <a:bodyPr vert="horz" lIns="91440" tIns="45720" rIns="91440" bIns="45720" rtlCol="0" anchor="t">
            <a:normAutofit fontScale="92500" lnSpcReduction="10000"/>
          </a:bodyPr>
          <a:lstStyle/>
          <a:p>
            <a:pPr lvl="0" algn="just"/>
            <a:r>
              <a:rPr lang="en-GB" sz="3200" dirty="0">
                <a:latin typeface="Times New Roman" panose="02020603050405020304" pitchFamily="18" charset="0"/>
                <a:cs typeface="Times New Roman" panose="02020603050405020304" pitchFamily="18" charset="0"/>
              </a:rPr>
              <a:t>Continuous profits due to rising consumer spending </a:t>
            </a:r>
          </a:p>
          <a:p>
            <a:pPr lvl="0" algn="just"/>
            <a:r>
              <a:rPr lang="en-GB" sz="3200" dirty="0">
                <a:latin typeface="Times New Roman" panose="02020603050405020304" pitchFamily="18" charset="0"/>
                <a:cs typeface="Times New Roman" panose="02020603050405020304" pitchFamily="18" charset="0"/>
              </a:rPr>
              <a:t>Need to reduce job losses</a:t>
            </a:r>
          </a:p>
          <a:p>
            <a:pPr lvl="0" algn="just"/>
            <a:r>
              <a:rPr lang="en-GB" sz="3200" dirty="0">
                <a:latin typeface="Times New Roman" panose="02020603050405020304" pitchFamily="18" charset="0"/>
                <a:cs typeface="Times New Roman" panose="02020603050405020304" pitchFamily="18" charset="0"/>
              </a:rPr>
              <a:t>Increased expenses due to inflation and supply chain volatility</a:t>
            </a:r>
          </a:p>
          <a:p>
            <a:pPr lvl="0" algn="just"/>
            <a:r>
              <a:rPr lang="en-GB" sz="3200" dirty="0">
                <a:latin typeface="Times New Roman" panose="02020603050405020304" pitchFamily="18" charset="0"/>
                <a:cs typeface="Times New Roman" panose="02020603050405020304" pitchFamily="18" charset="0"/>
              </a:rPr>
              <a:t>Inflation poses a grave threat to the sector</a:t>
            </a:r>
          </a:p>
        </p:txBody>
      </p:sp>
      <p:pic>
        <p:nvPicPr>
          <p:cNvPr id="4" name="Picture 3">
            <a:extLst>
              <a:ext uri="{FF2B5EF4-FFF2-40B4-BE49-F238E27FC236}">
                <a16:creationId xmlns:a16="http://schemas.microsoft.com/office/drawing/2014/main" id="{E95D5808-4567-3990-FACC-853502FE9D71}"/>
              </a:ext>
            </a:extLst>
          </p:cNvPr>
          <p:cNvPicPr>
            <a:picLocks noChangeAspect="1"/>
          </p:cNvPicPr>
          <p:nvPr/>
        </p:nvPicPr>
        <p:blipFill>
          <a:blip r:embed="rId3" cstate="print">
            <a:extLst>
              <a:ext uri="{837473B0-CC2E-450A-ABE3-18F120FF3D39}">
                <a1611:picAttrSrcUrl xmlns:a1611="http://schemas.microsoft.com/office/drawing/2016/11/main" r:id="rId4"/>
              </a:ext>
            </a:extLst>
          </a:blip>
          <a:stretch>
            <a:fillRect/>
          </a:stretch>
        </p:blipFill>
        <p:spPr>
          <a:xfrm>
            <a:off x="5484627" y="974035"/>
            <a:ext cx="6389346" cy="5387008"/>
          </a:xfrm>
          <a:prstGeom prst="rect">
            <a:avLst/>
          </a:prstGeom>
        </p:spPr>
      </p:pic>
      <p:grpSp>
        <p:nvGrpSpPr>
          <p:cNvPr id="12" name="Group 11">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36846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yellow label with red text&#10;&#10;AI-generated content may be incorrect.">
            <a:extLst>
              <a:ext uri="{FF2B5EF4-FFF2-40B4-BE49-F238E27FC236}">
                <a16:creationId xmlns:a16="http://schemas.microsoft.com/office/drawing/2014/main" id="{4F20D1EF-2B54-85FC-0136-52844147FDED}"/>
              </a:ext>
            </a:extLst>
          </p:cNvPr>
          <p:cNvPicPr>
            <a:picLocks noChangeAspect="1"/>
          </p:cNvPicPr>
          <p:nvPr/>
        </p:nvPicPr>
        <p:blipFill>
          <a:blip r:embed="rId3" cstate="print">
            <a:extLst>
              <a:ext uri="{837473B0-CC2E-450A-ABE3-18F120FF3D39}">
                <a1611:picAttrSrcUrl xmlns:a1611="http://schemas.microsoft.com/office/drawing/2016/11/main" r:id="rId4"/>
              </a:ext>
            </a:extLst>
          </a:blip>
          <a:srcRect l="3200" r="3036"/>
          <a:stretch>
            <a:fillRect/>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8976EE-61C5-FC47-93B4-8A3050F33C74}"/>
              </a:ext>
            </a:extLst>
          </p:cNvPr>
          <p:cNvSpPr>
            <a:spLocks noGrp="1"/>
          </p:cNvSpPr>
          <p:nvPr>
            <p:ph type="title"/>
          </p:nvPr>
        </p:nvSpPr>
        <p:spPr>
          <a:xfrm>
            <a:off x="7531610" y="365125"/>
            <a:ext cx="3822189" cy="1899912"/>
          </a:xfrm>
        </p:spPr>
        <p:txBody>
          <a:bodyPr>
            <a:normAutofit/>
          </a:bodyPr>
          <a:lstStyle/>
          <a:p>
            <a:r>
              <a:rPr lang="en-GB" sz="4000" b="1">
                <a:latin typeface="Times New Roman" panose="02020603050405020304" pitchFamily="18" charset="0"/>
                <a:cs typeface="Times New Roman" panose="02020603050405020304" pitchFamily="18" charset="0"/>
              </a:rPr>
              <a:t>Key findings from Social Aspect</a:t>
            </a:r>
            <a:endParaRPr lang="en-US"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8A779E7-EE18-AD36-3533-488628AC75C4}"/>
              </a:ext>
            </a:extLst>
          </p:cNvPr>
          <p:cNvSpPr>
            <a:spLocks noGrp="1"/>
          </p:cNvSpPr>
          <p:nvPr>
            <p:ph idx="1"/>
          </p:nvPr>
        </p:nvSpPr>
        <p:spPr>
          <a:xfrm>
            <a:off x="7531610" y="2434201"/>
            <a:ext cx="3822189" cy="3742762"/>
          </a:xfrm>
        </p:spPr>
        <p:txBody>
          <a:bodyPr vert="horz" lIns="91440" tIns="45720" rIns="91440" bIns="45720" rtlCol="0">
            <a:normAutofit/>
          </a:bodyPr>
          <a:lstStyle/>
          <a:p>
            <a:pPr lvl="0"/>
            <a:r>
              <a:rPr lang="en-GB" sz="2000">
                <a:latin typeface="Times New Roman" panose="02020603050405020304" pitchFamily="18" charset="0"/>
                <a:cs typeface="Times New Roman" panose="02020603050405020304" pitchFamily="18" charset="0"/>
              </a:rPr>
              <a:t>Caution while treating hazardous food waste</a:t>
            </a:r>
          </a:p>
          <a:p>
            <a:pPr lvl="0"/>
            <a:r>
              <a:rPr lang="en-GB" sz="2000">
                <a:latin typeface="Times New Roman" panose="02020603050405020304" pitchFamily="18" charset="0"/>
                <a:cs typeface="Times New Roman" panose="02020603050405020304" pitchFamily="18" charset="0"/>
              </a:rPr>
              <a:t>Maintaining ethical standards of production</a:t>
            </a:r>
          </a:p>
          <a:p>
            <a:pPr lvl="0"/>
            <a:r>
              <a:rPr lang="en-GB" sz="2000">
                <a:latin typeface="Times New Roman" panose="02020603050405020304" pitchFamily="18" charset="0"/>
                <a:cs typeface="Times New Roman" panose="02020603050405020304" pitchFamily="18" charset="0"/>
              </a:rPr>
              <a:t>Media channels spreading awareness about sustainability</a:t>
            </a:r>
          </a:p>
          <a:p>
            <a:pPr lvl="0"/>
            <a:r>
              <a:rPr lang="en-GB" sz="2000">
                <a:latin typeface="Times New Roman" panose="02020603050405020304" pitchFamily="18" charset="0"/>
                <a:cs typeface="Times New Roman" panose="02020603050405020304" pitchFamily="18" charset="0"/>
              </a:rPr>
              <a:t>Eco-friendly waste management is significant for acquiring and maintaining consumer loyalty</a:t>
            </a:r>
          </a:p>
        </p:txBody>
      </p:sp>
    </p:spTree>
    <p:extLst>
      <p:ext uri="{BB962C8B-B14F-4D97-AF65-F5344CB8AC3E}">
        <p14:creationId xmlns:p14="http://schemas.microsoft.com/office/powerpoint/2010/main" val="241672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2" name="Oval 11">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Oval 14">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0D61F-08D1-ABA7-7D4B-9670F5AC5DE8}"/>
              </a:ext>
            </a:extLst>
          </p:cNvPr>
          <p:cNvSpPr>
            <a:spLocks noGrp="1"/>
          </p:cNvSpPr>
          <p:nvPr>
            <p:ph type="title"/>
          </p:nvPr>
        </p:nvSpPr>
        <p:spPr>
          <a:xfrm>
            <a:off x="5903169" y="469127"/>
            <a:ext cx="5838350" cy="886379"/>
          </a:xfrm>
        </p:spPr>
        <p:txBody>
          <a:bodyPr>
            <a:noAutofit/>
          </a:bodyPr>
          <a:lstStyle/>
          <a:p>
            <a:r>
              <a:rPr lang="en-GB" sz="4000" b="1" dirty="0">
                <a:solidFill>
                  <a:schemeClr val="bg1"/>
                </a:solidFill>
                <a:latin typeface="Times New Roman" panose="02020603050405020304" pitchFamily="18" charset="0"/>
                <a:cs typeface="Times New Roman" panose="02020603050405020304" pitchFamily="18" charset="0"/>
              </a:rPr>
              <a:t>Key findings from Technological Aspect</a:t>
            </a:r>
            <a:endParaRPr lang="en-US" sz="4000" dirty="0">
              <a:solidFill>
                <a:schemeClr val="bg1"/>
              </a:solidFill>
              <a:latin typeface="Times New Roman" panose="02020603050405020304" pitchFamily="18" charset="0"/>
              <a:cs typeface="Times New Roman" panose="02020603050405020304" pitchFamily="18" charset="0"/>
            </a:endParaRPr>
          </a:p>
        </p:txBody>
      </p:sp>
      <p:grpSp>
        <p:nvGrpSpPr>
          <p:cNvPr id="17" name="Group 16">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8" name="Freeform: Shape 1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4" name="Picture 3" descr="A diagram of a plant&#10;&#10;AI-generated content may be incorrect.">
            <a:extLst>
              <a:ext uri="{FF2B5EF4-FFF2-40B4-BE49-F238E27FC236}">
                <a16:creationId xmlns:a16="http://schemas.microsoft.com/office/drawing/2014/main" id="{3F808D26-F989-681E-72B2-A332A56A3443}"/>
              </a:ext>
            </a:extLst>
          </p:cNvPr>
          <p:cNvPicPr>
            <a:picLocks noChangeAspect="1"/>
          </p:cNvPicPr>
          <p:nvPr/>
        </p:nvPicPr>
        <p:blipFill>
          <a:blip r:embed="rId3" cstate="print">
            <a:extLst>
              <a:ext uri="{837473B0-CC2E-450A-ABE3-18F120FF3D39}">
                <a1611:picAttrSrcUrl xmlns:a1611="http://schemas.microsoft.com/office/drawing/2016/11/main" r:id="rId4"/>
              </a:ext>
            </a:extLst>
          </a:blip>
          <a:stretch>
            <a:fillRect/>
          </a:stretch>
        </p:blipFill>
        <p:spPr>
          <a:xfrm>
            <a:off x="1817987" y="1864214"/>
            <a:ext cx="2879513" cy="3217333"/>
          </a:xfrm>
          <a:prstGeom prst="rect">
            <a:avLst/>
          </a:prstGeom>
        </p:spPr>
      </p:pic>
      <p:sp>
        <p:nvSpPr>
          <p:cNvPr id="3" name="Content Placeholder 2">
            <a:extLst>
              <a:ext uri="{FF2B5EF4-FFF2-40B4-BE49-F238E27FC236}">
                <a16:creationId xmlns:a16="http://schemas.microsoft.com/office/drawing/2014/main" id="{FADB6E76-87A6-1323-CDC3-0F4D78CA80AB}"/>
              </a:ext>
            </a:extLst>
          </p:cNvPr>
          <p:cNvSpPr>
            <a:spLocks noGrp="1"/>
          </p:cNvSpPr>
          <p:nvPr>
            <p:ph idx="1"/>
          </p:nvPr>
        </p:nvSpPr>
        <p:spPr>
          <a:xfrm>
            <a:off x="5916815" y="1939642"/>
            <a:ext cx="5888940" cy="4351338"/>
          </a:xfrm>
        </p:spPr>
        <p:txBody>
          <a:bodyPr vert="horz" lIns="91440" tIns="45720" rIns="91440" bIns="45720" rtlCol="0">
            <a:normAutofit lnSpcReduction="10000"/>
          </a:bodyPr>
          <a:lstStyle/>
          <a:p>
            <a:pPr lvl="0" algn="just"/>
            <a:r>
              <a:rPr lang="en-GB" sz="3600" dirty="0">
                <a:solidFill>
                  <a:schemeClr val="bg1"/>
                </a:solidFill>
                <a:latin typeface="Times New Roman" panose="02020603050405020304" pitchFamily="18" charset="0"/>
                <a:cs typeface="Times New Roman" panose="02020603050405020304" pitchFamily="18" charset="0"/>
              </a:rPr>
              <a:t>AI tools for waste management</a:t>
            </a:r>
          </a:p>
          <a:p>
            <a:pPr lvl="0" algn="just"/>
            <a:r>
              <a:rPr lang="en-GB" sz="3600" dirty="0">
                <a:solidFill>
                  <a:schemeClr val="bg1"/>
                </a:solidFill>
                <a:latin typeface="Times New Roman" panose="02020603050405020304" pitchFamily="18" charset="0"/>
                <a:cs typeface="Times New Roman" panose="02020603050405020304" pitchFamily="18" charset="0"/>
              </a:rPr>
              <a:t>On-Site Food Waste Disposal Technologies</a:t>
            </a:r>
          </a:p>
          <a:p>
            <a:pPr lvl="0" algn="just"/>
            <a:r>
              <a:rPr lang="en-GB" sz="3600" dirty="0">
                <a:solidFill>
                  <a:schemeClr val="bg1"/>
                </a:solidFill>
                <a:latin typeface="Times New Roman" panose="02020603050405020304" pitchFamily="18" charset="0"/>
                <a:cs typeface="Times New Roman" panose="02020603050405020304" pitchFamily="18" charset="0"/>
              </a:rPr>
              <a:t>AI tools assist in identifying the strategies to treat waste</a:t>
            </a:r>
          </a:p>
          <a:p>
            <a:pPr lvl="0" algn="just"/>
            <a:r>
              <a:rPr lang="en-GB" sz="3600" dirty="0">
                <a:solidFill>
                  <a:schemeClr val="bg1"/>
                </a:solidFill>
                <a:latin typeface="Times New Roman" panose="02020603050405020304" pitchFamily="18" charset="0"/>
                <a:cs typeface="Times New Roman" panose="02020603050405020304" pitchFamily="18" charset="0"/>
              </a:rPr>
              <a:t>Use of these tools for strategic waste management</a:t>
            </a:r>
          </a:p>
        </p:txBody>
      </p:sp>
      <p:grpSp>
        <p:nvGrpSpPr>
          <p:cNvPr id="21"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2" name="Freeform: Shape 21">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0849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B29A0A-8303-0539-6E8A-7581C960F16A}"/>
              </a:ext>
            </a:extLst>
          </p:cNvPr>
          <p:cNvSpPr>
            <a:spLocks noGrp="1"/>
          </p:cNvSpPr>
          <p:nvPr>
            <p:ph type="title"/>
          </p:nvPr>
        </p:nvSpPr>
        <p:spPr>
          <a:xfrm>
            <a:off x="5281615" y="528569"/>
            <a:ext cx="6140449" cy="1323439"/>
          </a:xfrm>
        </p:spPr>
        <p:txBody>
          <a:bodyPr anchor="t">
            <a:normAutofit/>
          </a:bodyPr>
          <a:lstStyle/>
          <a:p>
            <a:r>
              <a:rPr lang="en-GB" b="1" dirty="0">
                <a:solidFill>
                  <a:schemeClr val="bg1"/>
                </a:solidFill>
                <a:latin typeface="Times New Roman" panose="02020603050405020304" pitchFamily="18" charset="0"/>
                <a:cs typeface="Times New Roman" panose="02020603050405020304" pitchFamily="18" charset="0"/>
              </a:rPr>
              <a:t>Relevance to Waste Management Theory</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4" name="Picture 3" descr="Trash for recycle and reduce ecology environment | Royalty free photo ...">
            <a:extLst>
              <a:ext uri="{FF2B5EF4-FFF2-40B4-BE49-F238E27FC236}">
                <a16:creationId xmlns:a16="http://schemas.microsoft.com/office/drawing/2014/main" id="{1B5FD3B0-9D02-6879-41A7-DA529DFE7BA7}"/>
              </a:ext>
            </a:extLst>
          </p:cNvPr>
          <p:cNvPicPr>
            <a:picLocks noChangeAspect="1"/>
          </p:cNvPicPr>
          <p:nvPr/>
        </p:nvPicPr>
        <p:blipFill>
          <a:blip r:embed="rId3" cstate="print"/>
          <a:srcRect r="680"/>
          <a:stretch>
            <a:fillRect/>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11" name="Group 10">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2" name="Freeform: Shape 11">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6D5E6037-6722-8614-564D-51ED8446F361}"/>
              </a:ext>
            </a:extLst>
          </p:cNvPr>
          <p:cNvSpPr>
            <a:spLocks noGrp="1"/>
          </p:cNvSpPr>
          <p:nvPr>
            <p:ph idx="1"/>
          </p:nvPr>
        </p:nvSpPr>
        <p:spPr>
          <a:xfrm>
            <a:off x="5232401" y="2206487"/>
            <a:ext cx="6140449" cy="4122944"/>
          </a:xfrm>
        </p:spPr>
        <p:txBody>
          <a:bodyPr vert="horz" lIns="91440" tIns="45720" rIns="91440" bIns="45720" rtlCol="0">
            <a:normAutofit lnSpcReduction="10000"/>
          </a:bodyPr>
          <a:lstStyle/>
          <a:p>
            <a:pPr lvl="0" algn="just"/>
            <a:r>
              <a:rPr lang="en-GB" sz="3200" dirty="0">
                <a:solidFill>
                  <a:schemeClr val="bg1">
                    <a:alpha val="80000"/>
                  </a:schemeClr>
                </a:solidFill>
                <a:latin typeface="Times New Roman" panose="02020603050405020304" pitchFamily="18" charset="0"/>
                <a:cs typeface="Times New Roman" panose="02020603050405020304" pitchFamily="18" charset="0"/>
              </a:rPr>
              <a:t>Need for suitable practices of waste management</a:t>
            </a:r>
          </a:p>
          <a:p>
            <a:pPr lvl="0" algn="just"/>
            <a:r>
              <a:rPr lang="en-GB" sz="3200" dirty="0">
                <a:solidFill>
                  <a:schemeClr val="bg1">
                    <a:alpha val="80000"/>
                  </a:schemeClr>
                </a:solidFill>
                <a:latin typeface="Times New Roman" panose="02020603050405020304" pitchFamily="18" charset="0"/>
                <a:cs typeface="Times New Roman" panose="02020603050405020304" pitchFamily="18" charset="0"/>
              </a:rPr>
              <a:t>Necessity of competent waste management </a:t>
            </a:r>
          </a:p>
          <a:p>
            <a:pPr lvl="0" algn="just"/>
            <a:r>
              <a:rPr lang="en-GB" sz="3200" dirty="0">
                <a:solidFill>
                  <a:schemeClr val="bg1">
                    <a:alpha val="80000"/>
                  </a:schemeClr>
                </a:solidFill>
                <a:latin typeface="Times New Roman" panose="02020603050405020304" pitchFamily="18" charset="0"/>
                <a:cs typeface="Times New Roman" panose="02020603050405020304" pitchFamily="18" charset="0"/>
              </a:rPr>
              <a:t>Proper technological usage and recycling processes</a:t>
            </a:r>
          </a:p>
          <a:p>
            <a:pPr lvl="0" algn="just"/>
            <a:r>
              <a:rPr lang="en-GB" sz="3200" dirty="0">
                <a:solidFill>
                  <a:schemeClr val="bg1">
                    <a:alpha val="80000"/>
                  </a:schemeClr>
                </a:solidFill>
                <a:latin typeface="Times New Roman" panose="02020603050405020304" pitchFamily="18" charset="0"/>
                <a:cs typeface="Times New Roman" panose="02020603050405020304" pitchFamily="18" charset="0"/>
              </a:rPr>
              <a:t>Failing to adopt eco-friendly aspects will cause detrimental effects</a:t>
            </a:r>
          </a:p>
        </p:txBody>
      </p:sp>
    </p:spTree>
    <p:extLst>
      <p:ext uri="{BB962C8B-B14F-4D97-AF65-F5344CB8AC3E}">
        <p14:creationId xmlns:p14="http://schemas.microsoft.com/office/powerpoint/2010/main" val="1295835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EE19D-E558-F5D3-3504-4C1CF14F1CBC}"/>
              </a:ext>
            </a:extLst>
          </p:cNvPr>
          <p:cNvSpPr>
            <a:spLocks noGrp="1"/>
          </p:cNvSpPr>
          <p:nvPr>
            <p:ph type="title"/>
          </p:nvPr>
        </p:nvSpPr>
        <p:spPr>
          <a:xfrm>
            <a:off x="6981826" y="570733"/>
            <a:ext cx="4391024" cy="1323439"/>
          </a:xfrm>
        </p:spPr>
        <p:txBody>
          <a:bodyPr anchor="t">
            <a:normAutofit/>
          </a:bodyPr>
          <a:lstStyle/>
          <a:p>
            <a:r>
              <a:rPr lang="en-US" sz="4800" b="1" dirty="0">
                <a:solidFill>
                  <a:schemeClr val="bg1"/>
                </a:solidFill>
                <a:latin typeface="Times New Roman" panose="02020603050405020304" pitchFamily="18" charset="0"/>
                <a:cs typeface="Times New Roman" panose="02020603050405020304" pitchFamily="18" charset="0"/>
              </a:rPr>
              <a:t>Conclusion</a:t>
            </a:r>
            <a:endParaRPr lang="en-US" sz="4800" dirty="0">
              <a:solidFill>
                <a:schemeClr val="bg1"/>
              </a:solidFill>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descr="A circular diagram of a circular diagram of food waste&#10;&#10;AI-generated content may be incorrect.">
            <a:extLst>
              <a:ext uri="{FF2B5EF4-FFF2-40B4-BE49-F238E27FC236}">
                <a16:creationId xmlns:a16="http://schemas.microsoft.com/office/drawing/2014/main" id="{7E7E078B-0230-BB16-A70F-1099D0CF5D62}"/>
              </a:ext>
            </a:extLst>
          </p:cNvPr>
          <p:cNvPicPr>
            <a:picLocks noChangeAspect="1"/>
          </p:cNvPicPr>
          <p:nvPr/>
        </p:nvPicPr>
        <p:blipFill>
          <a:blip r:embed="rId4" cstate="print">
            <a:extLst>
              <a:ext uri="{837473B0-CC2E-450A-ABE3-18F120FF3D39}">
                <a1611:picAttrSrcUrl xmlns:a1611="http://schemas.microsoft.com/office/drawing/2016/11/main" r:id="rId5"/>
              </a:ext>
            </a:extLst>
          </a:blip>
          <a:stretch>
            <a:fillRect/>
          </a:stretch>
        </p:blipFill>
        <p:spPr>
          <a:xfrm>
            <a:off x="1920674" y="2008057"/>
            <a:ext cx="3073946" cy="3063347"/>
          </a:xfrm>
          <a:prstGeom prst="rect">
            <a:avLst/>
          </a:prstGeom>
        </p:spPr>
      </p:pic>
      <p:sp>
        <p:nvSpPr>
          <p:cNvPr id="3" name="Content Placeholder 2">
            <a:extLst>
              <a:ext uri="{FF2B5EF4-FFF2-40B4-BE49-F238E27FC236}">
                <a16:creationId xmlns:a16="http://schemas.microsoft.com/office/drawing/2014/main" id="{D2776B13-B2AC-0772-0C73-40C00B7E5448}"/>
              </a:ext>
            </a:extLst>
          </p:cNvPr>
          <p:cNvSpPr>
            <a:spLocks noGrp="1"/>
          </p:cNvSpPr>
          <p:nvPr>
            <p:ph idx="1"/>
          </p:nvPr>
        </p:nvSpPr>
        <p:spPr>
          <a:xfrm>
            <a:off x="6981826" y="2464904"/>
            <a:ext cx="4905374" cy="4094922"/>
          </a:xfrm>
        </p:spPr>
        <p:txBody>
          <a:bodyPr vert="horz" lIns="91440" tIns="45720" rIns="91440" bIns="45720" rtlCol="0">
            <a:normAutofit fontScale="92500" lnSpcReduction="20000"/>
          </a:bodyPr>
          <a:lstStyle/>
          <a:p>
            <a:pPr lvl="0" algn="just"/>
            <a:r>
              <a:rPr lang="en-GB" dirty="0">
                <a:solidFill>
                  <a:schemeClr val="bg1">
                    <a:alpha val="80000"/>
                  </a:schemeClr>
                </a:solidFill>
                <a:latin typeface="Times New Roman" panose="02020603050405020304" pitchFamily="18" charset="0"/>
                <a:cs typeface="Times New Roman" panose="02020603050405020304" pitchFamily="18" charset="0"/>
              </a:rPr>
              <a:t>Advantages had included recycling waste and aid from the government</a:t>
            </a:r>
          </a:p>
          <a:p>
            <a:pPr lvl="0" algn="just"/>
            <a:r>
              <a:rPr lang="en-GB" dirty="0">
                <a:solidFill>
                  <a:schemeClr val="bg1">
                    <a:alpha val="80000"/>
                  </a:schemeClr>
                </a:solidFill>
                <a:latin typeface="Times New Roman" panose="02020603050405020304" pitchFamily="18" charset="0"/>
                <a:cs typeface="Times New Roman" panose="02020603050405020304" pitchFamily="18" charset="0"/>
              </a:rPr>
              <a:t>Influence of inflation, consumer awareness, technological developments and supply chain volatility</a:t>
            </a:r>
          </a:p>
          <a:p>
            <a:pPr lvl="0" algn="just"/>
            <a:r>
              <a:rPr lang="en-GB" dirty="0">
                <a:solidFill>
                  <a:schemeClr val="bg1">
                    <a:alpha val="80000"/>
                  </a:schemeClr>
                </a:solidFill>
                <a:latin typeface="Times New Roman" panose="02020603050405020304" pitchFamily="18" charset="0"/>
                <a:cs typeface="Times New Roman" panose="02020603050405020304" pitchFamily="18" charset="0"/>
              </a:rPr>
              <a:t>Need for adjusting processes based on external factors</a:t>
            </a:r>
          </a:p>
          <a:p>
            <a:pPr lvl="0" algn="just"/>
            <a:r>
              <a:rPr lang="en-GB" dirty="0">
                <a:solidFill>
                  <a:schemeClr val="bg1">
                    <a:alpha val="80000"/>
                  </a:schemeClr>
                </a:solidFill>
                <a:latin typeface="Times New Roman" panose="02020603050405020304" pitchFamily="18" charset="0"/>
                <a:cs typeface="Times New Roman" panose="02020603050405020304" pitchFamily="18" charset="0"/>
              </a:rPr>
              <a:t>The SWOT framework aimed at recycling wastes and support from the authority</a:t>
            </a:r>
          </a:p>
        </p:txBody>
      </p:sp>
    </p:spTree>
    <p:extLst>
      <p:ext uri="{BB962C8B-B14F-4D97-AF65-F5344CB8AC3E}">
        <p14:creationId xmlns:p14="http://schemas.microsoft.com/office/powerpoint/2010/main" val="76274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963625C-3F1C-0268-9096-7F9A1E089D0A}"/>
              </a:ext>
            </a:extLst>
          </p:cNvPr>
          <p:cNvSpPr>
            <a:spLocks noGrp="1"/>
          </p:cNvSpPr>
          <p:nvPr>
            <p:ph type="title"/>
          </p:nvPr>
        </p:nvSpPr>
        <p:spPr>
          <a:xfrm>
            <a:off x="6527800" y="448721"/>
            <a:ext cx="5061226" cy="1225650"/>
          </a:xfrm>
        </p:spPr>
        <p:txBody>
          <a:bodyPr anchor="b">
            <a:normAutofit/>
          </a:bodyPr>
          <a:lstStyle/>
          <a:p>
            <a:r>
              <a:rPr lang="en-US" b="1" dirty="0">
                <a:solidFill>
                  <a:schemeClr val="bg1"/>
                </a:solidFill>
                <a:latin typeface="Times New Roman" panose="02020603050405020304" pitchFamily="18" charset="0"/>
                <a:cs typeface="Times New Roman" panose="02020603050405020304" pitchFamily="18" charset="0"/>
              </a:rPr>
              <a:t>Recommendations</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4" name="Picture 3" descr="Diagram of a waste segregator&#10;&#10;AI-generated content may be incorrect.">
            <a:extLst>
              <a:ext uri="{FF2B5EF4-FFF2-40B4-BE49-F238E27FC236}">
                <a16:creationId xmlns:a16="http://schemas.microsoft.com/office/drawing/2014/main" id="{3B860911-2922-AF81-837E-88C59A532247}"/>
              </a:ext>
            </a:extLst>
          </p:cNvPr>
          <p:cNvPicPr>
            <a:picLocks noChangeAspect="1"/>
          </p:cNvPicPr>
          <p:nvPr/>
        </p:nvPicPr>
        <p:blipFill>
          <a:blip r:embed="rId3" cstate="print">
            <a:extLst>
              <a:ext uri="{837473B0-CC2E-450A-ABE3-18F120FF3D39}">
                <a1611:picAttrSrcUrl xmlns:a1611="http://schemas.microsoft.com/office/drawing/2016/11/main" r:id="rId4"/>
              </a:ext>
            </a:extLst>
          </a:blip>
          <a:srcRect t="1476" b="4896"/>
          <a:stretch>
            <a:fillRect/>
          </a:stretch>
        </p:blipFill>
        <p:spPr>
          <a:xfrm>
            <a:off x="-2346" y="1419552"/>
            <a:ext cx="5666547" cy="4018896"/>
          </a:xfrm>
          <a:prstGeom prst="rect">
            <a:avLst/>
          </a:prstGeom>
        </p:spPr>
      </p:pic>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716EEB-40D6-026E-8EEE-1E1F80DD9D10}"/>
              </a:ext>
            </a:extLst>
          </p:cNvPr>
          <p:cNvSpPr>
            <a:spLocks noGrp="1"/>
          </p:cNvSpPr>
          <p:nvPr>
            <p:ph idx="1"/>
          </p:nvPr>
        </p:nvSpPr>
        <p:spPr>
          <a:xfrm>
            <a:off x="6527800" y="1909192"/>
            <a:ext cx="4713997" cy="3647710"/>
          </a:xfrm>
        </p:spPr>
        <p:txBody>
          <a:bodyPr vert="horz" lIns="91440" tIns="45720" rIns="91440" bIns="45720" rtlCol="0">
            <a:normAutofit lnSpcReduction="10000"/>
          </a:bodyPr>
          <a:lstStyle/>
          <a:p>
            <a:pPr lvl="0" algn="just"/>
            <a:r>
              <a:rPr lang="en-GB" sz="3200" dirty="0">
                <a:solidFill>
                  <a:schemeClr val="bg1"/>
                </a:solidFill>
                <a:latin typeface="Times New Roman" panose="02020603050405020304" pitchFamily="18" charset="0"/>
                <a:cs typeface="Times New Roman" panose="02020603050405020304" pitchFamily="18" charset="0"/>
              </a:rPr>
              <a:t>Efficient training programs</a:t>
            </a:r>
          </a:p>
          <a:p>
            <a:pPr lvl="0" algn="just"/>
            <a:r>
              <a:rPr lang="en-GB" sz="3200" dirty="0">
                <a:solidFill>
                  <a:schemeClr val="bg1"/>
                </a:solidFill>
                <a:latin typeface="Times New Roman" panose="02020603050405020304" pitchFamily="18" charset="0"/>
                <a:cs typeface="Times New Roman" panose="02020603050405020304" pitchFamily="18" charset="0"/>
              </a:rPr>
              <a:t>Regular evaluation of practices</a:t>
            </a:r>
          </a:p>
          <a:p>
            <a:pPr lvl="0" algn="just"/>
            <a:r>
              <a:rPr lang="en-GB" sz="3200" dirty="0">
                <a:solidFill>
                  <a:schemeClr val="bg1"/>
                </a:solidFill>
                <a:latin typeface="Times New Roman" panose="02020603050405020304" pitchFamily="18" charset="0"/>
                <a:cs typeface="Times New Roman" panose="02020603050405020304" pitchFamily="18" charset="0"/>
              </a:rPr>
              <a:t>Importance of assessing applied techniques</a:t>
            </a:r>
          </a:p>
          <a:p>
            <a:pPr lvl="0" algn="just"/>
            <a:r>
              <a:rPr lang="en-GB" sz="3200" dirty="0">
                <a:solidFill>
                  <a:schemeClr val="bg1"/>
                </a:solidFill>
                <a:latin typeface="Times New Roman" panose="02020603050405020304" pitchFamily="18" charset="0"/>
                <a:cs typeface="Times New Roman" panose="02020603050405020304" pitchFamily="18" charset="0"/>
              </a:rPr>
              <a:t>Regular evaluation of the techniques applied</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7748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5" name="Oval 14">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Oval 17">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19FCE-55A1-142B-A39D-156BED8DEDB6}"/>
              </a:ext>
            </a:extLst>
          </p:cNvPr>
          <p:cNvSpPr>
            <a:spLocks noGrp="1"/>
          </p:cNvSpPr>
          <p:nvPr>
            <p:ph type="title"/>
          </p:nvPr>
        </p:nvSpPr>
        <p:spPr>
          <a:xfrm>
            <a:off x="5644751" y="568517"/>
            <a:ext cx="6161004" cy="886379"/>
          </a:xfrm>
        </p:spPr>
        <p:txBody>
          <a:bodyPr>
            <a:normAutofit/>
          </a:bodyPr>
          <a:lstStyle/>
          <a:p>
            <a:r>
              <a:rPr lang="en-GB" sz="4800" b="1" dirty="0">
                <a:solidFill>
                  <a:schemeClr val="bg1"/>
                </a:solidFill>
                <a:latin typeface="Times New Roman" panose="02020603050405020304" pitchFamily="18" charset="0"/>
                <a:cs typeface="Times New Roman" panose="02020603050405020304" pitchFamily="18" charset="0"/>
              </a:rPr>
              <a:t>Recommendations</a:t>
            </a:r>
            <a:endParaRPr lang="en-US" sz="4800" dirty="0">
              <a:solidFill>
                <a:schemeClr val="bg1"/>
              </a:solidFill>
              <a:latin typeface="Times New Roman" panose="02020603050405020304" pitchFamily="18" charset="0"/>
              <a:cs typeface="Times New Roman" panose="02020603050405020304" pitchFamily="18" charset="0"/>
            </a:endParaRPr>
          </a:p>
        </p:txBody>
      </p:sp>
      <p:grpSp>
        <p:nvGrpSpPr>
          <p:cNvPr id="20" name="Group 19">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1" name="Freeform: Shape 2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7" name="Picture 6" descr="A diagram of a recycling process&#10;&#10;AI-generated content may be incorrect.">
            <a:extLst>
              <a:ext uri="{FF2B5EF4-FFF2-40B4-BE49-F238E27FC236}">
                <a16:creationId xmlns:a16="http://schemas.microsoft.com/office/drawing/2014/main" id="{8F61C45C-20B5-7A87-F868-067F63462B72}"/>
              </a:ext>
            </a:extLst>
          </p:cNvPr>
          <p:cNvPicPr>
            <a:picLocks noChangeAspect="1"/>
          </p:cNvPicPr>
          <p:nvPr/>
        </p:nvPicPr>
        <p:blipFill>
          <a:blip r:embed="rId3" cstate="print">
            <a:extLst>
              <a:ext uri="{837473B0-CC2E-450A-ABE3-18F120FF3D39}">
                <a1611:picAttrSrcUrl xmlns:a1611="http://schemas.microsoft.com/office/drawing/2016/11/main" r:id="rId4"/>
              </a:ext>
            </a:extLst>
          </a:blip>
          <a:srcRect r="3631" b="-2"/>
          <a:stretch>
            <a:fillRect/>
          </a:stretch>
        </p:blipFill>
        <p:spPr>
          <a:xfrm>
            <a:off x="1649077" y="1920421"/>
            <a:ext cx="3217333" cy="3104918"/>
          </a:xfrm>
          <a:prstGeom prst="rect">
            <a:avLst/>
          </a:prstGeom>
        </p:spPr>
      </p:pic>
      <p:sp>
        <p:nvSpPr>
          <p:cNvPr id="3" name="Content Placeholder 2">
            <a:extLst>
              <a:ext uri="{FF2B5EF4-FFF2-40B4-BE49-F238E27FC236}">
                <a16:creationId xmlns:a16="http://schemas.microsoft.com/office/drawing/2014/main" id="{D1A146BF-2260-A2F0-6974-778DA36B2452}"/>
              </a:ext>
            </a:extLst>
          </p:cNvPr>
          <p:cNvSpPr>
            <a:spLocks noGrp="1"/>
          </p:cNvSpPr>
          <p:nvPr>
            <p:ph idx="1"/>
          </p:nvPr>
        </p:nvSpPr>
        <p:spPr>
          <a:xfrm>
            <a:off x="6234868" y="1820369"/>
            <a:ext cx="5217173" cy="4351338"/>
          </a:xfrm>
        </p:spPr>
        <p:txBody>
          <a:bodyPr vert="horz" lIns="91440" tIns="45720" rIns="91440" bIns="45720" rtlCol="0">
            <a:normAutofit lnSpcReduction="10000"/>
          </a:bodyPr>
          <a:lstStyle/>
          <a:p>
            <a:pPr lvl="0" algn="just"/>
            <a:r>
              <a:rPr lang="en-GB" sz="3200" dirty="0">
                <a:solidFill>
                  <a:schemeClr val="bg1"/>
                </a:solidFill>
                <a:latin typeface="Times New Roman" panose="02020603050405020304" pitchFamily="18" charset="0"/>
                <a:cs typeface="Times New Roman" panose="02020603050405020304" pitchFamily="18" charset="0"/>
              </a:rPr>
              <a:t>Sufficient research for innovative management of waste</a:t>
            </a:r>
          </a:p>
          <a:p>
            <a:pPr lvl="0" algn="just"/>
            <a:r>
              <a:rPr lang="en-GB" sz="3200" dirty="0">
                <a:solidFill>
                  <a:schemeClr val="bg1"/>
                </a:solidFill>
                <a:latin typeface="Times New Roman" panose="02020603050405020304" pitchFamily="18" charset="0"/>
                <a:cs typeface="Times New Roman" panose="02020603050405020304" pitchFamily="18" charset="0"/>
              </a:rPr>
              <a:t>Reusing unwanted waste to produce new products</a:t>
            </a:r>
          </a:p>
          <a:p>
            <a:pPr lvl="0" algn="just"/>
            <a:r>
              <a:rPr lang="en-GB" sz="3200" dirty="0">
                <a:solidFill>
                  <a:schemeClr val="bg1"/>
                </a:solidFill>
                <a:latin typeface="Times New Roman" panose="02020603050405020304" pitchFamily="18" charset="0"/>
                <a:cs typeface="Times New Roman" panose="02020603050405020304" pitchFamily="18" charset="0"/>
              </a:rPr>
              <a:t>Saving finances through this approach</a:t>
            </a:r>
          </a:p>
          <a:p>
            <a:pPr algn="just"/>
            <a:r>
              <a:rPr lang="en-GB" sz="3200" dirty="0">
                <a:solidFill>
                  <a:schemeClr val="bg1"/>
                </a:solidFill>
                <a:latin typeface="Times New Roman" panose="02020603050405020304" pitchFamily="18" charset="0"/>
                <a:cs typeface="Times New Roman" panose="02020603050405020304" pitchFamily="18" charset="0"/>
              </a:rPr>
              <a:t>Proper utilisation of waste recycling initiatives</a:t>
            </a:r>
            <a:endParaRPr lang="en-US" sz="3200" dirty="0">
              <a:solidFill>
                <a:schemeClr val="bg1"/>
              </a:solidFill>
              <a:latin typeface="Times New Roman" panose="02020603050405020304" pitchFamily="18" charset="0"/>
              <a:cs typeface="Times New Roman" panose="02020603050405020304" pitchFamily="18" charset="0"/>
            </a:endParaRPr>
          </a:p>
        </p:txBody>
      </p:sp>
      <p:grpSp>
        <p:nvGrpSpPr>
          <p:cNvPr id="24"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5" name="Freeform: Shape 24">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49235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847E8B-EADA-D8CF-DE70-257248EE0C09}"/>
              </a:ext>
            </a:extLst>
          </p:cNvPr>
          <p:cNvSpPr>
            <a:spLocks noGrp="1"/>
          </p:cNvSpPr>
          <p:nvPr>
            <p:ph type="title"/>
          </p:nvPr>
        </p:nvSpPr>
        <p:spPr>
          <a:xfrm>
            <a:off x="6234865" y="429371"/>
            <a:ext cx="5248221" cy="1067209"/>
          </a:xfrm>
        </p:spPr>
        <p:txBody>
          <a:bodyPr>
            <a:normAutofit/>
          </a:bodyPr>
          <a:lstStyle/>
          <a:p>
            <a:r>
              <a:rPr lang="en-GB" sz="4800" b="1" dirty="0">
                <a:solidFill>
                  <a:schemeClr val="bg1"/>
                </a:solidFill>
                <a:latin typeface="Times New Roman" panose="02020603050405020304" pitchFamily="18" charset="0"/>
                <a:cs typeface="Times New Roman" panose="02020603050405020304" pitchFamily="18" charset="0"/>
              </a:rPr>
              <a:t>Recommendations</a:t>
            </a:r>
            <a:endParaRPr lang="en-GB" sz="4800" dirty="0">
              <a:solidFill>
                <a:schemeClr val="bg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3934B26-3AF8-601C-237E-A309EFA2B598}"/>
              </a:ext>
            </a:extLst>
          </p:cNvPr>
          <p:cNvPicPr>
            <a:picLocks noChangeAspect="1"/>
          </p:cNvPicPr>
          <p:nvPr/>
        </p:nvPicPr>
        <p:blipFill>
          <a:blip r:embed="rId3"/>
          <a:srcRect r="-3" b="-3"/>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0285C36D-53DA-9D46-216C-96824EC5CF91}"/>
              </a:ext>
            </a:extLst>
          </p:cNvPr>
          <p:cNvSpPr>
            <a:spLocks noGrp="1"/>
          </p:cNvSpPr>
          <p:nvPr>
            <p:ph idx="1"/>
          </p:nvPr>
        </p:nvSpPr>
        <p:spPr>
          <a:xfrm>
            <a:off x="6234868" y="1820369"/>
            <a:ext cx="5217173" cy="4351338"/>
          </a:xfrm>
        </p:spPr>
        <p:txBody>
          <a:bodyPr>
            <a:normAutofit lnSpcReduction="10000"/>
          </a:bodyPr>
          <a:lstStyle/>
          <a:p>
            <a:pPr lvl="0" algn="just"/>
            <a:r>
              <a:rPr lang="en-GB" sz="3200" dirty="0">
                <a:solidFill>
                  <a:schemeClr val="bg1"/>
                </a:solidFill>
                <a:latin typeface="Times New Roman" panose="02020603050405020304" pitchFamily="18" charset="0"/>
                <a:cs typeface="Times New Roman" panose="02020603050405020304" pitchFamily="18" charset="0"/>
              </a:rPr>
              <a:t>Sufficient research for innovative management of waste</a:t>
            </a:r>
          </a:p>
          <a:p>
            <a:pPr lvl="0" algn="just"/>
            <a:r>
              <a:rPr lang="en-GB" sz="3200" dirty="0">
                <a:solidFill>
                  <a:schemeClr val="bg1"/>
                </a:solidFill>
                <a:latin typeface="Times New Roman" panose="02020603050405020304" pitchFamily="18" charset="0"/>
                <a:cs typeface="Times New Roman" panose="02020603050405020304" pitchFamily="18" charset="0"/>
              </a:rPr>
              <a:t>Reusing unwanted waste to produce new products</a:t>
            </a:r>
          </a:p>
          <a:p>
            <a:pPr lvl="0" algn="just"/>
            <a:r>
              <a:rPr lang="en-GB" sz="3200" dirty="0">
                <a:solidFill>
                  <a:schemeClr val="bg1"/>
                </a:solidFill>
                <a:latin typeface="Times New Roman" panose="02020603050405020304" pitchFamily="18" charset="0"/>
                <a:cs typeface="Times New Roman" panose="02020603050405020304" pitchFamily="18" charset="0"/>
              </a:rPr>
              <a:t>Saving finances through this approach</a:t>
            </a:r>
          </a:p>
          <a:p>
            <a:pPr lvl="0" algn="just"/>
            <a:r>
              <a:rPr lang="en-GB" sz="3200" dirty="0">
                <a:solidFill>
                  <a:schemeClr val="bg1"/>
                </a:solidFill>
                <a:latin typeface="Times New Roman" panose="02020603050405020304" pitchFamily="18" charset="0"/>
                <a:cs typeface="Times New Roman" panose="02020603050405020304" pitchFamily="18" charset="0"/>
              </a:rPr>
              <a:t>Proper utilisation of waste recycling initiatives</a:t>
            </a:r>
          </a:p>
        </p:txBody>
      </p:sp>
      <p:grpSp>
        <p:nvGrpSpPr>
          <p:cNvPr id="1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6" name="Freeform: Shape 1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9085658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13FECA-754D-B12E-5C0C-447383372B32}"/>
              </a:ext>
            </a:extLst>
          </p:cNvPr>
          <p:cNvSpPr>
            <a:spLocks noGrp="1"/>
          </p:cNvSpPr>
          <p:nvPr>
            <p:ph type="title"/>
          </p:nvPr>
        </p:nvSpPr>
        <p:spPr>
          <a:xfrm>
            <a:off x="621792" y="1161288"/>
            <a:ext cx="3602736" cy="4526280"/>
          </a:xfrm>
        </p:spPr>
        <p:txBody>
          <a:bodyPr>
            <a:normAutofit/>
          </a:bodyPr>
          <a:lstStyle/>
          <a:p>
            <a:r>
              <a:rPr lang="en-US" sz="5400" b="1" dirty="0">
                <a:latin typeface="Times New Roman" panose="02020603050405020304" pitchFamily="18" charset="0"/>
                <a:cs typeface="Times New Roman" panose="02020603050405020304" pitchFamily="18" charset="0"/>
              </a:rPr>
              <a:t>References</a:t>
            </a:r>
            <a:br>
              <a:rPr lang="en-US" sz="5400" dirty="0">
                <a:latin typeface="Times New Roman" panose="02020603050405020304" pitchFamily="18" charset="0"/>
                <a:cs typeface="Times New Roman" panose="02020603050405020304" pitchFamily="18" charset="0"/>
              </a:rPr>
            </a:br>
            <a:endParaRPr lang="en-US" sz="5400" dirty="0">
              <a:latin typeface="Times New Roman" panose="02020603050405020304" pitchFamily="18" charset="0"/>
              <a:cs typeface="Times New Roman" panose="02020603050405020304" pitchFamily="18" charset="0"/>
            </a:endParaRPr>
          </a:p>
        </p:txBody>
      </p:sp>
      <p:sp>
        <p:nvSpPr>
          <p:cNvPr id="17" name="Rectangle 1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7731E17-F5B0-72D5-63C9-19CF2632185F}"/>
              </a:ext>
            </a:extLst>
          </p:cNvPr>
          <p:cNvSpPr>
            <a:spLocks noGrp="1"/>
          </p:cNvSpPr>
          <p:nvPr>
            <p:ph idx="1"/>
          </p:nvPr>
        </p:nvSpPr>
        <p:spPr>
          <a:xfrm>
            <a:off x="5009321" y="-1"/>
            <a:ext cx="7182677" cy="6857999"/>
          </a:xfrm>
        </p:spPr>
        <p:txBody>
          <a:bodyPr anchor="ctr">
            <a:normAutofit/>
          </a:bodyPr>
          <a:lstStyle/>
          <a:p>
            <a:pPr algn="just">
              <a:lnSpc>
                <a:spcPct val="100000"/>
              </a:lnSpc>
            </a:pPr>
            <a:r>
              <a:rPr lang="en-GB" sz="1000" dirty="0" err="1">
                <a:latin typeface="Times New Roman" panose="02020603050405020304" pitchFamily="18" charset="0"/>
                <a:cs typeface="Times New Roman" panose="02020603050405020304" pitchFamily="18" charset="0"/>
              </a:rPr>
              <a:t>Batabyal</a:t>
            </a:r>
            <a:r>
              <a:rPr lang="en-GB" sz="1000" dirty="0">
                <a:latin typeface="Times New Roman" panose="02020603050405020304" pitchFamily="18" charset="0"/>
                <a:cs typeface="Times New Roman" panose="02020603050405020304" pitchFamily="18" charset="0"/>
              </a:rPr>
              <a:t>, D. and Das, D.K. eds. (2019). </a:t>
            </a:r>
            <a:r>
              <a:rPr lang="en-GB" sz="1000" i="1" dirty="0">
                <a:latin typeface="Times New Roman" panose="02020603050405020304" pitchFamily="18" charset="0"/>
                <a:cs typeface="Times New Roman" panose="02020603050405020304" pitchFamily="18" charset="0"/>
              </a:rPr>
              <a:t>Global trends, practices, and challenges in contemporary tourism and hospitality management</a:t>
            </a:r>
            <a:r>
              <a:rPr lang="en-GB" sz="1000" dirty="0">
                <a:latin typeface="Times New Roman" panose="02020603050405020304" pitchFamily="18" charset="0"/>
                <a:cs typeface="Times New Roman" panose="02020603050405020304" pitchFamily="18" charset="0"/>
              </a:rPr>
              <a:t>. IGI Global. </a:t>
            </a:r>
          </a:p>
          <a:p>
            <a:pPr algn="just">
              <a:lnSpc>
                <a:spcPct val="100000"/>
              </a:lnSpc>
            </a:pPr>
            <a:r>
              <a:rPr lang="en-GB" sz="1000" dirty="0">
                <a:latin typeface="Times New Roman" panose="02020603050405020304" pitchFamily="18" charset="0"/>
                <a:cs typeface="Times New Roman" panose="02020603050405020304" pitchFamily="18" charset="0"/>
              </a:rPr>
              <a:t>Bolwig, S., Tanner, A.N., Riemann, P., </a:t>
            </a:r>
            <a:r>
              <a:rPr lang="en-GB" sz="1000" dirty="0" err="1">
                <a:latin typeface="Times New Roman" panose="02020603050405020304" pitchFamily="18" charset="0"/>
                <a:cs typeface="Times New Roman" panose="02020603050405020304" pitchFamily="18" charset="0"/>
              </a:rPr>
              <a:t>Redlingshöfer</a:t>
            </a:r>
            <a:r>
              <a:rPr lang="en-GB" sz="1000" dirty="0">
                <a:latin typeface="Times New Roman" panose="02020603050405020304" pitchFamily="18" charset="0"/>
                <a:cs typeface="Times New Roman" panose="02020603050405020304" pitchFamily="18" charset="0"/>
              </a:rPr>
              <a:t>, B. and Zhang, Y. (2021). Reducing consumer food waste using green and digital technologies. Available at: https://forskning.ruc.dk/en/publications/reducing-consumer-food-waste-using-green-and-digital-technologies</a:t>
            </a:r>
          </a:p>
          <a:p>
            <a:pPr algn="just">
              <a:lnSpc>
                <a:spcPct val="100000"/>
              </a:lnSpc>
            </a:pPr>
            <a:r>
              <a:rPr lang="en-GB" sz="1000" dirty="0">
                <a:latin typeface="Times New Roman" panose="02020603050405020304" pitchFamily="18" charset="0"/>
                <a:cs typeface="Times New Roman" panose="02020603050405020304" pitchFamily="18" charset="0"/>
              </a:rPr>
              <a:t>Brotherton. B (2015). </a:t>
            </a:r>
            <a:r>
              <a:rPr lang="en-GB" sz="1000" i="1" dirty="0">
                <a:latin typeface="Times New Roman" panose="02020603050405020304" pitchFamily="18" charset="0"/>
                <a:cs typeface="Times New Roman" panose="02020603050405020304" pitchFamily="18" charset="0"/>
              </a:rPr>
              <a:t>Researching Hospitality &amp; Tourism</a:t>
            </a:r>
            <a:r>
              <a:rPr lang="en-GB" sz="1000" dirty="0">
                <a:latin typeface="Times New Roman" panose="02020603050405020304" pitchFamily="18" charset="0"/>
                <a:cs typeface="Times New Roman" panose="02020603050405020304" pitchFamily="18" charset="0"/>
              </a:rPr>
              <a:t> 2nd </a:t>
            </a:r>
            <a:r>
              <a:rPr lang="en-GB" sz="1000" dirty="0" err="1">
                <a:latin typeface="Times New Roman" panose="02020603050405020304" pitchFamily="18" charset="0"/>
                <a:cs typeface="Times New Roman" panose="02020603050405020304" pitchFamily="18" charset="0"/>
              </a:rPr>
              <a:t>Edn</a:t>
            </a:r>
            <a:r>
              <a:rPr lang="en-GB" sz="1000" dirty="0">
                <a:latin typeface="Times New Roman" panose="02020603050405020304" pitchFamily="18" charset="0"/>
                <a:cs typeface="Times New Roman" panose="02020603050405020304" pitchFamily="18" charset="0"/>
              </a:rPr>
              <a:t>. Sage. London</a:t>
            </a:r>
          </a:p>
          <a:p>
            <a:pPr algn="just">
              <a:lnSpc>
                <a:spcPct val="100000"/>
              </a:lnSpc>
            </a:pPr>
            <a:r>
              <a:rPr lang="en-GB" sz="1000" dirty="0">
                <a:latin typeface="Times New Roman" panose="02020603050405020304" pitchFamily="18" charset="0"/>
                <a:cs typeface="Times New Roman" panose="02020603050405020304" pitchFamily="18" charset="0"/>
              </a:rPr>
              <a:t>Commonslibrary.parliament.uk (2025a). </a:t>
            </a:r>
            <a:r>
              <a:rPr lang="en-GB" sz="1000" i="1" dirty="0">
                <a:latin typeface="Times New Roman" panose="02020603050405020304" pitchFamily="18" charset="0"/>
                <a:cs typeface="Times New Roman" panose="02020603050405020304" pitchFamily="18" charset="0"/>
              </a:rPr>
              <a:t>Hospitality: statistics and policy. </a:t>
            </a:r>
            <a:r>
              <a:rPr lang="en-GB" sz="1000" dirty="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2"/>
              </a:rPr>
              <a:t>https://commonslibrary.parliament.uk/research-briefings/cbp-10333/</a:t>
            </a:r>
            <a:r>
              <a:rPr lang="en-GB" sz="1000" dirty="0">
                <a:latin typeface="Times New Roman" panose="02020603050405020304" pitchFamily="18" charset="0"/>
                <a:cs typeface="Times New Roman" panose="02020603050405020304" pitchFamily="18" charset="0"/>
              </a:rPr>
              <a:t> (Accessed: 2 October 2025).</a:t>
            </a:r>
          </a:p>
          <a:p>
            <a:pPr algn="just">
              <a:lnSpc>
                <a:spcPct val="100000"/>
              </a:lnSpc>
            </a:pPr>
            <a:r>
              <a:rPr lang="en-GB" sz="1000" dirty="0">
                <a:latin typeface="Times New Roman" panose="02020603050405020304" pitchFamily="18" charset="0"/>
                <a:cs typeface="Times New Roman" panose="02020603050405020304" pitchFamily="18" charset="0"/>
              </a:rPr>
              <a:t>Commonslibrary.parliament.uk (2025b). Government support for the hospitality sector. Available at: </a:t>
            </a:r>
            <a:r>
              <a:rPr lang="en-GB" sz="1000" dirty="0">
                <a:latin typeface="Times New Roman" panose="02020603050405020304" pitchFamily="18" charset="0"/>
                <a:cs typeface="Times New Roman" panose="02020603050405020304" pitchFamily="18" charset="0"/>
                <a:hlinkClick r:id="rId3"/>
              </a:rPr>
              <a:t>https://commonslibrary.parliament.uk/research-briefings/cdp-2025-0147/</a:t>
            </a:r>
            <a:r>
              <a:rPr lang="en-GB" sz="1000" dirty="0">
                <a:latin typeface="Times New Roman" panose="02020603050405020304" pitchFamily="18" charset="0"/>
                <a:cs typeface="Times New Roman" panose="02020603050405020304" pitchFamily="18" charset="0"/>
              </a:rPr>
              <a:t> (Accessed: 11 October 2025).</a:t>
            </a:r>
          </a:p>
          <a:p>
            <a:pPr algn="just">
              <a:lnSpc>
                <a:spcPct val="100000"/>
              </a:lnSpc>
            </a:pPr>
            <a:r>
              <a:rPr lang="en-GB" sz="1000" dirty="0">
                <a:latin typeface="Times New Roman" panose="02020603050405020304" pitchFamily="18" charset="0"/>
                <a:cs typeface="Times New Roman" panose="02020603050405020304" pitchFamily="18" charset="0"/>
              </a:rPr>
              <a:t>Commonslibrary.parliament.uk (2025c). </a:t>
            </a:r>
            <a:r>
              <a:rPr lang="en-GB" sz="1000" i="1" dirty="0">
                <a:latin typeface="Times New Roman" panose="02020603050405020304" pitchFamily="18" charset="0"/>
                <a:cs typeface="Times New Roman" panose="02020603050405020304" pitchFamily="18" charset="0"/>
              </a:rPr>
              <a:t>VAT on tourism and hospitality services. </a:t>
            </a:r>
            <a:r>
              <a:rPr lang="en-GB" sz="1000" dirty="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4"/>
              </a:rPr>
              <a:t>https://commonslibrary.parliament.uk/research-briefings/sn06812/</a:t>
            </a:r>
            <a:r>
              <a:rPr lang="en-GB" sz="1000" dirty="0">
                <a:latin typeface="Times New Roman" panose="02020603050405020304" pitchFamily="18" charset="0"/>
                <a:cs typeface="Times New Roman" panose="02020603050405020304" pitchFamily="18" charset="0"/>
              </a:rPr>
              <a:t> (Accessed: 13 October 2025).</a:t>
            </a:r>
          </a:p>
          <a:p>
            <a:pPr algn="just">
              <a:lnSpc>
                <a:spcPct val="100000"/>
              </a:lnSpc>
            </a:pPr>
            <a:r>
              <a:rPr lang="en-GB" sz="1000" dirty="0">
                <a:latin typeface="Times New Roman" panose="02020603050405020304" pitchFamily="18" charset="0"/>
                <a:cs typeface="Times New Roman" panose="02020603050405020304" pitchFamily="18" charset="0"/>
              </a:rPr>
              <a:t>Dutta, S., He, M., Xiong, X. and Tsang, D.C. (2021). ‘Sustainable management and recycling of food waste anaerobic digestate: a review’. </a:t>
            </a:r>
            <a:r>
              <a:rPr lang="en-GB" sz="1000" i="1" dirty="0">
                <a:latin typeface="Times New Roman" panose="02020603050405020304" pitchFamily="18" charset="0"/>
                <a:cs typeface="Times New Roman" panose="02020603050405020304" pitchFamily="18" charset="0"/>
              </a:rPr>
              <a:t>Bioresource technology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341</a:t>
            </a:r>
            <a:r>
              <a:rPr lang="en-GB" sz="1000" dirty="0">
                <a:latin typeface="Times New Roman" panose="02020603050405020304" pitchFamily="18" charset="0"/>
                <a:cs typeface="Times New Roman" panose="02020603050405020304" pitchFamily="18" charset="0"/>
              </a:rPr>
              <a:t>, p.125915. Available at: </a:t>
            </a:r>
            <a:r>
              <a:rPr lang="en-GB" sz="1000" dirty="0">
                <a:latin typeface="Times New Roman" panose="02020603050405020304" pitchFamily="18" charset="0"/>
                <a:cs typeface="Times New Roman" panose="02020603050405020304" pitchFamily="18" charset="0"/>
                <a:hlinkClick r:id="rId5"/>
              </a:rPr>
              <a:t>https://www.sciencedirect.com/science/article/pii/S0960852421012578</a:t>
            </a:r>
            <a:endParaRPr lang="en-GB" sz="1000" dirty="0">
              <a:latin typeface="Times New Roman" panose="02020603050405020304" pitchFamily="18" charset="0"/>
              <a:cs typeface="Times New Roman" panose="02020603050405020304" pitchFamily="18" charset="0"/>
            </a:endParaRPr>
          </a:p>
          <a:p>
            <a:pPr algn="just">
              <a:lnSpc>
                <a:spcPct val="100000"/>
              </a:lnSpc>
            </a:pPr>
            <a:r>
              <a:rPr lang="en-GB" sz="1000" dirty="0">
                <a:latin typeface="Times New Roman" panose="02020603050405020304" pitchFamily="18" charset="0"/>
                <a:cs typeface="Times New Roman" panose="02020603050405020304" pitchFamily="18" charset="0"/>
              </a:rPr>
              <a:t>Gaeta, G.L., </a:t>
            </a:r>
            <a:r>
              <a:rPr lang="en-GB" sz="1000" dirty="0" err="1">
                <a:latin typeface="Times New Roman" panose="02020603050405020304" pitchFamily="18" charset="0"/>
                <a:cs typeface="Times New Roman" panose="02020603050405020304" pitchFamily="18" charset="0"/>
              </a:rPr>
              <a:t>Ghinoi</a:t>
            </a:r>
            <a:r>
              <a:rPr lang="en-GB" sz="1000" dirty="0">
                <a:latin typeface="Times New Roman" panose="02020603050405020304" pitchFamily="18" charset="0"/>
                <a:cs typeface="Times New Roman" panose="02020603050405020304" pitchFamily="18" charset="0"/>
              </a:rPr>
              <a:t>, S., Silvestri, F. and Tassinari, M. (2021). ‘Innovation in the solid waste management industry: Integrating neoclassical and complexity theory perspectives’. </a:t>
            </a:r>
            <a:r>
              <a:rPr lang="en-GB" sz="1000" i="1" dirty="0">
                <a:latin typeface="Times New Roman" panose="02020603050405020304" pitchFamily="18" charset="0"/>
                <a:cs typeface="Times New Roman" panose="02020603050405020304" pitchFamily="18" charset="0"/>
              </a:rPr>
              <a:t>Waste Management</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120</a:t>
            </a:r>
            <a:r>
              <a:rPr lang="en-GB" sz="1000" dirty="0">
                <a:latin typeface="Times New Roman" panose="02020603050405020304" pitchFamily="18" charset="0"/>
                <a:cs typeface="Times New Roman" panose="02020603050405020304" pitchFamily="18" charset="0"/>
              </a:rPr>
              <a:t>, pp.50-58. Available at: </a:t>
            </a:r>
            <a:r>
              <a:rPr lang="en-GB" sz="1000" dirty="0">
                <a:latin typeface="Times New Roman" panose="02020603050405020304" pitchFamily="18" charset="0"/>
                <a:cs typeface="Times New Roman" panose="02020603050405020304" pitchFamily="18" charset="0"/>
                <a:hlinkClick r:id="rId6"/>
              </a:rPr>
              <a:t>https://www.sciencedirect.com/science/article/pii/S0956053X20306255</a:t>
            </a:r>
            <a:endParaRPr lang="en-GB" sz="1000" dirty="0">
              <a:latin typeface="Times New Roman" panose="02020603050405020304" pitchFamily="18" charset="0"/>
              <a:cs typeface="Times New Roman" panose="02020603050405020304" pitchFamily="18" charset="0"/>
            </a:endParaRPr>
          </a:p>
          <a:p>
            <a:pPr algn="just">
              <a:lnSpc>
                <a:spcPct val="100000"/>
              </a:lnSpc>
            </a:pPr>
            <a:r>
              <a:rPr lang="en-GB" sz="1000" dirty="0">
                <a:latin typeface="Times New Roman" panose="02020603050405020304" pitchFamily="18" charset="0"/>
                <a:cs typeface="Times New Roman" panose="02020603050405020304" pitchFamily="18" charset="0"/>
              </a:rPr>
              <a:t>Gov.uk (2025) A </a:t>
            </a:r>
            <a:r>
              <a:rPr lang="en-GB" sz="1000" i="1" dirty="0">
                <a:latin typeface="Times New Roman" panose="02020603050405020304" pitchFamily="18" charset="0"/>
                <a:cs typeface="Times New Roman" panose="02020603050405020304" pitchFamily="18" charset="0"/>
              </a:rPr>
              <a:t>Hospitality strategy: reopening, recovery, resilience</a:t>
            </a:r>
            <a:r>
              <a:rPr lang="en-GB" sz="1000" dirty="0">
                <a:latin typeface="Times New Roman" panose="02020603050405020304" pitchFamily="18" charset="0"/>
                <a:cs typeface="Times New Roman" panose="02020603050405020304" pitchFamily="18" charset="0"/>
              </a:rPr>
              <a:t>. Available at: </a:t>
            </a:r>
            <a:r>
              <a:rPr lang="en-GB" sz="1000" dirty="0">
                <a:latin typeface="Times New Roman" panose="02020603050405020304" pitchFamily="18" charset="0"/>
                <a:cs typeface="Times New Roman" panose="02020603050405020304" pitchFamily="18" charset="0"/>
                <a:hlinkClick r:id="rId7"/>
              </a:rPr>
              <a:t>https://www.gov.uk/government/publications/hospitality-strategy-reopening-recovery-resilience/hospitality-strategy-reopening-recovery-resilience</a:t>
            </a:r>
            <a:r>
              <a:rPr lang="en-GB" sz="1000" dirty="0">
                <a:latin typeface="Times New Roman" panose="02020603050405020304" pitchFamily="18" charset="0"/>
                <a:cs typeface="Times New Roman" panose="02020603050405020304" pitchFamily="18" charset="0"/>
              </a:rPr>
              <a:t> (Accessed: 6 October 2025).</a:t>
            </a:r>
          </a:p>
          <a:p>
            <a:pPr algn="just">
              <a:lnSpc>
                <a:spcPct val="100000"/>
              </a:lnSpc>
            </a:pPr>
            <a:r>
              <a:rPr lang="en-GB" sz="1000" dirty="0" err="1">
                <a:latin typeface="Times New Roman" panose="02020603050405020304" pitchFamily="18" charset="0"/>
                <a:cs typeface="Times New Roman" panose="02020603050405020304" pitchFamily="18" charset="0"/>
              </a:rPr>
              <a:t>Rotthong</a:t>
            </a:r>
            <a:r>
              <a:rPr lang="en-GB" sz="1000" dirty="0">
                <a:latin typeface="Times New Roman" panose="02020603050405020304" pitchFamily="18" charset="0"/>
                <a:cs typeface="Times New Roman" panose="02020603050405020304" pitchFamily="18" charset="0"/>
              </a:rPr>
              <a:t>, M., Takaoka, M., Oshita, K., </a:t>
            </a:r>
            <a:r>
              <a:rPr lang="en-GB" sz="1000" dirty="0" err="1">
                <a:latin typeface="Times New Roman" panose="02020603050405020304" pitchFamily="18" charset="0"/>
                <a:cs typeface="Times New Roman" panose="02020603050405020304" pitchFamily="18" charset="0"/>
              </a:rPr>
              <a:t>Rachdawong</a:t>
            </a:r>
            <a:r>
              <a:rPr lang="en-GB" sz="1000" dirty="0">
                <a:latin typeface="Times New Roman" panose="02020603050405020304" pitchFamily="18" charset="0"/>
                <a:cs typeface="Times New Roman" panose="02020603050405020304" pitchFamily="18" charset="0"/>
              </a:rPr>
              <a:t>, P., Gheewala, S.H. and </a:t>
            </a:r>
            <a:r>
              <a:rPr lang="en-GB" sz="1000" dirty="0" err="1">
                <a:latin typeface="Times New Roman" panose="02020603050405020304" pitchFamily="18" charset="0"/>
                <a:cs typeface="Times New Roman" panose="02020603050405020304" pitchFamily="18" charset="0"/>
              </a:rPr>
              <a:t>Prapaspongsa</a:t>
            </a:r>
            <a:r>
              <a:rPr lang="en-GB" sz="1000" dirty="0">
                <a:latin typeface="Times New Roman" panose="02020603050405020304" pitchFamily="18" charset="0"/>
                <a:cs typeface="Times New Roman" panose="02020603050405020304" pitchFamily="18" charset="0"/>
              </a:rPr>
              <a:t>, T. (2022). ‘Life cycle assessment of integrated municipal organic waste management systems in Thailand’. </a:t>
            </a:r>
            <a:r>
              <a:rPr lang="en-GB" sz="1000" i="1" dirty="0">
                <a:latin typeface="Times New Roman" panose="02020603050405020304" pitchFamily="18" charset="0"/>
                <a:cs typeface="Times New Roman" panose="02020603050405020304" pitchFamily="18" charset="0"/>
              </a:rPr>
              <a:t>Sustainability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15</a:t>
            </a:r>
            <a:r>
              <a:rPr lang="en-GB" sz="1000" dirty="0">
                <a:latin typeface="Times New Roman" panose="02020603050405020304" pitchFamily="18" charset="0"/>
                <a:cs typeface="Times New Roman" panose="02020603050405020304" pitchFamily="18" charset="0"/>
              </a:rPr>
              <a:t>(1), p.90. Available at: </a:t>
            </a:r>
            <a:r>
              <a:rPr lang="en-GB" sz="1000" dirty="0">
                <a:latin typeface="Times New Roman" panose="02020603050405020304" pitchFamily="18" charset="0"/>
                <a:cs typeface="Times New Roman" panose="02020603050405020304" pitchFamily="18" charset="0"/>
                <a:hlinkClick r:id="rId8"/>
              </a:rPr>
              <a:t>https://doi.org/10.3390/su15010090</a:t>
            </a:r>
            <a:r>
              <a:rPr lang="en-GB" sz="1000" dirty="0">
                <a:latin typeface="Times New Roman" panose="02020603050405020304" pitchFamily="18" charset="0"/>
                <a:cs typeface="Times New Roman" panose="02020603050405020304" pitchFamily="18" charset="0"/>
              </a:rPr>
              <a:t> </a:t>
            </a:r>
          </a:p>
          <a:p>
            <a:pPr algn="just">
              <a:lnSpc>
                <a:spcPct val="100000"/>
              </a:lnSpc>
            </a:pPr>
            <a:r>
              <a:rPr lang="en-GB" sz="1000" dirty="0">
                <a:latin typeface="Times New Roman" panose="02020603050405020304" pitchFamily="18" charset="0"/>
                <a:cs typeface="Times New Roman" panose="02020603050405020304" pitchFamily="18" charset="0"/>
              </a:rPr>
              <a:t>Shim, J., Moon, J., Lee, W.S. and Chung, N. (2021). ‘The impact of CSR on corporate value of restaurant businesses using triple bottom line theory’. </a:t>
            </a:r>
            <a:r>
              <a:rPr lang="en-GB" sz="1000" i="1" dirty="0">
                <a:latin typeface="Times New Roman" panose="02020603050405020304" pitchFamily="18" charset="0"/>
                <a:cs typeface="Times New Roman" panose="02020603050405020304" pitchFamily="18" charset="0"/>
              </a:rPr>
              <a:t>Sustainability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13</a:t>
            </a:r>
            <a:r>
              <a:rPr lang="en-GB" sz="1000" dirty="0">
                <a:latin typeface="Times New Roman" panose="02020603050405020304" pitchFamily="18" charset="0"/>
                <a:cs typeface="Times New Roman" panose="02020603050405020304" pitchFamily="18" charset="0"/>
              </a:rPr>
              <a:t>(4), p.2131. DOI: </a:t>
            </a:r>
            <a:r>
              <a:rPr lang="en-GB" sz="1000" dirty="0">
                <a:latin typeface="Times New Roman" panose="02020603050405020304" pitchFamily="18" charset="0"/>
                <a:cs typeface="Times New Roman" panose="02020603050405020304" pitchFamily="18" charset="0"/>
                <a:hlinkClick r:id="rId9"/>
              </a:rPr>
              <a:t>https://doi.org/10.3390/su13042131</a:t>
            </a:r>
            <a:endParaRPr lang="en-GB" sz="1000" dirty="0">
              <a:latin typeface="Times New Roman" panose="02020603050405020304" pitchFamily="18" charset="0"/>
              <a:cs typeface="Times New Roman" panose="02020603050405020304" pitchFamily="18" charset="0"/>
            </a:endParaRPr>
          </a:p>
          <a:p>
            <a:pPr algn="just">
              <a:lnSpc>
                <a:spcPct val="100000"/>
              </a:lnSpc>
            </a:pPr>
            <a:r>
              <a:rPr lang="en-GB" sz="1000" dirty="0">
                <a:latin typeface="Times New Roman" panose="02020603050405020304" pitchFamily="18" charset="0"/>
                <a:cs typeface="Times New Roman" panose="02020603050405020304" pitchFamily="18" charset="0"/>
              </a:rPr>
              <a:t>Ukhospitality.org.uk (2025). </a:t>
            </a:r>
            <a:r>
              <a:rPr lang="en-GB" sz="1000" i="1" dirty="0">
                <a:latin typeface="Times New Roman" panose="02020603050405020304" pitchFamily="18" charset="0"/>
                <a:cs typeface="Times New Roman" panose="02020603050405020304" pitchFamily="18" charset="0"/>
              </a:rPr>
              <a:t>Facts and stats. </a:t>
            </a:r>
            <a:r>
              <a:rPr lang="en-GB" sz="1000" dirty="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10"/>
              </a:rPr>
              <a:t>https://www.ukhospitality.org.uk/media-centre/facts-and-stats/</a:t>
            </a:r>
            <a:r>
              <a:rPr lang="en-GB" sz="1000" dirty="0">
                <a:latin typeface="Times New Roman" panose="02020603050405020304" pitchFamily="18" charset="0"/>
                <a:cs typeface="Times New Roman" panose="02020603050405020304" pitchFamily="18" charset="0"/>
              </a:rPr>
              <a:t> (Accessed: 6 October 2025).</a:t>
            </a:r>
          </a:p>
          <a:p>
            <a:pPr algn="just">
              <a:lnSpc>
                <a:spcPct val="100000"/>
              </a:lnSpc>
            </a:pPr>
            <a:r>
              <a:rPr lang="en-GB" sz="1000" dirty="0">
                <a:latin typeface="Times New Roman" panose="02020603050405020304" pitchFamily="18" charset="0"/>
                <a:cs typeface="Times New Roman" panose="02020603050405020304" pitchFamily="18" charset="0"/>
              </a:rPr>
              <a:t>Youssef, A.B., Redzepagic, S. and Zeqiri, A. (2022). ‘The key changes to the hospitality business model under COVID-19’. </a:t>
            </a:r>
            <a:r>
              <a:rPr lang="en-GB" sz="1000" i="1" dirty="0">
                <a:latin typeface="Times New Roman" panose="02020603050405020304" pitchFamily="18" charset="0"/>
                <a:cs typeface="Times New Roman" panose="02020603050405020304" pitchFamily="18" charset="0"/>
              </a:rPr>
              <a:t>Strategic Management-International Journal of Strategic Management and Decision Support Systems in Strategic Management</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27</a:t>
            </a:r>
            <a:r>
              <a:rPr lang="en-GB" sz="1000" dirty="0">
                <a:latin typeface="Times New Roman" panose="02020603050405020304" pitchFamily="18" charset="0"/>
                <a:cs typeface="Times New Roman" panose="02020603050405020304" pitchFamily="18" charset="0"/>
              </a:rPr>
              <a:t>(4). Available at: 10.5937/StraMan2200015Y</a:t>
            </a:r>
            <a:endParaRPr 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0943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2848</Words>
  <Application>Microsoft Office PowerPoint</Application>
  <PresentationFormat>Widescreen</PresentationFormat>
  <Paragraphs>130</Paragraphs>
  <Slides>18</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Times New Roman</vt:lpstr>
      <vt:lpstr>Office Theme</vt:lpstr>
      <vt:lpstr>CONTEMPORARY THEMES IN THE HOTEL AND HOSPITALITY SECTOR </vt:lpstr>
      <vt:lpstr>Background of the UK hotel and hospitality sector</vt:lpstr>
      <vt:lpstr>Importance of sustainable tourism management in the hotel and hospitality sector</vt:lpstr>
      <vt:lpstr>Application of SWOT and PESTEL Analysis</vt:lpstr>
      <vt:lpstr>Insights from SWOT and PEST Analysis</vt:lpstr>
      <vt:lpstr>Insights from PEST Analysis</vt:lpstr>
      <vt:lpstr>Approach of Triple Bottom Line Theory</vt:lpstr>
      <vt:lpstr>Method Key findings from SWOT </vt:lpstr>
      <vt:lpstr>Key findings from the Political Aspect</vt:lpstr>
      <vt:lpstr>Key findings from the Economic Aspect</vt:lpstr>
      <vt:lpstr>Key findings from Social Aspect</vt:lpstr>
      <vt:lpstr>Key findings from Technological Aspect</vt:lpstr>
      <vt:lpstr>Relevance to Waste Management Theory</vt:lpstr>
      <vt:lpstr>Conclusion</vt:lpstr>
      <vt:lpstr>Recommendations</vt:lpstr>
      <vt:lpstr>Recommendations</vt:lpstr>
      <vt:lpstr>Recommendations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  </dc:title>
  <dc:creator>USER</dc:creator>
  <cp:lastModifiedBy>Florin Dragomir (2227451)</cp:lastModifiedBy>
  <cp:revision>250</cp:revision>
  <dcterms:created xsi:type="dcterms:W3CDTF">2025-10-16T10:28:48Z</dcterms:created>
  <dcterms:modified xsi:type="dcterms:W3CDTF">2025-11-06T08:47:19Z</dcterms:modified>
</cp:coreProperties>
</file>