
<file path=[Content_Types].xml><?xml version="1.0" encoding="utf-8"?>
<Types xmlns="http://schemas.openxmlformats.org/package/2006/content-types">
  <Default Extension="jpeg" ContentType="image/jpeg"/>
  <Default Extension="wdp" ContentType="image/vnd.ms-photo"/>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
  </p:notesMasterIdLst>
  <p:handoutMasterIdLst>
    <p:handoutMasterId r:id="rId51"/>
  </p:handoutMasterIdLst>
  <p:sldIdLst>
    <p:sldId id="256" r:id="rId3"/>
    <p:sldId id="304" r:id="rId4"/>
    <p:sldId id="329" r:id="rId5"/>
    <p:sldId id="308" r:id="rId7"/>
    <p:sldId id="332" r:id="rId8"/>
    <p:sldId id="333" r:id="rId9"/>
    <p:sldId id="334" r:id="rId10"/>
    <p:sldId id="335" r:id="rId11"/>
    <p:sldId id="336" r:id="rId12"/>
    <p:sldId id="337" r:id="rId13"/>
    <p:sldId id="338" r:id="rId14"/>
    <p:sldId id="339" r:id="rId15"/>
    <p:sldId id="340" r:id="rId16"/>
    <p:sldId id="341" r:id="rId17"/>
    <p:sldId id="342" r:id="rId18"/>
    <p:sldId id="343" r:id="rId19"/>
    <p:sldId id="344" r:id="rId20"/>
    <p:sldId id="345" r:id="rId21"/>
    <p:sldId id="346" r:id="rId22"/>
    <p:sldId id="348" r:id="rId23"/>
    <p:sldId id="349" r:id="rId24"/>
    <p:sldId id="350" r:id="rId25"/>
    <p:sldId id="351" r:id="rId26"/>
    <p:sldId id="352" r:id="rId27"/>
    <p:sldId id="353" r:id="rId28"/>
    <p:sldId id="354" r:id="rId29"/>
    <p:sldId id="355" r:id="rId30"/>
    <p:sldId id="356" r:id="rId31"/>
    <p:sldId id="357" r:id="rId32"/>
    <p:sldId id="358" r:id="rId33"/>
    <p:sldId id="359" r:id="rId34"/>
    <p:sldId id="360" r:id="rId35"/>
    <p:sldId id="361" r:id="rId36"/>
    <p:sldId id="362" r:id="rId37"/>
    <p:sldId id="363" r:id="rId38"/>
    <p:sldId id="364" r:id="rId39"/>
    <p:sldId id="365" r:id="rId40"/>
    <p:sldId id="366" r:id="rId41"/>
    <p:sldId id="367" r:id="rId42"/>
    <p:sldId id="368" r:id="rId43"/>
    <p:sldId id="369" r:id="rId44"/>
    <p:sldId id="370" r:id="rId45"/>
    <p:sldId id="371" r:id="rId46"/>
    <p:sldId id="372" r:id="rId47"/>
    <p:sldId id="373" r:id="rId48"/>
    <p:sldId id="275" r:id="rId49"/>
    <p:sldId id="319"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581" autoAdjust="0"/>
  </p:normalViewPr>
  <p:slideViewPr>
    <p:cSldViewPr>
      <p:cViewPr varScale="1">
        <p:scale>
          <a:sx n="93" d="100"/>
          <a:sy n="93" d="100"/>
        </p:scale>
        <p:origin x="212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notesMaster" Target="notesMasters/notesMaster1.xml"/><Relationship Id="rId54" Type="http://schemas.openxmlformats.org/officeDocument/2006/relationships/tableStyles" Target="tableStyles.xml"/><Relationship Id="rId53" Type="http://schemas.openxmlformats.org/officeDocument/2006/relationships/viewProps" Target="viewProps.xml"/><Relationship Id="rId52" Type="http://schemas.openxmlformats.org/officeDocument/2006/relationships/presProps" Target="presProps.xml"/><Relationship Id="rId51" Type="http://schemas.openxmlformats.org/officeDocument/2006/relationships/handoutMaster" Target="handoutMasters/handoutMaster1.xml"/><Relationship Id="rId50" Type="http://schemas.openxmlformats.org/officeDocument/2006/relationships/slide" Target="slides/slide47.xml"/><Relationship Id="rId5" Type="http://schemas.openxmlformats.org/officeDocument/2006/relationships/slide" Target="slides/slide3.xml"/><Relationship Id="rId49" Type="http://schemas.openxmlformats.org/officeDocument/2006/relationships/slide" Target="slides/slide46.xml"/><Relationship Id="rId48" Type="http://schemas.openxmlformats.org/officeDocument/2006/relationships/slide" Target="slides/slide45.xml"/><Relationship Id="rId47" Type="http://schemas.openxmlformats.org/officeDocument/2006/relationships/slide" Target="slides/slide44.xml"/><Relationship Id="rId46" Type="http://schemas.openxmlformats.org/officeDocument/2006/relationships/slide" Target="slides/slide43.xml"/><Relationship Id="rId45" Type="http://schemas.openxmlformats.org/officeDocument/2006/relationships/slide" Target="slides/slide42.xml"/><Relationship Id="rId44" Type="http://schemas.openxmlformats.org/officeDocument/2006/relationships/slide" Target="slides/slide41.xml"/><Relationship Id="rId43" Type="http://schemas.openxmlformats.org/officeDocument/2006/relationships/slide" Target="slides/slide40.xml"/><Relationship Id="rId42" Type="http://schemas.openxmlformats.org/officeDocument/2006/relationships/slide" Target="slides/slide39.xml"/><Relationship Id="rId41" Type="http://schemas.openxmlformats.org/officeDocument/2006/relationships/slide" Target="slides/slide38.xml"/><Relationship Id="rId40" Type="http://schemas.openxmlformats.org/officeDocument/2006/relationships/slide" Target="slides/slide37.xml"/><Relationship Id="rId4" Type="http://schemas.openxmlformats.org/officeDocument/2006/relationships/slide" Target="slides/slide2.xml"/><Relationship Id="rId39" Type="http://schemas.openxmlformats.org/officeDocument/2006/relationships/slide" Target="slides/slide36.xml"/><Relationship Id="rId38" Type="http://schemas.openxmlformats.org/officeDocument/2006/relationships/slide" Target="slides/slide35.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diagrams/_rels/data1.xml.rels><?xml version="1.0" encoding="UTF-8" standalone="yes"?>
<Relationships xmlns="http://schemas.openxmlformats.org/package/2006/relationships"><Relationship Id="rId4" Type="http://schemas.openxmlformats.org/officeDocument/2006/relationships/image" Target="../media/image21.png"/><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8.png"/></Relationships>
</file>

<file path=ppt/diagrams/_rels/drawing1.xml.rels><?xml version="1.0" encoding="UTF-8" standalone="yes"?>
<Relationships xmlns="http://schemas.openxmlformats.org/package/2006/relationships"><Relationship Id="rId4" Type="http://schemas.openxmlformats.org/officeDocument/2006/relationships/image" Target="../media/image21.png"/><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5097829C-5D14-4413-898D-A7AFD91AFDA7}" type="doc">
      <dgm:prSet loTypeId="urn:microsoft.com/office/officeart/2005/8/layout/pList1#1" loCatId="list" qsTypeId="urn:microsoft.com/office/officeart/2005/8/quickstyle/simple1" qsCatId="simple" csTypeId="urn:microsoft.com/office/officeart/2005/8/colors/accent1_2" csCatId="accent1" phldr="1"/>
      <dgm:spPr/>
      <dgm:t>
        <a:bodyPr/>
        <a:lstStyle/>
        <a:p>
          <a:endParaRPr lang="en-US"/>
        </a:p>
      </dgm:t>
    </dgm:pt>
    <dgm:pt modelId="{30D4EB57-6F55-4285-A478-AD20EAEB6445}">
      <dgm:prSet phldrT="[Text]"/>
      <dgm:spPr/>
      <dgm:t>
        <a:bodyPr/>
        <a:lstStyle/>
        <a:p>
          <a:r>
            <a:rPr lang="en-US" dirty="0" smtClean="0"/>
            <a:t>Reputation</a:t>
          </a:r>
        </a:p>
        <a:p>
          <a:r>
            <a:rPr lang="en-US" dirty="0" smtClean="0"/>
            <a:t>(values/ principles)</a:t>
          </a:r>
        </a:p>
      </dgm:t>
    </dgm:pt>
    <dgm:pt modelId="{F6F7D5C3-29C7-4948-BE48-F62904DB77B1}" cxnId="{4F8FA9A8-8577-40BC-9677-292D0EC02A1B}" type="parTrans">
      <dgm:prSet/>
      <dgm:spPr/>
      <dgm:t>
        <a:bodyPr/>
        <a:lstStyle/>
        <a:p>
          <a:endParaRPr lang="en-US"/>
        </a:p>
      </dgm:t>
    </dgm:pt>
    <dgm:pt modelId="{FEB95614-CC46-428B-8A1E-971A0D5AAEE1}" cxnId="{4F8FA9A8-8577-40BC-9677-292D0EC02A1B}" type="sibTrans">
      <dgm:prSet/>
      <dgm:spPr/>
      <dgm:t>
        <a:bodyPr/>
        <a:lstStyle/>
        <a:p>
          <a:endParaRPr lang="en-US"/>
        </a:p>
      </dgm:t>
    </dgm:pt>
    <dgm:pt modelId="{A48731B6-C8CE-4140-99F1-2E5B843B6269}">
      <dgm:prSet phldrT="[Text]"/>
      <dgm:spPr/>
      <dgm:t>
        <a:bodyPr/>
        <a:lstStyle/>
        <a:p>
          <a:r>
            <a:rPr lang="en-US" dirty="0" smtClean="0"/>
            <a:t>Networks</a:t>
          </a:r>
          <a:endParaRPr lang="en-US" dirty="0"/>
        </a:p>
      </dgm:t>
    </dgm:pt>
    <dgm:pt modelId="{BAD4BED2-AD36-48FA-967B-A668117838FA}" cxnId="{C4372F62-C777-4D9D-BC6A-6EC124BB5F58}" type="parTrans">
      <dgm:prSet/>
      <dgm:spPr/>
      <dgm:t>
        <a:bodyPr/>
        <a:lstStyle/>
        <a:p>
          <a:endParaRPr lang="en-US"/>
        </a:p>
      </dgm:t>
    </dgm:pt>
    <dgm:pt modelId="{8059D313-2046-4EBB-B055-5C24EF2884E0}" cxnId="{C4372F62-C777-4D9D-BC6A-6EC124BB5F58}" type="sibTrans">
      <dgm:prSet/>
      <dgm:spPr/>
      <dgm:t>
        <a:bodyPr/>
        <a:lstStyle/>
        <a:p>
          <a:endParaRPr lang="en-US"/>
        </a:p>
      </dgm:t>
    </dgm:pt>
    <dgm:pt modelId="{16906B51-49BD-4AD2-8096-4FE3FC8B0155}">
      <dgm:prSet phldrT="[Text]"/>
      <dgm:spPr/>
      <dgm:t>
        <a:bodyPr/>
        <a:lstStyle/>
        <a:p>
          <a:r>
            <a:rPr lang="en-US" dirty="0" smtClean="0"/>
            <a:t>Profile</a:t>
          </a:r>
        </a:p>
        <a:p>
          <a:r>
            <a:rPr lang="en-US" dirty="0" smtClean="0"/>
            <a:t>Presence (web/ social media)</a:t>
          </a:r>
          <a:endParaRPr lang="en-US" dirty="0"/>
        </a:p>
      </dgm:t>
    </dgm:pt>
    <dgm:pt modelId="{650C967B-AF2F-4262-B597-DE150D85CC54}" cxnId="{029F5FA5-0013-4A4F-9E4F-4AFFB149E99D}" type="parTrans">
      <dgm:prSet/>
      <dgm:spPr/>
      <dgm:t>
        <a:bodyPr/>
        <a:lstStyle/>
        <a:p>
          <a:endParaRPr lang="en-US"/>
        </a:p>
      </dgm:t>
    </dgm:pt>
    <dgm:pt modelId="{2D0CAB3D-0358-4BE0-AEAB-47B466C44B9A}" cxnId="{029F5FA5-0013-4A4F-9E4F-4AFFB149E99D}" type="sibTrans">
      <dgm:prSet/>
      <dgm:spPr/>
      <dgm:t>
        <a:bodyPr/>
        <a:lstStyle/>
        <a:p>
          <a:endParaRPr lang="en-US"/>
        </a:p>
      </dgm:t>
    </dgm:pt>
    <dgm:pt modelId="{1ACDDEF2-9585-47B9-8808-AA3B64C1D1DF}">
      <dgm:prSet phldrT="[Text]"/>
      <dgm:spPr/>
      <dgm:t>
        <a:bodyPr/>
        <a:lstStyle/>
        <a:p>
          <a:r>
            <a:rPr lang="en-US" dirty="0" smtClean="0"/>
            <a:t>Authentic</a:t>
          </a:r>
        </a:p>
        <a:p>
          <a:r>
            <a:rPr lang="en-US" dirty="0" smtClean="0"/>
            <a:t>Your unique selling point</a:t>
          </a:r>
          <a:endParaRPr lang="en-US" dirty="0"/>
        </a:p>
      </dgm:t>
    </dgm:pt>
    <dgm:pt modelId="{F81DDFFF-43EC-4004-B007-DAD6BE8C7FFC}" cxnId="{ABFA6A36-4437-4615-B006-46FB4D93BE2A}" type="parTrans">
      <dgm:prSet/>
      <dgm:spPr/>
      <dgm:t>
        <a:bodyPr/>
        <a:lstStyle/>
        <a:p>
          <a:endParaRPr lang="en-US"/>
        </a:p>
      </dgm:t>
    </dgm:pt>
    <dgm:pt modelId="{ACDE7280-AFF4-417E-A223-61AF58003960}" cxnId="{ABFA6A36-4437-4615-B006-46FB4D93BE2A}" type="sibTrans">
      <dgm:prSet/>
      <dgm:spPr/>
      <dgm:t>
        <a:bodyPr/>
        <a:lstStyle/>
        <a:p>
          <a:endParaRPr lang="en-US"/>
        </a:p>
      </dgm:t>
    </dgm:pt>
    <dgm:pt modelId="{DFDC45C6-AB7C-4FCE-99A0-83DA6E6A855D}" type="pres">
      <dgm:prSet presAssocID="{5097829C-5D14-4413-898D-A7AFD91AFDA7}" presName="Name0" presStyleCnt="0">
        <dgm:presLayoutVars>
          <dgm:dir/>
          <dgm:resizeHandles val="exact"/>
        </dgm:presLayoutVars>
      </dgm:prSet>
      <dgm:spPr/>
      <dgm:t>
        <a:bodyPr/>
        <a:lstStyle/>
        <a:p>
          <a:endParaRPr lang="en-US"/>
        </a:p>
      </dgm:t>
    </dgm:pt>
    <dgm:pt modelId="{9E862574-94CA-4EB4-9F26-DD5325636919}" type="pres">
      <dgm:prSet presAssocID="{30D4EB57-6F55-4285-A478-AD20EAEB6445}" presName="compNode" presStyleCnt="0"/>
      <dgm:spPr/>
    </dgm:pt>
    <dgm:pt modelId="{1D9B94A1-469D-4648-A288-AC215C6D4705}" type="pres">
      <dgm:prSet presAssocID="{30D4EB57-6F55-4285-A478-AD20EAEB6445}" presName="pictRect" presStyleLbl="node1" presStyleIdx="0" presStyleCnt="4" custLinFactNeighborX="-498" custLinFactNeighborY="15189"/>
      <dgm:spPr>
        <a:blipFill rotWithShape="1">
          <a:blip xmlns:r="http://schemas.openxmlformats.org/officeDocument/2006/relationships" r:embed="rId1"/>
          <a:stretch>
            <a:fillRect/>
          </a:stretch>
        </a:blipFill>
      </dgm:spPr>
    </dgm:pt>
    <dgm:pt modelId="{77F4D49A-955C-4397-8A40-05FCA9F1B57B}" type="pres">
      <dgm:prSet presAssocID="{30D4EB57-6F55-4285-A478-AD20EAEB6445}" presName="textRect" presStyleLbl="revTx" presStyleIdx="0" presStyleCnt="4" custLinFactNeighborX="-498" custLinFactNeighborY="32658">
        <dgm:presLayoutVars>
          <dgm:bulletEnabled val="1"/>
        </dgm:presLayoutVars>
      </dgm:prSet>
      <dgm:spPr/>
      <dgm:t>
        <a:bodyPr/>
        <a:lstStyle/>
        <a:p>
          <a:endParaRPr lang="en-US"/>
        </a:p>
      </dgm:t>
    </dgm:pt>
    <dgm:pt modelId="{5E0202F8-3DCA-4CC1-B4BD-FA667DE6FD42}" type="pres">
      <dgm:prSet presAssocID="{FEB95614-CC46-428B-8A1E-971A0D5AAEE1}" presName="sibTrans" presStyleLbl="sibTrans2D1" presStyleIdx="0" presStyleCnt="0"/>
      <dgm:spPr/>
      <dgm:t>
        <a:bodyPr/>
        <a:lstStyle/>
        <a:p>
          <a:endParaRPr lang="en-US"/>
        </a:p>
      </dgm:t>
    </dgm:pt>
    <dgm:pt modelId="{6D8FE58D-3732-404F-981D-70963B460977}" type="pres">
      <dgm:prSet presAssocID="{A48731B6-C8CE-4140-99F1-2E5B843B6269}" presName="compNode" presStyleCnt="0"/>
      <dgm:spPr/>
    </dgm:pt>
    <dgm:pt modelId="{75BD0C93-6A7B-4516-886F-99BAF27543EE}" type="pres">
      <dgm:prSet presAssocID="{A48731B6-C8CE-4140-99F1-2E5B843B6269}" presName="pictRect" presStyleLbl="node1" presStyleIdx="1" presStyleCnt="4" custLinFactNeighborX="2378" custLinFactNeighborY="20309"/>
      <dgm:spPr>
        <a:blipFill rotWithShape="1">
          <a:blip xmlns:r="http://schemas.openxmlformats.org/officeDocument/2006/relationships" r:embed="rId2"/>
          <a:stretch>
            <a:fillRect/>
          </a:stretch>
        </a:blipFill>
      </dgm:spPr>
    </dgm:pt>
    <dgm:pt modelId="{ECBB999B-61F1-4202-B772-9464F6120437}" type="pres">
      <dgm:prSet presAssocID="{A48731B6-C8CE-4140-99F1-2E5B843B6269}" presName="textRect" presStyleLbl="revTx" presStyleIdx="1" presStyleCnt="4" custLinFactNeighborX="5906" custLinFactNeighborY="32658">
        <dgm:presLayoutVars>
          <dgm:bulletEnabled val="1"/>
        </dgm:presLayoutVars>
      </dgm:prSet>
      <dgm:spPr/>
      <dgm:t>
        <a:bodyPr/>
        <a:lstStyle/>
        <a:p>
          <a:endParaRPr lang="en-US"/>
        </a:p>
      </dgm:t>
    </dgm:pt>
    <dgm:pt modelId="{43D91C05-0B2D-472F-98BE-2D911BF7F633}" type="pres">
      <dgm:prSet presAssocID="{8059D313-2046-4EBB-B055-5C24EF2884E0}" presName="sibTrans" presStyleLbl="sibTrans2D1" presStyleIdx="0" presStyleCnt="0"/>
      <dgm:spPr/>
      <dgm:t>
        <a:bodyPr/>
        <a:lstStyle/>
        <a:p>
          <a:endParaRPr lang="en-US"/>
        </a:p>
      </dgm:t>
    </dgm:pt>
    <dgm:pt modelId="{B9FE88B6-AD8F-47FC-A9C0-317B75F0BD2D}" type="pres">
      <dgm:prSet presAssocID="{16906B51-49BD-4AD2-8096-4FE3FC8B0155}" presName="compNode" presStyleCnt="0"/>
      <dgm:spPr/>
    </dgm:pt>
    <dgm:pt modelId="{F54B920F-F045-4C78-A2C3-A7E57C1AFACD}" type="pres">
      <dgm:prSet presAssocID="{16906B51-49BD-4AD2-8096-4FE3FC8B0155}" presName="pictRect" presStyleLbl="node1" presStyleIdx="2" presStyleCnt="4" custLinFactNeighborX="1728" custLinFactNeighborY="20309"/>
      <dgm:spPr>
        <a:blipFill rotWithShape="1">
          <a:blip xmlns:r="http://schemas.openxmlformats.org/officeDocument/2006/relationships" r:embed="rId3"/>
          <a:stretch>
            <a:fillRect/>
          </a:stretch>
        </a:blipFill>
      </dgm:spPr>
    </dgm:pt>
    <dgm:pt modelId="{9BB85E98-5BDD-4C90-BEB3-5EF46AB57A29}" type="pres">
      <dgm:prSet presAssocID="{16906B51-49BD-4AD2-8096-4FE3FC8B0155}" presName="textRect" presStyleLbl="revTx" presStyleIdx="2" presStyleCnt="4" custLinFactNeighborX="5255" custLinFactNeighborY="32658">
        <dgm:presLayoutVars>
          <dgm:bulletEnabled val="1"/>
        </dgm:presLayoutVars>
      </dgm:prSet>
      <dgm:spPr/>
      <dgm:t>
        <a:bodyPr/>
        <a:lstStyle/>
        <a:p>
          <a:endParaRPr lang="en-US"/>
        </a:p>
      </dgm:t>
    </dgm:pt>
    <dgm:pt modelId="{700F31DB-4BCF-4B4F-8879-51F3D0F8BF34}" type="pres">
      <dgm:prSet presAssocID="{2D0CAB3D-0358-4BE0-AEAB-47B466C44B9A}" presName="sibTrans" presStyleLbl="sibTrans2D1" presStyleIdx="0" presStyleCnt="0"/>
      <dgm:spPr/>
      <dgm:t>
        <a:bodyPr/>
        <a:lstStyle/>
        <a:p>
          <a:endParaRPr lang="en-US"/>
        </a:p>
      </dgm:t>
    </dgm:pt>
    <dgm:pt modelId="{25F84761-3B6D-4698-82B9-28CEA9CFC1EB}" type="pres">
      <dgm:prSet presAssocID="{1ACDDEF2-9585-47B9-8808-AA3B64C1D1DF}" presName="compNode" presStyleCnt="0"/>
      <dgm:spPr/>
    </dgm:pt>
    <dgm:pt modelId="{F0D76F73-9166-4234-AAC0-54BD58EB09D8}" type="pres">
      <dgm:prSet presAssocID="{1ACDDEF2-9585-47B9-8808-AA3B64C1D1DF}" presName="pictRect" presStyleLbl="node1" presStyleIdx="3" presStyleCnt="4" custLinFactNeighborX="2378" custLinFactNeighborY="-14937"/>
      <dgm:spPr>
        <a:blipFill rotWithShape="1">
          <a:blip xmlns:r="http://schemas.openxmlformats.org/officeDocument/2006/relationships" r:embed="rId4"/>
          <a:stretch>
            <a:fillRect/>
          </a:stretch>
        </a:blipFill>
      </dgm:spPr>
    </dgm:pt>
    <dgm:pt modelId="{ADC3DD96-1FFA-482C-AF91-60EFC8485420}" type="pres">
      <dgm:prSet presAssocID="{1ACDDEF2-9585-47B9-8808-AA3B64C1D1DF}" presName="textRect" presStyleLbl="revTx" presStyleIdx="3" presStyleCnt="4" custLinFactNeighborX="-1149" custLinFactNeighborY="-13782">
        <dgm:presLayoutVars>
          <dgm:bulletEnabled val="1"/>
        </dgm:presLayoutVars>
      </dgm:prSet>
      <dgm:spPr/>
      <dgm:t>
        <a:bodyPr/>
        <a:lstStyle/>
        <a:p>
          <a:endParaRPr lang="en-US"/>
        </a:p>
      </dgm:t>
    </dgm:pt>
  </dgm:ptLst>
  <dgm:cxnLst>
    <dgm:cxn modelId="{C4372F62-C777-4D9D-BC6A-6EC124BB5F58}" srcId="{5097829C-5D14-4413-898D-A7AFD91AFDA7}" destId="{A48731B6-C8CE-4140-99F1-2E5B843B6269}" srcOrd="1" destOrd="0" parTransId="{BAD4BED2-AD36-48FA-967B-A668117838FA}" sibTransId="{8059D313-2046-4EBB-B055-5C24EF2884E0}"/>
    <dgm:cxn modelId="{ABFA6A36-4437-4615-B006-46FB4D93BE2A}" srcId="{5097829C-5D14-4413-898D-A7AFD91AFDA7}" destId="{1ACDDEF2-9585-47B9-8808-AA3B64C1D1DF}" srcOrd="3" destOrd="0" parTransId="{F81DDFFF-43EC-4004-B007-DAD6BE8C7FFC}" sibTransId="{ACDE7280-AFF4-417E-A223-61AF58003960}"/>
    <dgm:cxn modelId="{51809396-3125-41C6-A4CD-BA192090D2ED}" type="presOf" srcId="{8059D313-2046-4EBB-B055-5C24EF2884E0}" destId="{43D91C05-0B2D-472F-98BE-2D911BF7F633}" srcOrd="0" destOrd="0" presId="urn:microsoft.com/office/officeart/2005/8/layout/pList1#1"/>
    <dgm:cxn modelId="{A77115E2-2173-4E83-95A2-A06AD1473E6F}" type="presOf" srcId="{FEB95614-CC46-428B-8A1E-971A0D5AAEE1}" destId="{5E0202F8-3DCA-4CC1-B4BD-FA667DE6FD42}" srcOrd="0" destOrd="0" presId="urn:microsoft.com/office/officeart/2005/8/layout/pList1#1"/>
    <dgm:cxn modelId="{4F8FA9A8-8577-40BC-9677-292D0EC02A1B}" srcId="{5097829C-5D14-4413-898D-A7AFD91AFDA7}" destId="{30D4EB57-6F55-4285-A478-AD20EAEB6445}" srcOrd="0" destOrd="0" parTransId="{F6F7D5C3-29C7-4948-BE48-F62904DB77B1}" sibTransId="{FEB95614-CC46-428B-8A1E-971A0D5AAEE1}"/>
    <dgm:cxn modelId="{2FD39138-0827-4FD7-A5E1-451E7E209C78}" type="presOf" srcId="{2D0CAB3D-0358-4BE0-AEAB-47B466C44B9A}" destId="{700F31DB-4BCF-4B4F-8879-51F3D0F8BF34}" srcOrd="0" destOrd="0" presId="urn:microsoft.com/office/officeart/2005/8/layout/pList1#1"/>
    <dgm:cxn modelId="{029F5FA5-0013-4A4F-9E4F-4AFFB149E99D}" srcId="{5097829C-5D14-4413-898D-A7AFD91AFDA7}" destId="{16906B51-49BD-4AD2-8096-4FE3FC8B0155}" srcOrd="2" destOrd="0" parTransId="{650C967B-AF2F-4262-B597-DE150D85CC54}" sibTransId="{2D0CAB3D-0358-4BE0-AEAB-47B466C44B9A}"/>
    <dgm:cxn modelId="{745859C7-5D90-4074-82C5-D74031566863}" type="presOf" srcId="{30D4EB57-6F55-4285-A478-AD20EAEB6445}" destId="{77F4D49A-955C-4397-8A40-05FCA9F1B57B}" srcOrd="0" destOrd="0" presId="urn:microsoft.com/office/officeart/2005/8/layout/pList1#1"/>
    <dgm:cxn modelId="{A16CDFDD-1451-47C3-AE46-EA8FC0B63BC3}" type="presOf" srcId="{A48731B6-C8CE-4140-99F1-2E5B843B6269}" destId="{ECBB999B-61F1-4202-B772-9464F6120437}" srcOrd="0" destOrd="0" presId="urn:microsoft.com/office/officeart/2005/8/layout/pList1#1"/>
    <dgm:cxn modelId="{2198AFA9-7AC6-4BFC-9BC9-D9CC3AF7E0FE}" type="presOf" srcId="{1ACDDEF2-9585-47B9-8808-AA3B64C1D1DF}" destId="{ADC3DD96-1FFA-482C-AF91-60EFC8485420}" srcOrd="0" destOrd="0" presId="urn:microsoft.com/office/officeart/2005/8/layout/pList1#1"/>
    <dgm:cxn modelId="{FD57B8DD-52A1-4AD5-A08C-274BE2F16342}" type="presOf" srcId="{5097829C-5D14-4413-898D-A7AFD91AFDA7}" destId="{DFDC45C6-AB7C-4FCE-99A0-83DA6E6A855D}" srcOrd="0" destOrd="0" presId="urn:microsoft.com/office/officeart/2005/8/layout/pList1#1"/>
    <dgm:cxn modelId="{AF11C5BA-8BE1-44E6-80FA-DD466BADAEA3}" type="presOf" srcId="{16906B51-49BD-4AD2-8096-4FE3FC8B0155}" destId="{9BB85E98-5BDD-4C90-BEB3-5EF46AB57A29}" srcOrd="0" destOrd="0" presId="urn:microsoft.com/office/officeart/2005/8/layout/pList1#1"/>
    <dgm:cxn modelId="{68DA1D2A-10A4-4BC0-A875-B59CB0CC1654}" type="presParOf" srcId="{DFDC45C6-AB7C-4FCE-99A0-83DA6E6A855D}" destId="{9E862574-94CA-4EB4-9F26-DD5325636919}" srcOrd="0" destOrd="0" presId="urn:microsoft.com/office/officeart/2005/8/layout/pList1#1"/>
    <dgm:cxn modelId="{6D5D2DC7-F445-4C05-A9AA-FB871BFEE72C}" type="presParOf" srcId="{9E862574-94CA-4EB4-9F26-DD5325636919}" destId="{1D9B94A1-469D-4648-A288-AC215C6D4705}" srcOrd="0" destOrd="0" presId="urn:microsoft.com/office/officeart/2005/8/layout/pList1#1"/>
    <dgm:cxn modelId="{4764A5E2-2CCE-474B-944B-606AC9D5AD04}" type="presParOf" srcId="{9E862574-94CA-4EB4-9F26-DD5325636919}" destId="{77F4D49A-955C-4397-8A40-05FCA9F1B57B}" srcOrd="1" destOrd="0" presId="urn:microsoft.com/office/officeart/2005/8/layout/pList1#1"/>
    <dgm:cxn modelId="{DC074E6C-2CFA-49EA-B46D-13E41575D051}" type="presParOf" srcId="{DFDC45C6-AB7C-4FCE-99A0-83DA6E6A855D}" destId="{5E0202F8-3DCA-4CC1-B4BD-FA667DE6FD42}" srcOrd="1" destOrd="0" presId="urn:microsoft.com/office/officeart/2005/8/layout/pList1#1"/>
    <dgm:cxn modelId="{3C50E325-A66B-41D4-9671-FD7753CD23C2}" type="presParOf" srcId="{DFDC45C6-AB7C-4FCE-99A0-83DA6E6A855D}" destId="{6D8FE58D-3732-404F-981D-70963B460977}" srcOrd="2" destOrd="0" presId="urn:microsoft.com/office/officeart/2005/8/layout/pList1#1"/>
    <dgm:cxn modelId="{96881945-E698-4B3E-B19B-4EE029E82150}" type="presParOf" srcId="{6D8FE58D-3732-404F-981D-70963B460977}" destId="{75BD0C93-6A7B-4516-886F-99BAF27543EE}" srcOrd="0" destOrd="0" presId="urn:microsoft.com/office/officeart/2005/8/layout/pList1#1"/>
    <dgm:cxn modelId="{0BC1F141-7510-4394-81E4-F9D57EEA7040}" type="presParOf" srcId="{6D8FE58D-3732-404F-981D-70963B460977}" destId="{ECBB999B-61F1-4202-B772-9464F6120437}" srcOrd="1" destOrd="0" presId="urn:microsoft.com/office/officeart/2005/8/layout/pList1#1"/>
    <dgm:cxn modelId="{268909C5-324A-4A71-9FDE-BE4FDE227739}" type="presParOf" srcId="{DFDC45C6-AB7C-4FCE-99A0-83DA6E6A855D}" destId="{43D91C05-0B2D-472F-98BE-2D911BF7F633}" srcOrd="3" destOrd="0" presId="urn:microsoft.com/office/officeart/2005/8/layout/pList1#1"/>
    <dgm:cxn modelId="{5C8EFBC2-DB4D-48E4-A07F-9270543EB52D}" type="presParOf" srcId="{DFDC45C6-AB7C-4FCE-99A0-83DA6E6A855D}" destId="{B9FE88B6-AD8F-47FC-A9C0-317B75F0BD2D}" srcOrd="4" destOrd="0" presId="urn:microsoft.com/office/officeart/2005/8/layout/pList1#1"/>
    <dgm:cxn modelId="{C9CEAE1C-8801-4181-A608-FD43F12F5E73}" type="presParOf" srcId="{B9FE88B6-AD8F-47FC-A9C0-317B75F0BD2D}" destId="{F54B920F-F045-4C78-A2C3-A7E57C1AFACD}" srcOrd="0" destOrd="0" presId="urn:microsoft.com/office/officeart/2005/8/layout/pList1#1"/>
    <dgm:cxn modelId="{120AA35A-98C4-4F44-AEBF-AE395F386EFB}" type="presParOf" srcId="{B9FE88B6-AD8F-47FC-A9C0-317B75F0BD2D}" destId="{9BB85E98-5BDD-4C90-BEB3-5EF46AB57A29}" srcOrd="1" destOrd="0" presId="urn:microsoft.com/office/officeart/2005/8/layout/pList1#1"/>
    <dgm:cxn modelId="{7E503E8B-BFBB-44F2-AC4B-AD0329E477C3}" type="presParOf" srcId="{DFDC45C6-AB7C-4FCE-99A0-83DA6E6A855D}" destId="{700F31DB-4BCF-4B4F-8879-51F3D0F8BF34}" srcOrd="5" destOrd="0" presId="urn:microsoft.com/office/officeart/2005/8/layout/pList1#1"/>
    <dgm:cxn modelId="{09ED0BF2-626D-46CC-AE85-9A5278E92847}" type="presParOf" srcId="{DFDC45C6-AB7C-4FCE-99A0-83DA6E6A855D}" destId="{25F84761-3B6D-4698-82B9-28CEA9CFC1EB}" srcOrd="6" destOrd="0" presId="urn:microsoft.com/office/officeart/2005/8/layout/pList1#1"/>
    <dgm:cxn modelId="{F14105B6-A610-4513-A4E8-B6D9F3838748}" type="presParOf" srcId="{25F84761-3B6D-4698-82B9-28CEA9CFC1EB}" destId="{F0D76F73-9166-4234-AAC0-54BD58EB09D8}" srcOrd="0" destOrd="0" presId="urn:microsoft.com/office/officeart/2005/8/layout/pList1#1"/>
    <dgm:cxn modelId="{FC2A1EA9-701C-4B77-AFA4-55E9D93FE982}" type="presParOf" srcId="{25F84761-3B6D-4698-82B9-28CEA9CFC1EB}" destId="{ADC3DD96-1FFA-482C-AF91-60EFC8485420}" srcOrd="1" destOrd="0" presId="urn:microsoft.com/office/officeart/2005/8/layout/pList1#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9B94A1-469D-4648-A288-AC215C6D4705}">
      <dsp:nvSpPr>
        <dsp:cNvPr id="0" name=""/>
        <dsp:cNvSpPr/>
      </dsp:nvSpPr>
      <dsp:spPr>
        <a:xfrm>
          <a:off x="785827" y="214311"/>
          <a:ext cx="2025155" cy="1395332"/>
        </a:xfrm>
        <a:prstGeom prst="round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F4D49A-955C-4397-8A40-05FCA9F1B57B}">
      <dsp:nvSpPr>
        <dsp:cNvPr id="0" name=""/>
        <dsp:cNvSpPr/>
      </dsp:nvSpPr>
      <dsp:spPr>
        <a:xfrm>
          <a:off x="785827" y="1643076"/>
          <a:ext cx="2025155" cy="75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lvl="0" algn="ctr" defTabSz="622300">
            <a:lnSpc>
              <a:spcPct val="90000"/>
            </a:lnSpc>
            <a:spcBef>
              <a:spcPct val="0"/>
            </a:spcBef>
            <a:spcAft>
              <a:spcPct val="35000"/>
            </a:spcAft>
          </a:pPr>
          <a:r>
            <a:rPr lang="en-US" sz="1400" kern="1200" dirty="0" smtClean="0"/>
            <a:t>Reputation</a:t>
          </a:r>
        </a:p>
        <a:p>
          <a:pPr lvl="0" algn="ctr" defTabSz="622300">
            <a:lnSpc>
              <a:spcPct val="90000"/>
            </a:lnSpc>
            <a:spcBef>
              <a:spcPct val="0"/>
            </a:spcBef>
            <a:spcAft>
              <a:spcPct val="35000"/>
            </a:spcAft>
          </a:pPr>
          <a:r>
            <a:rPr lang="en-US" sz="1400" kern="1200" dirty="0" smtClean="0"/>
            <a:t>(values/ principles)</a:t>
          </a:r>
        </a:p>
      </dsp:txBody>
      <dsp:txXfrm>
        <a:off x="785827" y="1643076"/>
        <a:ext cx="2025155" cy="751332"/>
      </dsp:txXfrm>
    </dsp:sp>
    <dsp:sp modelId="{75BD0C93-6A7B-4516-886F-99BAF27543EE}">
      <dsp:nvSpPr>
        <dsp:cNvPr id="0" name=""/>
        <dsp:cNvSpPr/>
      </dsp:nvSpPr>
      <dsp:spPr>
        <a:xfrm>
          <a:off x="3071827" y="285752"/>
          <a:ext cx="2025155" cy="1395332"/>
        </a:xfrm>
        <a:prstGeom prst="roundRect">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BB999B-61F1-4202-B772-9464F6120437}">
      <dsp:nvSpPr>
        <dsp:cNvPr id="0" name=""/>
        <dsp:cNvSpPr/>
      </dsp:nvSpPr>
      <dsp:spPr>
        <a:xfrm>
          <a:off x="3143274" y="1643076"/>
          <a:ext cx="2025155" cy="75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lvl="0" algn="ctr" defTabSz="622300">
            <a:lnSpc>
              <a:spcPct val="90000"/>
            </a:lnSpc>
            <a:spcBef>
              <a:spcPct val="0"/>
            </a:spcBef>
            <a:spcAft>
              <a:spcPct val="35000"/>
            </a:spcAft>
          </a:pPr>
          <a:r>
            <a:rPr lang="en-US" sz="1400" kern="1200" dirty="0" smtClean="0"/>
            <a:t>Networks</a:t>
          </a:r>
          <a:endParaRPr lang="en-US" sz="1400" kern="1200" dirty="0"/>
        </a:p>
      </dsp:txBody>
      <dsp:txXfrm>
        <a:off x="3143274" y="1643076"/>
        <a:ext cx="2025155" cy="751332"/>
      </dsp:txXfrm>
    </dsp:sp>
    <dsp:sp modelId="{F54B920F-F045-4C78-A2C3-A7E57C1AFACD}">
      <dsp:nvSpPr>
        <dsp:cNvPr id="0" name=""/>
        <dsp:cNvSpPr/>
      </dsp:nvSpPr>
      <dsp:spPr>
        <a:xfrm>
          <a:off x="5286420" y="285752"/>
          <a:ext cx="2025155" cy="1395332"/>
        </a:xfrm>
        <a:prstGeom prst="roundRect">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B85E98-5BDD-4C90-BEB3-5EF46AB57A29}">
      <dsp:nvSpPr>
        <dsp:cNvPr id="0" name=""/>
        <dsp:cNvSpPr/>
      </dsp:nvSpPr>
      <dsp:spPr>
        <a:xfrm>
          <a:off x="5357847" y="1643076"/>
          <a:ext cx="2025155" cy="75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lvl="0" algn="ctr" defTabSz="622300">
            <a:lnSpc>
              <a:spcPct val="90000"/>
            </a:lnSpc>
            <a:spcBef>
              <a:spcPct val="0"/>
            </a:spcBef>
            <a:spcAft>
              <a:spcPct val="35000"/>
            </a:spcAft>
          </a:pPr>
          <a:r>
            <a:rPr lang="en-US" sz="1400" kern="1200" dirty="0" smtClean="0"/>
            <a:t>Profile</a:t>
          </a:r>
        </a:p>
        <a:p>
          <a:pPr lvl="0" algn="ctr" defTabSz="622300">
            <a:lnSpc>
              <a:spcPct val="90000"/>
            </a:lnSpc>
            <a:spcBef>
              <a:spcPct val="0"/>
            </a:spcBef>
            <a:spcAft>
              <a:spcPct val="35000"/>
            </a:spcAft>
          </a:pPr>
          <a:r>
            <a:rPr lang="en-US" sz="1400" kern="1200" dirty="0" smtClean="0"/>
            <a:t>Presence (web/ social media)</a:t>
          </a:r>
          <a:endParaRPr lang="en-US" sz="1400" kern="1200" dirty="0"/>
        </a:p>
      </dsp:txBody>
      <dsp:txXfrm>
        <a:off x="5357847" y="1643076"/>
        <a:ext cx="2025155" cy="751332"/>
      </dsp:txXfrm>
    </dsp:sp>
    <dsp:sp modelId="{F0D76F73-9166-4234-AAC0-54BD58EB09D8}">
      <dsp:nvSpPr>
        <dsp:cNvPr id="0" name=""/>
        <dsp:cNvSpPr/>
      </dsp:nvSpPr>
      <dsp:spPr>
        <a:xfrm>
          <a:off x="3071827" y="2143133"/>
          <a:ext cx="2025155" cy="1395332"/>
        </a:xfrm>
        <a:prstGeom prst="roundRect">
          <a:avLst/>
        </a:prstGeom>
        <a:blipFill rotWithShape="1">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C3DD96-1FFA-482C-AF91-60EFC8485420}">
      <dsp:nvSpPr>
        <dsp:cNvPr id="0" name=""/>
        <dsp:cNvSpPr/>
      </dsp:nvSpPr>
      <dsp:spPr>
        <a:xfrm>
          <a:off x="3000400" y="3643338"/>
          <a:ext cx="2025155" cy="75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lvl="0" algn="ctr" defTabSz="622300">
            <a:lnSpc>
              <a:spcPct val="90000"/>
            </a:lnSpc>
            <a:spcBef>
              <a:spcPct val="0"/>
            </a:spcBef>
            <a:spcAft>
              <a:spcPct val="35000"/>
            </a:spcAft>
          </a:pPr>
          <a:r>
            <a:rPr lang="en-US" sz="1400" kern="1200" dirty="0" smtClean="0"/>
            <a:t>Authentic</a:t>
          </a:r>
        </a:p>
        <a:p>
          <a:pPr lvl="0" algn="ctr" defTabSz="622300">
            <a:lnSpc>
              <a:spcPct val="90000"/>
            </a:lnSpc>
            <a:spcBef>
              <a:spcPct val="0"/>
            </a:spcBef>
            <a:spcAft>
              <a:spcPct val="35000"/>
            </a:spcAft>
          </a:pPr>
          <a:r>
            <a:rPr lang="en-US" sz="1400" kern="1200" dirty="0" smtClean="0"/>
            <a:t>Your unique selling point</a:t>
          </a:r>
          <a:endParaRPr lang="en-US" sz="1400" kern="1200" dirty="0"/>
        </a:p>
      </dsp:txBody>
      <dsp:txXfrm>
        <a:off x="3000400" y="3643338"/>
        <a:ext cx="2025155" cy="751332"/>
      </dsp:txXfrm>
    </dsp:sp>
  </dsp:spTree>
</dsp:drawing>
</file>

<file path=ppt/diagrams/layout1.xml><?xml version="1.0" encoding="utf-8"?>
<dgm:layoutDef xmlns:dgm="http://schemas.openxmlformats.org/drawingml/2006/diagram" xmlns:a="http://schemas.openxmlformats.org/drawingml/2006/main" uniqueId="urn:microsoft.com/office/officeart/2005/8/layout/pList1#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off" val="ctr"/>
          <dgm:param type="contDir" val="sameDir"/>
          <dgm:param type="grDir" val="tL"/>
          <dgm:param type="flowDir" val="row"/>
          <dgm:param type="horzAlign" val="ctr"/>
          <dgm:param type="vertAlign" val="mid"/>
        </dgm:alg>
      </dgm:if>
      <dgm:else name="Name3">
        <dgm:alg type="snake">
          <dgm:param type="off" val="ctr"/>
          <dgm:param type="contDir" val="sameDir"/>
          <dgm:param type="grDir" val="tR"/>
          <dgm:param type="flowDir" val="row"/>
          <dgm:param type="horzAlign" val="ctr"/>
          <dgm:param type="vertAlign" val="mid"/>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6.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8.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_rels/notesSlide2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0.xml"/></Relationships>
</file>

<file path=ppt/notesSlides/_rels/notesSlide2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1.xml"/></Relationships>
</file>

<file path=ppt/notesSlides/_rels/notesSlide2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5.xml"/></Relationships>
</file>

<file path=ppt/notesSlides/_rels/notesSlide2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6E1E2-17D2-5E4C-B96D-EEDAC0EF77DB}"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02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r>
              <a:rPr lang="en-GB" altLang="en-US" smtClean="0"/>
              <a:t>Lead a discussion to pull out the key points – Values, Character, Competence, Personal Brand, Reputation.  Talk about why these are important – does everyone </a:t>
            </a:r>
            <a:r>
              <a:rPr lang="en-GB" altLang="en-US" b="1" i="1" smtClean="0"/>
              <a:t>agree </a:t>
            </a:r>
            <a:r>
              <a:rPr lang="en-GB" altLang="en-US" smtClean="0"/>
              <a:t>they are important?  What are the implications?  We need to master the skills, attitudes and behaviours necessary, as well as build up our knowledge.  That’s why a proactive approach to career development is vital, coupled with a professional approach to personal development planning!</a:t>
            </a:r>
            <a:endParaRPr lang="en-GB" altLang="en-US" smtClean="0"/>
          </a:p>
        </p:txBody>
      </p:sp>
      <p:sp>
        <p:nvSpPr>
          <p:cNvPr id="102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CC2D5B7-1D74-4D92-9B6A-43703B554654}" type="slidenum">
              <a:rPr lang="en-GB" altLang="en-US" smtClean="0">
                <a:solidFill>
                  <a:srgbClr val="000000"/>
                </a:solidFill>
                <a:latin typeface="Calibri" panose="020F0502020204030204" pitchFamily="34" charset="0"/>
              </a:rPr>
            </a:fld>
            <a:endParaRPr lang="en-GB" altLang="en-US" smtClean="0">
              <a:solidFill>
                <a:srgbClr val="000000"/>
              </a:solidFill>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r>
              <a:rPr lang="en-GB" altLang="en-US" smtClean="0"/>
              <a:t>Your character – (values principles, your core)</a:t>
            </a:r>
            <a:endParaRPr lang="en-GB" altLang="en-US" smtClean="0"/>
          </a:p>
          <a:p>
            <a:pPr eaLnBrk="1" hangingPunct="1">
              <a:spcBef>
                <a:spcPct val="0"/>
              </a:spcBef>
            </a:pPr>
            <a:r>
              <a:rPr lang="en-GB" altLang="en-US" smtClean="0"/>
              <a:t>Your competences – Experience, Unique to you, talents, expertise, knowledge your inner being</a:t>
            </a:r>
            <a:endParaRPr lang="en-GB" altLang="en-US" smtClean="0"/>
          </a:p>
          <a:p>
            <a:pPr eaLnBrk="1" hangingPunct="1">
              <a:spcBef>
                <a:spcPct val="0"/>
              </a:spcBef>
            </a:pPr>
            <a:r>
              <a:rPr lang="en-GB" altLang="en-US" smtClean="0"/>
              <a:t>Personnel brand – way you appear, talk, walk, dress, websites, present</a:t>
            </a:r>
            <a:endParaRPr lang="en-GB" altLang="en-US" smtClean="0"/>
          </a:p>
          <a:p>
            <a:pPr eaLnBrk="1" hangingPunct="1">
              <a:spcBef>
                <a:spcPct val="0"/>
              </a:spcBef>
            </a:pPr>
            <a:r>
              <a:rPr lang="en-GB" altLang="en-US" smtClean="0"/>
              <a:t>All about results in what people think of you </a:t>
            </a:r>
            <a:endParaRPr lang="en-GB" altLang="en-US" smtClean="0"/>
          </a:p>
          <a:p>
            <a:pPr eaLnBrk="1" hangingPunct="1">
              <a:spcBef>
                <a:spcPct val="0"/>
              </a:spcBef>
            </a:pPr>
            <a:endParaRPr lang="en-GB" altLang="en-US" smtClean="0"/>
          </a:p>
          <a:p>
            <a:pPr eaLnBrk="1" hangingPunct="1">
              <a:spcBef>
                <a:spcPct val="0"/>
              </a:spcBef>
            </a:pPr>
            <a:r>
              <a:rPr lang="en-GB" altLang="en-US" smtClean="0"/>
              <a:t>What we do most of – formally and informally  (mostly done over meal times)</a:t>
            </a:r>
            <a:endParaRPr lang="en-GB" altLang="en-US" smtClean="0"/>
          </a:p>
          <a:p>
            <a:pPr eaLnBrk="1" hangingPunct="1">
              <a:spcBef>
                <a:spcPct val="0"/>
              </a:spcBef>
            </a:pPr>
            <a:endParaRPr lang="en-GB" altLang="en-US" smtClean="0"/>
          </a:p>
          <a:p>
            <a:pPr eaLnBrk="1" hangingPunct="1">
              <a:spcBef>
                <a:spcPct val="0"/>
              </a:spcBef>
            </a:pPr>
            <a:r>
              <a:rPr lang="en-GB" altLang="en-US" smtClean="0"/>
              <a:t>Speaking/ writing (blogs, books, presentations, sharing ideas)</a:t>
            </a:r>
            <a:endParaRPr lang="en-GB" altLang="en-US" smtClean="0"/>
          </a:p>
          <a:p>
            <a:pPr eaLnBrk="1" hangingPunct="1">
              <a:spcBef>
                <a:spcPct val="0"/>
              </a:spcBef>
            </a:pPr>
            <a:endParaRPr lang="en-GB" altLang="en-US" smtClean="0"/>
          </a:p>
          <a:p>
            <a:pPr eaLnBrk="1" hangingPunct="1">
              <a:spcBef>
                <a:spcPct val="0"/>
              </a:spcBef>
            </a:pPr>
            <a:r>
              <a:rPr lang="en-GB" altLang="en-US" smtClean="0"/>
              <a:t>How unique we make ourselves stand out</a:t>
            </a:r>
            <a:endParaRPr lang="en-GB" altLang="en-US" smtClean="0"/>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62ABD7-9769-4108-B895-18EBCDDFCA23}" type="slidenum">
              <a:rPr lang="en-GB" altLang="en-US" smtClean="0">
                <a:latin typeface="Calibri" panose="020F0502020204030204" pitchFamily="34" charset="0"/>
              </a:rPr>
            </a:fld>
            <a:endParaRPr lang="en-GB" altLang="en-US" smtClean="0">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GB" altLang="en-US" smtClean="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09D9F87-8757-4C9A-BA37-46053B8333E5}" type="slidenum">
              <a:rPr lang="en-GB" altLang="en-US" smtClean="0">
                <a:latin typeface="Calibri" panose="020F0502020204030204" pitchFamily="34" charset="0"/>
              </a:rPr>
            </a:fld>
            <a:endParaRPr lang="en-GB" altLang="en-US" smtClean="0">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GB" altLang="en-US" smtClean="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007F85-D7C2-4882-908F-B918252249BE}" type="slidenum">
              <a:rPr lang="en-GB" altLang="en-US" smtClean="0">
                <a:latin typeface="Calibri" panose="020F0502020204030204" pitchFamily="34" charset="0"/>
              </a:rPr>
            </a:fld>
            <a:endParaRPr lang="en-GB" altLang="en-US" smtClean="0">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r>
              <a:rPr lang="en-GB" altLang="en-US" smtClean="0"/>
              <a:t>Allow all the students to 5 minutes to think about </a:t>
            </a:r>
            <a:r>
              <a:rPr lang="en-GB" altLang="en-US" b="1" smtClean="0"/>
              <a:t>what the purpose of a CV is?  And a Covering Letter?  </a:t>
            </a:r>
            <a:r>
              <a:rPr lang="en-GB" altLang="en-US" smtClean="0"/>
              <a:t>Why are they important?  Key differences?  Then show the next slide…</a:t>
            </a:r>
            <a:endParaRPr lang="en-GB" altLang="en-US" smtClean="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713A725-D71A-49FF-ABB9-1A5882FE92E9}" type="slidenum">
              <a:rPr lang="en-GB" altLang="en-US" smtClean="0">
                <a:solidFill>
                  <a:srgbClr val="000000"/>
                </a:solidFill>
                <a:latin typeface="Calibri" panose="020F0502020204030204" pitchFamily="34" charset="0"/>
              </a:rPr>
            </a:fld>
            <a:endParaRPr lang="en-GB" altLang="en-US" smtClean="0">
              <a:solidFill>
                <a:srgbClr val="000000"/>
              </a:solidFill>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r>
              <a:rPr lang="en-GB" altLang="en-US" smtClean="0"/>
              <a:t>Covering letter – introduces you to prospective employer</a:t>
            </a:r>
            <a:endParaRPr lang="en-GB" altLang="en-US" smtClean="0"/>
          </a:p>
          <a:p>
            <a:pPr eaLnBrk="1" hangingPunct="1">
              <a:spcBef>
                <a:spcPct val="0"/>
              </a:spcBef>
            </a:pPr>
            <a:r>
              <a:rPr lang="en-GB" altLang="en-US" smtClean="0"/>
              <a:t>CV is the bones of who you are and what you have done and covering letter provides the linkage and muscles.</a:t>
            </a:r>
            <a:endParaRPr lang="en-GB" altLang="en-US" smtClean="0"/>
          </a:p>
          <a:p>
            <a:pPr eaLnBrk="1" hangingPunct="1">
              <a:spcBef>
                <a:spcPct val="0"/>
              </a:spcBef>
            </a:pPr>
            <a:r>
              <a:rPr lang="en-GB" altLang="en-US" smtClean="0"/>
              <a:t>CV is written in note styles but letter is a piece of business writing, written in good format and good English.</a:t>
            </a:r>
            <a:endParaRPr lang="en-GB" altLang="en-US" smtClean="0"/>
          </a:p>
          <a:p>
            <a:pPr eaLnBrk="1" hangingPunct="1">
              <a:spcBef>
                <a:spcPct val="0"/>
              </a:spcBef>
            </a:pPr>
            <a:r>
              <a:rPr lang="en-GB" altLang="en-US" smtClean="0"/>
              <a:t>Covering letter summarises why you are suitable for the job. Its not a repeat of information in CV but each of the main paragraphs should relate to different aspect of your suitability.</a:t>
            </a:r>
            <a:endParaRPr lang="en-GB" altLang="en-US" smtClean="0"/>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983C627-F66E-4889-AD80-A0F8C12DC586}" type="slidenum">
              <a:rPr lang="en-GB" altLang="en-US" smtClean="0">
                <a:latin typeface="Calibri" panose="020F0502020204030204" pitchFamily="34" charset="0"/>
              </a:rPr>
            </a:fld>
            <a:endParaRPr lang="en-GB" altLang="en-US" smtClean="0">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r>
              <a:rPr lang="en-GB" altLang="en-US" smtClean="0"/>
              <a:t>This is important research.  It is also a sense check of how much you want the job!  If you really want it, you will do this research ‘willingly’ – it is about building your career!</a:t>
            </a:r>
            <a:endParaRPr lang="en-GB" altLang="en-US" smtClean="0"/>
          </a:p>
          <a:p>
            <a:pPr eaLnBrk="1" hangingPunct="1">
              <a:spcBef>
                <a:spcPct val="0"/>
              </a:spcBef>
            </a:pPr>
            <a:r>
              <a:rPr lang="en-GB" altLang="en-US" smtClean="0"/>
              <a:t>Look through their publications</a:t>
            </a:r>
            <a:endParaRPr lang="en-GB" altLang="en-US" smtClean="0"/>
          </a:p>
          <a:p>
            <a:pPr eaLnBrk="1" hangingPunct="1">
              <a:spcBef>
                <a:spcPct val="0"/>
              </a:spcBef>
            </a:pPr>
            <a:r>
              <a:rPr lang="en-GB" altLang="en-US" smtClean="0"/>
              <a:t>Websites</a:t>
            </a:r>
            <a:endParaRPr lang="en-GB" altLang="en-US" smtClean="0"/>
          </a:p>
          <a:p>
            <a:pPr eaLnBrk="1" hangingPunct="1">
              <a:spcBef>
                <a:spcPct val="0"/>
              </a:spcBef>
            </a:pPr>
            <a:r>
              <a:rPr lang="en-GB" altLang="en-US" smtClean="0"/>
              <a:t>Speak to organistions at jobs fair</a:t>
            </a:r>
            <a:endParaRPr lang="en-GB" altLang="en-US" smtClean="0"/>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92C175F-F573-40D1-9F54-E10B78DFE39A}" type="slidenum">
              <a:rPr lang="en-GB" altLang="en-US" smtClean="0">
                <a:solidFill>
                  <a:srgbClr val="000000"/>
                </a:solidFill>
                <a:latin typeface="Calibri" panose="020F0502020204030204" pitchFamily="34" charset="0"/>
              </a:rPr>
            </a:fld>
            <a:endParaRPr lang="en-GB" altLang="en-US" smtClean="0">
              <a:solidFill>
                <a:srgbClr val="000000"/>
              </a:solidFill>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defRPr/>
            </a:pPr>
            <a:r>
              <a:rPr lang="en-GB" altLang="en-US" dirty="0" smtClean="0"/>
              <a:t>Think back to our earlier points – you are building your reputation….proactively and constructively…..and carefully managing it!  Why is this so important?  Ask the question ‘How long does it take to build a positive reputation!?  Answer: a long time!  Ask the question ‘How long does it take to lose your reputation?’  Answer: minutes!</a:t>
            </a:r>
            <a:endParaRPr lang="en-GB" altLang="en-US" dirty="0" smtClean="0"/>
          </a:p>
          <a:p>
            <a:pPr marL="228600" indent="-228600" eaLnBrk="1" hangingPunct="1">
              <a:spcBef>
                <a:spcPct val="0"/>
              </a:spcBef>
              <a:buFontTx/>
              <a:buAutoNum type="arabicParenR"/>
              <a:defRPr/>
            </a:pPr>
            <a:r>
              <a:rPr lang="en-GB" altLang="en-US" dirty="0" smtClean="0"/>
              <a:t>What you have done</a:t>
            </a:r>
            <a:endParaRPr lang="en-GB" altLang="en-US" dirty="0" smtClean="0"/>
          </a:p>
          <a:p>
            <a:pPr marL="228600" indent="-228600" eaLnBrk="1" hangingPunct="1">
              <a:spcBef>
                <a:spcPct val="0"/>
              </a:spcBef>
              <a:buFontTx/>
              <a:buAutoNum type="arabicParenR"/>
              <a:defRPr/>
            </a:pPr>
            <a:r>
              <a:rPr lang="en-GB" altLang="en-US" dirty="0" smtClean="0"/>
              <a:t>Who you are as an individual</a:t>
            </a:r>
            <a:endParaRPr lang="en-GB" altLang="en-US" dirty="0" smtClean="0"/>
          </a:p>
          <a:p>
            <a:pPr marL="228600" indent="-228600" eaLnBrk="1" hangingPunct="1">
              <a:spcBef>
                <a:spcPct val="0"/>
              </a:spcBef>
              <a:buFontTx/>
              <a:buAutoNum type="arabicParenR"/>
              <a:defRPr/>
            </a:pPr>
            <a:r>
              <a:rPr lang="en-GB" altLang="en-US" dirty="0" smtClean="0"/>
              <a:t>Making sure that the world – particularly employers know about it, online presence.</a:t>
            </a:r>
            <a:endParaRPr lang="en-GB" altLang="en-US" dirty="0" smtClean="0"/>
          </a:p>
          <a:p>
            <a:pPr eaLnBrk="1" hangingPunct="1">
              <a:spcBef>
                <a:spcPct val="0"/>
              </a:spcBef>
              <a:defRPr/>
            </a:pPr>
            <a:endParaRPr lang="en-GB" altLang="en-US" dirty="0" smtClean="0"/>
          </a:p>
          <a:p>
            <a:pPr eaLnBrk="1" hangingPunct="1">
              <a:spcBef>
                <a:spcPct val="0"/>
              </a:spcBef>
              <a:defRPr/>
            </a:pPr>
            <a:r>
              <a:rPr lang="en-GB" altLang="en-US" dirty="0" smtClean="0"/>
              <a:t>Unnecessary critical comments about others </a:t>
            </a:r>
            <a:endParaRPr lang="en-GB" altLang="en-US" dirty="0" smtClean="0"/>
          </a:p>
          <a:p>
            <a:pPr eaLnBrk="1" hangingPunct="1">
              <a:spcBef>
                <a:spcPct val="0"/>
              </a:spcBef>
              <a:defRPr/>
            </a:pPr>
            <a:r>
              <a:rPr lang="en-GB" altLang="en-US" dirty="0" smtClean="0"/>
              <a:t>Photos indicating a lifestyle around aggression or excessive drinking</a:t>
            </a:r>
            <a:endParaRPr lang="en-GB" altLang="en-US" dirty="0" smtClean="0"/>
          </a:p>
          <a:p>
            <a:pPr eaLnBrk="1" hangingPunct="1">
              <a:spcBef>
                <a:spcPct val="0"/>
              </a:spcBef>
              <a:defRPr/>
            </a:pPr>
            <a:r>
              <a:rPr lang="en-GB" altLang="en-US" dirty="0" smtClean="0"/>
              <a:t>Items shared or tagged featuring unacceptable comments to organisations (sexist or racist material)</a:t>
            </a:r>
            <a:endParaRPr lang="en-GB" altLang="en-US" dirty="0" smtClean="0"/>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AFF792B-276B-45CD-A3EA-8BFF78CA2D8C}" type="slidenum">
              <a:rPr lang="en-GB" altLang="en-US" smtClean="0">
                <a:solidFill>
                  <a:srgbClr val="000000"/>
                </a:solidFill>
                <a:latin typeface="Calibri" panose="020F0502020204030204" pitchFamily="34" charset="0"/>
              </a:rPr>
            </a:fld>
            <a:endParaRPr lang="en-GB" altLang="en-US" smtClean="0">
              <a:solidFill>
                <a:srgbClr val="000000"/>
              </a:solidFill>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GB" altLang="en-US" smtClean="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F3D17CD-4E37-4EF3-A7B5-5D67F3BCBC92}" type="slidenum">
              <a:rPr lang="en-GB" altLang="en-US" smtClean="0">
                <a:latin typeface="Calibri" panose="020F0502020204030204" pitchFamily="34" charset="0"/>
              </a:rPr>
            </a:fld>
            <a:endParaRPr lang="en-GB" altLang="en-US" smtClean="0">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r>
              <a:rPr lang="en-GB" altLang="en-US" dirty="0" smtClean="0"/>
              <a:t>A CV is a document convincing the employer about your suitability.</a:t>
            </a:r>
            <a:endParaRPr lang="en-GB" altLang="en-US" dirty="0" smtClean="0"/>
          </a:p>
          <a:p>
            <a:pPr eaLnBrk="1" hangingPunct="1">
              <a:spcBef>
                <a:spcPct val="0"/>
              </a:spcBef>
            </a:pPr>
            <a:r>
              <a:rPr lang="en-GB" altLang="en-US" dirty="0" smtClean="0"/>
              <a:t>It’s a simple list of everything you have done</a:t>
            </a:r>
            <a:endParaRPr lang="en-GB" altLang="en-US" dirty="0" smtClean="0"/>
          </a:p>
          <a:p>
            <a:pPr eaLnBrk="1" hangingPunct="1">
              <a:spcBef>
                <a:spcPct val="0"/>
              </a:spcBef>
            </a:pPr>
            <a:r>
              <a:rPr lang="en-GB" altLang="en-US" dirty="0" smtClean="0"/>
              <a:t>A CV should be accompanied with a covering letter</a:t>
            </a:r>
            <a:endParaRPr lang="en-GB" altLang="en-US" dirty="0" smtClean="0"/>
          </a:p>
          <a:p>
            <a:pPr eaLnBrk="1" hangingPunct="1">
              <a:spcBef>
                <a:spcPct val="0"/>
              </a:spcBef>
            </a:pPr>
            <a:endParaRPr lang="en-GB" altLang="en-US" dirty="0" smtClean="0"/>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FA15F91-C0C8-4C96-A3F1-128E0C85CAC7}" type="slidenum">
              <a:rPr lang="en-GB" altLang="en-US" smtClean="0">
                <a:latin typeface="Calibri" panose="020F0502020204030204" pitchFamily="34" charset="0"/>
              </a:rPr>
            </a:fld>
            <a:endParaRPr lang="en-GB" altLang="en-US" smtClean="0">
              <a:latin typeface="Calibri" panose="020F050202020403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GB" altLang="en-US" smtClean="0"/>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0F1A4-B563-4881-BFB3-D874C027A968}" type="slidenum">
              <a:rPr lang="en-GB" altLang="en-US" smtClean="0">
                <a:latin typeface="Calibri" panose="020F0502020204030204" pitchFamily="34" charset="0"/>
              </a:rPr>
            </a:fld>
            <a:endParaRPr lang="en-GB" altLang="en-US" smtClean="0">
              <a:latin typeface="Calibri" panose="020F050202020403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GB" altLang="en-US"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266919F-AEC2-4D49-B13E-B807FA2CF441}" type="slidenum">
              <a:rPr lang="en-GB" altLang="en-US" smtClean="0">
                <a:latin typeface="Calibri" panose="020F0502020204030204" pitchFamily="34" charset="0"/>
              </a:rPr>
            </a:fld>
            <a:endParaRPr lang="en-GB" altLang="en-US" smtClean="0">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GB" altLang="en-US" smtClean="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8664A62-1AEF-45C3-B0BC-ABAA35B1988D}" type="slidenum">
              <a:rPr lang="en-GB" altLang="en-US" smtClean="0">
                <a:latin typeface="Calibri" panose="020F0502020204030204" pitchFamily="34" charset="0"/>
              </a:rPr>
            </a:fld>
            <a:endParaRPr lang="en-GB" altLang="en-US" smtClean="0">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F674E58-92BF-485C-897C-068847BE5AA4}" type="slidenum">
              <a:rPr lang="en-GB" altLang="en-US" smtClean="0">
                <a:latin typeface="Calibri" panose="020F0502020204030204" pitchFamily="34" charset="0"/>
              </a:rPr>
            </a:fld>
            <a:endParaRPr lang="en-GB" altLang="en-US" smtClean="0">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r>
              <a:rPr lang="en-GB" altLang="en-US" smtClean="0"/>
              <a:t>Employers are very wary when reading CVs.  Interviews take time and money – arranging them, inviting you along, managers’ time, preparation, note taking, decision making, etc.  Nobody wants to waste their time and resources, so your CV and covering letter have to convince the potential employer that you are worth the effort of an interview!  Put yourself in the employer’s shoes – what would you look for?</a:t>
            </a:r>
            <a:endParaRPr lang="en-GB" altLang="en-US" smtClean="0"/>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FB8CD60-97C0-4E08-962F-94D381419973}" type="slidenum">
              <a:rPr lang="en-GB" altLang="en-US" smtClean="0">
                <a:solidFill>
                  <a:srgbClr val="000000"/>
                </a:solidFill>
                <a:latin typeface="Calibri" panose="020F0502020204030204" pitchFamily="34" charset="0"/>
              </a:rPr>
            </a:fld>
            <a:endParaRPr lang="en-GB" altLang="en-US" smtClean="0">
              <a:solidFill>
                <a:srgbClr val="000000"/>
              </a:solidFill>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GB" altLang="en-US" smtClean="0"/>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95D3CAA-7834-47C5-8DB6-4661667ED07C}" type="slidenum">
              <a:rPr lang="en-GB" altLang="en-US" smtClean="0">
                <a:latin typeface="Calibri" panose="020F0502020204030204" pitchFamily="34" charset="0"/>
              </a:rPr>
            </a:fld>
            <a:endParaRPr lang="en-GB" altLang="en-US" smtClean="0">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r>
              <a:rPr lang="en-GB" altLang="en-US" smtClean="0"/>
              <a:t>1.Up to date details  with appropriate email address if need be set up a new one (professional); you do not have to hive your date of birth</a:t>
            </a:r>
            <a:endParaRPr lang="en-GB" altLang="en-US" smtClean="0"/>
          </a:p>
          <a:p>
            <a:pPr eaLnBrk="1" hangingPunct="1">
              <a:spcBef>
                <a:spcPct val="0"/>
              </a:spcBef>
            </a:pPr>
            <a:r>
              <a:rPr lang="en-GB" altLang="en-US" smtClean="0"/>
              <a:t>2. Commonly used – brief statement (no more than 3 lines) briefly describing your qualities.</a:t>
            </a:r>
            <a:endParaRPr lang="en-GB" altLang="en-US" smtClean="0"/>
          </a:p>
          <a:p>
            <a:pPr eaLnBrk="1" hangingPunct="1">
              <a:spcBef>
                <a:spcPct val="0"/>
              </a:spcBef>
            </a:pPr>
            <a:r>
              <a:rPr lang="en-GB" altLang="en-US" smtClean="0"/>
              <a:t>3. Education – most recent (with dates and qualification obtained) relevant</a:t>
            </a:r>
            <a:endParaRPr lang="en-GB" altLang="en-US" smtClean="0"/>
          </a:p>
          <a:p>
            <a:pPr eaLnBrk="1" hangingPunct="1">
              <a:spcBef>
                <a:spcPct val="0"/>
              </a:spcBef>
            </a:pPr>
            <a:r>
              <a:rPr lang="en-GB" altLang="en-US" smtClean="0"/>
              <a:t>4. Work experience – will need evidence and also highlighting skills gained as a result.</a:t>
            </a:r>
            <a:endParaRPr lang="en-GB" altLang="en-US" smtClean="0"/>
          </a:p>
          <a:p>
            <a:pPr eaLnBrk="1" hangingPunct="1">
              <a:spcBef>
                <a:spcPct val="0"/>
              </a:spcBef>
            </a:pPr>
            <a:r>
              <a:rPr lang="en-GB" altLang="en-US" smtClean="0"/>
              <a:t>6. Important section tells employers what you have done outside your studies i.e. class reps, members of societies</a:t>
            </a:r>
            <a:endParaRPr lang="en-GB" altLang="en-US" smtClean="0"/>
          </a:p>
          <a:p>
            <a:pPr eaLnBrk="1" hangingPunct="1">
              <a:spcBef>
                <a:spcPct val="0"/>
              </a:spcBef>
            </a:pPr>
            <a:r>
              <a:rPr lang="en-GB" altLang="en-US" smtClean="0"/>
              <a:t>7. This reveals a great deal bout you, second language speaker, - shows employer you are an interesting person that does more than just study and work- shows them what motivates you and what you enjoy</a:t>
            </a:r>
            <a:endParaRPr lang="en-GB" altLang="en-US" smtClean="0"/>
          </a:p>
          <a:p>
            <a:pPr eaLnBrk="1" hangingPunct="1">
              <a:spcBef>
                <a:spcPct val="0"/>
              </a:spcBef>
            </a:pPr>
            <a:endParaRPr lang="en-GB" altLang="en-US" smtClean="0"/>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75491E7-C904-4545-833D-A0D742654DC6}" type="slidenum">
              <a:rPr lang="en-GB" altLang="en-US" smtClean="0">
                <a:latin typeface="Calibri" panose="020F0502020204030204" pitchFamily="34" charset="0"/>
              </a:rPr>
            </a:fld>
            <a:endParaRPr lang="en-GB" altLang="en-US" smtClean="0">
              <a:latin typeface="Calibri" panose="020F050202020403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GB" altLang="en-US" smtClean="0"/>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E9FF6EC-AD13-46AA-BAB1-67ECB010B1BE}" type="slidenum">
              <a:rPr lang="en-GB" altLang="en-US" smtClean="0">
                <a:latin typeface="Calibri" panose="020F0502020204030204" pitchFamily="34" charset="0"/>
              </a:rPr>
            </a:fld>
            <a:endParaRPr lang="en-GB" altLang="en-US" smtClean="0">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22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r>
              <a:rPr lang="en-GB" altLang="en-US" smtClean="0"/>
              <a:t>Some experts advocate the use of simple charts to display some information, where appropriate.  For example, looking at percentage of your experience is from different sectors…perhaps in a Pie Chart.  Good, tasteful graphics and colour can help your CV stand out from the crowd….but make sure it reflects your personal brand!</a:t>
            </a:r>
            <a:endParaRPr lang="en-GB" altLang="en-US" smtClean="0"/>
          </a:p>
        </p:txBody>
      </p:sp>
      <p:sp>
        <p:nvSpPr>
          <p:cNvPr id="522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4F8FFFF-88C3-409B-8A05-01BD51D6721E}" type="slidenum">
              <a:rPr lang="en-GB" altLang="en-US" smtClean="0">
                <a:solidFill>
                  <a:srgbClr val="000000"/>
                </a:solidFill>
                <a:latin typeface="Calibri" panose="020F0502020204030204" pitchFamily="34" charset="0"/>
              </a:rPr>
            </a:fld>
            <a:endParaRPr lang="en-GB" altLang="en-US" smtClean="0">
              <a:solidFill>
                <a:srgbClr val="000000"/>
              </a:solidFill>
              <a:latin typeface="Calibri" panose="020F050202020403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GB" altLang="en-US" smtClean="0"/>
          </a:p>
        </p:txBody>
      </p:sp>
      <p:sp>
        <p:nvSpPr>
          <p:cNvPr id="542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C972C9F-D802-475A-B558-B7EF4CA95B9E}" type="slidenum">
              <a:rPr lang="en-GB" altLang="en-US" smtClean="0">
                <a:latin typeface="Calibri" panose="020F0502020204030204" pitchFamily="34" charset="0"/>
              </a:rPr>
            </a:fld>
            <a:endParaRPr lang="en-GB" altLang="en-US" smtClean="0">
              <a:latin typeface="Calibri" panose="020F050202020403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r>
              <a:rPr lang="en-GB" altLang="en-US" smtClean="0"/>
              <a:t>These are examples from different cultures – however, in the UK we NEVER use photographs in our CVs…it is not good practice.</a:t>
            </a:r>
            <a:endParaRPr lang="en-GB" altLang="en-US" smtClean="0"/>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0CF14E-5C07-4F28-BE4D-CDFECE5098D5}" type="slidenum">
              <a:rPr lang="en-GB" altLang="en-US" smtClean="0">
                <a:solidFill>
                  <a:srgbClr val="000000"/>
                </a:solidFill>
                <a:latin typeface="Calibri" panose="020F0502020204030204" pitchFamily="34" charset="0"/>
              </a:rPr>
            </a:fld>
            <a:endParaRPr lang="en-GB" altLang="en-US" smtClean="0">
              <a:solidFill>
                <a:srgbClr val="000000"/>
              </a:solidFill>
              <a:latin typeface="Calibri" panose="020F050202020403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GB" altLang="en-US"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7F54450-AD24-4589-883C-15F7F819A12E}" type="slidenum">
              <a:rPr lang="en-GB" altLang="en-US" smtClean="0">
                <a:latin typeface="Calibri" panose="020F0502020204030204" pitchFamily="34" charset="0"/>
              </a:rPr>
            </a:fld>
            <a:endParaRPr lang="en-GB" altLang="en-US" smtClean="0">
              <a:latin typeface="Calibri" panose="020F050202020403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r>
              <a:rPr lang="en-GB" altLang="en-US" smtClean="0"/>
              <a:t>These are ‘action’ words – verbs that imply a dynamic, can-do, proactive ‘influencer of events’.  Psychologically, these words create a picture of ‘personal leadership’ and confidence.</a:t>
            </a:r>
            <a:endParaRPr lang="en-GB" altLang="en-US" smtClean="0"/>
          </a:p>
        </p:txBody>
      </p:sp>
      <p:sp>
        <p:nvSpPr>
          <p:cNvPr id="604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FC0AC3-BE54-4579-A78F-1580CB472EAF}" type="slidenum">
              <a:rPr lang="en-GB" altLang="en-US" smtClean="0">
                <a:solidFill>
                  <a:srgbClr val="000000"/>
                </a:solidFill>
                <a:latin typeface="Calibri" panose="020F0502020204030204" pitchFamily="34" charset="0"/>
              </a:rPr>
            </a:fld>
            <a:endParaRPr lang="en-GB" altLang="en-US" smtClean="0">
              <a:solidFill>
                <a:srgbClr val="000000"/>
              </a:solidFill>
              <a:latin typeface="Calibri" panose="020F050202020403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GB" altLang="en-US" smtClean="0"/>
          </a:p>
        </p:txBody>
      </p:sp>
      <p:sp>
        <p:nvSpPr>
          <p:cNvPr id="624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54B535F-F1A2-47D7-A3AF-EF117749C833}" type="slidenum">
              <a:rPr lang="en-GB" altLang="en-US" smtClean="0">
                <a:latin typeface="Calibri" panose="020F0502020204030204" pitchFamily="34" charset="0"/>
              </a:rPr>
            </a:fld>
            <a:endParaRPr lang="en-GB" altLang="en-US" smtClean="0">
              <a:latin typeface="Calibri" panose="020F050202020403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32500" lnSpcReduction="20000"/>
          </a:bodyPr>
          <a:lstStyle/>
          <a:p>
            <a:pPr>
              <a:defRPr/>
            </a:pPr>
            <a:r>
              <a:rPr lang="en-GB" dirty="0" smtClean="0"/>
              <a:t>Specific</a:t>
            </a:r>
            <a:endParaRPr lang="en-GB" dirty="0" smtClean="0"/>
          </a:p>
          <a:p>
            <a:pPr>
              <a:defRPr/>
            </a:pPr>
            <a:endParaRPr lang="en-GB" dirty="0" smtClean="0"/>
          </a:p>
          <a:p>
            <a:pPr>
              <a:defRPr/>
            </a:pPr>
            <a:r>
              <a:rPr lang="en-GB" dirty="0" smtClean="0"/>
              <a:t>Selection criteria should be specific rather than general. This is to ensure that the person specification properly reflects job requirements. It also helps ensure that candidates understand the skills/qualifications and experience you are looking for. In addition, it helps ensure consistency of selection decisions by shortlisting or interview panel members and avoids confusion.</a:t>
            </a:r>
            <a:endParaRPr lang="en-GB" dirty="0" smtClean="0"/>
          </a:p>
          <a:p>
            <a:pPr>
              <a:defRPr/>
            </a:pPr>
            <a:endParaRPr lang="en-GB" dirty="0" smtClean="0"/>
          </a:p>
          <a:p>
            <a:pPr>
              <a:defRPr/>
            </a:pPr>
            <a:r>
              <a:rPr lang="en-GB" dirty="0" smtClean="0"/>
              <a:t>Example:</a:t>
            </a:r>
            <a:endParaRPr lang="en-GB" dirty="0" smtClean="0"/>
          </a:p>
          <a:p>
            <a:pPr>
              <a:defRPr/>
            </a:pPr>
            <a:r>
              <a:rPr lang="en-GB" dirty="0" smtClean="0"/>
              <a:t>The criteria “good communication skills” is vague and covers a range of possible skills. Try to specify the nature and level of communication skills that the job requires (e.g. effective presentation skills, report-writing skills, the ability to draft complex correspondence, counselling skills, the ability to converse with a diverse range of people at all levels).</a:t>
            </a:r>
            <a:endParaRPr lang="en-GB" dirty="0" smtClean="0"/>
          </a:p>
          <a:p>
            <a:pPr>
              <a:defRPr/>
            </a:pPr>
            <a:endParaRPr lang="en-GB" dirty="0" smtClean="0"/>
          </a:p>
          <a:p>
            <a:pPr>
              <a:defRPr/>
            </a:pPr>
            <a:r>
              <a:rPr lang="en-GB" dirty="0" smtClean="0"/>
              <a:t>Justifiable</a:t>
            </a:r>
            <a:endParaRPr lang="en-GB" dirty="0" smtClean="0"/>
          </a:p>
          <a:p>
            <a:pPr>
              <a:defRPr/>
            </a:pPr>
            <a:endParaRPr lang="en-GB" dirty="0" smtClean="0"/>
          </a:p>
          <a:p>
            <a:pPr>
              <a:defRPr/>
            </a:pPr>
            <a:r>
              <a:rPr lang="en-GB" dirty="0" smtClean="0"/>
              <a:t>Selection criteria must be justifiable in relation to the job tasks and requirements. Non-justifiable criteria could be discriminatory and prevent suitable applicants applying for your position.</a:t>
            </a:r>
            <a:endParaRPr lang="en-GB" dirty="0" smtClean="0"/>
          </a:p>
          <a:p>
            <a:pPr>
              <a:defRPr/>
            </a:pPr>
            <a:endParaRPr lang="en-GB" dirty="0" smtClean="0"/>
          </a:p>
          <a:p>
            <a:pPr>
              <a:defRPr/>
            </a:pPr>
            <a:r>
              <a:rPr lang="en-GB" dirty="0" smtClean="0"/>
              <a:t>Example:</a:t>
            </a:r>
            <a:endParaRPr lang="en-GB" dirty="0" smtClean="0"/>
          </a:p>
          <a:p>
            <a:pPr>
              <a:defRPr/>
            </a:pPr>
            <a:r>
              <a:rPr lang="en-GB" dirty="0" smtClean="0"/>
              <a:t>A requirement for a Courses Secretary to hold a good first degree will be unjustifiable. The role is an administrative one and a competent, experienced administrator could perform all the functions of the role effectively without a degree.</a:t>
            </a:r>
            <a:endParaRPr lang="en-GB" dirty="0" smtClean="0"/>
          </a:p>
          <a:p>
            <a:pPr>
              <a:defRPr/>
            </a:pPr>
            <a:r>
              <a:rPr lang="en-GB" dirty="0" smtClean="0"/>
              <a:t>Measurable</a:t>
            </a:r>
            <a:endParaRPr lang="en-GB" dirty="0" smtClean="0"/>
          </a:p>
          <a:p>
            <a:pPr>
              <a:defRPr/>
            </a:pPr>
            <a:endParaRPr lang="en-GB" dirty="0" smtClean="0"/>
          </a:p>
          <a:p>
            <a:pPr>
              <a:defRPr/>
            </a:pPr>
            <a:r>
              <a:rPr lang="en-GB" dirty="0" smtClean="0"/>
              <a:t>When writing selection criteria, you need to consider how you are going to assess how each candidate measures against the criteria.</a:t>
            </a:r>
            <a:endParaRPr lang="en-GB" dirty="0" smtClean="0"/>
          </a:p>
          <a:p>
            <a:pPr>
              <a:defRPr/>
            </a:pPr>
            <a:endParaRPr lang="en-GB" dirty="0" smtClean="0"/>
          </a:p>
          <a:p>
            <a:pPr>
              <a:defRPr/>
            </a:pPr>
            <a:r>
              <a:rPr lang="en-GB" dirty="0" smtClean="0"/>
              <a:t>Example:</a:t>
            </a:r>
            <a:endParaRPr lang="en-GB" dirty="0" smtClean="0"/>
          </a:p>
          <a:p>
            <a:pPr>
              <a:defRPr/>
            </a:pPr>
            <a:r>
              <a:rPr lang="en-GB" dirty="0" smtClean="0"/>
              <a:t>How would you assess the criteria “A commitment to equal opportunities”? You could question or test candidates on their knowledge of equalities legislation and best practice but arguably, this would not test commitment only understanding and the criteria should be rephrased as ‘A knowledge of equal opportunities legislation and best practice”. Alternatively, at interview, you could ask candidates on how they have demonstrated their commitment to equal opportunities through their work, however, if this was the evidence you were seeking, it may have been better to phase the criteria as “Demonstrable evidence of promoting equal opportunities through work experience”.</a:t>
            </a:r>
            <a:endParaRPr lang="en-GB" dirty="0" smtClean="0"/>
          </a:p>
          <a:p>
            <a:pPr>
              <a:defRPr/>
            </a:pPr>
            <a:endParaRPr lang="en-GB" dirty="0" smtClean="0"/>
          </a:p>
          <a:p>
            <a:pPr>
              <a:defRPr/>
            </a:pPr>
            <a:r>
              <a:rPr lang="en-GB" dirty="0" smtClean="0"/>
              <a:t>Non-Discriminatory</a:t>
            </a:r>
            <a:endParaRPr lang="en-GB" dirty="0" smtClean="0"/>
          </a:p>
          <a:p>
            <a:pPr>
              <a:defRPr/>
            </a:pPr>
            <a:endParaRPr lang="en-GB" dirty="0" smtClean="0"/>
          </a:p>
          <a:p>
            <a:pPr>
              <a:defRPr/>
            </a:pPr>
            <a:r>
              <a:rPr lang="en-GB" dirty="0" smtClean="0"/>
              <a:t>Selection criteria must be fair, objective and directly relevant to the job requirements. Discriminatory language or statements concerning race, ethnicity, colour, nationality, martial status, age, religious belief, sexual orientation, transsexuals, disability or age must not be used. Advice can be obtained form your designated HR Officer.</a:t>
            </a:r>
            <a:endParaRPr lang="en-GB" dirty="0" smtClean="0"/>
          </a:p>
          <a:p>
            <a:pPr>
              <a:defRPr/>
            </a:pPr>
            <a:endParaRPr lang="en-GB" dirty="0" smtClean="0"/>
          </a:p>
          <a:p>
            <a:pPr>
              <a:defRPr/>
            </a:pPr>
            <a:r>
              <a:rPr lang="en-GB" dirty="0" smtClean="0"/>
              <a:t>Examples:</a:t>
            </a:r>
            <a:endParaRPr lang="en-GB" dirty="0" smtClean="0"/>
          </a:p>
          <a:p>
            <a:pPr>
              <a:defRPr/>
            </a:pPr>
            <a:r>
              <a:rPr lang="en-GB" dirty="0" smtClean="0"/>
              <a:t>A requirement that an applicant must have English as their ‘mother tongue’ or be a ‘native English speaker’ is likely to be considered by an employment tribunal as discriminatory on the basis of nationality or race.</a:t>
            </a:r>
            <a:endParaRPr lang="en-GB" dirty="0" smtClean="0"/>
          </a:p>
          <a:p>
            <a:pPr>
              <a:defRPr/>
            </a:pPr>
            <a:endParaRPr lang="en-GB" dirty="0" smtClean="0"/>
          </a:p>
          <a:p>
            <a:pPr>
              <a:defRPr/>
            </a:pPr>
            <a:r>
              <a:rPr lang="en-GB" dirty="0" smtClean="0"/>
              <a:t>A statement that “We are looking for candidates who have recently completed their PhD” could deter or discriminate against older candidates or female applicants who may have a career break.</a:t>
            </a:r>
            <a:endParaRPr lang="en-GB" dirty="0" smtClean="0"/>
          </a:p>
          <a:p>
            <a:pPr>
              <a:defRPr/>
            </a:pPr>
            <a:endParaRPr lang="en-GB" dirty="0" smtClean="0"/>
          </a:p>
          <a:p>
            <a:pPr>
              <a:defRPr/>
            </a:pPr>
            <a:r>
              <a:rPr lang="en-GB" dirty="0" smtClean="0"/>
              <a:t>A criteria of “ten years continuous employment in the field of ….” could exclude more female than male candidates and be indirectly discriminatory.</a:t>
            </a:r>
            <a:endParaRPr lang="en-GB" dirty="0" smtClean="0"/>
          </a:p>
          <a:p>
            <a:pPr>
              <a:defRPr/>
            </a:pPr>
            <a:endParaRPr lang="en-GB" dirty="0" smtClean="0"/>
          </a:p>
          <a:p>
            <a:pPr>
              <a:defRPr/>
            </a:pPr>
            <a:r>
              <a:rPr lang="en-GB" dirty="0" smtClean="0"/>
              <a:t>A criteria of British qualifications which excludes equivalent overseas qualifications, could be discriminatory against on the grounds of national origin.</a:t>
            </a:r>
            <a:endParaRPr lang="en-GB" dirty="0" smtClean="0"/>
          </a:p>
          <a:p>
            <a:pPr>
              <a:defRPr/>
            </a:pPr>
            <a:endParaRPr lang="en-GB" dirty="0" smtClean="0"/>
          </a:p>
          <a:p>
            <a:pPr>
              <a:defRPr/>
            </a:pPr>
            <a:r>
              <a:rPr lang="en-GB" dirty="0" smtClean="0"/>
              <a:t>. . . Back to Top</a:t>
            </a:r>
            <a:endParaRPr lang="en-GB" dirty="0" smtClean="0"/>
          </a:p>
          <a:p>
            <a:pPr>
              <a:defRPr/>
            </a:pPr>
            <a:endParaRPr lang="en-GB" dirty="0" smtClean="0"/>
          </a:p>
          <a:p>
            <a:pPr>
              <a:defRPr/>
            </a:pPr>
            <a:r>
              <a:rPr lang="en-GB" dirty="0" smtClean="0"/>
              <a:t>Types of criteria</a:t>
            </a:r>
            <a:endParaRPr lang="en-GB" dirty="0" smtClean="0"/>
          </a:p>
          <a:p>
            <a:pPr>
              <a:defRPr/>
            </a:pPr>
            <a:endParaRPr lang="en-GB" dirty="0" smtClean="0"/>
          </a:p>
          <a:p>
            <a:pPr>
              <a:defRPr/>
            </a:pPr>
            <a:r>
              <a:rPr lang="en-GB" dirty="0" smtClean="0"/>
              <a:t>You may find it helpful to list your criteria under the following headings as appropriate to your vacancy.</a:t>
            </a:r>
            <a:endParaRPr lang="en-GB" dirty="0" smtClean="0"/>
          </a:p>
          <a:p>
            <a:pPr>
              <a:defRPr/>
            </a:pPr>
            <a:endParaRPr lang="en-GB" dirty="0" smtClean="0"/>
          </a:p>
          <a:p>
            <a:pPr>
              <a:defRPr/>
            </a:pPr>
            <a:r>
              <a:rPr lang="en-GB" dirty="0" smtClean="0"/>
              <a:t>Qualifications</a:t>
            </a:r>
            <a:endParaRPr lang="en-GB" dirty="0" smtClean="0"/>
          </a:p>
          <a:p>
            <a:pPr>
              <a:defRPr/>
            </a:pPr>
            <a:endParaRPr lang="en-GB" dirty="0" smtClean="0"/>
          </a:p>
          <a:p>
            <a:pPr>
              <a:defRPr/>
            </a:pPr>
            <a:r>
              <a:rPr lang="en-GB" dirty="0" smtClean="0"/>
              <a:t>If the </a:t>
            </a:r>
            <a:r>
              <a:rPr lang="en-GB" dirty="0" err="1" smtClean="0"/>
              <a:t>postholder</a:t>
            </a:r>
            <a:r>
              <a:rPr lang="en-GB" dirty="0" smtClean="0"/>
              <a:t> requires a specific qualification to carryout the functions of the role, this should be stated in the criteria. Academic person specifications should state the level of the qualification (i.e. PhD) and the relevant discipline. Some posts may require professional qualifications – management accountants for example. Avoid setting qualification levels higher than required by the nature of the post, as this could be discriminatory. Consider if relevant experience could be a substitute for a qualification – for example, could an applicant carryout a management role with a substantial amount of experience but no MBA?</a:t>
            </a:r>
            <a:endParaRPr lang="en-GB" dirty="0" smtClean="0"/>
          </a:p>
          <a:p>
            <a:pPr>
              <a:defRPr/>
            </a:pPr>
            <a:endParaRPr lang="en-GB" dirty="0" smtClean="0"/>
          </a:p>
          <a:p>
            <a:pPr>
              <a:defRPr/>
            </a:pPr>
            <a:r>
              <a:rPr lang="en-GB" dirty="0" smtClean="0"/>
              <a:t>Experience</a:t>
            </a:r>
            <a:endParaRPr lang="en-GB" dirty="0" smtClean="0"/>
          </a:p>
          <a:p>
            <a:pPr>
              <a:defRPr/>
            </a:pPr>
            <a:endParaRPr lang="en-GB" dirty="0" smtClean="0"/>
          </a:p>
          <a:p>
            <a:pPr>
              <a:defRPr/>
            </a:pPr>
            <a:r>
              <a:rPr lang="en-GB" dirty="0" smtClean="0"/>
              <a:t>When defining criteria which relate to a candidate’s experience, remember that experience can be gained through voluntary activities and study as well as work experience.</a:t>
            </a:r>
            <a:endParaRPr lang="en-GB" dirty="0" smtClean="0"/>
          </a:p>
          <a:p>
            <a:pPr>
              <a:defRPr/>
            </a:pPr>
            <a:endParaRPr lang="en-GB" dirty="0" smtClean="0"/>
          </a:p>
          <a:p>
            <a:pPr>
              <a:defRPr/>
            </a:pPr>
            <a:r>
              <a:rPr lang="en-GB" dirty="0" smtClean="0"/>
              <a:t>You will need to specify the type and level of the experience. For example, for the role of Senior Management Accountant, the </a:t>
            </a:r>
            <a:r>
              <a:rPr lang="en-GB" dirty="0" err="1" smtClean="0"/>
              <a:t>postholder</a:t>
            </a:r>
            <a:r>
              <a:rPr lang="en-GB" dirty="0" smtClean="0"/>
              <a:t> may need considerable post-qualification professional experience. However, for the vacancy of Accounts Assistant, the post-holder may be able to carryout the duties with just prior office experience.</a:t>
            </a:r>
            <a:endParaRPr lang="en-GB" dirty="0" smtClean="0"/>
          </a:p>
          <a:p>
            <a:pPr>
              <a:defRPr/>
            </a:pPr>
            <a:endParaRPr lang="en-GB" dirty="0" smtClean="0"/>
          </a:p>
          <a:p>
            <a:pPr>
              <a:defRPr/>
            </a:pPr>
            <a:r>
              <a:rPr lang="en-GB" dirty="0" smtClean="0"/>
              <a:t>Setting an exact length of experience required to carryout a role can be problematic. Firstly, the exact length of service can be difficult to determine and justify; why does a post need five rather than three years experience? Secondly, quality of experience is more important than quantity – candidates may have ten years of poor or limited experience.</a:t>
            </a:r>
            <a:endParaRPr lang="en-GB" dirty="0" smtClean="0"/>
          </a:p>
          <a:p>
            <a:pPr>
              <a:defRPr/>
            </a:pPr>
            <a:endParaRPr lang="en-GB" dirty="0" smtClean="0"/>
          </a:p>
          <a:p>
            <a:pPr>
              <a:defRPr/>
            </a:pPr>
            <a:r>
              <a:rPr lang="en-GB" dirty="0" smtClean="0"/>
              <a:t>Instead, think about what exact experience or competencies the candidate requires. For example, rather than ‘ten years staff management experience’, it would be preferable to state the criteria as “considerable experience of managing staff including monitoring work performance, experience of conducting staff reviews/appraisals, experience of interviewing and recruiting staff, and experience of carrying out formal performance procedures”.</a:t>
            </a:r>
            <a:endParaRPr lang="en-GB" dirty="0" smtClean="0"/>
          </a:p>
          <a:p>
            <a:pPr>
              <a:defRPr/>
            </a:pPr>
            <a:endParaRPr lang="en-GB" dirty="0" smtClean="0"/>
          </a:p>
          <a:p>
            <a:pPr>
              <a:defRPr/>
            </a:pPr>
            <a:r>
              <a:rPr lang="en-GB" dirty="0" smtClean="0"/>
              <a:t>Skills</a:t>
            </a:r>
            <a:endParaRPr lang="en-GB" dirty="0" smtClean="0"/>
          </a:p>
          <a:p>
            <a:pPr>
              <a:defRPr/>
            </a:pPr>
            <a:endParaRPr lang="en-GB" dirty="0" smtClean="0"/>
          </a:p>
          <a:p>
            <a:pPr>
              <a:defRPr/>
            </a:pPr>
            <a:r>
              <a:rPr lang="en-GB" dirty="0" smtClean="0"/>
              <a:t>State any skills required by the post-holder to carryout the role such as computer skills, interpersonal skills, report-writing skills, presentation skills.</a:t>
            </a:r>
            <a:endParaRPr lang="en-GB" dirty="0" smtClean="0"/>
          </a:p>
          <a:p>
            <a:pPr>
              <a:defRPr/>
            </a:pPr>
            <a:endParaRPr lang="en-GB" dirty="0" smtClean="0"/>
          </a:p>
          <a:p>
            <a:pPr>
              <a:defRPr/>
            </a:pPr>
            <a:r>
              <a:rPr lang="en-GB" dirty="0" smtClean="0"/>
              <a:t>Knowledge</a:t>
            </a:r>
            <a:endParaRPr lang="en-GB" dirty="0" smtClean="0"/>
          </a:p>
          <a:p>
            <a:pPr>
              <a:defRPr/>
            </a:pPr>
            <a:endParaRPr lang="en-GB" dirty="0" smtClean="0"/>
          </a:p>
          <a:p>
            <a:pPr>
              <a:defRPr/>
            </a:pPr>
            <a:r>
              <a:rPr lang="en-GB" dirty="0" smtClean="0"/>
              <a:t>Specify any knowledge the candidate is required to bring to the role such as knowledge of a specific academic area, or professional knowledge such as health and safety legislation.</a:t>
            </a:r>
            <a:endParaRPr lang="en-GB" dirty="0" smtClean="0"/>
          </a:p>
          <a:p>
            <a:pPr>
              <a:defRPr/>
            </a:pPr>
            <a:endParaRPr lang="en-GB" dirty="0" smtClean="0"/>
          </a:p>
          <a:p>
            <a:pPr>
              <a:defRPr/>
            </a:pPr>
            <a:r>
              <a:rPr lang="en-GB" dirty="0" smtClean="0"/>
              <a:t>Be cautious about insisting on knowledge of a particular type of computer software as disabled candidates may use adapted technology with their own software. The Disability Rights Commission advise that such software often carries out the same function as more commonly known software packages and so rejecting a disabled person for lack of a knowledge of a specific software could be discriminatory. If specifying specific software packages, such as Microsoft Word or Excel, make it clear that equivalent packages will be acceptable.</a:t>
            </a:r>
            <a:endParaRPr lang="en-GB" dirty="0" smtClean="0"/>
          </a:p>
          <a:p>
            <a:pPr>
              <a:defRPr/>
            </a:pPr>
            <a:endParaRPr lang="en-GB" dirty="0" smtClean="0"/>
          </a:p>
          <a:p>
            <a:pPr>
              <a:defRPr/>
            </a:pPr>
            <a:r>
              <a:rPr lang="en-GB" dirty="0" smtClean="0"/>
              <a:t>Competencies</a:t>
            </a:r>
            <a:endParaRPr lang="en-GB" dirty="0" smtClean="0"/>
          </a:p>
          <a:p>
            <a:pPr>
              <a:defRPr/>
            </a:pPr>
            <a:endParaRPr lang="en-GB" dirty="0" smtClean="0"/>
          </a:p>
          <a:p>
            <a:pPr>
              <a:defRPr/>
            </a:pPr>
            <a:r>
              <a:rPr lang="en-GB" dirty="0" smtClean="0"/>
              <a:t>Describe the behaviour that the person will need to perform the role effectively such as the ability to work independently with minimal supervision or the ability to use initiative and be pro-active.</a:t>
            </a:r>
            <a:endParaRPr lang="en-GB" dirty="0" smtClean="0"/>
          </a:p>
          <a:p>
            <a:pPr>
              <a:defRPr/>
            </a:pPr>
            <a:endParaRPr lang="en-GB" dirty="0" smtClean="0"/>
          </a:p>
          <a:p>
            <a:pPr>
              <a:defRPr/>
            </a:pPr>
            <a:endParaRPr lang="en-GB" dirty="0"/>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E8772-DA02-45F7-BAB9-036E14F2434F}" type="slidenum">
              <a:rPr lang="en-US" altLang="en-US" smtClean="0">
                <a:latin typeface="Calibri" panose="020F0502020204030204" pitchFamily="34" charset="0"/>
              </a:rPr>
            </a:fld>
            <a:endParaRPr lang="en-US" altLang="en-US" smtClean="0">
              <a:latin typeface="Calibri" panose="020F050202020403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6E1E2-17D2-5E4C-B96D-EEDAC0EF77DB}"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2.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5" Type="http://schemas.openxmlformats.org/officeDocument/2006/relationships/notesSlide" Target="../notesSlides/notesSlide2.xml"/><Relationship Id="rId4" Type="http://schemas.openxmlformats.org/officeDocument/2006/relationships/slideLayout" Target="../slideLayouts/slideLayout2.xml"/><Relationship Id="rId3" Type="http://schemas.openxmlformats.org/officeDocument/2006/relationships/image" Target="../media/image4.jpeg"/><Relationship Id="rId2" Type="http://schemas.microsoft.com/office/2007/relationships/media" Target="https://www.youtube.com/embed/rGbsb6aXbzc" TargetMode="External"/><Relationship Id="rId1" Type="http://schemas.openxmlformats.org/officeDocument/2006/relationships/video" Target="https://www.youtube.com/embed/rGbsb6aXbzc" TargetMode="Externa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5.jpeg"/></Relationships>
</file>

<file path=ppt/slides/_rels/slide7.xml.rels><?xml version="1.0" encoding="UTF-8" standalone="yes"?>
<Relationships xmlns="http://schemas.openxmlformats.org/package/2006/relationships"><Relationship Id="rId7" Type="http://schemas.openxmlformats.org/officeDocument/2006/relationships/notesSlide" Target="../notesSlides/notesSlide4.xml"/><Relationship Id="rId6" Type="http://schemas.openxmlformats.org/officeDocument/2006/relationships/slideLayout" Target="../slideLayouts/slideLayout2.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image" Target="../media/image6.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image" Target="../media/image8.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9.png"/></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0.png"/></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1.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5" Type="http://schemas.openxmlformats.org/officeDocument/2006/relationships/notesSlide" Target="../notesSlides/notesSlide22.xml"/><Relationship Id="rId4" Type="http://schemas.openxmlformats.org/officeDocument/2006/relationships/slideLayout" Target="../slideLayouts/slideLayout2.xml"/><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5.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6.jpeg"/></Relationships>
</file>

<file path=ppt/slides/_rels/slide47.xml.rels><?xml version="1.0" encoding="UTF-8" standalone="yes"?>
<Relationships xmlns="http://schemas.openxmlformats.org/package/2006/relationships"><Relationship Id="rId4" Type="http://schemas.openxmlformats.org/officeDocument/2006/relationships/notesSlide" Target="../notesSlides/notesSlide27.xml"/><Relationship Id="rId3" Type="http://schemas.openxmlformats.org/officeDocument/2006/relationships/slideLayout" Target="../slideLayouts/slideLayout2.xml"/><Relationship Id="rId2" Type="http://schemas.microsoft.com/office/2007/relationships/hdphoto" Target="../media/hdphoto1.wdp"/><Relationship Id="rId1"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BA International Hotel Management</a:t>
            </a:r>
            <a:br>
              <a:rPr lang="en-GB" altLang="en-US" sz="2400" dirty="0"/>
            </a:br>
            <a:br>
              <a:rPr lang="en-GB" altLang="en-US" dirty="0"/>
            </a:br>
            <a:r>
              <a:rPr lang="en-GB" dirty="0"/>
              <a:t> </a:t>
            </a:r>
            <a:r>
              <a:rPr lang="en-GB" sz="3100" b="1" dirty="0">
                <a:solidFill>
                  <a:schemeClr val="accent2">
                    <a:lumMod val="20000"/>
                    <a:lumOff val="80000"/>
                  </a:schemeClr>
                </a:solidFill>
              </a:rPr>
              <a:t>Personnel Resource &amp; Development</a:t>
            </a:r>
            <a:br>
              <a:rPr lang="en-GB" sz="4000" b="1" dirty="0">
                <a:solidFill>
                  <a:schemeClr val="accent2">
                    <a:lumMod val="20000"/>
                    <a:lumOff val="80000"/>
                  </a:schemeClr>
                </a:solidFill>
              </a:rPr>
            </a:br>
            <a:r>
              <a:rPr lang="en-GB" sz="3100" b="1" dirty="0">
                <a:solidFill>
                  <a:schemeClr val="accent2">
                    <a:lumMod val="20000"/>
                    <a:lumOff val="80000"/>
                  </a:schemeClr>
                </a:solidFill>
              </a:rPr>
              <a:t>(M5X 01921)</a:t>
            </a:r>
            <a:br>
              <a:rPr lang="en-GB" sz="3100" b="1" dirty="0">
                <a:solidFill>
                  <a:schemeClr val="accent2">
                    <a:lumMod val="20000"/>
                    <a:lumOff val="80000"/>
                  </a:schemeClr>
                </a:solidFill>
              </a:rPr>
            </a:br>
            <a:r>
              <a:rPr lang="en-GB" sz="3100" b="1" dirty="0">
                <a:solidFill>
                  <a:srgbClr val="002060"/>
                </a:solidFill>
              </a:rPr>
              <a:t>Session </a:t>
            </a:r>
            <a:r>
              <a:rPr lang="en-GB" sz="3100" b="1" dirty="0" smtClean="0">
                <a:solidFill>
                  <a:srgbClr val="002060"/>
                </a:solidFill>
              </a:rPr>
              <a:t>7</a:t>
            </a:r>
            <a:br>
              <a:rPr lang="en-GB" sz="3200" b="1" dirty="0">
                <a:solidFill>
                  <a:schemeClr val="accent2">
                    <a:lumMod val="20000"/>
                    <a:lumOff val="80000"/>
                  </a:schemeClr>
                </a:solidFill>
              </a:rPr>
            </a:br>
            <a:r>
              <a:rPr lang="en-GB" sz="6700" b="1" dirty="0" smtClean="0">
                <a:solidFill>
                  <a:schemeClr val="accent2">
                    <a:lumMod val="20000"/>
                    <a:lumOff val="80000"/>
                  </a:schemeClr>
                </a:solidFill>
              </a:rPr>
              <a:t>Creating successful applications</a:t>
            </a:r>
            <a:endParaRPr lang="en-GB" altLang="en-US" sz="4000" dirty="0">
              <a:solidFill>
                <a:schemeClr val="accent2">
                  <a:lumMod val="20000"/>
                  <a:lumOff val="80000"/>
                </a:schemeClr>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Previously…</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We have;</a:t>
            </a:r>
            <a:endParaRPr lang="en-GB" dirty="0"/>
          </a:p>
          <a:p>
            <a:r>
              <a:rPr lang="en-GB" dirty="0"/>
              <a:t>Overviewed the module</a:t>
            </a:r>
            <a:endParaRPr lang="en-GB" dirty="0"/>
          </a:p>
          <a:p>
            <a:r>
              <a:rPr lang="en-GB" dirty="0"/>
              <a:t>Tested existing </a:t>
            </a:r>
            <a:r>
              <a:rPr lang="en-GB" dirty="0" smtClean="0"/>
              <a:t>knowledge</a:t>
            </a:r>
            <a:endParaRPr lang="en-GB" dirty="0" smtClean="0"/>
          </a:p>
          <a:p>
            <a:r>
              <a:rPr lang="en-GB" dirty="0" smtClean="0"/>
              <a:t>Discussed points to consider when exploring employment.</a:t>
            </a:r>
            <a:endParaRPr lang="en-GB" dirty="0" smtClean="0"/>
          </a:p>
          <a:p>
            <a:r>
              <a:rPr lang="en-GB" dirty="0" smtClean="0"/>
              <a:t>Identified trends in future employment</a:t>
            </a:r>
            <a:endParaRPr lang="en-GB" dirty="0" smtClean="0"/>
          </a:p>
          <a:p>
            <a:r>
              <a:rPr lang="en-GB" dirty="0" smtClean="0"/>
              <a:t>Discussed the recruitment and selection process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creating successful cvs"/>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0" y="0"/>
            <a:ext cx="9144000" cy="573325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pPr algn="l"/>
            <a:r>
              <a:rPr lang="en-GB" dirty="0" smtClean="0">
                <a:solidFill>
                  <a:schemeClr val="bg1"/>
                </a:solidFill>
              </a:rPr>
              <a:t>In this session</a:t>
            </a:r>
            <a:r>
              <a:rPr lang="en-GB" dirty="0">
                <a:solidFill>
                  <a:schemeClr val="bg1"/>
                </a:solidFill>
              </a:rPr>
              <a:t>….</a:t>
            </a:r>
            <a:endParaRPr lang="en-GB" dirty="0">
              <a:solidFill>
                <a:schemeClr val="bg1"/>
              </a:solidFill>
            </a:endParaRPr>
          </a:p>
        </p:txBody>
      </p:sp>
      <p:sp>
        <p:nvSpPr>
          <p:cNvPr id="5" name="Content Placeholder 2"/>
          <p:cNvSpPr txBox="1"/>
          <p:nvPr/>
        </p:nvSpPr>
        <p:spPr>
          <a:xfrm>
            <a:off x="0" y="4869160"/>
            <a:ext cx="9144000" cy="1030674"/>
          </a:xfrm>
          <a:prstGeom prst="rect">
            <a:avLst/>
          </a:prstGeom>
          <a:solidFill>
            <a:srgbClr val="000000">
              <a:alpha val="50196"/>
            </a:srgbClr>
          </a:solidFill>
          <a:ln>
            <a:noFill/>
          </a:ln>
          <a:effectLst>
            <a:softEdge rad="127000"/>
          </a:effectLst>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spcBef>
                <a:spcPts val="5400"/>
              </a:spcBef>
              <a:buFont typeface="Arial" panose="020B0604020202020204" pitchFamily="34" charset="0"/>
              <a:buNone/>
            </a:pPr>
            <a:r>
              <a:rPr lang="en-GB" sz="6600" b="1" dirty="0" smtClean="0">
                <a:solidFill>
                  <a:schemeClr val="bg1"/>
                </a:solidFill>
              </a:rPr>
              <a:t>Creating successful applications</a:t>
            </a:r>
            <a:endParaRPr lang="en-GB" sz="6600" b="1" dirty="0">
              <a:solidFill>
                <a:schemeClr val="bg1"/>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By the end of this session…</a:t>
            </a:r>
            <a:endParaRPr lang="en-GB" dirty="0"/>
          </a:p>
        </p:txBody>
      </p:sp>
      <p:sp>
        <p:nvSpPr>
          <p:cNvPr id="3" name="Content Placeholder 2"/>
          <p:cNvSpPr>
            <a:spLocks noGrp="1"/>
          </p:cNvSpPr>
          <p:nvPr>
            <p:ph idx="1"/>
          </p:nvPr>
        </p:nvSpPr>
        <p:spPr/>
        <p:txBody>
          <a:bodyPr/>
          <a:lstStyle/>
          <a:p>
            <a:pPr marL="0" indent="0">
              <a:buNone/>
            </a:pPr>
            <a:r>
              <a:rPr lang="en-GB" dirty="0" smtClean="0"/>
              <a:t>You should be able to…</a:t>
            </a:r>
            <a:endParaRPr lang="en-GB" dirty="0" smtClean="0"/>
          </a:p>
          <a:p>
            <a:r>
              <a:rPr lang="en-GB" dirty="0" smtClean="0"/>
              <a:t>Identify the key concepts behind personal branding.</a:t>
            </a:r>
            <a:endParaRPr lang="en-GB" dirty="0" smtClean="0"/>
          </a:p>
          <a:p>
            <a:r>
              <a:rPr lang="en-GB" dirty="0" smtClean="0"/>
              <a:t>Gather tips on how to improve your CV.</a:t>
            </a:r>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dirty="0">
                <a:solidFill>
                  <a:schemeClr val="accent1">
                    <a:tint val="88000"/>
                    <a:satMod val="150000"/>
                  </a:schemeClr>
                </a:solidFill>
              </a:rPr>
              <a:t>The personal brand of ‘you’</a:t>
            </a:r>
            <a:endParaRPr lang="en-GB" dirty="0">
              <a:solidFill>
                <a:schemeClr val="accent1">
                  <a:tint val="88000"/>
                  <a:satMod val="150000"/>
                </a:schemeClr>
              </a:solidFill>
            </a:endParaRPr>
          </a:p>
        </p:txBody>
      </p:sp>
      <p:pic>
        <p:nvPicPr>
          <p:cNvPr id="7171" name="rGbsb6aXbzc">
            <a:hlinkClick r:id="" action="ppaction://media"/>
          </p:cNvPr>
          <p:cNvPicPr>
            <a:picLocks noGrp="1" noRot="1" noChangeAspect="1"/>
          </p:cNvPicPr>
          <p:nvPr>
            <p:ph idx="1"/>
            <a:videoFile r:link="rId1"/>
            <p:extLst>
              <p:ext uri="{DAA4B4D4-6D71-4841-9C94-3DE7FCFB9230}">
                <p14:media xmlns:p14="http://schemas.microsoft.com/office/powerpoint/2010/main" r:link="rId2"/>
              </p:ext>
            </p:extLst>
          </p:nvPr>
        </p:nvPicPr>
        <p:blipFill>
          <a:blip r:embed="rId3">
            <a:extLst>
              <a:ext uri="{28A0092B-C50C-407E-A947-70E740481C1C}">
                <a14:useLocalDpi xmlns:a14="http://schemas.microsoft.com/office/drawing/2010/main" val="0"/>
              </a:ext>
            </a:extLst>
          </a:blip>
          <a:stretch>
            <a:fillRect/>
          </a:stretch>
        </p:blipFill>
        <p:spPr>
          <a:xfrm>
            <a:off x="2286000" y="1844824"/>
            <a:ext cx="4572000" cy="2571750"/>
          </a:xfrm>
        </p:spPr>
      </p:pic>
      <p:sp>
        <p:nvSpPr>
          <p:cNvPr id="9220" name="Rectangle 2"/>
          <p:cNvSpPr>
            <a:spLocks noChangeArrowheads="1"/>
          </p:cNvSpPr>
          <p:nvPr/>
        </p:nvSpPr>
        <p:spPr bwMode="auto">
          <a:xfrm>
            <a:off x="627063" y="5072606"/>
            <a:ext cx="79295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dirty="0">
                <a:latin typeface="Verdana" panose="020B0604030504040204" pitchFamily="34" charset="0"/>
              </a:rPr>
              <a:t>https://www.youtube.com/watch?v=rGbsb6aXbzc</a:t>
            </a:r>
            <a:endParaRPr lang="en-GB" altLang="en-US" dirty="0">
              <a:latin typeface="Verdana" panose="020B0604030504040204" pitchFamily="34" charset="0"/>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171"/>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171"/>
                                        </p:tgtEl>
                                      </p:cBhvr>
                                    </p:cmd>
                                  </p:childTnLst>
                                </p:cTn>
                              </p:par>
                            </p:childTnLst>
                          </p:cTn>
                        </p:par>
                      </p:childTnLst>
                    </p:cTn>
                  </p:par>
                </p:childTnLst>
              </p:cTn>
              <p:nextCondLst>
                <p:cond evt="onClick" delay="0">
                  <p:tgtEl>
                    <p:spTgt spid="7171"/>
                  </p:tgtEl>
                </p:cond>
              </p:nextCondLst>
            </p:seq>
            <p:video>
              <p:cMediaNode vol="80000">
                <p:cTn id="7" fill="hold" display="0">
                  <p:stCondLst>
                    <p:cond delay="indefinite"/>
                  </p:stCondLst>
                </p:cTn>
                <p:tgtEl>
                  <p:spTgt spid="7171"/>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solidFill>
                  <a:schemeClr val="accent1">
                    <a:tint val="88000"/>
                    <a:satMod val="150000"/>
                  </a:schemeClr>
                </a:solidFill>
              </a:rPr>
              <a:t>How to create your Personnel Brand?</a:t>
            </a:r>
            <a:endParaRPr lang="en-GB" dirty="0">
              <a:solidFill>
                <a:schemeClr val="accent1">
                  <a:tint val="88000"/>
                  <a:satMod val="150000"/>
                </a:schemeClr>
              </a:solidFill>
            </a:endParaRPr>
          </a:p>
        </p:txBody>
      </p:sp>
      <p:sp>
        <p:nvSpPr>
          <p:cNvPr id="11267" name="Content Placeholder 2"/>
          <p:cNvSpPr>
            <a:spLocks noGrp="1"/>
          </p:cNvSpPr>
          <p:nvPr>
            <p:ph idx="1"/>
          </p:nvPr>
        </p:nvSpPr>
        <p:spPr/>
        <p:txBody>
          <a:bodyPr/>
          <a:lstStyle/>
          <a:p>
            <a:pPr eaLnBrk="1" hangingPunct="1"/>
            <a:r>
              <a:rPr lang="en-GB" altLang="en-US" dirty="0" smtClean="0"/>
              <a:t>Reputation</a:t>
            </a:r>
            <a:endParaRPr lang="en-GB" altLang="en-US" dirty="0" smtClean="0"/>
          </a:p>
          <a:p>
            <a:pPr eaLnBrk="1" hangingPunct="1"/>
            <a:r>
              <a:rPr lang="en-GB" altLang="en-US" dirty="0" smtClean="0"/>
              <a:t>Networking</a:t>
            </a:r>
            <a:endParaRPr lang="en-GB" altLang="en-US" dirty="0" smtClean="0"/>
          </a:p>
          <a:p>
            <a:pPr eaLnBrk="1" hangingPunct="1"/>
            <a:r>
              <a:rPr lang="en-GB" altLang="en-US" dirty="0" smtClean="0"/>
              <a:t>Raise profile</a:t>
            </a:r>
            <a:endParaRPr lang="en-GB" altLang="en-US" dirty="0" smtClean="0"/>
          </a:p>
          <a:p>
            <a:pPr eaLnBrk="1" hangingPunct="1"/>
            <a:r>
              <a:rPr lang="en-GB" altLang="en-US" dirty="0" smtClean="0"/>
              <a:t>Authentic</a:t>
            </a:r>
            <a:endParaRPr lang="en-GB" altLang="en-US" dirty="0" smtClean="0"/>
          </a:p>
        </p:txBody>
      </p:sp>
      <p:pic>
        <p:nvPicPr>
          <p:cNvPr id="11268" name="Picture 3"/>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bwMode="auto">
          <a:xfrm>
            <a:off x="4574222" y="1653717"/>
            <a:ext cx="38100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eaLnBrk="1" fontAlgn="auto" hangingPunct="1">
              <a:spcAft>
                <a:spcPts val="0"/>
              </a:spcAft>
              <a:defRPr/>
            </a:pPr>
            <a:r>
              <a:rPr lang="en-GB" dirty="0" smtClean="0">
                <a:solidFill>
                  <a:schemeClr val="accent1">
                    <a:tint val="88000"/>
                    <a:satMod val="150000"/>
                  </a:schemeClr>
                </a:solidFill>
              </a:rPr>
              <a:t>Create your  unique Personnel branding</a:t>
            </a:r>
            <a:endParaRPr lang="en-GB" dirty="0">
              <a:solidFill>
                <a:schemeClr val="accent1">
                  <a:tint val="88000"/>
                  <a:satMod val="150000"/>
                </a:schemeClr>
              </a:solidFill>
            </a:endParaRPr>
          </a:p>
        </p:txBody>
      </p:sp>
      <p:graphicFrame>
        <p:nvGraphicFramePr>
          <p:cNvPr id="4" name="Diagram 3"/>
          <p:cNvGraphicFramePr/>
          <p:nvPr/>
        </p:nvGraphicFramePr>
        <p:xfrm>
          <a:off x="580994" y="1417638"/>
          <a:ext cx="8072494" cy="4500594"/>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solidFill>
                  <a:schemeClr val="accent1">
                    <a:tint val="88000"/>
                    <a:satMod val="150000"/>
                  </a:schemeClr>
                </a:solidFill>
              </a:rPr>
              <a:t>Applying for the job you want, on the career path you want</a:t>
            </a:r>
            <a:endParaRPr lang="en-GB" dirty="0">
              <a:solidFill>
                <a:schemeClr val="accent1">
                  <a:tint val="88000"/>
                  <a:satMod val="150000"/>
                </a:schemeClr>
              </a:solidFill>
            </a:endParaRPr>
          </a:p>
        </p:txBody>
      </p:sp>
      <p:sp>
        <p:nvSpPr>
          <p:cNvPr id="15363" name="Content Placeholder 2"/>
          <p:cNvSpPr>
            <a:spLocks noGrp="1"/>
          </p:cNvSpPr>
          <p:nvPr>
            <p:ph idx="1"/>
          </p:nvPr>
        </p:nvSpPr>
        <p:spPr/>
        <p:txBody>
          <a:bodyPr/>
          <a:lstStyle/>
          <a:p>
            <a:pPr eaLnBrk="1" hangingPunct="1"/>
            <a:r>
              <a:rPr lang="en-GB" altLang="en-US" i="1" dirty="0" smtClean="0">
                <a:solidFill>
                  <a:srgbClr val="0070C0"/>
                </a:solidFill>
              </a:rPr>
              <a:t>Have a career in mind (What we discussed in week 3)</a:t>
            </a:r>
            <a:endParaRPr lang="en-GB" altLang="en-US" i="1" dirty="0" smtClean="0">
              <a:solidFill>
                <a:srgbClr val="0070C0"/>
              </a:solidFill>
            </a:endParaRPr>
          </a:p>
          <a:p>
            <a:pPr eaLnBrk="1" hangingPunct="1"/>
            <a:r>
              <a:rPr lang="en-GB" altLang="en-US" i="1" dirty="0" smtClean="0">
                <a:solidFill>
                  <a:srgbClr val="0070C0"/>
                </a:solidFill>
              </a:rPr>
              <a:t>When you have your clear path in mind, you need to identify a job opportunity – either through job adverts or through your business/personal network</a:t>
            </a:r>
            <a:endParaRPr lang="en-GB" altLang="en-US" i="1" dirty="0" smtClean="0">
              <a:solidFill>
                <a:srgbClr val="0070C0"/>
              </a:solidFill>
            </a:endParaRPr>
          </a:p>
          <a:p>
            <a:pPr eaLnBrk="1" hangingPunct="1"/>
            <a:endParaRPr lang="en-GB" altLang="en-US" i="1" dirty="0" smtClean="0"/>
          </a:p>
          <a:p>
            <a:pPr eaLnBrk="1" hangingPunct="1"/>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tint val="88000"/>
                    <a:satMod val="150000"/>
                  </a:schemeClr>
                </a:solidFill>
              </a:rPr>
              <a:t>What do you need to do now</a:t>
            </a:r>
            <a:endParaRPr lang="en-GB" dirty="0">
              <a:solidFill>
                <a:schemeClr val="accent1">
                  <a:tint val="88000"/>
                  <a:satMod val="150000"/>
                </a:schemeClr>
              </a:solidFill>
            </a:endParaRPr>
          </a:p>
        </p:txBody>
      </p:sp>
      <p:sp>
        <p:nvSpPr>
          <p:cNvPr id="17411" name="Content Placeholder 2"/>
          <p:cNvSpPr>
            <a:spLocks noGrp="1"/>
          </p:cNvSpPr>
          <p:nvPr>
            <p:ph idx="1"/>
          </p:nvPr>
        </p:nvSpPr>
        <p:spPr/>
        <p:txBody>
          <a:bodyPr/>
          <a:lstStyle/>
          <a:p>
            <a:pPr eaLnBrk="1" hangingPunct="1"/>
            <a:r>
              <a:rPr lang="en-GB" altLang="en-US" sz="4000" dirty="0" smtClean="0"/>
              <a:t>Sell yourself to the employer….or investor</a:t>
            </a:r>
            <a:endParaRPr lang="en-GB" altLang="en-US" sz="4000" dirty="0" smtClean="0"/>
          </a:p>
          <a:p>
            <a:pPr eaLnBrk="1" hangingPunct="1"/>
            <a:r>
              <a:rPr lang="en-GB" altLang="en-US" sz="4000" i="1" dirty="0" smtClean="0">
                <a:solidFill>
                  <a:srgbClr val="0070C0"/>
                </a:solidFill>
              </a:rPr>
              <a:t>This leads us to </a:t>
            </a:r>
            <a:r>
              <a:rPr lang="en-GB" altLang="en-US" sz="4000" b="1" i="1" dirty="0" smtClean="0">
                <a:solidFill>
                  <a:srgbClr val="0070C0"/>
                </a:solidFill>
              </a:rPr>
              <a:t>CVs and covering letters</a:t>
            </a:r>
            <a:endParaRPr lang="en-GB" altLang="en-US" sz="4000" b="1" i="1" dirty="0" smtClean="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eaLnBrk="1" fontAlgn="auto" hangingPunct="1">
              <a:spcAft>
                <a:spcPts val="0"/>
              </a:spcAft>
              <a:defRPr/>
            </a:pPr>
            <a:r>
              <a:rPr lang="en-GB" dirty="0">
                <a:solidFill>
                  <a:schemeClr val="accent1">
                    <a:tint val="88000"/>
                    <a:satMod val="150000"/>
                  </a:schemeClr>
                </a:solidFill>
                <a:cs typeface="Arial" panose="020B0604020202020204" pitchFamily="34" charset="0"/>
              </a:rPr>
              <a:t>Covering Letter &amp; CV Difference</a:t>
            </a:r>
            <a:endParaRPr lang="en-GB" dirty="0">
              <a:solidFill>
                <a:schemeClr val="accent1">
                  <a:tint val="88000"/>
                  <a:satMod val="150000"/>
                </a:schemeClr>
              </a:solidFill>
            </a:endParaRPr>
          </a:p>
        </p:txBody>
      </p:sp>
      <p:sp>
        <p:nvSpPr>
          <p:cNvPr id="19459" name="TextBox 2"/>
          <p:cNvSpPr txBox="1">
            <a:spLocks noChangeArrowheads="1"/>
          </p:cNvSpPr>
          <p:nvPr/>
        </p:nvSpPr>
        <p:spPr bwMode="auto">
          <a:xfrm>
            <a:off x="1000125" y="1857375"/>
            <a:ext cx="7027863" cy="310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800" dirty="0">
                <a:solidFill>
                  <a:schemeClr val="tx2">
                    <a:lumMod val="40000"/>
                    <a:lumOff val="60000"/>
                  </a:schemeClr>
                </a:solidFill>
                <a:latin typeface="Verdana" panose="020B0604030504040204" pitchFamily="34" charset="0"/>
              </a:rPr>
              <a:t>Covering letter </a:t>
            </a:r>
            <a:r>
              <a:rPr lang="en-GB" altLang="en-US" sz="2800" dirty="0">
                <a:latin typeface="Verdana" panose="020B0604030504040204" pitchFamily="34" charset="0"/>
              </a:rPr>
              <a:t>– short/ brief, to the point, quick glance highlighting your quality for the job</a:t>
            </a:r>
            <a:endParaRPr lang="en-GB" altLang="en-US" sz="2800" dirty="0">
              <a:latin typeface="Verdana" panose="020B0604030504040204" pitchFamily="34" charset="0"/>
            </a:endParaRPr>
          </a:p>
          <a:p>
            <a:pPr eaLnBrk="1" hangingPunct="1"/>
            <a:endParaRPr lang="en-GB" altLang="en-US" sz="2800" dirty="0">
              <a:latin typeface="Verdana" panose="020B0604030504040204" pitchFamily="34" charset="0"/>
            </a:endParaRPr>
          </a:p>
          <a:p>
            <a:pPr eaLnBrk="1" hangingPunct="1"/>
            <a:endParaRPr lang="en-GB" altLang="en-US" sz="2800" dirty="0">
              <a:latin typeface="Verdana" panose="020B0604030504040204" pitchFamily="34" charset="0"/>
            </a:endParaRPr>
          </a:p>
          <a:p>
            <a:pPr eaLnBrk="1" hangingPunct="1"/>
            <a:r>
              <a:rPr lang="en-GB" altLang="en-US" sz="2800" dirty="0">
                <a:solidFill>
                  <a:schemeClr val="accent6">
                    <a:lumMod val="75000"/>
                  </a:schemeClr>
                </a:solidFill>
                <a:latin typeface="Verdana" panose="020B0604030504040204" pitchFamily="34" charset="0"/>
              </a:rPr>
              <a:t>CV</a:t>
            </a:r>
            <a:r>
              <a:rPr lang="en-GB" altLang="en-US" sz="2800" dirty="0">
                <a:latin typeface="Verdana" panose="020B0604030504040204" pitchFamily="34" charset="0"/>
              </a:rPr>
              <a:t> – longer, highlighting specific skills/ expertise</a:t>
            </a:r>
            <a:endParaRPr lang="en-GB" altLang="en-US" sz="2800" dirty="0">
              <a:latin typeface="Verdana" panose="020B060403050404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eaLnBrk="1" fontAlgn="auto" hangingPunct="1">
              <a:spcAft>
                <a:spcPts val="0"/>
              </a:spcAft>
              <a:defRPr/>
            </a:pPr>
            <a:r>
              <a:rPr lang="en-GB" dirty="0">
                <a:solidFill>
                  <a:schemeClr val="accent1">
                    <a:tint val="88000"/>
                    <a:satMod val="150000"/>
                  </a:schemeClr>
                </a:solidFill>
              </a:rPr>
              <a:t>Before You Apply … (1)</a:t>
            </a:r>
            <a:endParaRPr lang="en-GB" dirty="0">
              <a:solidFill>
                <a:schemeClr val="accent1">
                  <a:tint val="88000"/>
                  <a:satMod val="150000"/>
                </a:schemeClr>
              </a:solidFill>
            </a:endParaRPr>
          </a:p>
        </p:txBody>
      </p:sp>
      <p:sp>
        <p:nvSpPr>
          <p:cNvPr id="3" name="Content Placeholder 2"/>
          <p:cNvSpPr>
            <a:spLocks noGrp="1"/>
          </p:cNvSpPr>
          <p:nvPr>
            <p:ph idx="1"/>
          </p:nvPr>
        </p:nvSpPr>
        <p:spPr/>
        <p:txBody>
          <a:bodyPr>
            <a:normAutofit fontScale="70000" lnSpcReduction="20000"/>
          </a:bodyPr>
          <a:lstStyle/>
          <a:p>
            <a:pPr marL="265430" indent="-265430" eaLnBrk="1" fontAlgn="auto" hangingPunct="1">
              <a:spcAft>
                <a:spcPts val="0"/>
              </a:spcAft>
              <a:buFont typeface="Wingdings 2"/>
              <a:buChar char=""/>
              <a:defRPr/>
            </a:pPr>
            <a:r>
              <a:rPr lang="en-GB" dirty="0"/>
              <a:t>Find out about the organisation:</a:t>
            </a:r>
            <a:endParaRPr lang="en-GB" dirty="0"/>
          </a:p>
          <a:p>
            <a:pPr marL="548640" lvl="1" indent="-201295" eaLnBrk="1" fontAlgn="auto" hangingPunct="1">
              <a:spcAft>
                <a:spcPts val="0"/>
              </a:spcAft>
              <a:buFont typeface="Verdana" panose="020B0604030504040204"/>
              <a:buChar char="◦"/>
              <a:defRPr/>
            </a:pPr>
            <a:r>
              <a:rPr lang="en-GB" dirty="0">
                <a:solidFill>
                  <a:srgbClr val="7030A0"/>
                </a:solidFill>
              </a:rPr>
              <a:t>What is the organisation’s strategy for doing what it wishes to do? (This may be challenging to find out since it is commercially sensitive, but it will show you where the opportunities might be within the organisation in a couple of years.)</a:t>
            </a:r>
            <a:endParaRPr lang="en-GB" dirty="0">
              <a:solidFill>
                <a:srgbClr val="7030A0"/>
              </a:solidFill>
            </a:endParaRPr>
          </a:p>
          <a:p>
            <a:pPr marL="548640" lvl="1" indent="-201295" eaLnBrk="1" fontAlgn="auto" hangingPunct="1">
              <a:spcAft>
                <a:spcPts val="0"/>
              </a:spcAft>
              <a:buFont typeface="Verdana" panose="020B0604030504040204"/>
              <a:buChar char="◦"/>
              <a:defRPr/>
            </a:pPr>
            <a:r>
              <a:rPr lang="en-GB" dirty="0">
                <a:solidFill>
                  <a:srgbClr val="0070C0"/>
                </a:solidFill>
              </a:rPr>
              <a:t>How does the organisation train and develop its staff?</a:t>
            </a:r>
            <a:endParaRPr lang="en-GB" dirty="0">
              <a:solidFill>
                <a:srgbClr val="0070C0"/>
              </a:solidFill>
            </a:endParaRPr>
          </a:p>
          <a:p>
            <a:pPr marL="548640" lvl="1" indent="-201295" eaLnBrk="1" fontAlgn="auto" hangingPunct="1">
              <a:spcAft>
                <a:spcPts val="0"/>
              </a:spcAft>
              <a:buFont typeface="Verdana" panose="020B0604030504040204"/>
              <a:buChar char="◦"/>
              <a:defRPr/>
            </a:pPr>
            <a:r>
              <a:rPr lang="en-GB" dirty="0">
                <a:solidFill>
                  <a:srgbClr val="7030A0"/>
                </a:solidFill>
              </a:rPr>
              <a:t>What is it like to work there: are individuals friendly, or are lower-level employees not treated well?</a:t>
            </a:r>
            <a:endParaRPr lang="en-GB" dirty="0">
              <a:solidFill>
                <a:srgbClr val="7030A0"/>
              </a:solidFill>
            </a:endParaRPr>
          </a:p>
          <a:p>
            <a:pPr marL="548640" lvl="1" indent="-201295" eaLnBrk="1" fontAlgn="auto" hangingPunct="1">
              <a:spcAft>
                <a:spcPts val="0"/>
              </a:spcAft>
              <a:buFont typeface="Verdana" panose="020B0604030504040204"/>
              <a:buChar char="◦"/>
              <a:defRPr/>
            </a:pPr>
            <a:r>
              <a:rPr lang="en-GB" dirty="0">
                <a:solidFill>
                  <a:srgbClr val="0070C0"/>
                </a:solidFill>
              </a:rPr>
              <a:t>Are there many rules and procedures to follow, or are people fairly free to get on with their work in their own way?</a:t>
            </a:r>
            <a:endParaRPr lang="en-GB" dirty="0">
              <a:solidFill>
                <a:srgbClr val="0070C0"/>
              </a:solidFill>
            </a:endParaRPr>
          </a:p>
          <a:p>
            <a:pPr marL="548640" lvl="1" indent="-201295" eaLnBrk="1" fontAlgn="auto" hangingPunct="1">
              <a:spcAft>
                <a:spcPts val="0"/>
              </a:spcAft>
              <a:buFont typeface="Verdana" panose="020B0604030504040204"/>
              <a:buChar char="◦"/>
              <a:defRPr/>
            </a:pPr>
            <a:endParaRPr lang="en-GB" dirty="0"/>
          </a:p>
          <a:p>
            <a:pPr marL="265430" indent="-265430" eaLnBrk="1" fontAlgn="auto" hangingPunct="1">
              <a:spcAft>
                <a:spcPts val="0"/>
              </a:spcAft>
              <a:buFont typeface="Wingdings 2"/>
              <a:buChar char=""/>
              <a:defRPr/>
            </a:pPr>
            <a:r>
              <a:rPr lang="en-GB" dirty="0"/>
              <a:t>What they do, where they are located, how they work and what external factors affect their performance.</a:t>
            </a:r>
            <a:endParaRPr lang="en-GB" dirty="0"/>
          </a:p>
          <a:p>
            <a:pPr marL="0" indent="0" eaLnBrk="1" fontAlgn="auto" hangingPunct="1">
              <a:spcAft>
                <a:spcPts val="0"/>
              </a:spcAft>
              <a:buFont typeface="Wingdings 2"/>
              <a:buNone/>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tint val="88000"/>
                    <a:satMod val="150000"/>
                  </a:schemeClr>
                </a:solidFill>
              </a:rPr>
              <a:t>Before You Apply … (2):</a:t>
            </a:r>
            <a:endParaRPr lang="en-GB" dirty="0">
              <a:solidFill>
                <a:schemeClr val="accent1">
                  <a:tint val="88000"/>
                  <a:satMod val="150000"/>
                </a:schemeClr>
              </a:solidFill>
            </a:endParaRPr>
          </a:p>
        </p:txBody>
      </p:sp>
      <p:sp>
        <p:nvSpPr>
          <p:cNvPr id="3" name="Content Placeholder 2"/>
          <p:cNvSpPr>
            <a:spLocks noGrp="1"/>
          </p:cNvSpPr>
          <p:nvPr>
            <p:ph idx="1"/>
          </p:nvPr>
        </p:nvSpPr>
        <p:spPr/>
        <p:txBody>
          <a:bodyPr>
            <a:normAutofit fontScale="92500" lnSpcReduction="20000"/>
          </a:bodyPr>
          <a:lstStyle/>
          <a:p>
            <a:pPr marL="0" indent="0" algn="ctr" eaLnBrk="1" fontAlgn="auto" hangingPunct="1">
              <a:spcAft>
                <a:spcPts val="0"/>
              </a:spcAft>
              <a:buFont typeface="Wingdings 2"/>
              <a:buNone/>
              <a:defRPr/>
            </a:pPr>
            <a:r>
              <a:rPr lang="en-GB" b="1" dirty="0"/>
              <a:t>Create Your Personal Brand … and </a:t>
            </a:r>
            <a:r>
              <a:rPr lang="en-GB" b="1" i="1" u="sng" dirty="0">
                <a:solidFill>
                  <a:srgbClr val="FF0000"/>
                </a:solidFill>
              </a:rPr>
              <a:t>USP</a:t>
            </a:r>
            <a:endParaRPr lang="en-GB" b="1" i="1" u="sng" dirty="0">
              <a:solidFill>
                <a:srgbClr val="FF0000"/>
              </a:solidFill>
            </a:endParaRPr>
          </a:p>
          <a:p>
            <a:pPr marL="265430" indent="-265430" eaLnBrk="1" fontAlgn="auto" hangingPunct="1">
              <a:spcAft>
                <a:spcPts val="0"/>
              </a:spcAft>
              <a:buFont typeface="Wingdings 2"/>
              <a:buChar char=""/>
              <a:defRPr/>
            </a:pPr>
            <a:r>
              <a:rPr lang="en-GB" dirty="0"/>
              <a:t>What you have done</a:t>
            </a:r>
            <a:endParaRPr lang="en-GB" dirty="0"/>
          </a:p>
          <a:p>
            <a:pPr marL="265430" indent="-265430" eaLnBrk="1" fontAlgn="auto" hangingPunct="1">
              <a:spcAft>
                <a:spcPts val="0"/>
              </a:spcAft>
              <a:buFont typeface="Wingdings 2"/>
              <a:buChar char=""/>
              <a:defRPr/>
            </a:pPr>
            <a:r>
              <a:rPr lang="en-GB" dirty="0"/>
              <a:t>Who you are</a:t>
            </a:r>
            <a:endParaRPr lang="en-GB" dirty="0"/>
          </a:p>
          <a:p>
            <a:pPr marL="265430" indent="-265430" eaLnBrk="1" fontAlgn="auto" hangingPunct="1">
              <a:spcAft>
                <a:spcPts val="0"/>
              </a:spcAft>
              <a:buFont typeface="Wingdings 2"/>
              <a:buChar char=""/>
              <a:defRPr/>
            </a:pPr>
            <a:r>
              <a:rPr lang="en-GB" dirty="0"/>
              <a:t>Ensure that people know about it</a:t>
            </a:r>
            <a:endParaRPr lang="en-GB" dirty="0"/>
          </a:p>
          <a:p>
            <a:pPr marL="265430" indent="-265430" eaLnBrk="1" fontAlgn="auto" hangingPunct="1">
              <a:spcAft>
                <a:spcPts val="0"/>
              </a:spcAft>
              <a:buFont typeface="Wingdings 2"/>
              <a:buChar char=""/>
              <a:defRPr/>
            </a:pPr>
            <a:r>
              <a:rPr lang="en-GB" dirty="0"/>
              <a:t>Your experiences – activities and </a:t>
            </a:r>
            <a:r>
              <a:rPr lang="en-GB" dirty="0" smtClean="0"/>
              <a:t>responsibilities</a:t>
            </a:r>
            <a:endParaRPr lang="en-GB" dirty="0" smtClean="0"/>
          </a:p>
          <a:p>
            <a:pPr marL="265430" indent="-265430" eaLnBrk="1" fontAlgn="auto" hangingPunct="1">
              <a:spcAft>
                <a:spcPts val="0"/>
              </a:spcAft>
              <a:buFont typeface="Wingdings 2"/>
              <a:buChar char=""/>
              <a:defRPr/>
            </a:pPr>
            <a:endParaRPr lang="en-GB" dirty="0"/>
          </a:p>
          <a:p>
            <a:pPr marL="0" indent="0" eaLnBrk="1" fontAlgn="auto" hangingPunct="1">
              <a:spcAft>
                <a:spcPts val="0"/>
              </a:spcAft>
              <a:buFont typeface="Wingdings 2"/>
              <a:buNone/>
              <a:defRPr/>
            </a:pPr>
            <a:r>
              <a:rPr lang="en-GB" b="1" i="1" u="sng" dirty="0"/>
              <a:t>Your online profile</a:t>
            </a:r>
            <a:endParaRPr lang="en-GB" b="1" i="1" u="sng" dirty="0"/>
          </a:p>
          <a:p>
            <a:pPr marL="0" indent="0" eaLnBrk="1" fontAlgn="auto" hangingPunct="1">
              <a:spcAft>
                <a:spcPts val="0"/>
              </a:spcAft>
              <a:buFont typeface="Wingdings 2"/>
              <a:buNone/>
              <a:defRPr/>
            </a:pPr>
            <a:endParaRPr lang="en-GB" b="1" i="1" u="sng"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dirty="0">
                <a:solidFill>
                  <a:schemeClr val="accent1">
                    <a:tint val="88000"/>
                    <a:satMod val="150000"/>
                  </a:schemeClr>
                </a:solidFill>
              </a:rPr>
              <a:t>Before You Apply … </a:t>
            </a:r>
            <a:r>
              <a:rPr lang="en-GB" dirty="0" smtClean="0">
                <a:solidFill>
                  <a:schemeClr val="accent1">
                    <a:tint val="88000"/>
                    <a:satMod val="150000"/>
                  </a:schemeClr>
                </a:solidFill>
              </a:rPr>
              <a:t>(3):</a:t>
            </a:r>
            <a:endParaRPr lang="en-GB" dirty="0">
              <a:solidFill>
                <a:schemeClr val="accent1">
                  <a:tint val="88000"/>
                  <a:satMod val="150000"/>
                </a:schemeClr>
              </a:solidFill>
            </a:endParaRPr>
          </a:p>
        </p:txBody>
      </p:sp>
      <p:sp>
        <p:nvSpPr>
          <p:cNvPr id="3" name="Content Placeholder 2"/>
          <p:cNvSpPr>
            <a:spLocks noGrp="1"/>
          </p:cNvSpPr>
          <p:nvPr>
            <p:ph idx="1"/>
          </p:nvPr>
        </p:nvSpPr>
        <p:spPr/>
        <p:txBody>
          <a:bodyPr>
            <a:normAutofit fontScale="85000" lnSpcReduction="20000"/>
          </a:bodyPr>
          <a:lstStyle/>
          <a:p>
            <a:pPr marL="0" indent="0" algn="ctr" eaLnBrk="1" fontAlgn="auto" hangingPunct="1">
              <a:spcAft>
                <a:spcPts val="0"/>
              </a:spcAft>
              <a:buFont typeface="Wingdings 2"/>
              <a:buNone/>
              <a:defRPr/>
            </a:pPr>
            <a:r>
              <a:rPr lang="en-GB" sz="3800" b="1" dirty="0"/>
              <a:t>Find Out About the Vacancy</a:t>
            </a:r>
            <a:endParaRPr lang="en-GB" sz="3800" b="1" dirty="0"/>
          </a:p>
          <a:p>
            <a:pPr marL="0" indent="0" algn="ctr" eaLnBrk="1" fontAlgn="auto" hangingPunct="1">
              <a:spcAft>
                <a:spcPts val="0"/>
              </a:spcAft>
              <a:buFont typeface="Wingdings 2"/>
              <a:buNone/>
              <a:defRPr/>
            </a:pPr>
            <a:endParaRPr lang="en-GB" dirty="0"/>
          </a:p>
          <a:p>
            <a:pPr marL="265430" indent="-265430" eaLnBrk="1" fontAlgn="auto" hangingPunct="1">
              <a:spcAft>
                <a:spcPts val="0"/>
              </a:spcAft>
              <a:buFont typeface="Wingdings 2"/>
              <a:buChar char=""/>
              <a:defRPr/>
            </a:pPr>
            <a:r>
              <a:rPr lang="en-GB" dirty="0">
                <a:solidFill>
                  <a:srgbClr val="7030A0"/>
                </a:solidFill>
              </a:rPr>
              <a:t>Match the skills with evidence:</a:t>
            </a:r>
            <a:endParaRPr lang="en-GB" dirty="0">
              <a:solidFill>
                <a:srgbClr val="7030A0"/>
              </a:solidFill>
            </a:endParaRPr>
          </a:p>
          <a:p>
            <a:pPr marL="265430" indent="-265430" eaLnBrk="1" fontAlgn="auto" hangingPunct="1">
              <a:spcAft>
                <a:spcPts val="0"/>
              </a:spcAft>
              <a:buFont typeface="Wingdings 2"/>
              <a:buChar char=""/>
              <a:defRPr/>
            </a:pPr>
            <a:endParaRPr lang="en-GB" dirty="0"/>
          </a:p>
          <a:p>
            <a:pPr marL="0" indent="0" eaLnBrk="1" fontAlgn="auto" hangingPunct="1">
              <a:spcAft>
                <a:spcPts val="0"/>
              </a:spcAft>
              <a:buFont typeface="Wingdings 2"/>
              <a:buNone/>
              <a:defRPr/>
            </a:pPr>
            <a:r>
              <a:rPr lang="en-GB" i="1" dirty="0"/>
              <a:t>‘</a:t>
            </a:r>
            <a:r>
              <a:rPr lang="en-GB" i="1" dirty="0">
                <a:solidFill>
                  <a:srgbClr val="0070C0"/>
                </a:solidFill>
              </a:rPr>
              <a:t>We are seeking highly competent individuals to join as graduate trainees. As such, you will be expected to analyse data produced by other team members, to lead project teams and to present your findings both orally and in writing to middle management on a regular basis’.</a:t>
            </a:r>
            <a:endParaRPr lang="en-GB" dirty="0">
              <a:solidFill>
                <a:srgbClr val="0070C0"/>
              </a:solidFill>
            </a:endParaRPr>
          </a:p>
          <a:p>
            <a:pPr marL="0" indent="0" algn="ctr" eaLnBrk="1" fontAlgn="auto" hangingPunct="1">
              <a:spcAft>
                <a:spcPts val="0"/>
              </a:spcAft>
              <a:buFont typeface="Wingdings 2"/>
              <a:buNone/>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eaLnBrk="1" fontAlgn="auto" hangingPunct="1">
              <a:spcAft>
                <a:spcPts val="0"/>
              </a:spcAft>
              <a:defRPr/>
            </a:pPr>
            <a:r>
              <a:rPr lang="en-GB" sz="4800" dirty="0">
                <a:solidFill>
                  <a:schemeClr val="accent1">
                    <a:tint val="88000"/>
                    <a:satMod val="150000"/>
                  </a:schemeClr>
                </a:solidFill>
                <a:cs typeface="Arial" panose="020B0604020202020204" pitchFamily="34" charset="0"/>
              </a:rPr>
              <a:t>Curriculum Vitae</a:t>
            </a:r>
            <a:br>
              <a:rPr lang="en-GB" dirty="0">
                <a:solidFill>
                  <a:schemeClr val="accent1">
                    <a:tint val="88000"/>
                    <a:satMod val="150000"/>
                  </a:schemeClr>
                </a:solidFill>
                <a:cs typeface="Arial" panose="020B0604020202020204" pitchFamily="34" charset="0"/>
              </a:rPr>
            </a:br>
            <a:r>
              <a:rPr lang="en-GB" i="1" dirty="0">
                <a:solidFill>
                  <a:schemeClr val="accent1">
                    <a:tint val="88000"/>
                    <a:satMod val="150000"/>
                  </a:schemeClr>
                </a:solidFill>
                <a:cs typeface="Arial" panose="020B0604020202020204" pitchFamily="34" charset="0"/>
              </a:rPr>
              <a:t>[the] course of [my] life</a:t>
            </a:r>
            <a:endParaRPr lang="en-GB" dirty="0">
              <a:solidFill>
                <a:schemeClr val="accent1">
                  <a:tint val="88000"/>
                  <a:satMod val="150000"/>
                </a:schemeClr>
              </a:solidFill>
            </a:endParaRPr>
          </a:p>
        </p:txBody>
      </p:sp>
      <p:pic>
        <p:nvPicPr>
          <p:cNvPr id="27651" name="Picture 2" descr="http://abriendoespacios.gob.mx/work/models/Abriendo_Espacios/Resource/86/2/images/curriculum2.jpg"/>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2915816" y="1700808"/>
            <a:ext cx="3312368" cy="3821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dirty="0">
                <a:solidFill>
                  <a:schemeClr val="accent1">
                    <a:tint val="88000"/>
                    <a:satMod val="150000"/>
                  </a:schemeClr>
                </a:solidFill>
                <a:cs typeface="Arial" panose="020B0604020202020204" pitchFamily="34" charset="0"/>
              </a:rPr>
              <a:t>What to include in your CV</a:t>
            </a:r>
            <a:endParaRPr lang="en-GB" dirty="0">
              <a:solidFill>
                <a:schemeClr val="accent1">
                  <a:tint val="88000"/>
                  <a:satMod val="150000"/>
                </a:schemeClr>
              </a:solidFill>
            </a:endParaRPr>
          </a:p>
        </p:txBody>
      </p:sp>
      <p:pic>
        <p:nvPicPr>
          <p:cNvPr id="29699"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2688431" y="1451310"/>
            <a:ext cx="3767137" cy="4214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tint val="88000"/>
                    <a:satMod val="150000"/>
                  </a:schemeClr>
                </a:solidFill>
              </a:rPr>
              <a:t>A Curriculum Vitae is …</a:t>
            </a:r>
            <a:endParaRPr lang="en-GB" dirty="0">
              <a:solidFill>
                <a:schemeClr val="accent1">
                  <a:tint val="88000"/>
                  <a:satMod val="150000"/>
                </a:schemeClr>
              </a:solidFill>
            </a:endParaRPr>
          </a:p>
        </p:txBody>
      </p:sp>
      <p:sp>
        <p:nvSpPr>
          <p:cNvPr id="31747" name="Content Placeholder 2"/>
          <p:cNvSpPr>
            <a:spLocks noGrp="1"/>
          </p:cNvSpPr>
          <p:nvPr>
            <p:ph idx="1"/>
          </p:nvPr>
        </p:nvSpPr>
        <p:spPr/>
        <p:txBody>
          <a:bodyPr/>
          <a:lstStyle/>
          <a:p>
            <a:pPr marL="0" indent="0" eaLnBrk="1" hangingPunct="1">
              <a:buFont typeface="Wingdings 2" panose="05020102010507070707" pitchFamily="18" charset="2"/>
              <a:buNone/>
            </a:pPr>
            <a:r>
              <a:rPr lang="en-GB" altLang="en-US" dirty="0" smtClean="0">
                <a:solidFill>
                  <a:srgbClr val="7030A0"/>
                </a:solidFill>
              </a:rPr>
              <a:t>‘a document aimed at convincing an employer that who you are, your qualifications, work experience and your skills make it worthwhile for them to offer you either work experience or a chance to move forward in a formal selection process’.</a:t>
            </a:r>
            <a:endParaRPr lang="en-GB" altLang="en-US" dirty="0" smtClean="0">
              <a:solidFill>
                <a:srgbClr val="7030A0"/>
              </a:solidFill>
            </a:endParaRPr>
          </a:p>
          <a:p>
            <a:pPr marL="0" indent="0" eaLnBrk="1" hangingPunct="1">
              <a:buFont typeface="Wingdings 2" panose="05020102010507070707" pitchFamily="18" charset="2"/>
              <a:buNone/>
            </a:pPr>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dirty="0">
                <a:solidFill>
                  <a:schemeClr val="accent1">
                    <a:tint val="88000"/>
                    <a:satMod val="150000"/>
                  </a:schemeClr>
                </a:solidFill>
                <a:cs typeface="Arial" panose="020B0604020202020204" pitchFamily="34" charset="0"/>
              </a:rPr>
              <a:t>Purpose of a CV</a:t>
            </a:r>
            <a:endParaRPr lang="en-GB" dirty="0">
              <a:solidFill>
                <a:schemeClr val="accent1">
                  <a:tint val="88000"/>
                  <a:satMod val="150000"/>
                </a:schemeClr>
              </a:solidFill>
            </a:endParaRPr>
          </a:p>
        </p:txBody>
      </p:sp>
      <p:sp>
        <p:nvSpPr>
          <p:cNvPr id="3" name="Content Placeholder 2"/>
          <p:cNvSpPr>
            <a:spLocks noGrp="1"/>
          </p:cNvSpPr>
          <p:nvPr>
            <p:ph idx="1"/>
          </p:nvPr>
        </p:nvSpPr>
        <p:spPr/>
        <p:txBody>
          <a:bodyPr>
            <a:normAutofit/>
          </a:bodyPr>
          <a:lstStyle/>
          <a:p>
            <a:pPr marL="0" indent="0" eaLnBrk="1" fontAlgn="auto" hangingPunct="1">
              <a:spcAft>
                <a:spcPts val="0"/>
              </a:spcAft>
              <a:buFont typeface="Wingdings 2"/>
              <a:buNone/>
              <a:defRPr/>
            </a:pPr>
            <a:r>
              <a:rPr lang="en-GB" altLang="en-US" dirty="0">
                <a:cs typeface="Arial" panose="020B0604020202020204" pitchFamily="34" charset="0"/>
              </a:rPr>
              <a:t>What is a CV</a:t>
            </a:r>
            <a:r>
              <a:rPr lang="en-GB" altLang="en-US" b="1" dirty="0">
                <a:cs typeface="Arial" panose="020B0604020202020204" pitchFamily="34" charset="0"/>
              </a:rPr>
              <a:t>?</a:t>
            </a:r>
            <a:endParaRPr lang="en-GB" altLang="en-US" b="1" dirty="0">
              <a:cs typeface="Arial" panose="020B0604020202020204" pitchFamily="34" charset="0"/>
            </a:endParaRPr>
          </a:p>
          <a:p>
            <a:pPr marL="548640" lvl="1" indent="-201295" eaLnBrk="1" fontAlgn="auto" hangingPunct="1">
              <a:spcAft>
                <a:spcPts val="0"/>
              </a:spcAft>
              <a:buFont typeface="Verdana" panose="020B0604030504040204"/>
              <a:buChar char="◦"/>
              <a:defRPr/>
            </a:pPr>
            <a:r>
              <a:rPr lang="en-GB" altLang="en-US" sz="3200" dirty="0">
                <a:cs typeface="Arial" panose="020B0604020202020204" pitchFamily="34" charset="0"/>
              </a:rPr>
              <a:t>It’s an </a:t>
            </a:r>
            <a:r>
              <a:rPr lang="en-GB" altLang="en-US" sz="3200" i="1" dirty="0">
                <a:cs typeface="Arial" panose="020B0604020202020204" pitchFamily="34" charset="0"/>
              </a:rPr>
              <a:t>“initial sales document”</a:t>
            </a:r>
            <a:endParaRPr lang="en-GB" altLang="en-US" sz="3200" i="1" dirty="0">
              <a:cs typeface="Arial" panose="020B0604020202020204" pitchFamily="34" charset="0"/>
            </a:endParaRPr>
          </a:p>
          <a:p>
            <a:pPr marL="457200" lvl="1" indent="0" eaLnBrk="1" fontAlgn="auto" hangingPunct="1">
              <a:spcAft>
                <a:spcPts val="0"/>
              </a:spcAft>
              <a:buFont typeface="Verdana" panose="020B0604030504040204"/>
              <a:buNone/>
              <a:defRPr/>
            </a:pPr>
            <a:endParaRPr lang="en-GB" altLang="en-US" sz="1800" i="1" dirty="0">
              <a:cs typeface="Arial" panose="020B0604020202020204" pitchFamily="34" charset="0"/>
            </a:endParaRPr>
          </a:p>
          <a:p>
            <a:pPr marL="0" indent="0" eaLnBrk="1" fontAlgn="auto" hangingPunct="1">
              <a:spcAft>
                <a:spcPts val="0"/>
              </a:spcAft>
              <a:buFont typeface="Wingdings 2"/>
              <a:buNone/>
              <a:defRPr/>
            </a:pPr>
            <a:r>
              <a:rPr lang="en-GB" altLang="en-US" dirty="0">
                <a:cs typeface="Arial" panose="020B0604020202020204" pitchFamily="34" charset="0"/>
              </a:rPr>
              <a:t>What is a CV designed to do</a:t>
            </a:r>
            <a:r>
              <a:rPr lang="en-GB" altLang="en-US" b="1" dirty="0">
                <a:cs typeface="Arial" panose="020B0604020202020204" pitchFamily="34" charset="0"/>
              </a:rPr>
              <a:t>?</a:t>
            </a:r>
            <a:endParaRPr lang="en-GB" altLang="en-US" b="1" dirty="0">
              <a:cs typeface="Arial" panose="020B0604020202020204" pitchFamily="34" charset="0"/>
            </a:endParaRPr>
          </a:p>
          <a:p>
            <a:pPr marL="548640" lvl="1" indent="-201295" eaLnBrk="1" fontAlgn="auto" hangingPunct="1">
              <a:spcAft>
                <a:spcPts val="0"/>
              </a:spcAft>
              <a:buFont typeface="Verdana" panose="020B0604030504040204"/>
              <a:buChar char="◦"/>
              <a:defRPr/>
            </a:pPr>
            <a:r>
              <a:rPr lang="en-GB" altLang="en-US" sz="3200" dirty="0">
                <a:cs typeface="Arial" panose="020B0604020202020204" pitchFamily="34" charset="0"/>
              </a:rPr>
              <a:t>To </a:t>
            </a:r>
            <a:r>
              <a:rPr lang="en-GB" altLang="en-US" sz="3200" i="1" dirty="0">
                <a:cs typeface="Arial" panose="020B0604020202020204" pitchFamily="34" charset="0"/>
              </a:rPr>
              <a:t>“ get you an interview</a:t>
            </a:r>
            <a:r>
              <a:rPr lang="en-GB" altLang="en-US" sz="3200" dirty="0">
                <a:cs typeface="Arial" panose="020B0604020202020204" pitchFamily="34" charset="0"/>
              </a:rPr>
              <a:t>”</a:t>
            </a:r>
            <a:endParaRPr lang="en-GB" altLang="en-US" sz="3200" dirty="0">
              <a:cs typeface="Arial" panose="020B0604020202020204" pitchFamily="34" charset="0"/>
            </a:endParaRPr>
          </a:p>
          <a:p>
            <a:pPr marL="265430" indent="-265430" eaLnBrk="1" fontAlgn="auto" hangingPunct="1">
              <a:spcAft>
                <a:spcPts val="0"/>
              </a:spcAft>
              <a:buFont typeface="Wingdings 2"/>
              <a:buChar char=""/>
              <a:defRPr/>
            </a:pPr>
            <a:endParaRPr lang="en-GB" dirty="0"/>
          </a:p>
        </p:txBody>
      </p:sp>
      <p:pic>
        <p:nvPicPr>
          <p:cNvPr id="33796" name="Picture 2" descr="http://media-cache-ec0.pinimg.com/736x/85/a4/53/85a4534ba46f4230269057eb3ea6eaf9.jpg"/>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5724128" y="3140968"/>
            <a:ext cx="3040062" cy="2198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tint val="88000"/>
                    <a:satMod val="150000"/>
                  </a:schemeClr>
                </a:solidFill>
                <a:cs typeface="Arial" panose="020B0604020202020204" pitchFamily="34" charset="0"/>
              </a:rPr>
              <a:t>Two basic types of CV</a:t>
            </a:r>
            <a:endParaRPr lang="en-GB" dirty="0">
              <a:solidFill>
                <a:schemeClr val="accent1">
                  <a:tint val="88000"/>
                  <a:satMod val="150000"/>
                </a:schemeClr>
              </a:solidFill>
            </a:endParaRPr>
          </a:p>
        </p:txBody>
      </p:sp>
      <p:sp>
        <p:nvSpPr>
          <p:cNvPr id="3" name="Content Placeholder 2"/>
          <p:cNvSpPr>
            <a:spLocks noGrp="1"/>
          </p:cNvSpPr>
          <p:nvPr>
            <p:ph idx="1"/>
          </p:nvPr>
        </p:nvSpPr>
        <p:spPr/>
        <p:txBody>
          <a:bodyPr>
            <a:normAutofit fontScale="92500" lnSpcReduction="10000"/>
          </a:bodyPr>
          <a:lstStyle/>
          <a:p>
            <a:pPr marL="117475" indent="0" eaLnBrk="1" fontAlgn="auto" hangingPunct="1">
              <a:spcBef>
                <a:spcPct val="0"/>
              </a:spcBef>
              <a:spcAft>
                <a:spcPts val="0"/>
              </a:spcAft>
              <a:buFont typeface="Wingdings 2"/>
              <a:buNone/>
              <a:defRPr/>
            </a:pPr>
            <a:r>
              <a:rPr lang="en-GB" altLang="en-US" b="1" dirty="0">
                <a:cs typeface="Arial" panose="020B0604020202020204" pitchFamily="34" charset="0"/>
              </a:rPr>
              <a:t>A general CV</a:t>
            </a:r>
            <a:endParaRPr lang="en-GB" altLang="en-US" b="1" dirty="0">
              <a:cs typeface="Arial" panose="020B0604020202020204" pitchFamily="34" charset="0"/>
            </a:endParaRPr>
          </a:p>
          <a:p>
            <a:pPr marL="548640" lvl="1" indent="-201295" eaLnBrk="1" fontAlgn="auto" hangingPunct="1">
              <a:spcAft>
                <a:spcPts val="0"/>
              </a:spcAft>
              <a:buFont typeface="Verdana" panose="020B0604030504040204"/>
              <a:buChar char="◦"/>
              <a:defRPr/>
            </a:pPr>
            <a:r>
              <a:rPr lang="en-GB" altLang="en-US" i="1" dirty="0">
                <a:cs typeface="Arial" panose="020B0604020202020204" pitchFamily="34" charset="0"/>
              </a:rPr>
              <a:t>For speculative approaches </a:t>
            </a:r>
            <a:endParaRPr lang="en-GB" altLang="en-US" i="1" dirty="0">
              <a:cs typeface="Arial" panose="020B0604020202020204" pitchFamily="34" charset="0"/>
            </a:endParaRPr>
          </a:p>
          <a:p>
            <a:pPr marL="548640" lvl="1" indent="-201295" eaLnBrk="1" fontAlgn="auto" hangingPunct="1">
              <a:spcAft>
                <a:spcPts val="0"/>
              </a:spcAft>
              <a:buFont typeface="Verdana" panose="020B0604030504040204"/>
              <a:buChar char="◦"/>
              <a:defRPr/>
            </a:pPr>
            <a:r>
              <a:rPr lang="en-GB" altLang="en-US" i="1" dirty="0">
                <a:cs typeface="Arial" panose="020B0604020202020204" pitchFamily="34" charset="0"/>
              </a:rPr>
              <a:t>A CV for your network contacts (friends, family etc)</a:t>
            </a:r>
            <a:endParaRPr lang="en-GB" altLang="en-US" i="1" dirty="0">
              <a:cs typeface="Arial" panose="020B0604020202020204" pitchFamily="34" charset="0"/>
            </a:endParaRPr>
          </a:p>
          <a:p>
            <a:pPr marL="548640" lvl="1" indent="-201295" eaLnBrk="1" fontAlgn="auto" hangingPunct="1">
              <a:spcAft>
                <a:spcPts val="0"/>
              </a:spcAft>
              <a:buFont typeface="Verdana" panose="020B0604030504040204"/>
              <a:buChar char="◦"/>
              <a:defRPr/>
            </a:pPr>
            <a:r>
              <a:rPr lang="en-GB" altLang="en-US" i="1" dirty="0">
                <a:cs typeface="Arial" panose="020B0604020202020204" pitchFamily="34" charset="0"/>
              </a:rPr>
              <a:t>It is a reminder for them to look out, on your behalf, for employment opportunities</a:t>
            </a:r>
            <a:endParaRPr lang="en-GB" altLang="en-US" i="1" dirty="0">
              <a:cs typeface="Arial" panose="020B0604020202020204" pitchFamily="34" charset="0"/>
            </a:endParaRPr>
          </a:p>
          <a:p>
            <a:pPr marL="457200" lvl="1" indent="0" eaLnBrk="1" fontAlgn="auto" hangingPunct="1">
              <a:spcAft>
                <a:spcPts val="0"/>
              </a:spcAft>
              <a:buFont typeface="Verdana" panose="020B0604030504040204"/>
              <a:buNone/>
              <a:defRPr/>
            </a:pPr>
            <a:endParaRPr lang="en-GB" altLang="en-US" sz="2000" i="1" dirty="0">
              <a:cs typeface="Arial" panose="020B0604020202020204" pitchFamily="34" charset="0"/>
            </a:endParaRPr>
          </a:p>
          <a:p>
            <a:pPr marL="117475" indent="0" eaLnBrk="1" fontAlgn="auto" hangingPunct="1">
              <a:spcBef>
                <a:spcPct val="0"/>
              </a:spcBef>
              <a:spcAft>
                <a:spcPts val="0"/>
              </a:spcAft>
              <a:buFont typeface="Wingdings 2"/>
              <a:buNone/>
              <a:defRPr/>
            </a:pPr>
            <a:r>
              <a:rPr lang="en-GB" altLang="en-US" b="1" dirty="0">
                <a:cs typeface="Arial" panose="020B0604020202020204" pitchFamily="34" charset="0"/>
              </a:rPr>
              <a:t>A job focused CV</a:t>
            </a:r>
            <a:endParaRPr lang="en-GB" altLang="en-US" b="1" dirty="0">
              <a:cs typeface="Arial" panose="020B0604020202020204" pitchFamily="34" charset="0"/>
            </a:endParaRPr>
          </a:p>
          <a:p>
            <a:pPr marL="548640" lvl="1" indent="-201295" eaLnBrk="1" fontAlgn="auto" hangingPunct="1">
              <a:spcAft>
                <a:spcPts val="0"/>
              </a:spcAft>
              <a:buFont typeface="Verdana" panose="020B0604030504040204"/>
              <a:buChar char="◦"/>
              <a:defRPr/>
            </a:pPr>
            <a:r>
              <a:rPr lang="en-GB" altLang="en-US" dirty="0">
                <a:cs typeface="Arial" panose="020B0604020202020204" pitchFamily="34" charset="0"/>
              </a:rPr>
              <a:t>It is a one off, uniquely honed and tailored  to suit that particular vacancy.</a:t>
            </a:r>
            <a:endParaRPr lang="en-GB" altLang="en-US" dirty="0">
              <a:cs typeface="Arial" panose="020B0604020202020204" pitchFamily="34" charset="0"/>
            </a:endParaRPr>
          </a:p>
          <a:p>
            <a:pPr marL="265430" indent="-265430" eaLnBrk="1" fontAlgn="auto" hangingPunct="1">
              <a:spcAft>
                <a:spcPts val="0"/>
              </a:spcAft>
              <a:buFont typeface="Wingdings 2"/>
              <a:buChar cha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tint val="88000"/>
                    <a:satMod val="150000"/>
                  </a:schemeClr>
                </a:solidFill>
              </a:rPr>
              <a:t>Some observations…</a:t>
            </a:r>
            <a:endParaRPr lang="en-GB" dirty="0">
              <a:solidFill>
                <a:schemeClr val="accent1">
                  <a:tint val="88000"/>
                  <a:satMod val="150000"/>
                </a:schemeClr>
              </a:solidFill>
            </a:endParaRPr>
          </a:p>
        </p:txBody>
      </p:sp>
      <p:sp>
        <p:nvSpPr>
          <p:cNvPr id="3" name="Content Placeholder 2"/>
          <p:cNvSpPr>
            <a:spLocks noGrp="1"/>
          </p:cNvSpPr>
          <p:nvPr>
            <p:ph idx="1"/>
          </p:nvPr>
        </p:nvSpPr>
        <p:spPr/>
        <p:txBody>
          <a:bodyPr>
            <a:normAutofit fontScale="77500" lnSpcReduction="20000"/>
          </a:bodyPr>
          <a:lstStyle/>
          <a:p>
            <a:pPr marL="574675" indent="-457200" eaLnBrk="1" fontAlgn="auto" hangingPunct="1">
              <a:spcBef>
                <a:spcPct val="0"/>
              </a:spcBef>
              <a:spcAft>
                <a:spcPts val="0"/>
              </a:spcAft>
              <a:buFont typeface="Wingdings 2"/>
              <a:buChar char=""/>
              <a:defRPr/>
            </a:pPr>
            <a:r>
              <a:rPr lang="en-GB" altLang="en-US" dirty="0">
                <a:solidFill>
                  <a:schemeClr val="accent4"/>
                </a:solidFill>
                <a:cs typeface="Arial" panose="020B0604020202020204" pitchFamily="34" charset="0"/>
              </a:rPr>
              <a:t>A survey of 500 employers and 2,000 consumers by the jobsite Foosle.com found that </a:t>
            </a:r>
            <a:r>
              <a:rPr lang="en-GB" altLang="en-US" b="1" i="1" dirty="0">
                <a:solidFill>
                  <a:schemeClr val="accent4"/>
                </a:solidFill>
                <a:cs typeface="Arial" panose="020B0604020202020204" pitchFamily="34" charset="0"/>
              </a:rPr>
              <a:t>60% of employers think CVs don't accurately represent people applying for jobs </a:t>
            </a:r>
            <a:r>
              <a:rPr lang="en-GB" altLang="en-US" dirty="0">
                <a:solidFill>
                  <a:schemeClr val="accent4"/>
                </a:solidFill>
                <a:cs typeface="Arial" panose="020B0604020202020204" pitchFamily="34" charset="0"/>
              </a:rPr>
              <a:t>in their organisations. </a:t>
            </a:r>
            <a:endParaRPr lang="en-GB" altLang="en-US" dirty="0">
              <a:solidFill>
                <a:schemeClr val="accent4"/>
              </a:solidFill>
              <a:cs typeface="Arial" panose="020B0604020202020204" pitchFamily="34" charset="0"/>
            </a:endParaRPr>
          </a:p>
          <a:p>
            <a:pPr marL="288925" indent="-171450" eaLnBrk="1" fontAlgn="auto" hangingPunct="1">
              <a:spcBef>
                <a:spcPct val="0"/>
              </a:spcBef>
              <a:spcAft>
                <a:spcPts val="0"/>
              </a:spcAft>
              <a:buFont typeface="Wingdings 2"/>
              <a:buChar char=""/>
              <a:defRPr/>
            </a:pPr>
            <a:endParaRPr lang="en-GB" altLang="en-US" sz="900" dirty="0">
              <a:cs typeface="Arial" panose="020B0604020202020204" pitchFamily="34" charset="0"/>
            </a:endParaRPr>
          </a:p>
          <a:p>
            <a:pPr marL="574675" indent="-457200" eaLnBrk="1" fontAlgn="auto" hangingPunct="1">
              <a:spcBef>
                <a:spcPct val="0"/>
              </a:spcBef>
              <a:spcAft>
                <a:spcPts val="0"/>
              </a:spcAft>
              <a:buFont typeface="Wingdings 2"/>
              <a:buChar char=""/>
              <a:defRPr/>
            </a:pPr>
            <a:r>
              <a:rPr lang="en-GB" altLang="en-US" dirty="0">
                <a:solidFill>
                  <a:schemeClr val="tx2"/>
                </a:solidFill>
                <a:cs typeface="Arial" panose="020B0604020202020204" pitchFamily="34" charset="0"/>
              </a:rPr>
              <a:t>Many candidates use buzz words they think employers wish to hear. </a:t>
            </a:r>
            <a:r>
              <a:rPr lang="en-GB" altLang="en-US" b="1" dirty="0">
                <a:solidFill>
                  <a:schemeClr val="tx2"/>
                </a:solidFill>
                <a:cs typeface="Arial" panose="020B0604020202020204" pitchFamily="34" charset="0"/>
              </a:rPr>
              <a:t>‘Hard-working', 'team player' and 'motivated' were the most over-used words on CVs</a:t>
            </a:r>
            <a:r>
              <a:rPr lang="en-GB" altLang="en-US" dirty="0">
                <a:solidFill>
                  <a:schemeClr val="tx2"/>
                </a:solidFill>
                <a:cs typeface="Arial" panose="020B0604020202020204" pitchFamily="34" charset="0"/>
              </a:rPr>
              <a:t> making them meaningless to employers and doing little to make candidates stand out.</a:t>
            </a:r>
            <a:endParaRPr lang="en-GB" altLang="en-US" dirty="0">
              <a:solidFill>
                <a:schemeClr val="tx2"/>
              </a:solidFill>
              <a:cs typeface="Arial" panose="020B0604020202020204" pitchFamily="34" charset="0"/>
            </a:endParaRPr>
          </a:p>
          <a:p>
            <a:pPr marL="117475" indent="0" algn="r" eaLnBrk="1" fontAlgn="auto" hangingPunct="1">
              <a:spcBef>
                <a:spcPct val="0"/>
              </a:spcBef>
              <a:spcAft>
                <a:spcPts val="0"/>
              </a:spcAft>
              <a:buFont typeface="Wingdings 2"/>
              <a:buNone/>
              <a:defRPr/>
            </a:pPr>
            <a:r>
              <a:rPr lang="en-GB" altLang="en-US" i="1" dirty="0">
                <a:cs typeface="Arial" panose="020B0604020202020204" pitchFamily="34" charset="0"/>
              </a:rPr>
              <a:t>University of Kent</a:t>
            </a:r>
            <a:endParaRPr lang="en-GB" altLang="en-US" i="1" dirty="0">
              <a:cs typeface="Arial" panose="020B0604020202020204" pitchFamily="34" charset="0"/>
            </a:endParaRPr>
          </a:p>
          <a:p>
            <a:pPr marL="265430" indent="-265430" eaLnBrk="1" fontAlgn="auto" hangingPunct="1">
              <a:spcAft>
                <a:spcPts val="0"/>
              </a:spcAft>
              <a:buFont typeface="Wingdings 2"/>
              <a:buChar cha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fontAlgn="auto" hangingPunct="1">
              <a:spcAft>
                <a:spcPts val="0"/>
              </a:spcAft>
              <a:defRPr/>
            </a:pPr>
            <a:r>
              <a:rPr lang="en-GB" dirty="0">
                <a:solidFill>
                  <a:schemeClr val="accent1">
                    <a:tint val="88000"/>
                    <a:satMod val="150000"/>
                  </a:schemeClr>
                </a:solidFill>
                <a:cs typeface="Arial" panose="020B0604020202020204" pitchFamily="34" charset="0"/>
              </a:rPr>
              <a:t>Writing Rules by George Orwell</a:t>
            </a:r>
            <a:endParaRPr lang="en-GB" dirty="0">
              <a:solidFill>
                <a:schemeClr val="accent1">
                  <a:tint val="88000"/>
                  <a:satMod val="150000"/>
                </a:schemeClr>
              </a:solidFill>
            </a:endParaRPr>
          </a:p>
        </p:txBody>
      </p:sp>
      <p:sp>
        <p:nvSpPr>
          <p:cNvPr id="3" name="Content Placeholder 2"/>
          <p:cNvSpPr>
            <a:spLocks noGrp="1"/>
          </p:cNvSpPr>
          <p:nvPr>
            <p:ph idx="1"/>
          </p:nvPr>
        </p:nvSpPr>
        <p:spPr/>
        <p:txBody>
          <a:bodyPr>
            <a:normAutofit fontScale="85000" lnSpcReduction="20000"/>
          </a:bodyPr>
          <a:lstStyle/>
          <a:p>
            <a:pPr marL="574675" indent="-457200" eaLnBrk="1" fontAlgn="auto" hangingPunct="1">
              <a:spcBef>
                <a:spcPct val="0"/>
              </a:spcBef>
              <a:spcAft>
                <a:spcPts val="0"/>
              </a:spcAft>
              <a:buFont typeface="Wingdings 2"/>
              <a:buChar char=""/>
              <a:defRPr/>
            </a:pPr>
            <a:r>
              <a:rPr lang="en-GB" altLang="en-US" dirty="0">
                <a:cs typeface="Arial" panose="020B0604020202020204" pitchFamily="34" charset="0"/>
              </a:rPr>
              <a:t>Never use a long word where a short one will do. </a:t>
            </a:r>
            <a:endParaRPr lang="en-GB" altLang="en-US" dirty="0">
              <a:cs typeface="Arial" panose="020B0604020202020204" pitchFamily="34" charset="0"/>
            </a:endParaRPr>
          </a:p>
          <a:p>
            <a:pPr marL="403225" indent="-285750" eaLnBrk="1" fontAlgn="auto" hangingPunct="1">
              <a:spcBef>
                <a:spcPct val="0"/>
              </a:spcBef>
              <a:spcAft>
                <a:spcPts val="0"/>
              </a:spcAft>
              <a:buFont typeface="Wingdings 2"/>
              <a:buChar char=""/>
              <a:defRPr/>
            </a:pPr>
            <a:endParaRPr lang="en-GB" altLang="en-US" sz="1400" dirty="0">
              <a:cs typeface="Arial" panose="020B0604020202020204" pitchFamily="34" charset="0"/>
            </a:endParaRPr>
          </a:p>
          <a:p>
            <a:pPr marL="574675" indent="-457200" eaLnBrk="1" fontAlgn="auto" hangingPunct="1">
              <a:spcBef>
                <a:spcPct val="0"/>
              </a:spcBef>
              <a:spcAft>
                <a:spcPts val="0"/>
              </a:spcAft>
              <a:buFont typeface="Wingdings 2"/>
              <a:buChar char=""/>
              <a:defRPr/>
            </a:pPr>
            <a:r>
              <a:rPr lang="en-GB" altLang="en-US" dirty="0">
                <a:cs typeface="Arial" panose="020B0604020202020204" pitchFamily="34" charset="0"/>
              </a:rPr>
              <a:t>If it is possible to cut a word out, always cut it out. </a:t>
            </a:r>
            <a:endParaRPr lang="en-GB" altLang="en-US" dirty="0">
              <a:cs typeface="Arial" panose="020B0604020202020204" pitchFamily="34" charset="0"/>
            </a:endParaRPr>
          </a:p>
          <a:p>
            <a:pPr marL="403225" indent="-285750" eaLnBrk="1" fontAlgn="auto" hangingPunct="1">
              <a:spcBef>
                <a:spcPct val="0"/>
              </a:spcBef>
              <a:spcAft>
                <a:spcPts val="0"/>
              </a:spcAft>
              <a:buFont typeface="Wingdings 2"/>
              <a:buChar char=""/>
              <a:defRPr/>
            </a:pPr>
            <a:endParaRPr lang="en-GB" altLang="en-US" sz="1400" dirty="0">
              <a:cs typeface="Arial" panose="020B0604020202020204" pitchFamily="34" charset="0"/>
            </a:endParaRPr>
          </a:p>
          <a:p>
            <a:pPr marL="574675" indent="-457200" eaLnBrk="1" fontAlgn="auto" hangingPunct="1">
              <a:spcBef>
                <a:spcPct val="0"/>
              </a:spcBef>
              <a:spcAft>
                <a:spcPts val="0"/>
              </a:spcAft>
              <a:buFont typeface="Wingdings 2"/>
              <a:buChar char=""/>
              <a:defRPr/>
            </a:pPr>
            <a:r>
              <a:rPr lang="en-GB" altLang="en-US" dirty="0">
                <a:cs typeface="Arial" panose="020B0604020202020204" pitchFamily="34" charset="0"/>
              </a:rPr>
              <a:t>Never use the passive voice (e.g. </a:t>
            </a:r>
            <a:r>
              <a:rPr lang="en-GB" altLang="en-US" i="1" dirty="0">
                <a:cs typeface="Arial" panose="020B0604020202020204" pitchFamily="34" charset="0"/>
              </a:rPr>
              <a:t>"Bones are liked by dogs"</a:t>
            </a:r>
            <a:r>
              <a:rPr lang="en-GB" altLang="en-US" dirty="0">
                <a:cs typeface="Arial" panose="020B0604020202020204" pitchFamily="34" charset="0"/>
              </a:rPr>
              <a:t>) where you can use the active voice (</a:t>
            </a:r>
            <a:r>
              <a:rPr lang="en-GB" altLang="en-US" i="1" dirty="0">
                <a:cs typeface="Arial" panose="020B0604020202020204" pitchFamily="34" charset="0"/>
              </a:rPr>
              <a:t>"Dogs like bones"</a:t>
            </a:r>
            <a:r>
              <a:rPr lang="en-GB" altLang="en-US" dirty="0">
                <a:cs typeface="Arial" panose="020B0604020202020204" pitchFamily="34" charset="0"/>
              </a:rPr>
              <a:t>). </a:t>
            </a:r>
            <a:endParaRPr lang="en-GB" altLang="en-US" dirty="0">
              <a:cs typeface="Arial" panose="020B0604020202020204" pitchFamily="34" charset="0"/>
            </a:endParaRPr>
          </a:p>
          <a:p>
            <a:pPr marL="403225" indent="-285750" eaLnBrk="1" fontAlgn="auto" hangingPunct="1">
              <a:spcBef>
                <a:spcPct val="0"/>
              </a:spcBef>
              <a:spcAft>
                <a:spcPts val="0"/>
              </a:spcAft>
              <a:buFont typeface="Wingdings 2"/>
              <a:buChar char=""/>
              <a:defRPr/>
            </a:pPr>
            <a:endParaRPr lang="en-GB" altLang="en-US" sz="1400" dirty="0">
              <a:cs typeface="Arial" panose="020B0604020202020204" pitchFamily="34" charset="0"/>
            </a:endParaRPr>
          </a:p>
          <a:p>
            <a:pPr marL="574675" indent="-457200" eaLnBrk="1" fontAlgn="auto" hangingPunct="1">
              <a:spcBef>
                <a:spcPct val="0"/>
              </a:spcBef>
              <a:spcAft>
                <a:spcPts val="0"/>
              </a:spcAft>
              <a:buFont typeface="Wingdings 2"/>
              <a:buChar char=""/>
              <a:defRPr/>
            </a:pPr>
            <a:r>
              <a:rPr lang="en-GB" altLang="en-US" dirty="0">
                <a:cs typeface="Arial" panose="020B0604020202020204" pitchFamily="34" charset="0"/>
              </a:rPr>
              <a:t>Never use jargon if you can think of an everyday equivalent.</a:t>
            </a:r>
            <a:endParaRPr lang="en-GB" altLang="en-US" dirty="0">
              <a:cs typeface="Arial" panose="020B0604020202020204" pitchFamily="34" charset="0"/>
            </a:endParaRPr>
          </a:p>
          <a:p>
            <a:pPr marL="117475" indent="0" eaLnBrk="1" fontAlgn="auto" hangingPunct="1">
              <a:spcBef>
                <a:spcPct val="0"/>
              </a:spcBef>
              <a:spcAft>
                <a:spcPts val="0"/>
              </a:spcAft>
              <a:buFont typeface="Wingdings 2"/>
              <a:buNone/>
              <a:defRPr/>
            </a:pPr>
            <a:endParaRPr lang="en-GB" altLang="en-US" sz="1400" dirty="0">
              <a:cs typeface="Arial" panose="020B0604020202020204" pitchFamily="34" charset="0"/>
            </a:endParaRPr>
          </a:p>
          <a:p>
            <a:pPr marL="117475" indent="0" algn="r" eaLnBrk="1" fontAlgn="auto" hangingPunct="1">
              <a:spcBef>
                <a:spcPct val="0"/>
              </a:spcBef>
              <a:spcAft>
                <a:spcPts val="0"/>
              </a:spcAft>
              <a:buFont typeface="Wingdings 2"/>
              <a:buNone/>
              <a:defRPr/>
            </a:pPr>
            <a:r>
              <a:rPr lang="en-GB" altLang="en-US" i="1" dirty="0">
                <a:cs typeface="Arial" panose="020B0604020202020204" pitchFamily="34" charset="0"/>
              </a:rPr>
              <a:t>University of Kent</a:t>
            </a:r>
            <a:endParaRPr lang="en-GB" altLang="en-US" i="1" dirty="0">
              <a:cs typeface="Arial" panose="020B0604020202020204" pitchFamily="34" charset="0"/>
            </a:endParaRPr>
          </a:p>
          <a:p>
            <a:pPr marL="265430" indent="-265430" eaLnBrk="1" fontAlgn="auto" hangingPunct="1">
              <a:spcAft>
                <a:spcPts val="0"/>
              </a:spcAft>
              <a:buFont typeface="Wingdings 2"/>
              <a:buChar cha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tint val="88000"/>
                    <a:satMod val="150000"/>
                  </a:schemeClr>
                </a:solidFill>
                <a:cs typeface="Arial" panose="020B0604020202020204" pitchFamily="34" charset="0"/>
              </a:rPr>
              <a:t>7 point plan</a:t>
            </a:r>
            <a:endParaRPr lang="en-GB" dirty="0">
              <a:solidFill>
                <a:schemeClr val="accent1">
                  <a:tint val="88000"/>
                  <a:satMod val="150000"/>
                </a:schemeClr>
              </a:solidFill>
            </a:endParaRPr>
          </a:p>
        </p:txBody>
      </p:sp>
      <p:sp>
        <p:nvSpPr>
          <p:cNvPr id="3" name="Content Placeholder 2"/>
          <p:cNvSpPr>
            <a:spLocks noGrp="1"/>
          </p:cNvSpPr>
          <p:nvPr>
            <p:ph idx="1"/>
          </p:nvPr>
        </p:nvSpPr>
        <p:spPr/>
        <p:txBody>
          <a:bodyPr>
            <a:noAutofit/>
          </a:bodyPr>
          <a:lstStyle/>
          <a:p>
            <a:pPr marL="514350" indent="-514350" eaLnBrk="1" fontAlgn="auto" hangingPunct="1">
              <a:spcAft>
                <a:spcPts val="0"/>
              </a:spcAft>
              <a:buFont typeface="+mj-lt"/>
              <a:buAutoNum type="arabicPeriod"/>
              <a:defRPr/>
            </a:pPr>
            <a:r>
              <a:rPr lang="en-GB" altLang="en-US" sz="2400" dirty="0">
                <a:cs typeface="Arial" panose="020B0604020202020204" pitchFamily="34" charset="0"/>
              </a:rPr>
              <a:t>Contact Details</a:t>
            </a:r>
            <a:endParaRPr lang="en-GB" altLang="en-US" sz="2400" dirty="0">
              <a:cs typeface="Arial" panose="020B0604020202020204" pitchFamily="34" charset="0"/>
            </a:endParaRPr>
          </a:p>
          <a:p>
            <a:pPr marL="514350" indent="-514350" eaLnBrk="1" fontAlgn="auto" hangingPunct="1">
              <a:spcAft>
                <a:spcPts val="0"/>
              </a:spcAft>
              <a:buFont typeface="+mj-lt"/>
              <a:buAutoNum type="arabicPeriod"/>
              <a:defRPr/>
            </a:pPr>
            <a:r>
              <a:rPr lang="en-GB" altLang="en-US" sz="2400" dirty="0" smtClean="0">
                <a:cs typeface="Arial" panose="020B0604020202020204" pitchFamily="34" charset="0"/>
              </a:rPr>
              <a:t>Profile/Personal </a:t>
            </a:r>
            <a:r>
              <a:rPr lang="en-GB" altLang="en-US" sz="2400" dirty="0">
                <a:cs typeface="Arial" panose="020B0604020202020204" pitchFamily="34" charset="0"/>
              </a:rPr>
              <a:t>Statement</a:t>
            </a:r>
            <a:endParaRPr lang="en-GB" altLang="en-US" sz="2400" dirty="0">
              <a:cs typeface="Arial" panose="020B0604020202020204" pitchFamily="34" charset="0"/>
            </a:endParaRPr>
          </a:p>
          <a:p>
            <a:pPr marL="514350" indent="-514350" eaLnBrk="1" fontAlgn="auto" hangingPunct="1">
              <a:spcAft>
                <a:spcPts val="0"/>
              </a:spcAft>
              <a:buFont typeface="+mj-lt"/>
              <a:buAutoNum type="arabicPeriod"/>
              <a:defRPr/>
            </a:pPr>
            <a:r>
              <a:rPr lang="en-GB" altLang="en-US" sz="2400" dirty="0">
                <a:cs typeface="Arial" panose="020B0604020202020204" pitchFamily="34" charset="0"/>
              </a:rPr>
              <a:t>Education &amp; Training</a:t>
            </a:r>
            <a:endParaRPr lang="en-GB" altLang="en-US" sz="2400" dirty="0">
              <a:cs typeface="Arial" panose="020B0604020202020204" pitchFamily="34" charset="0"/>
            </a:endParaRPr>
          </a:p>
          <a:p>
            <a:pPr marL="514350" indent="-514350" eaLnBrk="1" fontAlgn="auto" hangingPunct="1">
              <a:spcAft>
                <a:spcPts val="600"/>
              </a:spcAft>
              <a:buFont typeface="+mj-lt"/>
              <a:buAutoNum type="arabicPeriod"/>
              <a:defRPr/>
            </a:pPr>
            <a:r>
              <a:rPr lang="en-GB" altLang="en-US" sz="2400" dirty="0" smtClean="0">
                <a:cs typeface="Arial" panose="020B0604020202020204" pitchFamily="34" charset="0"/>
              </a:rPr>
              <a:t>Career History</a:t>
            </a:r>
            <a:endParaRPr lang="en-GB" altLang="en-US" sz="2400" dirty="0" smtClean="0">
              <a:cs typeface="Arial" panose="020B0604020202020204" pitchFamily="34" charset="0"/>
            </a:endParaRPr>
          </a:p>
          <a:p>
            <a:pPr marL="514350" indent="-514350" eaLnBrk="1" fontAlgn="auto" hangingPunct="1">
              <a:spcAft>
                <a:spcPts val="600"/>
              </a:spcAft>
              <a:buFont typeface="+mj-lt"/>
              <a:buAutoNum type="arabicPeriod"/>
              <a:defRPr/>
            </a:pPr>
            <a:r>
              <a:rPr lang="en-GB" altLang="en-US" sz="2400" dirty="0" smtClean="0">
                <a:cs typeface="Arial" panose="020B0604020202020204" pitchFamily="34" charset="0"/>
              </a:rPr>
              <a:t>Key Skills</a:t>
            </a:r>
            <a:endParaRPr lang="en-GB" altLang="en-US" sz="2400" dirty="0">
              <a:cs typeface="Arial" panose="020B0604020202020204" pitchFamily="34" charset="0"/>
            </a:endParaRPr>
          </a:p>
          <a:p>
            <a:pPr marL="514350" indent="-514350" eaLnBrk="1" fontAlgn="auto" hangingPunct="1">
              <a:spcAft>
                <a:spcPts val="0"/>
              </a:spcAft>
              <a:buFont typeface="+mj-lt"/>
              <a:buAutoNum type="arabicPeriod"/>
              <a:defRPr/>
            </a:pPr>
            <a:r>
              <a:rPr lang="en-GB" altLang="en-US" sz="2400" dirty="0">
                <a:cs typeface="Arial" panose="020B0604020202020204" pitchFamily="34" charset="0"/>
              </a:rPr>
              <a:t>Additional responsibilities and activities</a:t>
            </a:r>
            <a:endParaRPr lang="en-GB" altLang="en-US" sz="2400" dirty="0">
              <a:cs typeface="Arial" panose="020B0604020202020204" pitchFamily="34" charset="0"/>
            </a:endParaRPr>
          </a:p>
          <a:p>
            <a:pPr marL="514350" indent="-514350" eaLnBrk="1" fontAlgn="auto" hangingPunct="1">
              <a:spcAft>
                <a:spcPts val="0"/>
              </a:spcAft>
              <a:buFont typeface="+mj-lt"/>
              <a:buAutoNum type="arabicPeriod"/>
              <a:defRPr/>
            </a:pPr>
            <a:r>
              <a:rPr lang="en-GB" altLang="en-US" sz="2400" dirty="0" smtClean="0">
                <a:cs typeface="Arial" panose="020B0604020202020204" pitchFamily="34" charset="0"/>
              </a:rPr>
              <a:t>Interests</a:t>
            </a:r>
            <a:r>
              <a:rPr lang="en-GB" altLang="en-US" sz="2400" dirty="0">
                <a:cs typeface="Arial" panose="020B0604020202020204" pitchFamily="34" charset="0"/>
              </a:rPr>
              <a:t>, hobbies and </a:t>
            </a:r>
            <a:r>
              <a:rPr lang="en-GB" altLang="en-US" sz="2400" dirty="0" smtClean="0">
                <a:cs typeface="Arial" panose="020B0604020202020204" pitchFamily="34" charset="0"/>
              </a:rPr>
              <a:t>achievements</a:t>
            </a:r>
            <a:endParaRPr lang="en-GB" altLang="en-US" sz="2400" dirty="0" smtClean="0">
              <a:cs typeface="Arial" panose="020B0604020202020204" pitchFamily="34" charset="0"/>
            </a:endParaRPr>
          </a:p>
          <a:p>
            <a:pPr marL="514350" indent="-514350" eaLnBrk="1" fontAlgn="auto" hangingPunct="1">
              <a:spcAft>
                <a:spcPts val="0"/>
              </a:spcAft>
              <a:buFont typeface="+mj-lt"/>
              <a:buAutoNum type="arabicPeriod"/>
              <a:defRPr/>
            </a:pPr>
            <a:endParaRPr lang="en-GB" altLang="en-US" sz="2400" dirty="0" smtClean="0">
              <a:cs typeface="Arial" panose="020B0604020202020204" pitchFamily="34" charset="0"/>
            </a:endParaRPr>
          </a:p>
          <a:p>
            <a:pPr marL="514350" indent="-514350" eaLnBrk="1" fontAlgn="auto" hangingPunct="1">
              <a:spcAft>
                <a:spcPts val="0"/>
              </a:spcAft>
              <a:buFont typeface="+mj-lt"/>
              <a:buAutoNum type="arabicPeriod"/>
              <a:defRPr/>
            </a:pPr>
            <a:r>
              <a:rPr lang="en-GB" altLang="en-US" sz="2400" dirty="0" smtClean="0">
                <a:cs typeface="Arial" panose="020B0604020202020204" pitchFamily="34" charset="0"/>
              </a:rPr>
              <a:t>References</a:t>
            </a:r>
            <a:endParaRPr lang="en-GB" altLang="en-US" sz="2400" dirty="0">
              <a:cs typeface="Arial" panose="020B0604020202020204" pitchFamily="34" charset="0"/>
            </a:endParaRPr>
          </a:p>
          <a:p>
            <a:pPr marL="514350" indent="-514350" eaLnBrk="1" fontAlgn="auto" hangingPunct="1">
              <a:spcAft>
                <a:spcPts val="0"/>
              </a:spcAft>
              <a:buFont typeface="+mj-lt"/>
              <a:buAutoNum type="arabicPeriod"/>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6082" name="Content Placeholder 3"/>
          <p:cNvPicPr>
            <a:picLocks noGrp="1" noChangeAspect="1"/>
          </p:cNvPicPr>
          <p:nvPr>
            <p:ph idx="1"/>
          </p:nvPr>
        </p:nvPicPr>
        <p:blipFill>
          <a:blip r:embed="rId1" cstate="print">
            <a:extLst>
              <a:ext uri="{28A0092B-C50C-407E-A947-70E740481C1C}">
                <a14:useLocalDpi xmlns:a14="http://schemas.microsoft.com/office/drawing/2010/main" val="0"/>
              </a:ext>
            </a:extLst>
          </a:blip>
          <a:stretch>
            <a:fillRect/>
          </a:stretch>
        </p:blipFill>
        <p:spPr>
          <a:xfrm>
            <a:off x="2124273" y="1600200"/>
            <a:ext cx="4895453" cy="3916363"/>
          </a:xfrm>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7106" name="Content Placeholder 3"/>
          <p:cNvPicPr>
            <a:picLocks noGrp="1" noChangeAspect="1"/>
          </p:cNvPicPr>
          <p:nvPr>
            <p:ph idx="1"/>
          </p:nvPr>
        </p:nvPicPr>
        <p:blipFill>
          <a:blip r:embed="rId1" cstate="print">
            <a:extLst>
              <a:ext uri="{28A0092B-C50C-407E-A947-70E740481C1C}">
                <a14:useLocalDpi xmlns:a14="http://schemas.microsoft.com/office/drawing/2010/main" val="0"/>
              </a:ext>
            </a:extLst>
          </a:blip>
          <a:stretch>
            <a:fillRect/>
          </a:stretch>
        </p:blipFill>
        <p:spPr>
          <a:xfrm>
            <a:off x="2124273" y="1600200"/>
            <a:ext cx="4895453" cy="3916363"/>
          </a:xfrm>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8130" name="Content Placeholder 3"/>
          <p:cNvPicPr>
            <a:picLocks noGrp="1" noChangeAspect="1"/>
          </p:cNvPicPr>
          <p:nvPr>
            <p:ph idx="1"/>
          </p:nvPr>
        </p:nvPicPr>
        <p:blipFill>
          <a:blip r:embed="rId1" cstate="print">
            <a:extLst>
              <a:ext uri="{28A0092B-C50C-407E-A947-70E740481C1C}">
                <a14:useLocalDpi xmlns:a14="http://schemas.microsoft.com/office/drawing/2010/main" val="0"/>
              </a:ext>
            </a:extLst>
          </a:blip>
          <a:stretch>
            <a:fillRect/>
          </a:stretch>
        </p:blipFill>
        <p:spPr>
          <a:xfrm>
            <a:off x="2124273" y="1600200"/>
            <a:ext cx="4895453" cy="3916363"/>
          </a:xfrm>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tint val="88000"/>
                    <a:satMod val="150000"/>
                  </a:schemeClr>
                </a:solidFill>
                <a:cs typeface="Arial" panose="020B0604020202020204" pitchFamily="34" charset="0"/>
              </a:rPr>
              <a:t>Ideal CV</a:t>
            </a:r>
            <a:endParaRPr lang="en-GB" dirty="0">
              <a:solidFill>
                <a:schemeClr val="accent1">
                  <a:tint val="88000"/>
                  <a:satMod val="150000"/>
                </a:schemeClr>
              </a:solidFill>
            </a:endParaRPr>
          </a:p>
        </p:txBody>
      </p:sp>
      <p:sp>
        <p:nvSpPr>
          <p:cNvPr id="3" name="Content Placeholder 2"/>
          <p:cNvSpPr>
            <a:spLocks noGrp="1"/>
          </p:cNvSpPr>
          <p:nvPr>
            <p:ph idx="1"/>
          </p:nvPr>
        </p:nvSpPr>
        <p:spPr/>
        <p:txBody>
          <a:bodyPr>
            <a:normAutofit fontScale="85000" lnSpcReduction="10000"/>
          </a:bodyPr>
          <a:lstStyle/>
          <a:p>
            <a:pPr marL="265430" indent="-265430" eaLnBrk="1" fontAlgn="auto" hangingPunct="1">
              <a:spcAft>
                <a:spcPts val="0"/>
              </a:spcAft>
              <a:buFont typeface="Wingdings 2"/>
              <a:buChar char=""/>
              <a:defRPr/>
            </a:pPr>
            <a:r>
              <a:rPr lang="en-GB" altLang="en-US" dirty="0">
                <a:cs typeface="Arial" panose="020B0604020202020204" pitchFamily="34" charset="0"/>
              </a:rPr>
              <a:t>Neat, well laid out and </a:t>
            </a:r>
            <a:r>
              <a:rPr lang="en-GB" altLang="en-US" b="1" i="1" dirty="0">
                <a:cs typeface="Arial" panose="020B0604020202020204" pitchFamily="34" charset="0"/>
              </a:rPr>
              <a:t>easy to read</a:t>
            </a:r>
            <a:endParaRPr lang="en-GB" altLang="en-US" b="1" i="1" dirty="0">
              <a:cs typeface="Arial" panose="020B0604020202020204" pitchFamily="34" charset="0"/>
            </a:endParaRPr>
          </a:p>
          <a:p>
            <a:pPr marL="265430" indent="-265430" eaLnBrk="1" fontAlgn="auto" hangingPunct="1">
              <a:spcAft>
                <a:spcPts val="0"/>
              </a:spcAft>
              <a:buFont typeface="Wingdings 2"/>
              <a:buChar char=""/>
              <a:defRPr/>
            </a:pPr>
            <a:endParaRPr lang="en-GB" altLang="en-US" sz="1200" dirty="0">
              <a:cs typeface="Arial" panose="020B0604020202020204" pitchFamily="34" charset="0"/>
            </a:endParaRPr>
          </a:p>
          <a:p>
            <a:pPr marL="265430" indent="-265430" eaLnBrk="1" fontAlgn="auto" hangingPunct="1">
              <a:spcAft>
                <a:spcPts val="0"/>
              </a:spcAft>
              <a:buFont typeface="Wingdings 2"/>
              <a:buChar char=""/>
              <a:defRPr/>
            </a:pPr>
            <a:r>
              <a:rPr lang="en-GB" altLang="en-US" dirty="0">
                <a:cs typeface="Arial" panose="020B0604020202020204" pitchFamily="34" charset="0"/>
              </a:rPr>
              <a:t>Large margins and uncluttered</a:t>
            </a:r>
            <a:endParaRPr lang="en-GB" altLang="en-US" dirty="0">
              <a:cs typeface="Arial" panose="020B0604020202020204" pitchFamily="34" charset="0"/>
            </a:endParaRPr>
          </a:p>
          <a:p>
            <a:pPr marL="265430" indent="-265430" eaLnBrk="1" fontAlgn="auto" hangingPunct="1">
              <a:spcAft>
                <a:spcPts val="0"/>
              </a:spcAft>
              <a:buFont typeface="Wingdings 2"/>
              <a:buChar char=""/>
              <a:defRPr/>
            </a:pPr>
            <a:endParaRPr lang="en-GB" altLang="en-US" sz="1200" dirty="0">
              <a:cs typeface="Arial" panose="020B0604020202020204" pitchFamily="34" charset="0"/>
            </a:endParaRPr>
          </a:p>
          <a:p>
            <a:pPr marL="265430" indent="-265430" eaLnBrk="1" fontAlgn="auto" hangingPunct="1">
              <a:spcAft>
                <a:spcPts val="0"/>
              </a:spcAft>
              <a:buFont typeface="Wingdings 2"/>
              <a:buChar char=""/>
              <a:defRPr/>
            </a:pPr>
            <a:r>
              <a:rPr lang="en-GB" altLang="en-US" dirty="0">
                <a:cs typeface="Arial" panose="020B0604020202020204" pitchFamily="34" charset="0"/>
              </a:rPr>
              <a:t>Concentrate on </a:t>
            </a:r>
            <a:r>
              <a:rPr lang="en-GB" altLang="en-US" b="1" i="1" dirty="0">
                <a:cs typeface="Arial" panose="020B0604020202020204" pitchFamily="34" charset="0"/>
              </a:rPr>
              <a:t>what is important to the potential employer</a:t>
            </a:r>
            <a:r>
              <a:rPr lang="en-GB" altLang="en-US" b="1" dirty="0">
                <a:cs typeface="Arial" panose="020B0604020202020204" pitchFamily="34" charset="0"/>
              </a:rPr>
              <a:t>.</a:t>
            </a:r>
            <a:endParaRPr lang="en-GB" altLang="en-US" b="1" dirty="0">
              <a:cs typeface="Arial" panose="020B0604020202020204" pitchFamily="34" charset="0"/>
            </a:endParaRPr>
          </a:p>
          <a:p>
            <a:pPr marL="265430" indent="-265430" eaLnBrk="1" fontAlgn="auto" hangingPunct="1">
              <a:spcAft>
                <a:spcPts val="0"/>
              </a:spcAft>
              <a:buFont typeface="Wingdings 2"/>
              <a:buChar char=""/>
              <a:defRPr/>
            </a:pPr>
            <a:endParaRPr lang="en-GB" altLang="en-US" sz="1200" dirty="0">
              <a:cs typeface="Arial" panose="020B0604020202020204" pitchFamily="34" charset="0"/>
            </a:endParaRPr>
          </a:p>
          <a:p>
            <a:pPr marL="265430" indent="-265430" eaLnBrk="1" fontAlgn="auto" hangingPunct="1">
              <a:spcAft>
                <a:spcPts val="0"/>
              </a:spcAft>
              <a:buFont typeface="Wingdings 2"/>
              <a:buChar char=""/>
              <a:defRPr/>
            </a:pPr>
            <a:r>
              <a:rPr lang="en-GB" altLang="en-US" dirty="0">
                <a:cs typeface="Arial" panose="020B0604020202020204" pitchFamily="34" charset="0"/>
              </a:rPr>
              <a:t>State nothing that shows you in a negative light</a:t>
            </a:r>
            <a:endParaRPr lang="en-GB" altLang="en-US" dirty="0">
              <a:cs typeface="Arial" panose="020B0604020202020204" pitchFamily="34" charset="0"/>
            </a:endParaRPr>
          </a:p>
          <a:p>
            <a:pPr marL="265430" indent="-265430" eaLnBrk="1" fontAlgn="auto" hangingPunct="1">
              <a:spcAft>
                <a:spcPts val="0"/>
              </a:spcAft>
              <a:buFont typeface="Wingdings 2"/>
              <a:buChar char=""/>
              <a:defRPr/>
            </a:pPr>
            <a:endParaRPr lang="en-GB" altLang="en-US" sz="1200" dirty="0">
              <a:cs typeface="Arial" panose="020B0604020202020204" pitchFamily="34" charset="0"/>
            </a:endParaRPr>
          </a:p>
          <a:p>
            <a:pPr marL="265430" indent="-265430" eaLnBrk="1" fontAlgn="auto" hangingPunct="1">
              <a:spcAft>
                <a:spcPts val="0"/>
              </a:spcAft>
              <a:buFont typeface="Wingdings 2"/>
              <a:buChar char=""/>
              <a:defRPr/>
            </a:pPr>
            <a:r>
              <a:rPr lang="en-GB" altLang="en-US" dirty="0">
                <a:cs typeface="Arial" panose="020B0604020202020204" pitchFamily="34" charset="0"/>
              </a:rPr>
              <a:t>It is </a:t>
            </a:r>
            <a:r>
              <a:rPr lang="en-GB" altLang="en-US" b="1" i="1" dirty="0">
                <a:cs typeface="Arial" panose="020B0604020202020204" pitchFamily="34" charset="0"/>
              </a:rPr>
              <a:t>a living document </a:t>
            </a:r>
            <a:r>
              <a:rPr lang="en-GB" altLang="en-US" dirty="0">
                <a:cs typeface="Arial" panose="020B0604020202020204" pitchFamily="34" charset="0"/>
              </a:rPr>
              <a:t>that should be reviewed and updated regularly.</a:t>
            </a:r>
            <a:endParaRPr lang="en-GB" altLang="en-US" dirty="0">
              <a:cs typeface="Arial" panose="020B0604020202020204" pitchFamily="34" charset="0"/>
            </a:endParaRPr>
          </a:p>
          <a:p>
            <a:pPr marL="265430" indent="-265430" eaLnBrk="1" fontAlgn="auto" hangingPunct="1">
              <a:spcAft>
                <a:spcPts val="0"/>
              </a:spcAft>
              <a:buFont typeface="Wingdings 2"/>
              <a:buChar cha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eaLnBrk="1" fontAlgn="auto" hangingPunct="1">
              <a:spcAft>
                <a:spcPts val="0"/>
              </a:spcAft>
              <a:defRPr/>
            </a:pPr>
            <a:r>
              <a:rPr lang="en-GB" dirty="0">
                <a:solidFill>
                  <a:schemeClr val="accent1">
                    <a:tint val="88000"/>
                    <a:satMod val="150000"/>
                  </a:schemeClr>
                </a:solidFill>
              </a:rPr>
              <a:t>CV Presentation and Formatting</a:t>
            </a:r>
            <a:endParaRPr lang="en-GB" dirty="0">
              <a:solidFill>
                <a:schemeClr val="accent1">
                  <a:tint val="88000"/>
                  <a:satMod val="150000"/>
                </a:schemeClr>
              </a:solidFill>
            </a:endParaRPr>
          </a:p>
        </p:txBody>
      </p:sp>
      <p:sp>
        <p:nvSpPr>
          <p:cNvPr id="3" name="Content Placeholder 2"/>
          <p:cNvSpPr>
            <a:spLocks noGrp="1"/>
          </p:cNvSpPr>
          <p:nvPr>
            <p:ph idx="1"/>
          </p:nvPr>
        </p:nvSpPr>
        <p:spPr/>
        <p:txBody>
          <a:bodyPr>
            <a:normAutofit lnSpcReduction="10000"/>
          </a:bodyPr>
          <a:lstStyle/>
          <a:p>
            <a:pPr marL="265430" indent="-265430" eaLnBrk="1" fontAlgn="auto" hangingPunct="1">
              <a:spcAft>
                <a:spcPts val="0"/>
              </a:spcAft>
              <a:buFont typeface="Wingdings 2"/>
              <a:buChar char=""/>
              <a:defRPr/>
            </a:pPr>
            <a:r>
              <a:rPr lang="en-GB" dirty="0"/>
              <a:t>Spelling and grammar</a:t>
            </a:r>
            <a:endParaRPr lang="en-GB" dirty="0"/>
          </a:p>
          <a:p>
            <a:pPr marL="265430" indent="-265430" eaLnBrk="1" fontAlgn="auto" hangingPunct="1">
              <a:spcAft>
                <a:spcPts val="0"/>
              </a:spcAft>
              <a:buFont typeface="Wingdings 2"/>
              <a:buChar char=""/>
              <a:defRPr/>
            </a:pPr>
            <a:r>
              <a:rPr lang="en-GB" dirty="0"/>
              <a:t>Length</a:t>
            </a:r>
            <a:endParaRPr lang="en-GB" dirty="0"/>
          </a:p>
          <a:p>
            <a:pPr marL="265430" indent="-265430" eaLnBrk="1" fontAlgn="auto" hangingPunct="1">
              <a:spcAft>
                <a:spcPts val="0"/>
              </a:spcAft>
              <a:buFont typeface="Wingdings 2"/>
              <a:buChar char=""/>
              <a:defRPr/>
            </a:pPr>
            <a:r>
              <a:rPr lang="en-GB" dirty="0"/>
              <a:t>Bold text</a:t>
            </a:r>
            <a:endParaRPr lang="en-GB" dirty="0"/>
          </a:p>
          <a:p>
            <a:pPr marL="265430" indent="-265430" eaLnBrk="1" fontAlgn="auto" hangingPunct="1">
              <a:spcAft>
                <a:spcPts val="0"/>
              </a:spcAft>
              <a:buFont typeface="Wingdings 2"/>
              <a:buChar char=""/>
              <a:defRPr/>
            </a:pPr>
            <a:r>
              <a:rPr lang="en-GB" dirty="0"/>
              <a:t>Using bullet points</a:t>
            </a:r>
            <a:endParaRPr lang="en-GB" dirty="0"/>
          </a:p>
          <a:p>
            <a:pPr marL="265430" indent="-265430" eaLnBrk="1" fontAlgn="auto" hangingPunct="1">
              <a:spcAft>
                <a:spcPts val="0"/>
              </a:spcAft>
              <a:buFont typeface="Wingdings 2"/>
              <a:buChar char=""/>
              <a:defRPr/>
            </a:pPr>
            <a:r>
              <a:rPr lang="en-GB" dirty="0"/>
              <a:t>Colour</a:t>
            </a:r>
            <a:endParaRPr lang="en-GB" dirty="0"/>
          </a:p>
          <a:p>
            <a:pPr marL="265430" indent="-265430" eaLnBrk="1" fontAlgn="auto" hangingPunct="1">
              <a:spcAft>
                <a:spcPts val="0"/>
              </a:spcAft>
              <a:buFont typeface="Wingdings 2"/>
              <a:buChar char=""/>
              <a:defRPr/>
            </a:pPr>
            <a:r>
              <a:rPr lang="en-GB" dirty="0"/>
              <a:t>Clutter</a:t>
            </a:r>
            <a:endParaRPr lang="en-GB" dirty="0"/>
          </a:p>
          <a:p>
            <a:pPr marL="265430" indent="-265430" eaLnBrk="1" fontAlgn="auto" hangingPunct="1">
              <a:spcAft>
                <a:spcPts val="0"/>
              </a:spcAft>
              <a:buFont typeface="Wingdings 2"/>
              <a:buChar char=""/>
              <a:defRPr/>
            </a:pPr>
            <a:r>
              <a:rPr lang="en-GB" dirty="0"/>
              <a:t>Care and attention to detail</a:t>
            </a:r>
            <a:endParaRPr lang="en-GB" dirty="0"/>
          </a:p>
          <a:p>
            <a:pPr marL="265430" indent="-265430" eaLnBrk="1" fontAlgn="auto" hangingPunct="1">
              <a:spcAft>
                <a:spcPts val="0"/>
              </a:spcAft>
              <a:buFont typeface="Wingdings 2"/>
              <a:buChar cha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solidFill>
                  <a:schemeClr val="accent1">
                    <a:tint val="88000"/>
                    <a:satMod val="150000"/>
                  </a:schemeClr>
                </a:solidFill>
              </a:rPr>
              <a:t>Example of a Personal Profile or Statement</a:t>
            </a:r>
            <a:endParaRPr lang="en-GB" dirty="0">
              <a:solidFill>
                <a:schemeClr val="accent1">
                  <a:tint val="88000"/>
                  <a:satMod val="150000"/>
                </a:schemeClr>
              </a:solidFill>
            </a:endParaRPr>
          </a:p>
        </p:txBody>
      </p:sp>
      <p:sp>
        <p:nvSpPr>
          <p:cNvPr id="3" name="Content Placeholder 2"/>
          <p:cNvSpPr>
            <a:spLocks noGrp="1"/>
          </p:cNvSpPr>
          <p:nvPr>
            <p:ph idx="1"/>
          </p:nvPr>
        </p:nvSpPr>
        <p:spPr/>
        <p:txBody>
          <a:bodyPr>
            <a:normAutofit fontScale="85000" lnSpcReduction="20000"/>
          </a:bodyPr>
          <a:lstStyle/>
          <a:p>
            <a:pPr marL="0" indent="0" eaLnBrk="1" fontAlgn="t" hangingPunct="1">
              <a:spcAft>
                <a:spcPts val="0"/>
              </a:spcAft>
              <a:buFont typeface="Wingdings 2"/>
              <a:buNone/>
              <a:defRPr/>
            </a:pPr>
            <a:r>
              <a:rPr lang="en-GB" dirty="0"/>
              <a:t> </a:t>
            </a:r>
            <a:endParaRPr lang="en-GB" dirty="0"/>
          </a:p>
          <a:p>
            <a:pPr marL="0" indent="0" algn="ctr" eaLnBrk="1" fontAlgn="t" hangingPunct="1">
              <a:spcAft>
                <a:spcPts val="0"/>
              </a:spcAft>
              <a:buFont typeface="Wingdings 2"/>
              <a:buNone/>
              <a:defRPr/>
            </a:pPr>
            <a:r>
              <a:rPr lang="en-GB" b="1" dirty="0"/>
              <a:t>Personal statement</a:t>
            </a:r>
            <a:endParaRPr lang="en-GB" dirty="0"/>
          </a:p>
          <a:p>
            <a:pPr marL="0" indent="0" eaLnBrk="1" fontAlgn="t" hangingPunct="1">
              <a:spcAft>
                <a:spcPts val="0"/>
              </a:spcAft>
              <a:buFont typeface="Wingdings 2"/>
              <a:buNone/>
              <a:defRPr/>
            </a:pPr>
            <a:r>
              <a:rPr lang="en-GB" dirty="0"/>
              <a:t> </a:t>
            </a:r>
            <a:endParaRPr lang="en-GB" dirty="0"/>
          </a:p>
          <a:p>
            <a:pPr marL="0" indent="0" eaLnBrk="1" fontAlgn="t" hangingPunct="1">
              <a:spcAft>
                <a:spcPts val="0"/>
              </a:spcAft>
              <a:buFont typeface="Wingdings 2"/>
              <a:buNone/>
              <a:defRPr/>
            </a:pPr>
            <a:r>
              <a:rPr lang="en-GB" dirty="0">
                <a:solidFill>
                  <a:srgbClr val="7030A0"/>
                </a:solidFill>
              </a:rPr>
              <a:t>I am a highly successful individual who is likely to obtain a </a:t>
            </a:r>
            <a:r>
              <a:rPr lang="en-GB" b="1" dirty="0">
                <a:solidFill>
                  <a:srgbClr val="7030A0"/>
                </a:solidFill>
              </a:rPr>
              <a:t>first class honours</a:t>
            </a:r>
            <a:r>
              <a:rPr lang="en-GB" dirty="0">
                <a:solidFill>
                  <a:srgbClr val="7030A0"/>
                </a:solidFill>
              </a:rPr>
              <a:t> degree in Leadership &amp; Management. I have </a:t>
            </a:r>
            <a:r>
              <a:rPr lang="en-GB" b="1" dirty="0">
                <a:solidFill>
                  <a:srgbClr val="7030A0"/>
                </a:solidFill>
              </a:rPr>
              <a:t>strong leadership abilities</a:t>
            </a:r>
            <a:r>
              <a:rPr lang="en-GB" dirty="0">
                <a:solidFill>
                  <a:srgbClr val="7030A0"/>
                </a:solidFill>
              </a:rPr>
              <a:t>, enjoy </a:t>
            </a:r>
            <a:r>
              <a:rPr lang="en-GB" b="1" dirty="0">
                <a:solidFill>
                  <a:srgbClr val="7030A0"/>
                </a:solidFill>
              </a:rPr>
              <a:t>working in teams</a:t>
            </a:r>
            <a:r>
              <a:rPr lang="en-GB" dirty="0">
                <a:solidFill>
                  <a:srgbClr val="7030A0"/>
                </a:solidFill>
              </a:rPr>
              <a:t> and am </a:t>
            </a:r>
            <a:r>
              <a:rPr lang="en-GB" b="1" dirty="0">
                <a:solidFill>
                  <a:srgbClr val="7030A0"/>
                </a:solidFill>
              </a:rPr>
              <a:t>able to present</a:t>
            </a:r>
            <a:r>
              <a:rPr lang="en-GB" dirty="0">
                <a:solidFill>
                  <a:srgbClr val="7030A0"/>
                </a:solidFill>
              </a:rPr>
              <a:t> professionally. </a:t>
            </a:r>
            <a:endParaRPr lang="en-GB" dirty="0">
              <a:solidFill>
                <a:srgbClr val="7030A0"/>
              </a:solidFill>
            </a:endParaRPr>
          </a:p>
          <a:p>
            <a:pPr marL="0" indent="0" eaLnBrk="1" fontAlgn="t" hangingPunct="1">
              <a:spcAft>
                <a:spcPts val="0"/>
              </a:spcAft>
              <a:buFont typeface="Wingdings 2"/>
              <a:buNone/>
              <a:defRPr/>
            </a:pPr>
            <a:r>
              <a:rPr lang="en-GB" dirty="0"/>
              <a:t> </a:t>
            </a:r>
            <a:endParaRPr lang="en-GB" dirty="0"/>
          </a:p>
          <a:p>
            <a:pPr marL="0" indent="0" eaLnBrk="1" fontAlgn="t" hangingPunct="1">
              <a:spcAft>
                <a:spcPts val="0"/>
              </a:spcAft>
              <a:buFont typeface="Wingdings 2"/>
              <a:buNone/>
              <a:defRPr/>
            </a:pPr>
            <a:r>
              <a:rPr lang="en-GB" dirty="0"/>
              <a:t> </a:t>
            </a:r>
            <a:endParaRPr lang="en-GB" dirty="0"/>
          </a:p>
          <a:p>
            <a:pPr marL="0" indent="0" eaLnBrk="1" fontAlgn="auto" hangingPunct="1">
              <a:spcAft>
                <a:spcPts val="0"/>
              </a:spcAft>
              <a:buFont typeface="Wingdings 2"/>
              <a:buNone/>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tint val="88000"/>
                    <a:satMod val="150000"/>
                  </a:schemeClr>
                </a:solidFill>
                <a:cs typeface="Arial" panose="020B0604020202020204" pitchFamily="34" charset="0"/>
              </a:rPr>
              <a:t>Examples of CV</a:t>
            </a:r>
            <a:endParaRPr lang="en-GB" dirty="0">
              <a:solidFill>
                <a:schemeClr val="accent1">
                  <a:tint val="88000"/>
                  <a:satMod val="150000"/>
                </a:schemeClr>
              </a:solidFill>
            </a:endParaRPr>
          </a:p>
        </p:txBody>
      </p:sp>
      <p:sp>
        <p:nvSpPr>
          <p:cNvPr id="3" name="Content Placeholder 2"/>
          <p:cNvSpPr>
            <a:spLocks noGrp="1"/>
          </p:cNvSpPr>
          <p:nvPr>
            <p:ph idx="1"/>
          </p:nvPr>
        </p:nvSpPr>
        <p:spPr/>
        <p:txBody>
          <a:bodyPr/>
          <a:lstStyle/>
          <a:p>
            <a:endParaRPr lang="en-GB"/>
          </a:p>
        </p:txBody>
      </p:sp>
      <p:pic>
        <p:nvPicPr>
          <p:cNvPr id="55299" name="Picture 2" descr="http://www.ofertadempleo.es/wp-content/uploads/2011/02/curriculum-viate.jpg"/>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rot="-1123189">
            <a:off x="846138" y="1606550"/>
            <a:ext cx="2835275" cy="3659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0" name="Picture 4" descr="http://upload.wikimedia.org/wikipedia/commons/thumb/1/16/GunjitCV2.png/300px-GunjitCV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293921">
            <a:off x="5608638" y="1684338"/>
            <a:ext cx="2736850" cy="362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1" name="Picture 6" descr="http://img.docstoccdn.com/thumb/orig/34216818.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49613" y="1417638"/>
            <a:ext cx="2874962" cy="372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tint val="88000"/>
                    <a:satMod val="150000"/>
                  </a:schemeClr>
                </a:solidFill>
              </a:rPr>
              <a:t>An Example of a Skill-based CV</a:t>
            </a:r>
            <a:endParaRPr lang="en-GB" dirty="0">
              <a:solidFill>
                <a:schemeClr val="accent1">
                  <a:tint val="88000"/>
                  <a:satMod val="150000"/>
                </a:schemeClr>
              </a:solidFill>
            </a:endParaRPr>
          </a:p>
        </p:txBody>
      </p:sp>
      <p:sp>
        <p:nvSpPr>
          <p:cNvPr id="3" name="Content Placeholder 2"/>
          <p:cNvSpPr>
            <a:spLocks noGrp="1"/>
          </p:cNvSpPr>
          <p:nvPr>
            <p:ph idx="1"/>
          </p:nvPr>
        </p:nvSpPr>
        <p:spPr/>
        <p:txBody>
          <a:bodyPr>
            <a:normAutofit fontScale="77500" lnSpcReduction="20000"/>
          </a:bodyPr>
          <a:lstStyle/>
          <a:p>
            <a:pPr marL="0" indent="0" eaLnBrk="1" fontAlgn="t" hangingPunct="1">
              <a:spcAft>
                <a:spcPts val="0"/>
              </a:spcAft>
              <a:buFont typeface="Wingdings 2"/>
              <a:buNone/>
              <a:defRPr/>
            </a:pPr>
            <a:r>
              <a:rPr lang="en-GB" b="1" dirty="0"/>
              <a:t>Skill 1: Communication skills – developed through:</a:t>
            </a:r>
            <a:endParaRPr lang="en-GB" dirty="0"/>
          </a:p>
          <a:p>
            <a:pPr marL="265430" indent="-265430" eaLnBrk="1" fontAlgn="t" hangingPunct="1">
              <a:spcAft>
                <a:spcPts val="0"/>
              </a:spcAft>
              <a:buFont typeface="Wingdings 2"/>
              <a:buChar char=""/>
              <a:defRPr/>
            </a:pPr>
            <a:r>
              <a:rPr lang="en-GB" dirty="0">
                <a:solidFill>
                  <a:srgbClr val="7030A0"/>
                </a:solidFill>
              </a:rPr>
              <a:t>Social activities as president of the university abseiling club</a:t>
            </a:r>
            <a:endParaRPr lang="en-GB" dirty="0">
              <a:solidFill>
                <a:srgbClr val="7030A0"/>
              </a:solidFill>
            </a:endParaRPr>
          </a:p>
          <a:p>
            <a:pPr marL="265430" indent="-265430" eaLnBrk="1" fontAlgn="t" hangingPunct="1">
              <a:spcAft>
                <a:spcPts val="0"/>
              </a:spcAft>
              <a:buFont typeface="Wingdings 2"/>
              <a:buChar char=""/>
              <a:defRPr/>
            </a:pPr>
            <a:r>
              <a:rPr lang="en-GB" dirty="0">
                <a:solidFill>
                  <a:srgbClr val="7030A0"/>
                </a:solidFill>
              </a:rPr>
              <a:t>Academic modules requiring me to undertake presentations as part of a group</a:t>
            </a:r>
            <a:endParaRPr lang="en-GB" dirty="0">
              <a:solidFill>
                <a:srgbClr val="7030A0"/>
              </a:solidFill>
            </a:endParaRPr>
          </a:p>
          <a:p>
            <a:pPr marL="265430" indent="-265430" eaLnBrk="1" fontAlgn="t" hangingPunct="1">
              <a:spcAft>
                <a:spcPts val="0"/>
              </a:spcAft>
              <a:buFont typeface="Wingdings 2"/>
              <a:buChar char=""/>
              <a:defRPr/>
            </a:pPr>
            <a:r>
              <a:rPr lang="en-GB" dirty="0">
                <a:solidFill>
                  <a:srgbClr val="7030A0"/>
                </a:solidFill>
              </a:rPr>
              <a:t>Internship with PWC, where I needed to undertake presentations on management issues</a:t>
            </a:r>
            <a:endParaRPr lang="en-GB" dirty="0">
              <a:solidFill>
                <a:srgbClr val="7030A0"/>
              </a:solidFill>
            </a:endParaRPr>
          </a:p>
          <a:p>
            <a:pPr marL="0" indent="0" eaLnBrk="1" fontAlgn="t" hangingPunct="1">
              <a:spcAft>
                <a:spcPts val="0"/>
              </a:spcAft>
              <a:buFont typeface="Wingdings 2"/>
              <a:buNone/>
              <a:defRPr/>
            </a:pPr>
            <a:r>
              <a:rPr lang="en-GB" dirty="0"/>
              <a:t> </a:t>
            </a:r>
            <a:endParaRPr lang="en-GB" dirty="0"/>
          </a:p>
          <a:p>
            <a:pPr marL="0" indent="0" eaLnBrk="1" fontAlgn="t" hangingPunct="1">
              <a:spcAft>
                <a:spcPts val="0"/>
              </a:spcAft>
              <a:buFont typeface="Wingdings 2"/>
              <a:buNone/>
              <a:defRPr/>
            </a:pPr>
            <a:r>
              <a:rPr lang="en-GB" b="1" dirty="0"/>
              <a:t>Skill 2: Team-working skills:</a:t>
            </a:r>
            <a:endParaRPr lang="en-GB" dirty="0"/>
          </a:p>
          <a:p>
            <a:pPr marL="265430" indent="-265430" eaLnBrk="1" fontAlgn="t" hangingPunct="1">
              <a:spcAft>
                <a:spcPts val="0"/>
              </a:spcAft>
              <a:buFont typeface="Wingdings 2"/>
              <a:buChar char=""/>
              <a:defRPr/>
            </a:pPr>
            <a:r>
              <a:rPr lang="en-GB" dirty="0">
                <a:solidFill>
                  <a:srgbClr val="0070C0"/>
                </a:solidFill>
              </a:rPr>
              <a:t>Group activities (e.g. marketing assignment) undertaken as part of my university studies</a:t>
            </a:r>
            <a:endParaRPr lang="en-GB" dirty="0">
              <a:solidFill>
                <a:srgbClr val="0070C0"/>
              </a:solidFill>
            </a:endParaRPr>
          </a:p>
          <a:p>
            <a:pPr marL="0" indent="0" eaLnBrk="1" fontAlgn="auto" hangingPunct="1">
              <a:spcAft>
                <a:spcPts val="0"/>
              </a:spcAft>
              <a:buFont typeface="Wingdings 2"/>
              <a:buNone/>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eaLnBrk="1" fontAlgn="auto" hangingPunct="1">
              <a:spcAft>
                <a:spcPts val="0"/>
              </a:spcAft>
              <a:defRPr/>
            </a:pPr>
            <a:r>
              <a:rPr lang="en-GB" dirty="0">
                <a:solidFill>
                  <a:schemeClr val="accent1">
                    <a:tint val="88000"/>
                    <a:satMod val="150000"/>
                  </a:schemeClr>
                </a:solidFill>
              </a:rPr>
              <a:t>Use of Power Words - </a:t>
            </a:r>
            <a:r>
              <a:rPr lang="en-GB" i="1" dirty="0">
                <a:solidFill>
                  <a:schemeClr val="accent1">
                    <a:tint val="88000"/>
                    <a:satMod val="150000"/>
                  </a:schemeClr>
                </a:solidFill>
              </a:rPr>
              <a:t>Examples</a:t>
            </a:r>
            <a:endParaRPr lang="en-GB" i="1" dirty="0">
              <a:solidFill>
                <a:schemeClr val="accent1">
                  <a:tint val="88000"/>
                  <a:satMod val="150000"/>
                </a:schemeClr>
              </a:solidFill>
            </a:endParaRPr>
          </a:p>
        </p:txBody>
      </p:sp>
      <p:sp>
        <p:nvSpPr>
          <p:cNvPr id="4" name="Content Placeholder 2"/>
          <p:cNvSpPr>
            <a:spLocks noGrp="1"/>
          </p:cNvSpPr>
          <p:nvPr>
            <p:ph idx="1"/>
          </p:nvPr>
        </p:nvSpPr>
        <p:spPr/>
        <p:txBody>
          <a:bodyPr>
            <a:normAutofit lnSpcReduction="10000"/>
          </a:bodyPr>
          <a:lstStyle/>
          <a:p>
            <a:pPr marL="265430" indent="-265430" eaLnBrk="1" fontAlgn="auto" hangingPunct="1">
              <a:spcAft>
                <a:spcPts val="0"/>
              </a:spcAft>
              <a:buFont typeface="Wingdings 2"/>
              <a:buChar char=""/>
              <a:defRPr/>
            </a:pPr>
            <a:r>
              <a:rPr lang="en-GB" dirty="0"/>
              <a:t>Advised</a:t>
            </a:r>
            <a:endParaRPr lang="en-GB" dirty="0"/>
          </a:p>
          <a:p>
            <a:pPr marL="265430" indent="-265430" eaLnBrk="1" fontAlgn="auto" hangingPunct="1">
              <a:spcAft>
                <a:spcPts val="0"/>
              </a:spcAft>
              <a:buFont typeface="Wingdings 2"/>
              <a:buChar char=""/>
              <a:defRPr/>
            </a:pPr>
            <a:r>
              <a:rPr lang="en-GB" dirty="0"/>
              <a:t>Analysed</a:t>
            </a:r>
            <a:endParaRPr lang="en-GB" dirty="0"/>
          </a:p>
          <a:p>
            <a:pPr marL="265430" indent="-265430" eaLnBrk="1" fontAlgn="auto" hangingPunct="1">
              <a:spcAft>
                <a:spcPts val="0"/>
              </a:spcAft>
              <a:buFont typeface="Wingdings 2"/>
              <a:buChar char=""/>
              <a:defRPr/>
            </a:pPr>
            <a:r>
              <a:rPr lang="en-GB" dirty="0"/>
              <a:t>Arranged</a:t>
            </a:r>
            <a:endParaRPr lang="en-GB" dirty="0"/>
          </a:p>
          <a:p>
            <a:pPr marL="265430" indent="-265430" eaLnBrk="1" fontAlgn="auto" hangingPunct="1">
              <a:spcAft>
                <a:spcPts val="0"/>
              </a:spcAft>
              <a:buFont typeface="Wingdings 2"/>
              <a:buChar char=""/>
              <a:defRPr/>
            </a:pPr>
            <a:r>
              <a:rPr lang="en-GB" dirty="0"/>
              <a:t>Assembled</a:t>
            </a:r>
            <a:endParaRPr lang="en-GB" dirty="0"/>
          </a:p>
          <a:p>
            <a:pPr marL="265430" indent="-265430" eaLnBrk="1" fontAlgn="auto" hangingPunct="1">
              <a:spcAft>
                <a:spcPts val="0"/>
              </a:spcAft>
              <a:buFont typeface="Wingdings 2"/>
              <a:buChar char=""/>
              <a:defRPr/>
            </a:pPr>
            <a:r>
              <a:rPr lang="en-GB" dirty="0"/>
              <a:t>Assisted</a:t>
            </a:r>
            <a:endParaRPr lang="en-GB" dirty="0"/>
          </a:p>
          <a:p>
            <a:pPr marL="265430" indent="-265430" eaLnBrk="1" fontAlgn="auto" hangingPunct="1">
              <a:spcAft>
                <a:spcPts val="0"/>
              </a:spcAft>
              <a:buFont typeface="Wingdings 2"/>
              <a:buChar char=""/>
              <a:defRPr/>
            </a:pPr>
            <a:r>
              <a:rPr lang="en-GB" dirty="0"/>
              <a:t>Audited</a:t>
            </a:r>
            <a:endParaRPr lang="en-GB" dirty="0"/>
          </a:p>
          <a:p>
            <a:pPr marL="265430" indent="-265430" eaLnBrk="1" fontAlgn="auto" hangingPunct="1">
              <a:spcAft>
                <a:spcPts val="0"/>
              </a:spcAft>
              <a:buFont typeface="Wingdings 2"/>
              <a:buChar char=""/>
              <a:defRPr/>
            </a:pPr>
            <a:r>
              <a:rPr lang="en-GB" dirty="0"/>
              <a:t>Calculated</a:t>
            </a:r>
            <a:endParaRPr lang="en-GB" dirty="0"/>
          </a:p>
          <a:p>
            <a:pPr marL="0" indent="0" eaLnBrk="1" fontAlgn="auto" hangingPunct="1">
              <a:spcAft>
                <a:spcPts val="0"/>
              </a:spcAft>
              <a:buFont typeface="Wingdings 2"/>
              <a:buNone/>
              <a:defRPr/>
            </a:pPr>
            <a:endParaRPr lang="en-GB" dirty="0"/>
          </a:p>
        </p:txBody>
      </p:sp>
      <p:sp>
        <p:nvSpPr>
          <p:cNvPr id="5" name="Content Placeholder 2"/>
          <p:cNvSpPr txBox="1"/>
          <p:nvPr/>
        </p:nvSpPr>
        <p:spPr>
          <a:xfrm>
            <a:off x="3132138" y="1700213"/>
            <a:ext cx="2879725" cy="4852987"/>
          </a:xfrm>
          <a:prstGeom prst="rect">
            <a:avLst/>
          </a:prstGeom>
        </p:spPr>
        <p:txBody>
          <a:bodyPr>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fontAlgn="auto">
              <a:spcAft>
                <a:spcPts val="0"/>
              </a:spcAft>
              <a:defRPr/>
            </a:pPr>
            <a:r>
              <a:rPr lang="en-GB" dirty="0">
                <a:solidFill>
                  <a:prstClr val="black"/>
                </a:solidFill>
                <a:latin typeface="Myriad Pro"/>
              </a:rPr>
              <a:t>Created</a:t>
            </a:r>
            <a:endParaRPr lang="en-GB" dirty="0">
              <a:solidFill>
                <a:prstClr val="black"/>
              </a:solidFill>
              <a:latin typeface="Myriad Pro"/>
            </a:endParaRPr>
          </a:p>
          <a:p>
            <a:pPr fontAlgn="auto">
              <a:spcAft>
                <a:spcPts val="0"/>
              </a:spcAft>
              <a:defRPr/>
            </a:pPr>
            <a:r>
              <a:rPr lang="en-GB" dirty="0">
                <a:solidFill>
                  <a:prstClr val="black"/>
                </a:solidFill>
                <a:latin typeface="Myriad Pro"/>
              </a:rPr>
              <a:t>Delivered</a:t>
            </a:r>
            <a:endParaRPr lang="en-GB" dirty="0">
              <a:solidFill>
                <a:prstClr val="black"/>
              </a:solidFill>
              <a:latin typeface="Myriad Pro"/>
            </a:endParaRPr>
          </a:p>
          <a:p>
            <a:pPr fontAlgn="auto">
              <a:spcAft>
                <a:spcPts val="0"/>
              </a:spcAft>
              <a:defRPr/>
            </a:pPr>
            <a:r>
              <a:rPr lang="en-GB" dirty="0">
                <a:solidFill>
                  <a:prstClr val="black"/>
                </a:solidFill>
                <a:latin typeface="Myriad Pro"/>
              </a:rPr>
              <a:t>Designed</a:t>
            </a:r>
            <a:endParaRPr lang="en-GB" dirty="0">
              <a:solidFill>
                <a:prstClr val="black"/>
              </a:solidFill>
              <a:latin typeface="Myriad Pro"/>
            </a:endParaRPr>
          </a:p>
          <a:p>
            <a:pPr fontAlgn="auto">
              <a:spcAft>
                <a:spcPts val="0"/>
              </a:spcAft>
              <a:defRPr/>
            </a:pPr>
            <a:r>
              <a:rPr lang="en-GB" dirty="0">
                <a:solidFill>
                  <a:prstClr val="black"/>
                </a:solidFill>
                <a:latin typeface="Myriad Pro"/>
              </a:rPr>
              <a:t>Determined</a:t>
            </a:r>
            <a:endParaRPr lang="en-GB" dirty="0">
              <a:solidFill>
                <a:prstClr val="black"/>
              </a:solidFill>
              <a:latin typeface="Myriad Pro"/>
            </a:endParaRPr>
          </a:p>
          <a:p>
            <a:pPr fontAlgn="auto">
              <a:spcAft>
                <a:spcPts val="0"/>
              </a:spcAft>
              <a:defRPr/>
            </a:pPr>
            <a:r>
              <a:rPr lang="en-GB" dirty="0">
                <a:solidFill>
                  <a:prstClr val="black"/>
                </a:solidFill>
                <a:latin typeface="Myriad Pro"/>
              </a:rPr>
              <a:t>Developed</a:t>
            </a:r>
            <a:endParaRPr lang="en-GB" dirty="0">
              <a:solidFill>
                <a:prstClr val="black"/>
              </a:solidFill>
              <a:latin typeface="Myriad Pro"/>
            </a:endParaRPr>
          </a:p>
          <a:p>
            <a:pPr fontAlgn="auto">
              <a:spcAft>
                <a:spcPts val="0"/>
              </a:spcAft>
              <a:defRPr/>
            </a:pPr>
            <a:r>
              <a:rPr lang="en-GB" dirty="0">
                <a:solidFill>
                  <a:prstClr val="black"/>
                </a:solidFill>
                <a:latin typeface="Myriad Pro"/>
              </a:rPr>
              <a:t>Devised</a:t>
            </a:r>
            <a:endParaRPr lang="en-GB" dirty="0">
              <a:solidFill>
                <a:prstClr val="black"/>
              </a:solidFill>
              <a:latin typeface="Myriad Pro"/>
            </a:endParaRPr>
          </a:p>
          <a:p>
            <a:pPr fontAlgn="auto">
              <a:spcAft>
                <a:spcPts val="0"/>
              </a:spcAft>
              <a:defRPr/>
            </a:pPr>
            <a:r>
              <a:rPr lang="en-GB" dirty="0">
                <a:solidFill>
                  <a:prstClr val="black"/>
                </a:solidFill>
                <a:latin typeface="Myriad Pro"/>
              </a:rPr>
              <a:t>Identified</a:t>
            </a:r>
            <a:endParaRPr lang="en-GB" dirty="0">
              <a:solidFill>
                <a:prstClr val="black"/>
              </a:solidFill>
              <a:latin typeface="Myriad Pro"/>
            </a:endParaRPr>
          </a:p>
          <a:p>
            <a:pPr fontAlgn="auto">
              <a:spcAft>
                <a:spcPts val="0"/>
              </a:spcAft>
              <a:defRPr/>
            </a:pPr>
            <a:r>
              <a:rPr lang="en-GB" dirty="0">
                <a:solidFill>
                  <a:prstClr val="black"/>
                </a:solidFill>
                <a:latin typeface="Myriad Pro"/>
              </a:rPr>
              <a:t>Implemented</a:t>
            </a:r>
            <a:endParaRPr lang="en-GB" dirty="0">
              <a:solidFill>
                <a:prstClr val="black"/>
              </a:solidFill>
              <a:latin typeface="Myriad Pro"/>
            </a:endParaRPr>
          </a:p>
          <a:p>
            <a:pPr fontAlgn="auto">
              <a:spcAft>
                <a:spcPts val="0"/>
              </a:spcAft>
              <a:defRPr/>
            </a:pPr>
            <a:r>
              <a:rPr lang="en-GB" dirty="0">
                <a:solidFill>
                  <a:prstClr val="black"/>
                </a:solidFill>
                <a:latin typeface="Myriad Pro"/>
              </a:rPr>
              <a:t>Improved</a:t>
            </a:r>
            <a:endParaRPr lang="en-GB" dirty="0">
              <a:solidFill>
                <a:prstClr val="black"/>
              </a:solidFill>
              <a:latin typeface="Myriad Pro"/>
            </a:endParaRPr>
          </a:p>
          <a:p>
            <a:pPr marL="0" indent="0" fontAlgn="auto">
              <a:spcAft>
                <a:spcPts val="0"/>
              </a:spcAft>
              <a:buFont typeface="Arial" panose="020B0604020202020204" pitchFamily="34" charset="0"/>
              <a:buNone/>
              <a:defRPr/>
            </a:pPr>
            <a:endParaRPr lang="en-GB" dirty="0">
              <a:solidFill>
                <a:prstClr val="black"/>
              </a:solidFill>
              <a:latin typeface="Myriad Pro"/>
            </a:endParaRPr>
          </a:p>
        </p:txBody>
      </p:sp>
      <p:sp>
        <p:nvSpPr>
          <p:cNvPr id="6" name="Content Placeholder 2"/>
          <p:cNvSpPr txBox="1"/>
          <p:nvPr/>
        </p:nvSpPr>
        <p:spPr>
          <a:xfrm>
            <a:off x="6145213" y="1844675"/>
            <a:ext cx="2819400" cy="4852988"/>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fontAlgn="auto">
              <a:spcAft>
                <a:spcPts val="0"/>
              </a:spcAft>
              <a:defRPr/>
            </a:pPr>
            <a:r>
              <a:rPr lang="en-GB" sz="3000" dirty="0">
                <a:solidFill>
                  <a:prstClr val="black"/>
                </a:solidFill>
                <a:latin typeface="Myriad Pro"/>
              </a:rPr>
              <a:t>Maintained</a:t>
            </a:r>
            <a:endParaRPr lang="en-GB" sz="3000" dirty="0">
              <a:solidFill>
                <a:prstClr val="black"/>
              </a:solidFill>
              <a:latin typeface="Myriad Pro"/>
            </a:endParaRPr>
          </a:p>
          <a:p>
            <a:pPr fontAlgn="auto">
              <a:spcAft>
                <a:spcPts val="0"/>
              </a:spcAft>
              <a:defRPr/>
            </a:pPr>
            <a:r>
              <a:rPr lang="en-GB" sz="3000" dirty="0">
                <a:solidFill>
                  <a:prstClr val="black"/>
                </a:solidFill>
                <a:latin typeface="Myriad Pro"/>
              </a:rPr>
              <a:t>Managed</a:t>
            </a:r>
            <a:endParaRPr lang="en-GB" sz="3000" dirty="0">
              <a:solidFill>
                <a:prstClr val="black"/>
              </a:solidFill>
              <a:latin typeface="Myriad Pro"/>
            </a:endParaRPr>
          </a:p>
          <a:p>
            <a:pPr fontAlgn="auto">
              <a:spcAft>
                <a:spcPts val="0"/>
              </a:spcAft>
              <a:defRPr/>
            </a:pPr>
            <a:r>
              <a:rPr lang="en-GB" sz="3000" dirty="0">
                <a:solidFill>
                  <a:prstClr val="black"/>
                </a:solidFill>
                <a:latin typeface="Myriad Pro"/>
              </a:rPr>
              <a:t>Negotiated</a:t>
            </a:r>
            <a:endParaRPr lang="en-GB" sz="3000" dirty="0">
              <a:solidFill>
                <a:prstClr val="black"/>
              </a:solidFill>
              <a:latin typeface="Myriad Pro"/>
            </a:endParaRPr>
          </a:p>
          <a:p>
            <a:pPr fontAlgn="auto">
              <a:spcAft>
                <a:spcPts val="0"/>
              </a:spcAft>
              <a:defRPr/>
            </a:pPr>
            <a:r>
              <a:rPr lang="en-GB" sz="3000" dirty="0">
                <a:solidFill>
                  <a:prstClr val="black"/>
                </a:solidFill>
                <a:latin typeface="Myriad Pro"/>
              </a:rPr>
              <a:t>Networked</a:t>
            </a:r>
            <a:endParaRPr lang="en-GB" sz="3000" dirty="0">
              <a:solidFill>
                <a:prstClr val="black"/>
              </a:solidFill>
              <a:latin typeface="Myriad Pro"/>
            </a:endParaRPr>
          </a:p>
          <a:p>
            <a:pPr fontAlgn="auto">
              <a:spcAft>
                <a:spcPts val="0"/>
              </a:spcAft>
              <a:defRPr/>
            </a:pPr>
            <a:r>
              <a:rPr lang="en-GB" sz="3000" dirty="0">
                <a:solidFill>
                  <a:prstClr val="black"/>
                </a:solidFill>
                <a:latin typeface="Myriad Pro"/>
              </a:rPr>
              <a:t>Observed</a:t>
            </a:r>
            <a:endParaRPr lang="en-GB" sz="3000" dirty="0">
              <a:solidFill>
                <a:prstClr val="black"/>
              </a:solidFill>
              <a:latin typeface="Myriad Pro"/>
            </a:endParaRPr>
          </a:p>
          <a:p>
            <a:pPr fontAlgn="auto">
              <a:spcAft>
                <a:spcPts val="0"/>
              </a:spcAft>
              <a:defRPr/>
            </a:pPr>
            <a:r>
              <a:rPr lang="en-GB" sz="3000" dirty="0">
                <a:solidFill>
                  <a:prstClr val="black"/>
                </a:solidFill>
                <a:latin typeface="Myriad Pro"/>
              </a:rPr>
              <a:t>Obtained</a:t>
            </a:r>
            <a:endParaRPr lang="en-GB" sz="3000" dirty="0">
              <a:solidFill>
                <a:prstClr val="black"/>
              </a:solidFill>
              <a:latin typeface="Myriad Pro"/>
            </a:endParaRPr>
          </a:p>
          <a:p>
            <a:pPr marL="0" indent="0" fontAlgn="auto">
              <a:spcAft>
                <a:spcPts val="0"/>
              </a:spcAft>
              <a:buFont typeface="Arial" panose="020B0604020202020204" pitchFamily="34" charset="0"/>
              <a:buNone/>
              <a:defRPr/>
            </a:pPr>
            <a:endParaRPr lang="en-GB" sz="3000" dirty="0">
              <a:solidFill>
                <a:prstClr val="black"/>
              </a:solidFill>
              <a:latin typeface="Myriad Pro"/>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tint val="88000"/>
                    <a:satMod val="150000"/>
                  </a:schemeClr>
                </a:solidFill>
                <a:cs typeface="Arial" panose="020B0604020202020204" pitchFamily="34" charset="0"/>
              </a:rPr>
              <a:t>What employers look for?</a:t>
            </a:r>
            <a:endParaRPr lang="en-GB" dirty="0">
              <a:solidFill>
                <a:schemeClr val="accent1">
                  <a:tint val="88000"/>
                  <a:satMod val="150000"/>
                </a:schemeClr>
              </a:solidFill>
            </a:endParaRPr>
          </a:p>
        </p:txBody>
      </p:sp>
      <p:sp>
        <p:nvSpPr>
          <p:cNvPr id="3" name="Content Placeholder 2"/>
          <p:cNvSpPr>
            <a:spLocks noGrp="1"/>
          </p:cNvSpPr>
          <p:nvPr>
            <p:ph idx="1"/>
          </p:nvPr>
        </p:nvSpPr>
        <p:spPr/>
        <p:txBody>
          <a:bodyPr>
            <a:normAutofit fontScale="62500" lnSpcReduction="20000"/>
          </a:bodyPr>
          <a:lstStyle/>
          <a:p>
            <a:pPr marL="265430" indent="-265430" eaLnBrk="1" fontAlgn="auto" hangingPunct="1">
              <a:lnSpc>
                <a:spcPct val="120000"/>
              </a:lnSpc>
              <a:spcAft>
                <a:spcPts val="0"/>
              </a:spcAft>
              <a:buFont typeface="Wingdings 2"/>
              <a:buChar char=""/>
              <a:defRPr/>
            </a:pPr>
            <a:r>
              <a:rPr lang="en-GB" altLang="en-US" b="1" dirty="0">
                <a:cs typeface="Arial" panose="020B0604020202020204" pitchFamily="34" charset="0"/>
              </a:rPr>
              <a:t>33</a:t>
            </a:r>
            <a:r>
              <a:rPr lang="en-GB" altLang="en-US" dirty="0">
                <a:cs typeface="Arial" panose="020B0604020202020204" pitchFamily="34" charset="0"/>
              </a:rPr>
              <a:t>%  Tailored skills from the job description </a:t>
            </a:r>
            <a:endParaRPr lang="en-GB" altLang="en-US" dirty="0">
              <a:cs typeface="Arial" panose="020B0604020202020204" pitchFamily="34" charset="0"/>
            </a:endParaRPr>
          </a:p>
          <a:p>
            <a:pPr marL="265430" indent="-265430" eaLnBrk="1" fontAlgn="auto" hangingPunct="1">
              <a:lnSpc>
                <a:spcPct val="120000"/>
              </a:lnSpc>
              <a:spcAft>
                <a:spcPts val="0"/>
              </a:spcAft>
              <a:buFont typeface="Wingdings 2"/>
              <a:buChar char=""/>
              <a:defRPr/>
            </a:pPr>
            <a:r>
              <a:rPr lang="en-GB" altLang="en-US" b="1" dirty="0">
                <a:cs typeface="Arial" panose="020B0604020202020204" pitchFamily="34" charset="0"/>
              </a:rPr>
              <a:t>26</a:t>
            </a:r>
            <a:r>
              <a:rPr lang="en-GB" altLang="en-US" dirty="0">
                <a:cs typeface="Arial" panose="020B0604020202020204" pitchFamily="34" charset="0"/>
              </a:rPr>
              <a:t>%  Clarity (well-written, formatted, specifying job applied to)</a:t>
            </a:r>
            <a:endParaRPr lang="en-GB" altLang="en-US" dirty="0">
              <a:cs typeface="Arial" panose="020B0604020202020204" pitchFamily="34" charset="0"/>
            </a:endParaRPr>
          </a:p>
          <a:p>
            <a:pPr marL="265430" indent="-265430" eaLnBrk="1" fontAlgn="auto" hangingPunct="1">
              <a:lnSpc>
                <a:spcPct val="120000"/>
              </a:lnSpc>
              <a:spcAft>
                <a:spcPts val="0"/>
              </a:spcAft>
              <a:buFont typeface="Wingdings 2"/>
              <a:buChar char=""/>
              <a:defRPr/>
            </a:pPr>
            <a:r>
              <a:rPr lang="en-GB" altLang="en-US" b="1" dirty="0">
                <a:cs typeface="Arial" panose="020B0604020202020204" pitchFamily="34" charset="0"/>
              </a:rPr>
              <a:t>20</a:t>
            </a:r>
            <a:r>
              <a:rPr lang="en-GB" altLang="en-US" dirty="0">
                <a:cs typeface="Arial" panose="020B0604020202020204" pitchFamily="34" charset="0"/>
              </a:rPr>
              <a:t>%  Details from your CV (additional accomplishments, explanation of any gaps, etc.)</a:t>
            </a:r>
            <a:endParaRPr lang="en-GB" altLang="en-US" dirty="0">
              <a:cs typeface="Arial" panose="020B0604020202020204" pitchFamily="34" charset="0"/>
            </a:endParaRPr>
          </a:p>
          <a:p>
            <a:pPr marL="265430" indent="-265430" eaLnBrk="1" fontAlgn="auto" hangingPunct="1">
              <a:lnSpc>
                <a:spcPct val="120000"/>
              </a:lnSpc>
              <a:spcAft>
                <a:spcPts val="0"/>
              </a:spcAft>
              <a:buFont typeface="Wingdings 2"/>
              <a:buChar char=""/>
              <a:defRPr/>
            </a:pPr>
            <a:r>
              <a:rPr lang="en-GB" altLang="en-US" b="1" dirty="0">
                <a:cs typeface="Arial" panose="020B0604020202020204" pitchFamily="34" charset="0"/>
              </a:rPr>
              <a:t>19</a:t>
            </a:r>
            <a:r>
              <a:rPr lang="en-GB" altLang="en-US" dirty="0">
                <a:cs typeface="Arial" panose="020B0604020202020204" pitchFamily="34" charset="0"/>
              </a:rPr>
              <a:t>%  Your value, not the basics, why we should hire you</a:t>
            </a:r>
            <a:endParaRPr lang="en-GB" altLang="en-US" dirty="0">
              <a:cs typeface="Arial" panose="020B0604020202020204" pitchFamily="34" charset="0"/>
            </a:endParaRPr>
          </a:p>
          <a:p>
            <a:pPr marL="265430" indent="-265430" eaLnBrk="1" fontAlgn="auto" hangingPunct="1">
              <a:lnSpc>
                <a:spcPct val="120000"/>
              </a:lnSpc>
              <a:spcAft>
                <a:spcPts val="0"/>
              </a:spcAft>
              <a:buFont typeface="Wingdings 2"/>
              <a:buChar char=""/>
              <a:defRPr/>
            </a:pPr>
            <a:r>
              <a:rPr lang="en-GB" altLang="en-US" b="1" dirty="0">
                <a:cs typeface="Arial" panose="020B0604020202020204" pitchFamily="34" charset="0"/>
              </a:rPr>
              <a:t>18</a:t>
            </a:r>
            <a:r>
              <a:rPr lang="en-GB" altLang="en-US" dirty="0">
                <a:cs typeface="Arial" panose="020B0604020202020204" pitchFamily="34" charset="0"/>
              </a:rPr>
              <a:t>%  </a:t>
            </a:r>
            <a:r>
              <a:rPr lang="en-GB" altLang="en-US" dirty="0" smtClean="0">
                <a:cs typeface="Arial" panose="020B0604020202020204" pitchFamily="34" charset="0"/>
              </a:rPr>
              <a:t>Spelling </a:t>
            </a:r>
            <a:r>
              <a:rPr lang="en-GB" altLang="en-US" dirty="0">
                <a:cs typeface="Arial" panose="020B0604020202020204" pitchFamily="34" charset="0"/>
              </a:rPr>
              <a:t>, well as grammar &amp; “punctuation’,.!</a:t>
            </a:r>
            <a:endParaRPr lang="en-GB" altLang="en-US" dirty="0">
              <a:cs typeface="Arial" panose="020B0604020202020204" pitchFamily="34" charset="0"/>
            </a:endParaRPr>
          </a:p>
          <a:p>
            <a:pPr marL="265430" indent="-265430" eaLnBrk="1" fontAlgn="auto" hangingPunct="1">
              <a:lnSpc>
                <a:spcPct val="120000"/>
              </a:lnSpc>
              <a:spcAft>
                <a:spcPts val="0"/>
              </a:spcAft>
              <a:buFont typeface="Wingdings 2"/>
              <a:buChar char=""/>
              <a:defRPr/>
            </a:pPr>
            <a:r>
              <a:rPr lang="en-GB" altLang="en-US" b="1" dirty="0">
                <a:cs typeface="Arial" panose="020B0604020202020204" pitchFamily="34" charset="0"/>
              </a:rPr>
              <a:t>17</a:t>
            </a:r>
            <a:r>
              <a:rPr lang="en-GB" altLang="en-US" dirty="0">
                <a:cs typeface="Arial" panose="020B0604020202020204" pitchFamily="34" charset="0"/>
              </a:rPr>
              <a:t>%  Personal vision &amp; uniqueness – the Personal Brand of you</a:t>
            </a:r>
            <a:endParaRPr lang="en-GB" altLang="en-US" dirty="0">
              <a:cs typeface="Arial" panose="020B0604020202020204" pitchFamily="34" charset="0"/>
            </a:endParaRPr>
          </a:p>
          <a:p>
            <a:pPr marL="265430" indent="-265430" eaLnBrk="1" fontAlgn="auto" hangingPunct="1">
              <a:lnSpc>
                <a:spcPct val="120000"/>
              </a:lnSpc>
              <a:spcAft>
                <a:spcPts val="0"/>
              </a:spcAft>
              <a:buFont typeface="Wingdings 2"/>
              <a:buChar char=""/>
              <a:defRPr/>
            </a:pPr>
            <a:r>
              <a:rPr lang="en-GB" altLang="en-US" b="1" dirty="0">
                <a:cs typeface="Arial" panose="020B0604020202020204" pitchFamily="34" charset="0"/>
              </a:rPr>
              <a:t>12</a:t>
            </a:r>
            <a:r>
              <a:rPr lang="en-GB" altLang="en-US" dirty="0">
                <a:cs typeface="Arial" panose="020B0604020202020204" pitchFamily="34" charset="0"/>
              </a:rPr>
              <a:t>%  Brevity </a:t>
            </a:r>
            <a:r>
              <a:rPr lang="en-GB" altLang="en-US" i="1" dirty="0">
                <a:cs typeface="Arial" panose="020B0604020202020204" pitchFamily="34" charset="0"/>
              </a:rPr>
              <a:t>(expressing much in few words)</a:t>
            </a:r>
            <a:endParaRPr lang="en-GB" altLang="en-US" dirty="0">
              <a:cs typeface="Arial" panose="020B0604020202020204" pitchFamily="34" charset="0"/>
            </a:endParaRPr>
          </a:p>
          <a:p>
            <a:pPr marL="265430" indent="-265430" eaLnBrk="1" fontAlgn="auto" hangingPunct="1">
              <a:lnSpc>
                <a:spcPct val="120000"/>
              </a:lnSpc>
              <a:spcAft>
                <a:spcPts val="0"/>
              </a:spcAft>
              <a:buFont typeface="Wingdings 2"/>
              <a:buChar char=""/>
              <a:defRPr/>
            </a:pPr>
            <a:r>
              <a:rPr lang="en-GB" altLang="en-US" b="1" dirty="0">
                <a:cs typeface="Arial" panose="020B0604020202020204" pitchFamily="34" charset="0"/>
              </a:rPr>
              <a:t>10</a:t>
            </a:r>
            <a:r>
              <a:rPr lang="en-GB" altLang="en-US" dirty="0">
                <a:cs typeface="Arial" panose="020B0604020202020204" pitchFamily="34" charset="0"/>
              </a:rPr>
              <a:t>%  I never read them!</a:t>
            </a:r>
            <a:r>
              <a:rPr lang="en-GB" altLang="en-US" b="1" dirty="0"/>
              <a:t> </a:t>
            </a:r>
            <a:endParaRPr lang="en-GB" altLang="en-US" b="1" dirty="0"/>
          </a:p>
          <a:p>
            <a:pPr marL="0" indent="0" algn="r" eaLnBrk="1" fontAlgn="auto" hangingPunct="1">
              <a:spcAft>
                <a:spcPts val="0"/>
              </a:spcAft>
              <a:buFont typeface="Arial" panose="020B0604020202020204" pitchFamily="34" charset="0"/>
              <a:buNone/>
              <a:defRPr/>
            </a:pPr>
            <a:r>
              <a:rPr lang="en-GB" altLang="en-US" sz="2000" dirty="0"/>
              <a:t>http://www.kent.ac.uk/careers/cv/coveringletters.htm</a:t>
            </a:r>
            <a:endParaRPr lang="en-GB" altLang="en-US" sz="2000" dirty="0"/>
          </a:p>
          <a:p>
            <a:pPr marL="265430" indent="-265430" eaLnBrk="1" fontAlgn="auto" hangingPunct="1">
              <a:spcAft>
                <a:spcPts val="0"/>
              </a:spcAft>
              <a:buFont typeface="Wingdings 2"/>
              <a:buChar cha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dirty="0">
                <a:solidFill>
                  <a:schemeClr val="accent1">
                    <a:tint val="88000"/>
                    <a:satMod val="150000"/>
                  </a:schemeClr>
                </a:solidFill>
                <a:cs typeface="Arial" panose="020B0604020202020204" pitchFamily="34" charset="0"/>
              </a:rPr>
              <a:t>Job adverts:  Abbreviations?</a:t>
            </a:r>
            <a:endParaRPr lang="en-GB" dirty="0">
              <a:solidFill>
                <a:schemeClr val="accent1">
                  <a:tint val="88000"/>
                  <a:satMod val="150000"/>
                </a:schemeClr>
              </a:solidFill>
            </a:endParaRPr>
          </a:p>
        </p:txBody>
      </p:sp>
      <p:sp>
        <p:nvSpPr>
          <p:cNvPr id="4" name="Rectangle 3"/>
          <p:cNvSpPr>
            <a:spLocks noChangeArrowheads="1"/>
          </p:cNvSpPr>
          <p:nvPr/>
        </p:nvSpPr>
        <p:spPr bwMode="auto">
          <a:xfrm>
            <a:off x="406400" y="1556792"/>
            <a:ext cx="8280400" cy="4314825"/>
          </a:xfrm>
          <a:prstGeom prst="rect">
            <a:avLst/>
          </a:prstGeom>
          <a:noFill/>
          <a:ln>
            <a:noFill/>
          </a:ln>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457200" indent="-457200" fontAlgn="auto">
              <a:spcAft>
                <a:spcPts val="1200"/>
              </a:spcAft>
              <a:defRPr/>
            </a:pPr>
            <a:r>
              <a:rPr lang="en-GB" altLang="en-US" sz="2400" b="1" dirty="0">
                <a:latin typeface="+mn-lt"/>
                <a:cs typeface="+mn-cs"/>
              </a:rPr>
              <a:t>PA</a:t>
            </a:r>
            <a:r>
              <a:rPr lang="en-GB" altLang="en-US" sz="2400" dirty="0">
                <a:latin typeface="+mn-lt"/>
                <a:cs typeface="+mn-cs"/>
              </a:rPr>
              <a:t>: short for 'per annum', this means for the whole year - usually in reference to wages</a:t>
            </a:r>
            <a:endParaRPr lang="en-GB" altLang="en-US" sz="2400" dirty="0">
              <a:latin typeface="+mn-lt"/>
              <a:cs typeface="+mn-cs"/>
            </a:endParaRPr>
          </a:p>
          <a:p>
            <a:pPr marL="457200" indent="-457200" fontAlgn="auto">
              <a:spcAft>
                <a:spcPts val="1200"/>
              </a:spcAft>
              <a:defRPr/>
            </a:pPr>
            <a:r>
              <a:rPr lang="en-GB" altLang="en-US" sz="2400" b="1" dirty="0">
                <a:latin typeface="+mn-lt"/>
                <a:cs typeface="+mn-cs"/>
              </a:rPr>
              <a:t>PW</a:t>
            </a:r>
            <a:r>
              <a:rPr lang="en-GB" altLang="en-US" sz="2400" dirty="0">
                <a:latin typeface="+mn-lt"/>
                <a:cs typeface="+mn-cs"/>
              </a:rPr>
              <a:t>: short for 'per week', this means each week - usually in reference to wages</a:t>
            </a:r>
            <a:endParaRPr lang="en-GB" altLang="en-US" sz="2400" dirty="0">
              <a:latin typeface="+mn-lt"/>
              <a:cs typeface="+mn-cs"/>
            </a:endParaRPr>
          </a:p>
          <a:p>
            <a:pPr marL="457200" indent="-457200" fontAlgn="auto">
              <a:spcAft>
                <a:spcPts val="0"/>
              </a:spcAft>
              <a:defRPr/>
            </a:pPr>
            <a:r>
              <a:rPr lang="en-GB" altLang="en-US" sz="2400" b="1" dirty="0">
                <a:latin typeface="+mn-lt"/>
                <a:cs typeface="+mn-cs"/>
              </a:rPr>
              <a:t>OTE</a:t>
            </a:r>
            <a:r>
              <a:rPr lang="en-GB" altLang="en-US" sz="2400" dirty="0">
                <a:latin typeface="+mn-lt"/>
                <a:cs typeface="+mn-cs"/>
              </a:rPr>
              <a:t>: short for 'on target earnings', this means that your take-home pay will be part basic salary and part performance-related pay - be sure to ask about the targets at the interview and then decide if they are achievable or not</a:t>
            </a:r>
            <a:endParaRPr lang="en-GB" altLang="en-US" sz="2400" dirty="0">
              <a:latin typeface="+mn-lt"/>
              <a:cs typeface="+mn-cs"/>
            </a:endParaRPr>
          </a:p>
          <a:p>
            <a:pPr fontAlgn="auto">
              <a:spcAft>
                <a:spcPts val="0"/>
              </a:spcAft>
              <a:buFont typeface="Arial" panose="020B0604020202020204" pitchFamily="34" charset="0"/>
              <a:buNone/>
              <a:defRPr/>
            </a:pPr>
            <a:endParaRPr lang="en-GB" altLang="en-US" sz="2400" dirty="0">
              <a:latin typeface="+mn-lt"/>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ldLvl="3"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tint val="88000"/>
                    <a:satMod val="150000"/>
                  </a:schemeClr>
                </a:solidFill>
                <a:cs typeface="Arial" panose="020B0604020202020204" pitchFamily="34" charset="0"/>
              </a:rPr>
              <a:t>Job adverts:  Abbreviations?</a:t>
            </a:r>
            <a:endParaRPr lang="en-GB" dirty="0">
              <a:solidFill>
                <a:schemeClr val="accent1">
                  <a:tint val="88000"/>
                  <a:satMod val="150000"/>
                </a:schemeClr>
              </a:solidFill>
            </a:endParaRPr>
          </a:p>
        </p:txBody>
      </p:sp>
      <p:sp>
        <p:nvSpPr>
          <p:cNvPr id="4" name="Rectangle 3"/>
          <p:cNvSpPr>
            <a:spLocks noChangeArrowheads="1"/>
          </p:cNvSpPr>
          <p:nvPr/>
        </p:nvSpPr>
        <p:spPr bwMode="auto">
          <a:xfrm>
            <a:off x="500063" y="1285875"/>
            <a:ext cx="8280400" cy="4092575"/>
          </a:xfrm>
          <a:prstGeom prst="rect">
            <a:avLst/>
          </a:prstGeom>
          <a:noFill/>
          <a:ln>
            <a:noFill/>
          </a:ln>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fontAlgn="auto">
              <a:spcAft>
                <a:spcPts val="0"/>
              </a:spcAft>
              <a:buFont typeface="Arial" panose="020B0604020202020204" pitchFamily="34" charset="0"/>
              <a:buNone/>
              <a:defRPr/>
            </a:pPr>
            <a:endParaRPr lang="en-GB" altLang="en-US" sz="2800" dirty="0">
              <a:latin typeface="+mn-lt"/>
              <a:cs typeface="+mn-cs"/>
            </a:endParaRPr>
          </a:p>
          <a:p>
            <a:pPr marL="457200" indent="-457200" fontAlgn="auto">
              <a:spcAft>
                <a:spcPts val="0"/>
              </a:spcAft>
              <a:defRPr/>
            </a:pPr>
            <a:r>
              <a:rPr lang="en-GB" altLang="en-US" sz="2800" b="1" dirty="0">
                <a:latin typeface="+mn-lt"/>
                <a:cs typeface="+mn-cs"/>
              </a:rPr>
              <a:t>Pro Rata</a:t>
            </a:r>
            <a:r>
              <a:rPr lang="en-GB" altLang="en-US" sz="2800" dirty="0">
                <a:latin typeface="+mn-lt"/>
                <a:cs typeface="+mn-cs"/>
              </a:rPr>
              <a:t>: usually written next to an annual salary where the job is part-time. </a:t>
            </a:r>
            <a:endParaRPr lang="en-GB" altLang="en-US" sz="2800" dirty="0">
              <a:latin typeface="+mn-lt"/>
              <a:cs typeface="+mn-cs"/>
            </a:endParaRPr>
          </a:p>
          <a:p>
            <a:pPr fontAlgn="auto">
              <a:spcAft>
                <a:spcPts val="0"/>
              </a:spcAft>
              <a:buFont typeface="Arial" panose="020B0604020202020204" pitchFamily="34" charset="0"/>
              <a:buNone/>
              <a:defRPr/>
            </a:pPr>
            <a:endParaRPr lang="en-GB" altLang="en-US" sz="1600" dirty="0">
              <a:latin typeface="+mn-lt"/>
              <a:cs typeface="+mn-cs"/>
            </a:endParaRPr>
          </a:p>
          <a:p>
            <a:pPr fontAlgn="auto">
              <a:spcAft>
                <a:spcPts val="0"/>
              </a:spcAft>
              <a:buFont typeface="Arial" panose="020B0604020202020204" pitchFamily="34" charset="0"/>
              <a:buNone/>
              <a:defRPr/>
            </a:pPr>
            <a:r>
              <a:rPr lang="en-GB" altLang="en-US" sz="2800" dirty="0">
                <a:latin typeface="+mn-lt"/>
                <a:cs typeface="+mn-cs"/>
              </a:rPr>
              <a:t>It means 'proportionately'. For example, if the wage is £10,000 for full-time (say 40 hours per week) and you are working 20 hours, then you will earn £5,000 in a year</a:t>
            </a:r>
            <a:endParaRPr lang="en-GB" altLang="en-US" sz="2800" dirty="0">
              <a:latin typeface="+mn-lt"/>
              <a:cs typeface="+mn-cs"/>
            </a:endParaRPr>
          </a:p>
          <a:p>
            <a:pPr fontAlgn="auto">
              <a:spcAft>
                <a:spcPts val="0"/>
              </a:spcAft>
              <a:buFont typeface="Arial" panose="020B0604020202020204" pitchFamily="34" charset="0"/>
              <a:buNone/>
              <a:defRPr/>
            </a:pPr>
            <a:endParaRPr lang="en-GB" altLang="en-US" sz="2800" dirty="0">
              <a:latin typeface="+mn-lt"/>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ldLvl="3"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eaLnBrk="1" fontAlgn="auto" hangingPunct="1">
              <a:spcAft>
                <a:spcPts val="0"/>
              </a:spcAft>
              <a:defRPr/>
            </a:pPr>
            <a:r>
              <a:rPr lang="en-GB" dirty="0">
                <a:solidFill>
                  <a:schemeClr val="accent1">
                    <a:tint val="88000"/>
                    <a:satMod val="150000"/>
                  </a:schemeClr>
                </a:solidFill>
                <a:cs typeface="Arial" panose="020B0604020202020204" pitchFamily="34" charset="0"/>
              </a:rPr>
              <a:t>Job adverts:  </a:t>
            </a:r>
            <a:br>
              <a:rPr lang="en-GB" dirty="0">
                <a:solidFill>
                  <a:schemeClr val="accent1">
                    <a:tint val="88000"/>
                    <a:satMod val="150000"/>
                  </a:schemeClr>
                </a:solidFill>
                <a:cs typeface="Arial" panose="020B0604020202020204" pitchFamily="34" charset="0"/>
              </a:rPr>
            </a:br>
            <a:r>
              <a:rPr lang="en-GB" dirty="0">
                <a:solidFill>
                  <a:schemeClr val="accent1">
                    <a:tint val="88000"/>
                    <a:satMod val="150000"/>
                  </a:schemeClr>
                </a:solidFill>
                <a:cs typeface="Arial" panose="020B0604020202020204" pitchFamily="34" charset="0"/>
              </a:rPr>
              <a:t>What they mean for your CV</a:t>
            </a:r>
            <a:endParaRPr lang="en-GB" dirty="0">
              <a:solidFill>
                <a:schemeClr val="accent1">
                  <a:tint val="88000"/>
                  <a:satMod val="150000"/>
                </a:schemeClr>
              </a:solidFill>
            </a:endParaRPr>
          </a:p>
        </p:txBody>
      </p:sp>
      <p:sp>
        <p:nvSpPr>
          <p:cNvPr id="5" name="Rectangle 4"/>
          <p:cNvSpPr>
            <a:spLocks noChangeArrowheads="1"/>
          </p:cNvSpPr>
          <p:nvPr/>
        </p:nvSpPr>
        <p:spPr bwMode="auto">
          <a:xfrm>
            <a:off x="611188" y="1557338"/>
            <a:ext cx="7921625" cy="3427412"/>
          </a:xfrm>
          <a:prstGeom prst="rect">
            <a:avLst/>
          </a:prstGeom>
          <a:noFill/>
          <a:ln>
            <a:noFill/>
          </a:ln>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457200" indent="-457200" fontAlgn="auto">
              <a:spcAft>
                <a:spcPts val="0"/>
              </a:spcAft>
              <a:defRPr/>
            </a:pPr>
            <a:r>
              <a:rPr lang="en-GB" altLang="en-US" sz="2400" dirty="0">
                <a:latin typeface="+mn-lt"/>
                <a:cs typeface="+mn-cs"/>
              </a:rPr>
              <a:t>Job adverts can be challenging to interpret but it’s essential, so you can tailor your covering letter and CV to what the employer wants. </a:t>
            </a:r>
            <a:endParaRPr lang="en-GB" altLang="en-US" sz="2400" dirty="0">
              <a:latin typeface="+mn-lt"/>
              <a:cs typeface="+mn-cs"/>
            </a:endParaRPr>
          </a:p>
          <a:p>
            <a:pPr marL="457200" indent="-457200" fontAlgn="auto">
              <a:spcAft>
                <a:spcPts val="0"/>
              </a:spcAft>
              <a:defRPr/>
            </a:pPr>
            <a:r>
              <a:rPr lang="en-GB" altLang="en-US" sz="2400" dirty="0">
                <a:latin typeface="+mn-lt"/>
                <a:cs typeface="+mn-cs"/>
              </a:rPr>
              <a:t>You could break down the job advert by asking these questions:</a:t>
            </a:r>
            <a:endParaRPr lang="en-GB" altLang="en-US" sz="2400" dirty="0">
              <a:latin typeface="+mn-lt"/>
              <a:cs typeface="+mn-cs"/>
            </a:endParaRPr>
          </a:p>
          <a:p>
            <a:pPr marL="1200150" lvl="1" indent="-457200" fontAlgn="auto">
              <a:spcAft>
                <a:spcPts val="0"/>
              </a:spcAft>
              <a:defRPr/>
            </a:pPr>
            <a:r>
              <a:rPr lang="en-GB" altLang="en-US" sz="2000" dirty="0">
                <a:latin typeface="+mn-lt"/>
                <a:cs typeface="+mn-cs"/>
              </a:rPr>
              <a:t>What's the main purpose of the job? What are the main tasks?</a:t>
            </a:r>
            <a:endParaRPr lang="en-GB" altLang="en-US" sz="2000" dirty="0">
              <a:latin typeface="+mn-lt"/>
              <a:cs typeface="+mn-cs"/>
            </a:endParaRPr>
          </a:p>
          <a:p>
            <a:pPr marL="1200150" lvl="1" indent="-457200" fontAlgn="auto">
              <a:spcAft>
                <a:spcPts val="0"/>
              </a:spcAft>
              <a:defRPr/>
            </a:pPr>
            <a:r>
              <a:rPr lang="en-GB" altLang="en-US" sz="2000" dirty="0">
                <a:latin typeface="+mn-lt"/>
                <a:cs typeface="+mn-cs"/>
              </a:rPr>
              <a:t>How is this role important to the company? What will its impact be?</a:t>
            </a:r>
            <a:endParaRPr lang="en-GB" altLang="en-US" sz="2000" dirty="0">
              <a:latin typeface="+mn-lt"/>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ldLvl="3"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Person Specification</a:t>
            </a:r>
            <a:endParaRPr lang="en-GB" dirty="0"/>
          </a:p>
        </p:txBody>
      </p:sp>
      <p:sp>
        <p:nvSpPr>
          <p:cNvPr id="66563" name="Content Placeholder 2"/>
          <p:cNvSpPr>
            <a:spLocks noGrp="1"/>
          </p:cNvSpPr>
          <p:nvPr>
            <p:ph idx="1"/>
          </p:nvPr>
        </p:nvSpPr>
        <p:spPr/>
        <p:txBody>
          <a:bodyPr>
            <a:noAutofit/>
          </a:bodyPr>
          <a:lstStyle/>
          <a:p>
            <a:r>
              <a:rPr lang="en-GB" altLang="en-US" sz="2100" dirty="0" smtClean="0"/>
              <a:t>The person specification is a description of the qualifications, skills, experience, knowledge and other attributes (selection criteria) which a candidate must possess to perform the job duties. </a:t>
            </a:r>
            <a:endParaRPr lang="en-GB" altLang="en-US" sz="2100" dirty="0" smtClean="0"/>
          </a:p>
          <a:p>
            <a:r>
              <a:rPr lang="en-GB" altLang="en-US" sz="2100" dirty="0" smtClean="0"/>
              <a:t>The specification should be derived from the job description </a:t>
            </a:r>
            <a:endParaRPr lang="en-GB" altLang="en-US" sz="2100" dirty="0" smtClean="0"/>
          </a:p>
          <a:p>
            <a:r>
              <a:rPr lang="en-GB" altLang="en-US" sz="2100" dirty="0" smtClean="0"/>
              <a:t>You will use the person specification as a basis for your selection decisions at shortlisting, presentation/test and interview stages. </a:t>
            </a:r>
            <a:endParaRPr lang="en-GB" altLang="en-US" sz="2100" dirty="0" smtClean="0"/>
          </a:p>
          <a:p>
            <a:r>
              <a:rPr lang="en-GB" altLang="en-US" sz="2100" dirty="0" smtClean="0"/>
              <a:t>Interview questions and selection tests should also derive from the person specification and be designed to elicit more evidence on candidates against the criteria. </a:t>
            </a:r>
            <a:endParaRPr lang="en-GB" altLang="en-US" sz="2100" dirty="0" smtClean="0"/>
          </a:p>
          <a:p>
            <a:r>
              <a:rPr lang="en-GB" altLang="en-US" sz="2100" dirty="0" smtClean="0"/>
              <a:t>The person specification should also be used to write your advertisement for the position</a:t>
            </a:r>
            <a:endParaRPr lang="en-GB" altLang="en-US" sz="2100" dirty="0" smtClean="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GB" dirty="0" smtClean="0"/>
              <a:t>Job Description &amp; Personal Specification</a:t>
            </a:r>
            <a:endParaRPr lang="en-GB" dirty="0"/>
          </a:p>
        </p:txBody>
      </p:sp>
      <p:sp>
        <p:nvSpPr>
          <p:cNvPr id="68611" name="Content Placeholder 2"/>
          <p:cNvSpPr>
            <a:spLocks noGrp="1"/>
          </p:cNvSpPr>
          <p:nvPr>
            <p:ph idx="1"/>
          </p:nvPr>
        </p:nvSpPr>
        <p:spPr/>
        <p:txBody>
          <a:bodyPr/>
          <a:lstStyle/>
          <a:p>
            <a:pPr marL="0" indent="0" algn="ctr">
              <a:buFont typeface="Wingdings 2" panose="05020102010507070707" pitchFamily="18" charset="2"/>
              <a:buNone/>
            </a:pPr>
            <a:r>
              <a:rPr lang="en-GB" altLang="en-US" sz="1800" smtClean="0"/>
              <a:t>https://www.youtube.com/watch?v=f_LDO8lCm6s</a:t>
            </a:r>
            <a:endParaRPr lang="en-GB" altLang="en-US" sz="1800" smtClean="0"/>
          </a:p>
        </p:txBody>
      </p:sp>
      <p:pic>
        <p:nvPicPr>
          <p:cNvPr id="68612" name="Picture 3"/>
          <p:cNvPicPr>
            <a:picLocks noChangeAspect="1"/>
          </p:cNvPicPr>
          <p:nvPr/>
        </p:nvPicPr>
        <p:blipFill>
          <a:blip r:embed="rId1">
            <a:extLst>
              <a:ext uri="{28A0092B-C50C-407E-A947-70E740481C1C}">
                <a14:useLocalDpi xmlns:a14="http://schemas.microsoft.com/office/drawing/2010/main" val="0"/>
              </a:ext>
            </a:extLst>
          </a:blip>
          <a:srcRect/>
          <a:stretch>
            <a:fillRect/>
          </a:stretch>
        </p:blipFill>
        <p:spPr bwMode="auto">
          <a:xfrm>
            <a:off x="3429000" y="3284538"/>
            <a:ext cx="2143125"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GB" dirty="0" smtClean="0"/>
              <a:t>Matching the person specification with CV</a:t>
            </a:r>
            <a:endParaRPr lang="en-GB" dirty="0"/>
          </a:p>
        </p:txBody>
      </p:sp>
      <p:sp>
        <p:nvSpPr>
          <p:cNvPr id="69635" name="Content Placeholder 2"/>
          <p:cNvSpPr>
            <a:spLocks noGrp="1"/>
          </p:cNvSpPr>
          <p:nvPr>
            <p:ph idx="1"/>
          </p:nvPr>
        </p:nvSpPr>
        <p:spPr/>
        <p:txBody>
          <a:bodyPr>
            <a:noAutofit/>
          </a:bodyPr>
          <a:lstStyle/>
          <a:p>
            <a:r>
              <a:rPr lang="en-GB" altLang="en-US" sz="2400" dirty="0" smtClean="0"/>
              <a:t>You cannot simply state that you fulfil the criteria. You have to give examples to illustrate when you have done this previously.</a:t>
            </a:r>
            <a:endParaRPr lang="en-GB" altLang="en-US" sz="2400" dirty="0" smtClean="0"/>
          </a:p>
          <a:p>
            <a:r>
              <a:rPr lang="en-GB" altLang="en-US" sz="2400" dirty="0" smtClean="0"/>
              <a:t>Take the case of an essential criteria looking for someone who ‘uses innovative teaching methods’. </a:t>
            </a:r>
            <a:endParaRPr lang="en-GB" altLang="en-US" sz="2400" dirty="0" smtClean="0"/>
          </a:p>
          <a:p>
            <a:r>
              <a:rPr lang="en-GB" altLang="en-US" sz="2400" dirty="0" smtClean="0"/>
              <a:t>The examples given must be specific, so it is not acceptable to say that ‘ I have shown innovative teaching methods during my time working at the University of X’. </a:t>
            </a:r>
            <a:endParaRPr lang="en-GB" altLang="en-US" sz="2400" dirty="0" smtClean="0"/>
          </a:p>
          <a:p>
            <a:r>
              <a:rPr lang="en-GB" altLang="en-US" sz="2400" dirty="0" smtClean="0"/>
              <a:t>You should say what these teaching methods were, what course you taught at the time, and also give a date.</a:t>
            </a:r>
            <a:endParaRPr lang="en-GB" altLang="en-US" sz="24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963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963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96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eaLnBrk="1" fontAlgn="auto" hangingPunct="1">
              <a:spcAft>
                <a:spcPts val="0"/>
              </a:spcAft>
              <a:defRPr/>
            </a:pPr>
            <a:r>
              <a:rPr lang="en-GB" dirty="0">
                <a:solidFill>
                  <a:schemeClr val="accent1">
                    <a:tint val="88000"/>
                    <a:satMod val="150000"/>
                  </a:schemeClr>
                </a:solidFill>
                <a:cs typeface="Arial" panose="020B0604020202020204" pitchFamily="34" charset="0"/>
              </a:rPr>
              <a:t>Job adverts:  </a:t>
            </a:r>
            <a:br>
              <a:rPr lang="en-GB" dirty="0">
                <a:solidFill>
                  <a:schemeClr val="accent1">
                    <a:tint val="88000"/>
                    <a:satMod val="150000"/>
                  </a:schemeClr>
                </a:solidFill>
                <a:cs typeface="Arial" panose="020B0604020202020204" pitchFamily="34" charset="0"/>
              </a:rPr>
            </a:br>
            <a:r>
              <a:rPr lang="en-GB" dirty="0">
                <a:solidFill>
                  <a:schemeClr val="accent1">
                    <a:tint val="88000"/>
                    <a:satMod val="150000"/>
                  </a:schemeClr>
                </a:solidFill>
                <a:cs typeface="Arial" panose="020B0604020202020204" pitchFamily="34" charset="0"/>
              </a:rPr>
              <a:t>What they mean for your CV</a:t>
            </a:r>
            <a:endParaRPr lang="en-GB" dirty="0">
              <a:solidFill>
                <a:schemeClr val="accent1">
                  <a:tint val="88000"/>
                  <a:satMod val="150000"/>
                </a:schemeClr>
              </a:solidFill>
            </a:endParaRPr>
          </a:p>
        </p:txBody>
      </p:sp>
      <p:sp>
        <p:nvSpPr>
          <p:cNvPr id="4" name="Rectangle 3"/>
          <p:cNvSpPr>
            <a:spLocks noChangeArrowheads="1"/>
          </p:cNvSpPr>
          <p:nvPr/>
        </p:nvSpPr>
        <p:spPr bwMode="auto">
          <a:xfrm>
            <a:off x="500063" y="1571625"/>
            <a:ext cx="8281987" cy="3994150"/>
          </a:xfrm>
          <a:prstGeom prst="rect">
            <a:avLst/>
          </a:prstGeom>
          <a:noFill/>
          <a:ln>
            <a:noFill/>
          </a:ln>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171450" indent="-171450" fontAlgn="auto">
              <a:spcAft>
                <a:spcPts val="0"/>
              </a:spcAft>
              <a:defRPr/>
            </a:pPr>
            <a:endParaRPr lang="en-GB" altLang="en-US" sz="1200" dirty="0">
              <a:latin typeface="+mn-lt"/>
              <a:cs typeface="+mn-cs"/>
            </a:endParaRPr>
          </a:p>
          <a:p>
            <a:pPr marL="457200" indent="-457200" fontAlgn="auto">
              <a:spcAft>
                <a:spcPts val="0"/>
              </a:spcAft>
              <a:defRPr/>
            </a:pPr>
            <a:r>
              <a:rPr lang="en-GB" altLang="en-US" sz="2800" dirty="0">
                <a:latin typeface="+mn-lt"/>
                <a:cs typeface="+mn-cs"/>
              </a:rPr>
              <a:t>What skills do they want applicants to have?</a:t>
            </a:r>
            <a:endParaRPr lang="en-GB" altLang="en-US" sz="2800" dirty="0">
              <a:latin typeface="+mn-lt"/>
              <a:cs typeface="+mn-cs"/>
            </a:endParaRPr>
          </a:p>
          <a:p>
            <a:pPr marL="171450" indent="-171450" fontAlgn="auto">
              <a:spcAft>
                <a:spcPts val="0"/>
              </a:spcAft>
              <a:defRPr/>
            </a:pPr>
            <a:endParaRPr lang="en-GB" altLang="en-US" sz="1200" dirty="0">
              <a:latin typeface="+mn-lt"/>
              <a:cs typeface="+mn-cs"/>
            </a:endParaRPr>
          </a:p>
          <a:p>
            <a:pPr marL="457200" indent="-457200" fontAlgn="auto">
              <a:spcAft>
                <a:spcPts val="0"/>
              </a:spcAft>
              <a:defRPr/>
            </a:pPr>
            <a:r>
              <a:rPr lang="en-GB" altLang="en-US" sz="2800" dirty="0">
                <a:latin typeface="+mn-lt"/>
                <a:cs typeface="+mn-cs"/>
              </a:rPr>
              <a:t>What knowledge or experience do they want applicants to have?</a:t>
            </a:r>
            <a:endParaRPr lang="en-GB" altLang="en-US" sz="2800" dirty="0">
              <a:latin typeface="+mn-lt"/>
              <a:cs typeface="+mn-cs"/>
            </a:endParaRPr>
          </a:p>
          <a:p>
            <a:pPr marL="171450" indent="-171450" fontAlgn="auto">
              <a:spcAft>
                <a:spcPts val="0"/>
              </a:spcAft>
              <a:defRPr/>
            </a:pPr>
            <a:endParaRPr lang="en-GB" altLang="en-US" sz="1200" dirty="0">
              <a:latin typeface="+mn-lt"/>
              <a:cs typeface="+mn-cs"/>
            </a:endParaRPr>
          </a:p>
          <a:p>
            <a:pPr marL="457200" indent="-457200" fontAlgn="auto">
              <a:spcAft>
                <a:spcPts val="0"/>
              </a:spcAft>
              <a:defRPr/>
            </a:pPr>
            <a:r>
              <a:rPr lang="en-GB" altLang="en-US" sz="2800" dirty="0">
                <a:latin typeface="+mn-lt"/>
                <a:cs typeface="+mn-cs"/>
              </a:rPr>
              <a:t>Breaking down the job advert enables you to put your finger on what the employer is after. You can then push your relevant skills and experience in your CV and covering letter.</a:t>
            </a:r>
            <a:endParaRPr lang="en-GB" altLang="en-US" sz="2800" dirty="0">
              <a:latin typeface="+mn-lt"/>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ldLvl="3"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dirty="0">
                <a:solidFill>
                  <a:schemeClr val="accent1">
                    <a:tint val="88000"/>
                    <a:satMod val="150000"/>
                  </a:schemeClr>
                </a:solidFill>
              </a:rPr>
              <a:t>An application form is …</a:t>
            </a:r>
            <a:endParaRPr lang="en-GB" dirty="0">
              <a:solidFill>
                <a:schemeClr val="accent1">
                  <a:tint val="88000"/>
                  <a:satMod val="150000"/>
                </a:schemeClr>
              </a:solidFill>
            </a:endParaRPr>
          </a:p>
        </p:txBody>
      </p:sp>
      <p:sp>
        <p:nvSpPr>
          <p:cNvPr id="71683" name="Content Placeholder 2"/>
          <p:cNvSpPr>
            <a:spLocks noGrp="1"/>
          </p:cNvSpPr>
          <p:nvPr>
            <p:ph idx="1"/>
          </p:nvPr>
        </p:nvSpPr>
        <p:spPr/>
        <p:txBody>
          <a:bodyPr/>
          <a:lstStyle/>
          <a:p>
            <a:pPr marL="0" indent="0" eaLnBrk="1" hangingPunct="1">
              <a:buFont typeface="Wingdings 2" panose="05020102010507070707" pitchFamily="18" charset="2"/>
              <a:buNone/>
            </a:pPr>
            <a:r>
              <a:rPr lang="en-GB" altLang="en-US" dirty="0" smtClean="0"/>
              <a:t>‘a document completed by a job applicant (usually completed online) aimed at gathering information about the applicant’s experience, skills and abilities’.</a:t>
            </a:r>
            <a:endParaRPr lang="en-GB" altLang="en-US" dirty="0" smtClean="0"/>
          </a:p>
          <a:p>
            <a:pPr marL="0" indent="0" eaLnBrk="1" hangingPunct="1">
              <a:buFont typeface="Wingdings 2" panose="05020102010507070707" pitchFamily="18" charset="2"/>
              <a:buNone/>
            </a:pPr>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68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sz="2400" dirty="0">
                <a:solidFill>
                  <a:schemeClr val="accent1">
                    <a:tint val="88000"/>
                    <a:satMod val="150000"/>
                  </a:schemeClr>
                </a:solidFill>
              </a:rPr>
              <a:t>Some Typical Application Form </a:t>
            </a:r>
            <a:r>
              <a:rPr lang="en-GB" sz="2200" dirty="0">
                <a:solidFill>
                  <a:schemeClr val="accent1">
                    <a:tint val="88000"/>
                    <a:satMod val="150000"/>
                  </a:schemeClr>
                </a:solidFill>
              </a:rPr>
              <a:t>Questions</a:t>
            </a:r>
            <a:endParaRPr lang="en-GB" sz="2200" dirty="0">
              <a:solidFill>
                <a:schemeClr val="accent1">
                  <a:tint val="88000"/>
                  <a:satMod val="150000"/>
                </a:schemeClr>
              </a:solidFill>
            </a:endParaRPr>
          </a:p>
        </p:txBody>
      </p:sp>
      <p:sp>
        <p:nvSpPr>
          <p:cNvPr id="72707" name="Content Placeholder 2"/>
          <p:cNvSpPr>
            <a:spLocks noGrp="1"/>
          </p:cNvSpPr>
          <p:nvPr>
            <p:ph idx="1"/>
          </p:nvPr>
        </p:nvSpPr>
        <p:spPr/>
        <p:txBody>
          <a:bodyPr>
            <a:normAutofit lnSpcReduction="10000"/>
          </a:bodyPr>
          <a:lstStyle/>
          <a:p>
            <a:pPr marL="514350" indent="-514350" eaLnBrk="1" hangingPunct="1">
              <a:buFont typeface="Verdana" panose="020B0604030504040204" pitchFamily="34" charset="0"/>
              <a:buAutoNum type="arabicPeriod"/>
            </a:pPr>
            <a:r>
              <a:rPr lang="en-GB" altLang="en-US" sz="1800" smtClean="0">
                <a:solidFill>
                  <a:srgbClr val="7030A0"/>
                </a:solidFill>
              </a:rPr>
              <a:t>Give an example of a time when you had to make a difficult decision without complete information. How did you go about it and what was the result?</a:t>
            </a:r>
            <a:endParaRPr lang="en-GB" altLang="en-US" sz="1800" smtClean="0">
              <a:solidFill>
                <a:srgbClr val="7030A0"/>
              </a:solidFill>
            </a:endParaRPr>
          </a:p>
          <a:p>
            <a:pPr marL="514350" indent="-514350" eaLnBrk="1" hangingPunct="1">
              <a:buFont typeface="Verdana" panose="020B0604030504040204" pitchFamily="34" charset="0"/>
              <a:buAutoNum type="arabicPeriod"/>
            </a:pPr>
            <a:r>
              <a:rPr lang="en-GB" altLang="en-US" sz="1800" smtClean="0">
                <a:solidFill>
                  <a:srgbClr val="0070C0"/>
                </a:solidFill>
              </a:rPr>
              <a:t>Discuss an occasion when you contributed to the learning and development of others. How did your input change their behaviour?</a:t>
            </a:r>
            <a:endParaRPr lang="en-GB" altLang="en-US" sz="1800" smtClean="0">
              <a:solidFill>
                <a:srgbClr val="0070C0"/>
              </a:solidFill>
            </a:endParaRPr>
          </a:p>
          <a:p>
            <a:pPr marL="514350" indent="-514350" eaLnBrk="1" hangingPunct="1">
              <a:buFont typeface="Verdana" panose="020B0604030504040204" pitchFamily="34" charset="0"/>
              <a:buAutoNum type="arabicPeriod"/>
            </a:pPr>
            <a:r>
              <a:rPr lang="en-GB" altLang="en-US" sz="1800" smtClean="0">
                <a:solidFill>
                  <a:srgbClr val="7030A0"/>
                </a:solidFill>
              </a:rPr>
              <a:t>Describe a time when you had to inspire and motivate others. How did you go about it?</a:t>
            </a:r>
            <a:endParaRPr lang="en-GB" altLang="en-US" sz="1800" smtClean="0">
              <a:solidFill>
                <a:srgbClr val="7030A0"/>
              </a:solidFill>
            </a:endParaRPr>
          </a:p>
          <a:p>
            <a:pPr marL="514350" indent="-514350" eaLnBrk="1" hangingPunct="1">
              <a:buFont typeface="Verdana" panose="020B0604030504040204" pitchFamily="34" charset="0"/>
              <a:buAutoNum type="arabicPeriod"/>
            </a:pPr>
            <a:r>
              <a:rPr lang="en-GB" altLang="en-US" sz="1800" smtClean="0">
                <a:solidFill>
                  <a:srgbClr val="0070C0"/>
                </a:solidFill>
              </a:rPr>
              <a:t>How have you used your creativity to solve a difficult problem? Briefly outline the situation and indicate how successful you were.</a:t>
            </a:r>
            <a:endParaRPr lang="en-GB" altLang="en-US" sz="1800" smtClean="0">
              <a:solidFill>
                <a:srgbClr val="0070C0"/>
              </a:solidFill>
            </a:endParaRPr>
          </a:p>
          <a:p>
            <a:pPr marL="514350" indent="-514350" eaLnBrk="1" hangingPunct="1">
              <a:buFont typeface="Verdana" panose="020B0604030504040204" pitchFamily="34" charset="0"/>
              <a:buAutoNum type="arabicPeriod"/>
            </a:pPr>
            <a:r>
              <a:rPr lang="en-GB" altLang="en-US" sz="1800" smtClean="0">
                <a:solidFill>
                  <a:srgbClr val="7030A0"/>
                </a:solidFill>
              </a:rPr>
              <a:t>Outline a situation in which you had to prioritise conflicting demands on your time. How did you go about deciding on your priorities?</a:t>
            </a:r>
            <a:endParaRPr lang="en-GB" altLang="en-US" sz="1800" smtClean="0">
              <a:solidFill>
                <a:srgbClr val="7030A0"/>
              </a:solidFill>
            </a:endParaRPr>
          </a:p>
          <a:p>
            <a:pPr marL="514350" indent="-514350" eaLnBrk="1" hangingPunct="1">
              <a:buFont typeface="Verdana" panose="020B0604030504040204" pitchFamily="34" charset="0"/>
              <a:buAutoNum type="arabicPeriod"/>
            </a:pPr>
            <a:r>
              <a:rPr lang="en-GB" altLang="en-US" sz="1800" smtClean="0">
                <a:solidFill>
                  <a:srgbClr val="0070C0"/>
                </a:solidFill>
              </a:rPr>
              <a:t>Describe a situation in which you realised that you had made a serious mistake in your work. What action did you take after you had realised you had made the mistake? Why did you take such action?</a:t>
            </a:r>
            <a:endParaRPr lang="en-GB" altLang="en-US" sz="1800" smtClean="0">
              <a:solidFill>
                <a:srgbClr val="0070C0"/>
              </a:solidFill>
            </a:endParaRPr>
          </a:p>
          <a:p>
            <a:pPr marL="514350" indent="-514350" eaLnBrk="1" hangingPunct="1">
              <a:buFont typeface="Verdana" panose="020B0604030504040204" pitchFamily="34" charset="0"/>
              <a:buAutoNum type="arabicPeriod"/>
            </a:pPr>
            <a:endParaRPr lang="en-GB" altLang="en-US" sz="2000" smtClean="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3"/>
          <p:cNvSpPr>
            <a:spLocks noChangeArrowheads="1"/>
          </p:cNvSpPr>
          <p:nvPr/>
        </p:nvSpPr>
        <p:spPr bwMode="auto">
          <a:xfrm>
            <a:off x="1116013" y="549275"/>
            <a:ext cx="7272337"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2000" i="1">
                <a:solidFill>
                  <a:srgbClr val="7030A0"/>
                </a:solidFill>
                <a:latin typeface="Verdana" panose="020B0604030504040204" pitchFamily="34" charset="0"/>
              </a:rPr>
              <a:t>Give an example of a time when you had to make a difficult decision without complete information. How did you go about it and what was the result? (200 words max.)</a:t>
            </a:r>
            <a:endParaRPr lang="en-GB" altLang="en-US" sz="2000" i="1">
              <a:solidFill>
                <a:srgbClr val="7030A0"/>
              </a:solidFill>
              <a:latin typeface="Verdana" panose="020B0604030504040204" pitchFamily="34" charset="0"/>
            </a:endParaRPr>
          </a:p>
        </p:txBody>
      </p:sp>
      <p:sp>
        <p:nvSpPr>
          <p:cNvPr id="73731" name="Rectangle 4"/>
          <p:cNvSpPr>
            <a:spLocks noChangeArrowheads="1"/>
          </p:cNvSpPr>
          <p:nvPr/>
        </p:nvSpPr>
        <p:spPr bwMode="auto">
          <a:xfrm>
            <a:off x="1116013" y="2565400"/>
            <a:ext cx="6985000" cy="304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2400">
                <a:latin typeface="Verdana" panose="020B0604030504040204" pitchFamily="34" charset="0"/>
              </a:rPr>
              <a:t>‘I needed to decide how to complete a coursework assignment but the criteria were not clearly described in the course documents. I was able to talk to other classmates and find out about their ideas and that helped me get the assignment completed. In the end, I got a mark of 65%’. (52 words)</a:t>
            </a:r>
            <a:endParaRPr lang="en-GB" altLang="en-US" sz="2400">
              <a:latin typeface="Verdana" panose="020B0604030504040204" pitchFamily="34" charset="0"/>
            </a:endParaRPr>
          </a:p>
        </p:txBody>
      </p:sp>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dirty="0">
                <a:solidFill>
                  <a:schemeClr val="accent1">
                    <a:tint val="88000"/>
                    <a:satMod val="150000"/>
                  </a:schemeClr>
                </a:solidFill>
                <a:cs typeface="Arial" panose="020B0604020202020204" pitchFamily="34" charset="0"/>
              </a:rPr>
              <a:t>Job Application Forms</a:t>
            </a:r>
            <a:endParaRPr lang="en-GB" dirty="0">
              <a:solidFill>
                <a:schemeClr val="accent1">
                  <a:tint val="88000"/>
                  <a:satMod val="150000"/>
                </a:schemeClr>
              </a:solidFill>
            </a:endParaRPr>
          </a:p>
        </p:txBody>
      </p:sp>
      <p:sp>
        <p:nvSpPr>
          <p:cNvPr id="3" name="Content Placeholder 2"/>
          <p:cNvSpPr>
            <a:spLocks noGrp="1"/>
          </p:cNvSpPr>
          <p:nvPr>
            <p:ph idx="1"/>
          </p:nvPr>
        </p:nvSpPr>
        <p:spPr/>
        <p:txBody>
          <a:bodyPr>
            <a:normAutofit fontScale="92500" lnSpcReduction="10000"/>
          </a:bodyPr>
          <a:lstStyle/>
          <a:p>
            <a:pPr marL="285750" indent="-285750">
              <a:spcBef>
                <a:spcPts val="0"/>
              </a:spcBef>
              <a:defRPr/>
            </a:pPr>
            <a:r>
              <a:rPr lang="en-GB" altLang="en-US" dirty="0"/>
              <a:t>“I read hundreds of application forms every year, </a:t>
            </a:r>
            <a:r>
              <a:rPr lang="en-GB" altLang="en-US" dirty="0">
                <a:solidFill>
                  <a:srgbClr val="FF0000"/>
                </a:solidFill>
              </a:rPr>
              <a:t>and very few applicants are a perfect match for the job description. Yet they still manage to sell themselves, despite their lack of training or experience</a:t>
            </a:r>
            <a:r>
              <a:rPr lang="en-GB" altLang="en-US" dirty="0"/>
              <a:t>.”</a:t>
            </a:r>
            <a:endParaRPr lang="en-GB" altLang="en-US" dirty="0"/>
          </a:p>
          <a:p>
            <a:pPr marL="171450" indent="-171450">
              <a:spcBef>
                <a:spcPts val="0"/>
              </a:spcBef>
              <a:defRPr/>
            </a:pPr>
            <a:endParaRPr lang="en-GB" altLang="en-US" sz="800" dirty="0"/>
          </a:p>
          <a:p>
            <a:pPr marL="285750" indent="-285750">
              <a:spcBef>
                <a:spcPts val="0"/>
              </a:spcBef>
              <a:defRPr/>
            </a:pPr>
            <a:r>
              <a:rPr lang="en-GB" altLang="en-US" dirty="0"/>
              <a:t>“Be upbeat about your skills</a:t>
            </a:r>
            <a:r>
              <a:rPr lang="en-GB" altLang="en-US" dirty="0">
                <a:solidFill>
                  <a:srgbClr val="FF0000"/>
                </a:solidFill>
              </a:rPr>
              <a:t>, while still being honest</a:t>
            </a:r>
            <a:r>
              <a:rPr lang="en-GB" altLang="en-US" dirty="0"/>
              <a:t>. Learning how to do that will stop you feeling so nervous.”            </a:t>
            </a:r>
            <a:r>
              <a:rPr lang="en-GB" altLang="en-US" i="1" dirty="0" smtClean="0"/>
              <a:t>http</a:t>
            </a:r>
            <a:r>
              <a:rPr lang="en-GB" altLang="en-US" i="1" dirty="0"/>
              <a:t>://www.myworldofwork.co.uk</a:t>
            </a:r>
            <a:r>
              <a:rPr lang="en-GB" altLang="en-US" i="1" dirty="0" smtClean="0"/>
              <a:t>/</a:t>
            </a:r>
            <a:endParaRPr lang="en-GB" altLang="en-US"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dirty="0">
                <a:solidFill>
                  <a:schemeClr val="accent1">
                    <a:tint val="88000"/>
                    <a:satMod val="150000"/>
                  </a:schemeClr>
                </a:solidFill>
                <a:cs typeface="Arial" panose="020B0604020202020204" pitchFamily="34" charset="0"/>
              </a:rPr>
              <a:t>Job Application Forms</a:t>
            </a:r>
            <a:endParaRPr lang="en-GB" dirty="0">
              <a:solidFill>
                <a:schemeClr val="accent1">
                  <a:tint val="88000"/>
                  <a:satMod val="150000"/>
                </a:schemeClr>
              </a:solidFill>
            </a:endParaRPr>
          </a:p>
        </p:txBody>
      </p:sp>
      <p:sp>
        <p:nvSpPr>
          <p:cNvPr id="3" name="Content Placeholder 2"/>
          <p:cNvSpPr>
            <a:spLocks noGrp="1"/>
          </p:cNvSpPr>
          <p:nvPr>
            <p:ph idx="1"/>
          </p:nvPr>
        </p:nvSpPr>
        <p:spPr/>
        <p:txBody>
          <a:bodyPr>
            <a:normAutofit fontScale="85000" lnSpcReduction="20000"/>
          </a:bodyPr>
          <a:lstStyle/>
          <a:p>
            <a:pPr marL="457200" indent="-457200" fontAlgn="auto">
              <a:spcAft>
                <a:spcPts val="0"/>
              </a:spcAft>
              <a:defRPr/>
            </a:pPr>
            <a:r>
              <a:rPr lang="en-GB" altLang="en-US" dirty="0"/>
              <a:t>Gather together information about your qualifications and previous jobs</a:t>
            </a:r>
            <a:endParaRPr lang="en-GB" altLang="en-US" dirty="0"/>
          </a:p>
          <a:p>
            <a:pPr marL="457200" indent="-457200" fontAlgn="auto">
              <a:spcAft>
                <a:spcPts val="0"/>
              </a:spcAft>
              <a:defRPr/>
            </a:pPr>
            <a:r>
              <a:rPr lang="en-GB" altLang="en-US" dirty="0"/>
              <a:t>Think hard about your achievements. Write a short explanation about times when your contribution made a difference</a:t>
            </a:r>
            <a:endParaRPr lang="en-GB" altLang="en-US" dirty="0"/>
          </a:p>
          <a:p>
            <a:pPr marL="457200" indent="-457200" fontAlgn="auto">
              <a:spcAft>
                <a:spcPts val="0"/>
              </a:spcAft>
              <a:defRPr/>
            </a:pPr>
            <a:r>
              <a:rPr lang="en-GB" altLang="en-US" dirty="0"/>
              <a:t>Go through the job description with a fine toothcomb, seeing where your profile matches the role</a:t>
            </a:r>
            <a:endParaRPr lang="en-GB" altLang="en-US" dirty="0"/>
          </a:p>
          <a:p>
            <a:pPr marL="457200" indent="-457200" fontAlgn="auto">
              <a:spcAft>
                <a:spcPts val="0"/>
              </a:spcAft>
              <a:defRPr/>
            </a:pPr>
            <a:r>
              <a:rPr lang="en-GB" altLang="en-US" dirty="0"/>
              <a:t>Consider what you will say about gaps between the job’s requirements and your </a:t>
            </a:r>
            <a:r>
              <a:rPr lang="en-GB" altLang="en-US" dirty="0" smtClean="0"/>
              <a:t>experience</a:t>
            </a: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dirty="0">
                <a:solidFill>
                  <a:schemeClr val="accent1">
                    <a:tint val="88000"/>
                    <a:satMod val="150000"/>
                  </a:schemeClr>
                </a:solidFill>
                <a:cs typeface="Arial" panose="020B0604020202020204" pitchFamily="34" charset="0"/>
              </a:rPr>
              <a:t>Job Application Forms</a:t>
            </a:r>
            <a:endParaRPr lang="en-GB" dirty="0">
              <a:solidFill>
                <a:schemeClr val="accent1">
                  <a:tint val="88000"/>
                  <a:satMod val="150000"/>
                </a:schemeClr>
              </a:solidFill>
            </a:endParaRPr>
          </a:p>
        </p:txBody>
      </p:sp>
      <p:sp>
        <p:nvSpPr>
          <p:cNvPr id="3" name="Content Placeholder 2"/>
          <p:cNvSpPr>
            <a:spLocks noGrp="1"/>
          </p:cNvSpPr>
          <p:nvPr>
            <p:ph idx="1"/>
          </p:nvPr>
        </p:nvSpPr>
        <p:spPr/>
        <p:txBody>
          <a:bodyPr>
            <a:normAutofit fontScale="85000" lnSpcReduction="10000"/>
          </a:bodyPr>
          <a:lstStyle/>
          <a:p>
            <a:pPr marL="457200" indent="-457200" fontAlgn="auto">
              <a:spcAft>
                <a:spcPts val="0"/>
              </a:spcAft>
              <a:defRPr/>
            </a:pPr>
            <a:r>
              <a:rPr lang="en-GB" altLang="en-US" dirty="0">
                <a:solidFill>
                  <a:srgbClr val="FF0000"/>
                </a:solidFill>
              </a:rPr>
              <a:t>Research the company</a:t>
            </a:r>
            <a:r>
              <a:rPr lang="en-GB" altLang="en-US" dirty="0"/>
              <a:t>, and make references to its activities in your responses</a:t>
            </a:r>
            <a:endParaRPr lang="en-GB" altLang="en-US" dirty="0"/>
          </a:p>
          <a:p>
            <a:pPr marL="457200" indent="-457200" fontAlgn="auto">
              <a:spcAft>
                <a:spcPts val="0"/>
              </a:spcAft>
              <a:defRPr/>
            </a:pPr>
            <a:r>
              <a:rPr lang="en-GB" altLang="en-US" dirty="0"/>
              <a:t>Complete as many dummy forms as you need to be sure that you’ve got all the details right </a:t>
            </a:r>
            <a:r>
              <a:rPr lang="en-GB" altLang="en-US" b="1" i="1" dirty="0"/>
              <a:t>before</a:t>
            </a:r>
            <a:r>
              <a:rPr lang="en-GB" altLang="en-US" dirty="0"/>
              <a:t> sending off the final version</a:t>
            </a:r>
            <a:endParaRPr lang="en-GB" altLang="en-US" dirty="0"/>
          </a:p>
          <a:p>
            <a:pPr marL="457200" indent="-457200" fontAlgn="auto">
              <a:spcAft>
                <a:spcPts val="0"/>
              </a:spcAft>
              <a:defRPr/>
            </a:pPr>
            <a:r>
              <a:rPr lang="en-GB" altLang="en-US" dirty="0"/>
              <a:t>Keep all your information on hand so that you can fill in future application forms quickly and easily</a:t>
            </a:r>
            <a:endParaRPr lang="en-GB" altLang="en-US" dirty="0"/>
          </a:p>
          <a:p>
            <a:pPr marL="457200" indent="-457200" fontAlgn="auto">
              <a:spcAft>
                <a:spcPts val="0"/>
              </a:spcAft>
              <a:defRPr/>
            </a:pPr>
            <a:endParaRPr lang="en-GB" altLang="en-US" dirty="0"/>
          </a:p>
          <a:p>
            <a:pPr algn="r" fontAlgn="auto">
              <a:spcAft>
                <a:spcPts val="0"/>
              </a:spcAft>
              <a:buFont typeface="Arial" panose="020B0604020202020204" pitchFamily="34" charset="0"/>
              <a:buNone/>
              <a:defRPr/>
            </a:pPr>
            <a:r>
              <a:rPr lang="en-GB" altLang="en-US" sz="2800" i="1" dirty="0"/>
              <a:t>http://www.myworldofwork.co.uk</a:t>
            </a:r>
            <a:r>
              <a:rPr lang="en-GB" altLang="en-US" sz="2800" i="1" dirty="0" smtClean="0"/>
              <a:t>/</a:t>
            </a:r>
            <a:endParaRPr lang="en-GB" altLang="en-US" sz="2800"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dirty="0" smtClean="0">
                <a:solidFill>
                  <a:schemeClr val="accent1">
                    <a:tint val="88000"/>
                    <a:satMod val="150000"/>
                  </a:schemeClr>
                </a:solidFill>
              </a:rPr>
              <a:t>Home work </a:t>
            </a:r>
            <a:endParaRPr lang="en-US" dirty="0">
              <a:solidFill>
                <a:schemeClr val="accent1">
                  <a:tint val="88000"/>
                  <a:satMod val="150000"/>
                </a:schemeClr>
              </a:solidFill>
            </a:endParaRPr>
          </a:p>
        </p:txBody>
      </p:sp>
      <p:sp>
        <p:nvSpPr>
          <p:cNvPr id="77827" name="Content Placeholder 2"/>
          <p:cNvSpPr>
            <a:spLocks noGrp="1"/>
          </p:cNvSpPr>
          <p:nvPr>
            <p:ph idx="1"/>
          </p:nvPr>
        </p:nvSpPr>
        <p:spPr/>
        <p:txBody>
          <a:bodyPr>
            <a:normAutofit/>
          </a:bodyPr>
          <a:lstStyle/>
          <a:p>
            <a:pPr eaLnBrk="1" hangingPunct="1"/>
            <a:r>
              <a:rPr lang="en-GB" altLang="en-US" dirty="0" smtClean="0"/>
              <a:t>Complete your own skills based CV</a:t>
            </a:r>
            <a:endParaRPr lang="en-GB" altLang="en-US" dirty="0" smtClean="0"/>
          </a:p>
          <a:p>
            <a:pPr eaLnBrk="1" hangingPunct="1"/>
            <a:endParaRPr lang="en-GB" altLang="en-US" dirty="0" smtClean="0"/>
          </a:p>
          <a:p>
            <a:pPr eaLnBrk="1" hangingPunct="1"/>
            <a:r>
              <a:rPr lang="en-GB" altLang="en-US" dirty="0" smtClean="0"/>
              <a:t>Read Chapter 16 - Morgan, P. (2017). Business student's guide to study and employability. London: Sage Publications.</a:t>
            </a:r>
            <a:endParaRPr lang="en-US"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78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782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7"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endParaRPr lang="en-GB" dirty="0"/>
          </a:p>
        </p:txBody>
      </p:sp>
      <p:sp>
        <p:nvSpPr>
          <p:cNvPr id="3" name="Content Placeholder 2"/>
          <p:cNvSpPr>
            <a:spLocks noGrp="1"/>
          </p:cNvSpPr>
          <p:nvPr>
            <p:ph idx="1"/>
          </p:nvPr>
        </p:nvSpPr>
        <p:spPr/>
        <p:txBody>
          <a:bodyPr/>
          <a:lstStyle/>
          <a:p>
            <a:endParaRPr lang="en-GB"/>
          </a:p>
        </p:txBody>
      </p:sp>
      <p:pic>
        <p:nvPicPr>
          <p:cNvPr id="4" name="Picture 1"/>
          <p:cNvPicPr>
            <a:picLocks noChangeAspect="1"/>
          </p:cNvPicPr>
          <p:nvPr/>
        </p:nvPicPr>
        <p:blipFill>
          <a:blip r:embed="rId1"/>
          <a:srcRect/>
          <a:stretch>
            <a:fillRect/>
          </a:stretch>
        </p:blipFill>
        <p:spPr bwMode="auto">
          <a:xfrm>
            <a:off x="1907704" y="1417638"/>
            <a:ext cx="5791324" cy="422298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1">
            <a:extLst>
              <a:ext uri="{BEBA8EAE-BF5A-486C-A8C5-ECC9F3942E4B}">
                <a14:imgProps xmlns:a14="http://schemas.microsoft.com/office/drawing/2010/main">
                  <a14:imgLayer r:embed="rId2">
                    <a14:imgEffect>
                      <a14:sharpenSoften amount="-50000"/>
                    </a14:imgEffect>
                  </a14:imgLayer>
                </a14:imgProps>
              </a:ext>
            </a:extLst>
          </a:blip>
          <a:stretch>
            <a:fillRect/>
          </a:stretch>
        </p:blipFill>
        <p:spPr>
          <a:xfrm>
            <a:off x="0" y="1221668"/>
            <a:ext cx="9144000" cy="4466593"/>
          </a:xfrm>
          <a:prstGeom prst="rect">
            <a:avLst/>
          </a:prstGeom>
        </p:spPr>
      </p:pic>
      <p:sp>
        <p:nvSpPr>
          <p:cNvPr id="2" name="Title 1"/>
          <p:cNvSpPr>
            <a:spLocks noGrp="1"/>
          </p:cNvSpPr>
          <p:nvPr>
            <p:ph type="title"/>
          </p:nvPr>
        </p:nvSpPr>
        <p:spPr/>
        <p:txBody>
          <a:bodyPr/>
          <a:lstStyle/>
          <a:p>
            <a:r>
              <a:rPr lang="en-GB" dirty="0"/>
              <a:t>Next session….</a:t>
            </a:r>
            <a:endParaRPr lang="en-GB" dirty="0"/>
          </a:p>
        </p:txBody>
      </p:sp>
      <p:sp>
        <p:nvSpPr>
          <p:cNvPr id="3" name="Content Placeholder 2"/>
          <p:cNvSpPr>
            <a:spLocks noGrp="1"/>
          </p:cNvSpPr>
          <p:nvPr>
            <p:ph idx="1"/>
          </p:nvPr>
        </p:nvSpPr>
        <p:spPr/>
        <p:txBody>
          <a:bodyPr/>
          <a:lstStyle/>
          <a:p>
            <a:endParaRPr lang="en-GB"/>
          </a:p>
        </p:txBody>
      </p:sp>
      <p:sp>
        <p:nvSpPr>
          <p:cNvPr id="5" name="Content Placeholder 2"/>
          <p:cNvSpPr txBox="1"/>
          <p:nvPr/>
        </p:nvSpPr>
        <p:spPr>
          <a:xfrm>
            <a:off x="19570" y="3212976"/>
            <a:ext cx="9144000" cy="1030674"/>
          </a:xfrm>
          <a:prstGeom prst="rect">
            <a:avLst/>
          </a:prstGeom>
          <a:solidFill>
            <a:srgbClr val="000000">
              <a:alpha val="50196"/>
            </a:srgbClr>
          </a:solidFill>
          <a:ln>
            <a:noFill/>
          </a:ln>
          <a:effectLst>
            <a:softEdge rad="127000"/>
          </a:effectLst>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spcBef>
                <a:spcPts val="1800"/>
              </a:spcBef>
              <a:buFont typeface="Arial" panose="020B0604020202020204" pitchFamily="34" charset="0"/>
              <a:buNone/>
            </a:pPr>
            <a:r>
              <a:rPr lang="en-GB" sz="6600" b="1" dirty="0" smtClean="0">
                <a:solidFill>
                  <a:schemeClr val="bg1"/>
                </a:solidFill>
              </a:rPr>
              <a:t>Facing interviews</a:t>
            </a:r>
            <a:endParaRPr lang="en-GB" sz="6600" b="1" dirty="0">
              <a:solidFill>
                <a:schemeClr val="bg1"/>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11460</Words>
  <Application>WPS Presentation</Application>
  <PresentationFormat>On-screen Show (4:3)</PresentationFormat>
  <Paragraphs>337</Paragraphs>
  <Slides>47</Slides>
  <Notes>27</Notes>
  <HiddenSlides>0</HiddenSlides>
  <MMClips>1</MMClips>
  <ScaleCrop>false</ScaleCrop>
  <HeadingPairs>
    <vt:vector size="6" baseType="variant">
      <vt:variant>
        <vt:lpstr>已用的字体</vt:lpstr>
      </vt:variant>
      <vt:variant>
        <vt:i4>14</vt:i4>
      </vt:variant>
      <vt:variant>
        <vt:lpstr>主题</vt:lpstr>
      </vt:variant>
      <vt:variant>
        <vt:i4>1</vt:i4>
      </vt:variant>
      <vt:variant>
        <vt:lpstr>幻灯片标题</vt:lpstr>
      </vt:variant>
      <vt:variant>
        <vt:i4>47</vt:i4>
      </vt:variant>
    </vt:vector>
  </HeadingPairs>
  <TitlesOfParts>
    <vt:vector size="62" baseType="lpstr">
      <vt:lpstr>Arial</vt:lpstr>
      <vt:lpstr>SimSun</vt:lpstr>
      <vt:lpstr>Wingdings</vt:lpstr>
      <vt:lpstr>Verdana</vt:lpstr>
      <vt:lpstr>Calibri</vt:lpstr>
      <vt:lpstr>Myriad Pro</vt:lpstr>
      <vt:lpstr>Liberation Mono</vt:lpstr>
      <vt:lpstr>Microsoft YaHei</vt:lpstr>
      <vt:lpstr>Arial Unicode MS</vt:lpstr>
      <vt:lpstr>Wingdings 2</vt:lpstr>
      <vt:lpstr>Verdana</vt:lpstr>
      <vt:lpstr>Wingdings 2</vt:lpstr>
      <vt:lpstr>Myriad Pro</vt:lpstr>
      <vt:lpstr>Wingdings</vt:lpstr>
      <vt:lpstr>20140311PresentationUWTSDTemplate</vt:lpstr>
      <vt:lpstr>Certificate of Higher Education in Skills for the Workplace   Professional Career Development (BMSK 4005) Session 7 Creating successful applications</vt:lpstr>
      <vt:lpstr>Previously…</vt:lpstr>
      <vt:lpstr>In this session….</vt:lpstr>
      <vt:lpstr>By the end of this session…</vt:lpstr>
      <vt:lpstr>The personal brand of ‘you’</vt:lpstr>
      <vt:lpstr>How to create your Personnel Brand?</vt:lpstr>
      <vt:lpstr>Create your  unique Personnel branding</vt:lpstr>
      <vt:lpstr>Applying for the job you want, on the career path you want</vt:lpstr>
      <vt:lpstr>What do you need to do now</vt:lpstr>
      <vt:lpstr>Covering Letter &amp; CV Difference</vt:lpstr>
      <vt:lpstr>Before You Apply … (1)</vt:lpstr>
      <vt:lpstr>Before You Apply … (2):</vt:lpstr>
      <vt:lpstr>Before You Apply … (3):</vt:lpstr>
      <vt:lpstr>Curriculum Vitae [the] course of [my] life</vt:lpstr>
      <vt:lpstr>What to include in your CV</vt:lpstr>
      <vt:lpstr>A Curriculum Vitae is …</vt:lpstr>
      <vt:lpstr>Purpose of a CV</vt:lpstr>
      <vt:lpstr>Two basic types of CV</vt:lpstr>
      <vt:lpstr>Some observations…</vt:lpstr>
      <vt:lpstr>Writing Rules by George Orwell</vt:lpstr>
      <vt:lpstr>7 point plan</vt:lpstr>
      <vt:lpstr>PowerPoint 演示文稿</vt:lpstr>
      <vt:lpstr>PowerPoint 演示文稿</vt:lpstr>
      <vt:lpstr>PowerPoint 演示文稿</vt:lpstr>
      <vt:lpstr>Ideal CV</vt:lpstr>
      <vt:lpstr>CV Presentation and Formatting</vt:lpstr>
      <vt:lpstr>Example of a Personal Profile or Statement</vt:lpstr>
      <vt:lpstr>Examples of CV</vt:lpstr>
      <vt:lpstr>An Example of a Skill-based CV</vt:lpstr>
      <vt:lpstr>Use of Power Words - Examples</vt:lpstr>
      <vt:lpstr>What employers look for?</vt:lpstr>
      <vt:lpstr>Job adverts:  Abbreviations?</vt:lpstr>
      <vt:lpstr>Job adverts:  Abbreviations?</vt:lpstr>
      <vt:lpstr>Job adverts:   What they mean for your CV</vt:lpstr>
      <vt:lpstr>Person Specification</vt:lpstr>
      <vt:lpstr>Job Description &amp; Personal Specification</vt:lpstr>
      <vt:lpstr>Matching the person specification with CV</vt:lpstr>
      <vt:lpstr>Job adverts:   What they mean for your CV</vt:lpstr>
      <vt:lpstr>An application form is …</vt:lpstr>
      <vt:lpstr>Some Typical Application Form Questions</vt:lpstr>
      <vt:lpstr>PowerPoint 演示文稿</vt:lpstr>
      <vt:lpstr>Job Application Forms</vt:lpstr>
      <vt:lpstr>Job Application Forms</vt:lpstr>
      <vt:lpstr>Job Application Forms</vt:lpstr>
      <vt:lpstr>Home work </vt:lpstr>
      <vt:lpstr>Summary</vt:lpstr>
      <vt:lpstr>Next session….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Louise</cp:lastModifiedBy>
  <cp:revision>200</cp:revision>
  <dcterms:created xsi:type="dcterms:W3CDTF">2015-04-14T15:21:00Z</dcterms:created>
  <dcterms:modified xsi:type="dcterms:W3CDTF">2019-09-14T18:25:29Z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KSOProductBuildVer">
    <vt:lpwstr>1033-10.2.0.7646</vt:lpwstr>
  </property>
</Properties>
</file>