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54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7AF3AF-2862-4502-B293-A1C2819CECD6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CA1A524-902E-4C32-AA56-2D658DE306C5}">
      <dgm:prSet/>
      <dgm:spPr/>
      <dgm:t>
        <a:bodyPr/>
        <a:lstStyle/>
        <a:p>
          <a:r>
            <a:rPr lang="en-US"/>
            <a:t>Jennings, Lisa, Ten takeaways, Penton Media,Inc, Penton Business Media, 2016-06-20, Vol.50(9), p.50.</a:t>
          </a:r>
        </a:p>
      </dgm:t>
    </dgm:pt>
    <dgm:pt modelId="{C440CEFD-9882-4DF4-A06A-C65DF700C495}" type="parTrans" cxnId="{8E0EAA55-2593-40DE-BE37-BE67A196738A}">
      <dgm:prSet/>
      <dgm:spPr/>
      <dgm:t>
        <a:bodyPr/>
        <a:lstStyle/>
        <a:p>
          <a:endParaRPr lang="en-US"/>
        </a:p>
      </dgm:t>
    </dgm:pt>
    <dgm:pt modelId="{8302079C-3172-4B59-A0E9-C9206C4E84BF}" type="sibTrans" cxnId="{8E0EAA55-2593-40DE-BE37-BE67A196738A}">
      <dgm:prSet/>
      <dgm:spPr/>
      <dgm:t>
        <a:bodyPr/>
        <a:lstStyle/>
        <a:p>
          <a:endParaRPr lang="en-US"/>
        </a:p>
      </dgm:t>
    </dgm:pt>
    <dgm:pt modelId="{A8FC998F-5E02-425A-8597-C081E0C2718C}">
      <dgm:prSet/>
      <dgm:spPr/>
      <dgm:t>
        <a:bodyPr/>
        <a:lstStyle/>
        <a:p>
          <a:r>
            <a:rPr lang="en-US" b="0" i="0" baseline="0" dirty="0"/>
            <a:t>Kochan, Anna. French fast food takeaway. Bedford: MCB UP Ltd, 1994-03-01, Vol.14(1), p.20-21.</a:t>
          </a:r>
          <a:endParaRPr lang="en-US" dirty="0"/>
        </a:p>
      </dgm:t>
    </dgm:pt>
    <dgm:pt modelId="{A3ECAC0C-18C8-425E-9FE5-31A4BDAF8CF0}" type="parTrans" cxnId="{509E6378-BB30-4AC1-897C-1AE9E7DD78CC}">
      <dgm:prSet/>
      <dgm:spPr/>
      <dgm:t>
        <a:bodyPr/>
        <a:lstStyle/>
        <a:p>
          <a:endParaRPr lang="en-US"/>
        </a:p>
      </dgm:t>
    </dgm:pt>
    <dgm:pt modelId="{8D29DDA1-49C2-4361-9A67-2609F01698C4}" type="sibTrans" cxnId="{509E6378-BB30-4AC1-897C-1AE9E7DD78CC}">
      <dgm:prSet/>
      <dgm:spPr/>
      <dgm:t>
        <a:bodyPr/>
        <a:lstStyle/>
        <a:p>
          <a:endParaRPr lang="en-US"/>
        </a:p>
      </dgm:t>
    </dgm:pt>
    <dgm:pt modelId="{D8A3FE43-1F03-4831-B970-7BDD9BB2382C}">
      <dgm:prSet/>
      <dgm:spPr/>
      <dgm:t>
        <a:bodyPr/>
        <a:lstStyle/>
        <a:p>
          <a:r>
            <a:rPr lang="en-US" b="0" i="0" baseline="0"/>
            <a:t>Lola Villard week 5 moodle Food and beverage service 9</a:t>
          </a:r>
          <a:r>
            <a:rPr lang="en-US" b="0" i="0" baseline="30000"/>
            <a:t>th</a:t>
          </a:r>
          <a:r>
            <a:rPr lang="en-US" b="0" i="0" baseline="0"/>
            <a:t> Edn. Hodder Education. London UK.</a:t>
          </a:r>
          <a:endParaRPr lang="en-US"/>
        </a:p>
      </dgm:t>
    </dgm:pt>
    <dgm:pt modelId="{C52B7886-0D69-4BA7-B460-66EE5B4BF77A}" type="parTrans" cxnId="{BD647158-9908-4ADA-B67F-564A744279D5}">
      <dgm:prSet/>
      <dgm:spPr/>
      <dgm:t>
        <a:bodyPr/>
        <a:lstStyle/>
        <a:p>
          <a:endParaRPr lang="en-US"/>
        </a:p>
      </dgm:t>
    </dgm:pt>
    <dgm:pt modelId="{BAD8AD6C-CEDD-42B0-84BE-8B4E5B6062F7}" type="sibTrans" cxnId="{BD647158-9908-4ADA-B67F-564A744279D5}">
      <dgm:prSet/>
      <dgm:spPr/>
      <dgm:t>
        <a:bodyPr/>
        <a:lstStyle/>
        <a:p>
          <a:endParaRPr lang="en-US"/>
        </a:p>
      </dgm:t>
    </dgm:pt>
    <dgm:pt modelId="{61A0AAAA-390D-40C7-9A25-63372831B34B}">
      <dgm:prSet/>
      <dgm:spPr/>
      <dgm:t>
        <a:bodyPr/>
        <a:lstStyle/>
        <a:p>
          <a:r>
            <a:rPr lang="en-US"/>
            <a:t>Neckerman, Kathryn M, Takeaway food and health, England: British Medical Journal Publishing Group, 2014-03-13, Vol.348(mar135), p.g 1817.</a:t>
          </a:r>
        </a:p>
      </dgm:t>
    </dgm:pt>
    <dgm:pt modelId="{8B656BE3-AFB5-4EA5-B356-74D604A83072}" type="parTrans" cxnId="{0B4391B0-8F56-49D8-B5BA-AC7E04F8D793}">
      <dgm:prSet/>
      <dgm:spPr/>
      <dgm:t>
        <a:bodyPr/>
        <a:lstStyle/>
        <a:p>
          <a:endParaRPr lang="en-US"/>
        </a:p>
      </dgm:t>
    </dgm:pt>
    <dgm:pt modelId="{9E2E2435-8E48-40E9-A92E-0DBA82E6A58A}" type="sibTrans" cxnId="{0B4391B0-8F56-49D8-B5BA-AC7E04F8D793}">
      <dgm:prSet/>
      <dgm:spPr/>
      <dgm:t>
        <a:bodyPr/>
        <a:lstStyle/>
        <a:p>
          <a:endParaRPr lang="en-US"/>
        </a:p>
      </dgm:t>
    </dgm:pt>
    <dgm:pt modelId="{F3DE1A15-7B76-4028-90F4-D7AD9EFE7FB1}">
      <dgm:prSet/>
      <dgm:spPr/>
      <dgm:t>
        <a:bodyPr/>
        <a:lstStyle/>
        <a:p>
          <a:r>
            <a:rPr lang="en-US"/>
            <a:t>Simedar Jackson. 3 Social Network Takeaway, New York: Macfadden Communications Group LLC, 2016-09-01, Vol.29(9), p.26.</a:t>
          </a:r>
        </a:p>
      </dgm:t>
    </dgm:pt>
    <dgm:pt modelId="{9619437C-6BCD-4E59-B9B4-03B322233057}" type="parTrans" cxnId="{11F37D55-A0DC-463B-9107-1CBA9BFE5129}">
      <dgm:prSet/>
      <dgm:spPr/>
      <dgm:t>
        <a:bodyPr/>
        <a:lstStyle/>
        <a:p>
          <a:endParaRPr lang="en-US"/>
        </a:p>
      </dgm:t>
    </dgm:pt>
    <dgm:pt modelId="{10BD3468-131D-43EE-AED7-A521CAAD7B15}" type="sibTrans" cxnId="{11F37D55-A0DC-463B-9107-1CBA9BFE5129}">
      <dgm:prSet/>
      <dgm:spPr/>
      <dgm:t>
        <a:bodyPr/>
        <a:lstStyle/>
        <a:p>
          <a:endParaRPr lang="en-US"/>
        </a:p>
      </dgm:t>
    </dgm:pt>
    <dgm:pt modelId="{4A22DE8E-B22A-4508-92A5-CB51E246D359}" type="pres">
      <dgm:prSet presAssocID="{2C7AF3AF-2862-4502-B293-A1C2819CECD6}" presName="vert0" presStyleCnt="0">
        <dgm:presLayoutVars>
          <dgm:dir/>
          <dgm:animOne val="branch"/>
          <dgm:animLvl val="lvl"/>
        </dgm:presLayoutVars>
      </dgm:prSet>
      <dgm:spPr/>
    </dgm:pt>
    <dgm:pt modelId="{97032101-3BCC-4D63-89C3-3F5EFAC24437}" type="pres">
      <dgm:prSet presAssocID="{1CA1A524-902E-4C32-AA56-2D658DE306C5}" presName="thickLine" presStyleLbl="alignNode1" presStyleIdx="0" presStyleCnt="5"/>
      <dgm:spPr/>
    </dgm:pt>
    <dgm:pt modelId="{E70C20CC-2D6F-415A-AFB2-0C24D26FE6FE}" type="pres">
      <dgm:prSet presAssocID="{1CA1A524-902E-4C32-AA56-2D658DE306C5}" presName="horz1" presStyleCnt="0"/>
      <dgm:spPr/>
    </dgm:pt>
    <dgm:pt modelId="{1230EC88-0BA6-4CED-9E3D-2B9C3DFC8156}" type="pres">
      <dgm:prSet presAssocID="{1CA1A524-902E-4C32-AA56-2D658DE306C5}" presName="tx1" presStyleLbl="revTx" presStyleIdx="0" presStyleCnt="5"/>
      <dgm:spPr/>
    </dgm:pt>
    <dgm:pt modelId="{47FA6A1E-0881-44C5-9225-C04B947945EB}" type="pres">
      <dgm:prSet presAssocID="{1CA1A524-902E-4C32-AA56-2D658DE306C5}" presName="vert1" presStyleCnt="0"/>
      <dgm:spPr/>
    </dgm:pt>
    <dgm:pt modelId="{86ACB22C-3B91-41AE-9B0C-5A154452A1C6}" type="pres">
      <dgm:prSet presAssocID="{A8FC998F-5E02-425A-8597-C081E0C2718C}" presName="thickLine" presStyleLbl="alignNode1" presStyleIdx="1" presStyleCnt="5"/>
      <dgm:spPr/>
    </dgm:pt>
    <dgm:pt modelId="{85CBA5B6-B519-47C2-AAB3-18A1EB9004F4}" type="pres">
      <dgm:prSet presAssocID="{A8FC998F-5E02-425A-8597-C081E0C2718C}" presName="horz1" presStyleCnt="0"/>
      <dgm:spPr/>
    </dgm:pt>
    <dgm:pt modelId="{8CCA3418-1C66-4FF5-BD6D-7B7809D42B83}" type="pres">
      <dgm:prSet presAssocID="{A8FC998F-5E02-425A-8597-C081E0C2718C}" presName="tx1" presStyleLbl="revTx" presStyleIdx="1" presStyleCnt="5"/>
      <dgm:spPr/>
    </dgm:pt>
    <dgm:pt modelId="{5024E8D0-C650-4DE4-974F-AD23730F88D0}" type="pres">
      <dgm:prSet presAssocID="{A8FC998F-5E02-425A-8597-C081E0C2718C}" presName="vert1" presStyleCnt="0"/>
      <dgm:spPr/>
    </dgm:pt>
    <dgm:pt modelId="{F1DC8EF0-17A9-4EE5-AA20-F5DBD0371B84}" type="pres">
      <dgm:prSet presAssocID="{D8A3FE43-1F03-4831-B970-7BDD9BB2382C}" presName="thickLine" presStyleLbl="alignNode1" presStyleIdx="2" presStyleCnt="5"/>
      <dgm:spPr/>
    </dgm:pt>
    <dgm:pt modelId="{DB59BB0D-8E74-491E-8DAE-73FA64AF8367}" type="pres">
      <dgm:prSet presAssocID="{D8A3FE43-1F03-4831-B970-7BDD9BB2382C}" presName="horz1" presStyleCnt="0"/>
      <dgm:spPr/>
    </dgm:pt>
    <dgm:pt modelId="{313A3AD1-3DB5-4A03-AA04-E8BD0D006463}" type="pres">
      <dgm:prSet presAssocID="{D8A3FE43-1F03-4831-B970-7BDD9BB2382C}" presName="tx1" presStyleLbl="revTx" presStyleIdx="2" presStyleCnt="5"/>
      <dgm:spPr/>
    </dgm:pt>
    <dgm:pt modelId="{3383C8F8-B0DD-409D-B554-655C3BB38286}" type="pres">
      <dgm:prSet presAssocID="{D8A3FE43-1F03-4831-B970-7BDD9BB2382C}" presName="vert1" presStyleCnt="0"/>
      <dgm:spPr/>
    </dgm:pt>
    <dgm:pt modelId="{369015E3-6459-422B-AC76-E8EEE1A0AFC0}" type="pres">
      <dgm:prSet presAssocID="{61A0AAAA-390D-40C7-9A25-63372831B34B}" presName="thickLine" presStyleLbl="alignNode1" presStyleIdx="3" presStyleCnt="5"/>
      <dgm:spPr/>
    </dgm:pt>
    <dgm:pt modelId="{3B01B024-1C34-467A-985E-339B688E3298}" type="pres">
      <dgm:prSet presAssocID="{61A0AAAA-390D-40C7-9A25-63372831B34B}" presName="horz1" presStyleCnt="0"/>
      <dgm:spPr/>
    </dgm:pt>
    <dgm:pt modelId="{2E3F7A4B-8186-438B-A024-835DA7051AA3}" type="pres">
      <dgm:prSet presAssocID="{61A0AAAA-390D-40C7-9A25-63372831B34B}" presName="tx1" presStyleLbl="revTx" presStyleIdx="3" presStyleCnt="5"/>
      <dgm:spPr/>
    </dgm:pt>
    <dgm:pt modelId="{69140B51-CF9B-441D-804E-05E602C2FE94}" type="pres">
      <dgm:prSet presAssocID="{61A0AAAA-390D-40C7-9A25-63372831B34B}" presName="vert1" presStyleCnt="0"/>
      <dgm:spPr/>
    </dgm:pt>
    <dgm:pt modelId="{097D6416-323E-49F6-9252-583F55F95BF0}" type="pres">
      <dgm:prSet presAssocID="{F3DE1A15-7B76-4028-90F4-D7AD9EFE7FB1}" presName="thickLine" presStyleLbl="alignNode1" presStyleIdx="4" presStyleCnt="5"/>
      <dgm:spPr/>
    </dgm:pt>
    <dgm:pt modelId="{E30F9710-C304-4629-BC1F-09C6C79BCA47}" type="pres">
      <dgm:prSet presAssocID="{F3DE1A15-7B76-4028-90F4-D7AD9EFE7FB1}" presName="horz1" presStyleCnt="0"/>
      <dgm:spPr/>
    </dgm:pt>
    <dgm:pt modelId="{4555BCC0-B358-4F32-94A6-3DADFC36C27A}" type="pres">
      <dgm:prSet presAssocID="{F3DE1A15-7B76-4028-90F4-D7AD9EFE7FB1}" presName="tx1" presStyleLbl="revTx" presStyleIdx="4" presStyleCnt="5"/>
      <dgm:spPr/>
    </dgm:pt>
    <dgm:pt modelId="{46B115BF-0448-4721-9610-B3578229B2A6}" type="pres">
      <dgm:prSet presAssocID="{F3DE1A15-7B76-4028-90F4-D7AD9EFE7FB1}" presName="vert1" presStyleCnt="0"/>
      <dgm:spPr/>
    </dgm:pt>
  </dgm:ptLst>
  <dgm:cxnLst>
    <dgm:cxn modelId="{E20E5F15-A41D-48E9-9825-DE3C37508BE9}" type="presOf" srcId="{A8FC998F-5E02-425A-8597-C081E0C2718C}" destId="{8CCA3418-1C66-4FF5-BD6D-7B7809D42B83}" srcOrd="0" destOrd="0" presId="urn:microsoft.com/office/officeart/2008/layout/LinedList"/>
    <dgm:cxn modelId="{1C0C643B-F109-4303-9913-DA3265F031E4}" type="presOf" srcId="{61A0AAAA-390D-40C7-9A25-63372831B34B}" destId="{2E3F7A4B-8186-438B-A024-835DA7051AA3}" srcOrd="0" destOrd="0" presId="urn:microsoft.com/office/officeart/2008/layout/LinedList"/>
    <dgm:cxn modelId="{DEB8583D-1880-4F9A-BCC6-2B2806D7781D}" type="presOf" srcId="{F3DE1A15-7B76-4028-90F4-D7AD9EFE7FB1}" destId="{4555BCC0-B358-4F32-94A6-3DADFC36C27A}" srcOrd="0" destOrd="0" presId="urn:microsoft.com/office/officeart/2008/layout/LinedList"/>
    <dgm:cxn modelId="{900C3F5C-2D65-4AC6-B8F9-874A7C6712FD}" type="presOf" srcId="{D8A3FE43-1F03-4831-B970-7BDD9BB2382C}" destId="{313A3AD1-3DB5-4A03-AA04-E8BD0D006463}" srcOrd="0" destOrd="0" presId="urn:microsoft.com/office/officeart/2008/layout/LinedList"/>
    <dgm:cxn modelId="{11F37D55-A0DC-463B-9107-1CBA9BFE5129}" srcId="{2C7AF3AF-2862-4502-B293-A1C2819CECD6}" destId="{F3DE1A15-7B76-4028-90F4-D7AD9EFE7FB1}" srcOrd="4" destOrd="0" parTransId="{9619437C-6BCD-4E59-B9B4-03B322233057}" sibTransId="{10BD3468-131D-43EE-AED7-A521CAAD7B15}"/>
    <dgm:cxn modelId="{8E0EAA55-2593-40DE-BE37-BE67A196738A}" srcId="{2C7AF3AF-2862-4502-B293-A1C2819CECD6}" destId="{1CA1A524-902E-4C32-AA56-2D658DE306C5}" srcOrd="0" destOrd="0" parTransId="{C440CEFD-9882-4DF4-A06A-C65DF700C495}" sibTransId="{8302079C-3172-4B59-A0E9-C9206C4E84BF}"/>
    <dgm:cxn modelId="{509E6378-BB30-4AC1-897C-1AE9E7DD78CC}" srcId="{2C7AF3AF-2862-4502-B293-A1C2819CECD6}" destId="{A8FC998F-5E02-425A-8597-C081E0C2718C}" srcOrd="1" destOrd="0" parTransId="{A3ECAC0C-18C8-425E-9FE5-31A4BDAF8CF0}" sibTransId="{8D29DDA1-49C2-4361-9A67-2609F01698C4}"/>
    <dgm:cxn modelId="{BD647158-9908-4ADA-B67F-564A744279D5}" srcId="{2C7AF3AF-2862-4502-B293-A1C2819CECD6}" destId="{D8A3FE43-1F03-4831-B970-7BDD9BB2382C}" srcOrd="2" destOrd="0" parTransId="{C52B7886-0D69-4BA7-B460-66EE5B4BF77A}" sibTransId="{BAD8AD6C-CEDD-42B0-84BE-8B4E5B6062F7}"/>
    <dgm:cxn modelId="{587DF978-02A3-42D7-8CD2-E6B973DAA15B}" type="presOf" srcId="{2C7AF3AF-2862-4502-B293-A1C2819CECD6}" destId="{4A22DE8E-B22A-4508-92A5-CB51E246D359}" srcOrd="0" destOrd="0" presId="urn:microsoft.com/office/officeart/2008/layout/LinedList"/>
    <dgm:cxn modelId="{0B4391B0-8F56-49D8-B5BA-AC7E04F8D793}" srcId="{2C7AF3AF-2862-4502-B293-A1C2819CECD6}" destId="{61A0AAAA-390D-40C7-9A25-63372831B34B}" srcOrd="3" destOrd="0" parTransId="{8B656BE3-AFB5-4EA5-B356-74D604A83072}" sibTransId="{9E2E2435-8E48-40E9-A92E-0DBA82E6A58A}"/>
    <dgm:cxn modelId="{3002CAB9-95BA-4F0C-918B-254B55E521F5}" type="presOf" srcId="{1CA1A524-902E-4C32-AA56-2D658DE306C5}" destId="{1230EC88-0BA6-4CED-9E3D-2B9C3DFC8156}" srcOrd="0" destOrd="0" presId="urn:microsoft.com/office/officeart/2008/layout/LinedList"/>
    <dgm:cxn modelId="{FB8EE633-8A78-415C-ADFE-A4223B011B7F}" type="presParOf" srcId="{4A22DE8E-B22A-4508-92A5-CB51E246D359}" destId="{97032101-3BCC-4D63-89C3-3F5EFAC24437}" srcOrd="0" destOrd="0" presId="urn:microsoft.com/office/officeart/2008/layout/LinedList"/>
    <dgm:cxn modelId="{E4D461C8-56E3-42E3-BCA6-9B1E1E27E414}" type="presParOf" srcId="{4A22DE8E-B22A-4508-92A5-CB51E246D359}" destId="{E70C20CC-2D6F-415A-AFB2-0C24D26FE6FE}" srcOrd="1" destOrd="0" presId="urn:microsoft.com/office/officeart/2008/layout/LinedList"/>
    <dgm:cxn modelId="{B38E37F8-B7B6-499E-B919-667B95CF1938}" type="presParOf" srcId="{E70C20CC-2D6F-415A-AFB2-0C24D26FE6FE}" destId="{1230EC88-0BA6-4CED-9E3D-2B9C3DFC8156}" srcOrd="0" destOrd="0" presId="urn:microsoft.com/office/officeart/2008/layout/LinedList"/>
    <dgm:cxn modelId="{A8AC5588-928C-42E5-BF34-33102F0C2D1B}" type="presParOf" srcId="{E70C20CC-2D6F-415A-AFB2-0C24D26FE6FE}" destId="{47FA6A1E-0881-44C5-9225-C04B947945EB}" srcOrd="1" destOrd="0" presId="urn:microsoft.com/office/officeart/2008/layout/LinedList"/>
    <dgm:cxn modelId="{36562202-B34C-48A7-B1FC-48460C5C16B1}" type="presParOf" srcId="{4A22DE8E-B22A-4508-92A5-CB51E246D359}" destId="{86ACB22C-3B91-41AE-9B0C-5A154452A1C6}" srcOrd="2" destOrd="0" presId="urn:microsoft.com/office/officeart/2008/layout/LinedList"/>
    <dgm:cxn modelId="{347BF187-7410-4FC8-8892-AC67CBD0DE42}" type="presParOf" srcId="{4A22DE8E-B22A-4508-92A5-CB51E246D359}" destId="{85CBA5B6-B519-47C2-AAB3-18A1EB9004F4}" srcOrd="3" destOrd="0" presId="urn:microsoft.com/office/officeart/2008/layout/LinedList"/>
    <dgm:cxn modelId="{C02AE4B5-4538-4BD1-8F41-C614F4B1F3F9}" type="presParOf" srcId="{85CBA5B6-B519-47C2-AAB3-18A1EB9004F4}" destId="{8CCA3418-1C66-4FF5-BD6D-7B7809D42B83}" srcOrd="0" destOrd="0" presId="urn:microsoft.com/office/officeart/2008/layout/LinedList"/>
    <dgm:cxn modelId="{4183993F-DD0B-4F48-A7DA-3C5890373B43}" type="presParOf" srcId="{85CBA5B6-B519-47C2-AAB3-18A1EB9004F4}" destId="{5024E8D0-C650-4DE4-974F-AD23730F88D0}" srcOrd="1" destOrd="0" presId="urn:microsoft.com/office/officeart/2008/layout/LinedList"/>
    <dgm:cxn modelId="{75446DE2-57E1-40AC-8EA7-FD912A53FF11}" type="presParOf" srcId="{4A22DE8E-B22A-4508-92A5-CB51E246D359}" destId="{F1DC8EF0-17A9-4EE5-AA20-F5DBD0371B84}" srcOrd="4" destOrd="0" presId="urn:microsoft.com/office/officeart/2008/layout/LinedList"/>
    <dgm:cxn modelId="{58D80C78-FC60-4DEB-9CF3-FCE40362E7D6}" type="presParOf" srcId="{4A22DE8E-B22A-4508-92A5-CB51E246D359}" destId="{DB59BB0D-8E74-491E-8DAE-73FA64AF8367}" srcOrd="5" destOrd="0" presId="urn:microsoft.com/office/officeart/2008/layout/LinedList"/>
    <dgm:cxn modelId="{73E99217-38BD-4C38-B259-BE3AAD51E789}" type="presParOf" srcId="{DB59BB0D-8E74-491E-8DAE-73FA64AF8367}" destId="{313A3AD1-3DB5-4A03-AA04-E8BD0D006463}" srcOrd="0" destOrd="0" presId="urn:microsoft.com/office/officeart/2008/layout/LinedList"/>
    <dgm:cxn modelId="{7743FF8D-D752-4DB1-A018-5A3DFD425880}" type="presParOf" srcId="{DB59BB0D-8E74-491E-8DAE-73FA64AF8367}" destId="{3383C8F8-B0DD-409D-B554-655C3BB38286}" srcOrd="1" destOrd="0" presId="urn:microsoft.com/office/officeart/2008/layout/LinedList"/>
    <dgm:cxn modelId="{D818C8E7-320E-4B52-9BF5-486ABB331C05}" type="presParOf" srcId="{4A22DE8E-B22A-4508-92A5-CB51E246D359}" destId="{369015E3-6459-422B-AC76-E8EEE1A0AFC0}" srcOrd="6" destOrd="0" presId="urn:microsoft.com/office/officeart/2008/layout/LinedList"/>
    <dgm:cxn modelId="{A6663FAF-AFB2-4AA9-A101-5CA8138752D7}" type="presParOf" srcId="{4A22DE8E-B22A-4508-92A5-CB51E246D359}" destId="{3B01B024-1C34-467A-985E-339B688E3298}" srcOrd="7" destOrd="0" presId="urn:microsoft.com/office/officeart/2008/layout/LinedList"/>
    <dgm:cxn modelId="{474EEFFB-4979-49A0-A35B-2B2279F18538}" type="presParOf" srcId="{3B01B024-1C34-467A-985E-339B688E3298}" destId="{2E3F7A4B-8186-438B-A024-835DA7051AA3}" srcOrd="0" destOrd="0" presId="urn:microsoft.com/office/officeart/2008/layout/LinedList"/>
    <dgm:cxn modelId="{7A114ECB-5434-4AD7-8350-A7F639F9E862}" type="presParOf" srcId="{3B01B024-1C34-467A-985E-339B688E3298}" destId="{69140B51-CF9B-441D-804E-05E602C2FE94}" srcOrd="1" destOrd="0" presId="urn:microsoft.com/office/officeart/2008/layout/LinedList"/>
    <dgm:cxn modelId="{5870078F-CF03-4992-B51C-72C1C462FD87}" type="presParOf" srcId="{4A22DE8E-B22A-4508-92A5-CB51E246D359}" destId="{097D6416-323E-49F6-9252-583F55F95BF0}" srcOrd="8" destOrd="0" presId="urn:microsoft.com/office/officeart/2008/layout/LinedList"/>
    <dgm:cxn modelId="{ED8E9176-6524-490C-A527-392AF1223F9D}" type="presParOf" srcId="{4A22DE8E-B22A-4508-92A5-CB51E246D359}" destId="{E30F9710-C304-4629-BC1F-09C6C79BCA47}" srcOrd="9" destOrd="0" presId="urn:microsoft.com/office/officeart/2008/layout/LinedList"/>
    <dgm:cxn modelId="{D47EA672-AC21-4DF6-A21B-6BBA412F6445}" type="presParOf" srcId="{E30F9710-C304-4629-BC1F-09C6C79BCA47}" destId="{4555BCC0-B358-4F32-94A6-3DADFC36C27A}" srcOrd="0" destOrd="0" presId="urn:microsoft.com/office/officeart/2008/layout/LinedList"/>
    <dgm:cxn modelId="{8BACAFC5-D09C-483B-9C6A-93775F855545}" type="presParOf" srcId="{E30F9710-C304-4629-BC1F-09C6C79BCA47}" destId="{46B115BF-0448-4721-9610-B3578229B2A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032101-3BCC-4D63-89C3-3F5EFAC24437}">
      <dsp:nvSpPr>
        <dsp:cNvPr id="0" name=""/>
        <dsp:cNvSpPr/>
      </dsp:nvSpPr>
      <dsp:spPr>
        <a:xfrm>
          <a:off x="0" y="372"/>
          <a:ext cx="770594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230EC88-0BA6-4CED-9E3D-2B9C3DFC8156}">
      <dsp:nvSpPr>
        <dsp:cNvPr id="0" name=""/>
        <dsp:cNvSpPr/>
      </dsp:nvSpPr>
      <dsp:spPr>
        <a:xfrm>
          <a:off x="0" y="372"/>
          <a:ext cx="7705941" cy="610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Jennings, Lisa, Ten takeaways, Penton Media,Inc, Penton Business Media, 2016-06-20, Vol.50(9), p.50.</a:t>
          </a:r>
        </a:p>
      </dsp:txBody>
      <dsp:txXfrm>
        <a:off x="0" y="372"/>
        <a:ext cx="7705941" cy="610396"/>
      </dsp:txXfrm>
    </dsp:sp>
    <dsp:sp modelId="{86ACB22C-3B91-41AE-9B0C-5A154452A1C6}">
      <dsp:nvSpPr>
        <dsp:cNvPr id="0" name=""/>
        <dsp:cNvSpPr/>
      </dsp:nvSpPr>
      <dsp:spPr>
        <a:xfrm>
          <a:off x="0" y="610768"/>
          <a:ext cx="770594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CCA3418-1C66-4FF5-BD6D-7B7809D42B83}">
      <dsp:nvSpPr>
        <dsp:cNvPr id="0" name=""/>
        <dsp:cNvSpPr/>
      </dsp:nvSpPr>
      <dsp:spPr>
        <a:xfrm>
          <a:off x="0" y="610768"/>
          <a:ext cx="7705941" cy="610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 dirty="0"/>
            <a:t>Kochan, Anna. French fast food takeaway. Bedford: MCB UP Ltd, 1994-03-01, Vol.14(1), p.20-21.</a:t>
          </a:r>
          <a:endParaRPr lang="en-US" sz="1700" kern="1200" dirty="0"/>
        </a:p>
      </dsp:txBody>
      <dsp:txXfrm>
        <a:off x="0" y="610768"/>
        <a:ext cx="7705941" cy="610396"/>
      </dsp:txXfrm>
    </dsp:sp>
    <dsp:sp modelId="{F1DC8EF0-17A9-4EE5-AA20-F5DBD0371B84}">
      <dsp:nvSpPr>
        <dsp:cNvPr id="0" name=""/>
        <dsp:cNvSpPr/>
      </dsp:nvSpPr>
      <dsp:spPr>
        <a:xfrm>
          <a:off x="0" y="1221164"/>
          <a:ext cx="770594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13A3AD1-3DB5-4A03-AA04-E8BD0D006463}">
      <dsp:nvSpPr>
        <dsp:cNvPr id="0" name=""/>
        <dsp:cNvSpPr/>
      </dsp:nvSpPr>
      <dsp:spPr>
        <a:xfrm>
          <a:off x="0" y="1221164"/>
          <a:ext cx="7705941" cy="610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Lola Villard week 5 moodle Food and beverage service 9</a:t>
          </a:r>
          <a:r>
            <a:rPr lang="en-US" sz="1700" b="0" i="0" kern="1200" baseline="30000"/>
            <a:t>th</a:t>
          </a:r>
          <a:r>
            <a:rPr lang="en-US" sz="1700" b="0" i="0" kern="1200" baseline="0"/>
            <a:t> Edn. Hodder Education. London UK.</a:t>
          </a:r>
          <a:endParaRPr lang="en-US" sz="1700" kern="1200"/>
        </a:p>
      </dsp:txBody>
      <dsp:txXfrm>
        <a:off x="0" y="1221164"/>
        <a:ext cx="7705941" cy="610396"/>
      </dsp:txXfrm>
    </dsp:sp>
    <dsp:sp modelId="{369015E3-6459-422B-AC76-E8EEE1A0AFC0}">
      <dsp:nvSpPr>
        <dsp:cNvPr id="0" name=""/>
        <dsp:cNvSpPr/>
      </dsp:nvSpPr>
      <dsp:spPr>
        <a:xfrm>
          <a:off x="0" y="1831561"/>
          <a:ext cx="770594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E3F7A4B-8186-438B-A024-835DA7051AA3}">
      <dsp:nvSpPr>
        <dsp:cNvPr id="0" name=""/>
        <dsp:cNvSpPr/>
      </dsp:nvSpPr>
      <dsp:spPr>
        <a:xfrm>
          <a:off x="0" y="1831561"/>
          <a:ext cx="7705941" cy="610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Neckerman, Kathryn M, Takeaway food and health, England: British Medical Journal Publishing Group, 2014-03-13, Vol.348(mar135), p.g 1817.</a:t>
          </a:r>
        </a:p>
      </dsp:txBody>
      <dsp:txXfrm>
        <a:off x="0" y="1831561"/>
        <a:ext cx="7705941" cy="610396"/>
      </dsp:txXfrm>
    </dsp:sp>
    <dsp:sp modelId="{097D6416-323E-49F6-9252-583F55F95BF0}">
      <dsp:nvSpPr>
        <dsp:cNvPr id="0" name=""/>
        <dsp:cNvSpPr/>
      </dsp:nvSpPr>
      <dsp:spPr>
        <a:xfrm>
          <a:off x="0" y="2441957"/>
          <a:ext cx="7705941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555BCC0-B358-4F32-94A6-3DADFC36C27A}">
      <dsp:nvSpPr>
        <dsp:cNvPr id="0" name=""/>
        <dsp:cNvSpPr/>
      </dsp:nvSpPr>
      <dsp:spPr>
        <a:xfrm>
          <a:off x="0" y="2441957"/>
          <a:ext cx="7705941" cy="610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Simedar Jackson. 3 Social Network Takeaway, New York: Macfadden Communications Group LLC, 2016-09-01, Vol.29(9), p.26.</a:t>
          </a:r>
        </a:p>
      </dsp:txBody>
      <dsp:txXfrm>
        <a:off x="0" y="2441957"/>
        <a:ext cx="7705941" cy="6103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FA0FE-65AD-4D54-A9B6-08714E8E4B50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4FDB2-D941-44F8-8567-225EDAD12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237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FA0FE-65AD-4D54-A9B6-08714E8E4B50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4FDB2-D941-44F8-8567-225EDAD12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929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FA0FE-65AD-4D54-A9B6-08714E8E4B50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4FDB2-D941-44F8-8567-225EDAD12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424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FA0FE-65AD-4D54-A9B6-08714E8E4B50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4FDB2-D941-44F8-8567-225EDAD12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97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FA0FE-65AD-4D54-A9B6-08714E8E4B50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4FDB2-D941-44F8-8567-225EDAD12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29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FA0FE-65AD-4D54-A9B6-08714E8E4B50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4FDB2-D941-44F8-8567-225EDAD12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782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FA0FE-65AD-4D54-A9B6-08714E8E4B50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4FDB2-D941-44F8-8567-225EDAD12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530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FA0FE-65AD-4D54-A9B6-08714E8E4B50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4FDB2-D941-44F8-8567-225EDAD12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069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FA0FE-65AD-4D54-A9B6-08714E8E4B50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4FDB2-D941-44F8-8567-225EDAD12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922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FA0FE-65AD-4D54-A9B6-08714E8E4B50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4FDB2-D941-44F8-8567-225EDAD12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479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FA0FE-65AD-4D54-A9B6-08714E8E4B50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4FDB2-D941-44F8-8567-225EDAD12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803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DFA0FE-65AD-4D54-A9B6-08714E8E4B50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44FDB2-D941-44F8-8567-225EDAD12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545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trinityhoteltakeaway.com/" TargetMode="Externa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906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3B2069EE-A08E-44F0-B3F9-3CF8CC2DC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77976" cy="6857542"/>
          </a:xfrm>
          <a:custGeom>
            <a:avLst/>
            <a:gdLst>
              <a:gd name="connsiteX0" fmla="*/ 0 w 6126740"/>
              <a:gd name="connsiteY0" fmla="*/ 0 h 6857542"/>
              <a:gd name="connsiteX1" fmla="*/ 4980067 w 6126740"/>
              <a:gd name="connsiteY1" fmla="*/ 0 h 6857542"/>
              <a:gd name="connsiteX2" fmla="*/ 4992714 w 6126740"/>
              <a:gd name="connsiteY2" fmla="*/ 31774 h 6857542"/>
              <a:gd name="connsiteX3" fmla="*/ 6047722 w 6126740"/>
              <a:gd name="connsiteY3" fmla="*/ 2682457 h 6857542"/>
              <a:gd name="connsiteX4" fmla="*/ 6047722 w 6126740"/>
              <a:gd name="connsiteY4" fmla="*/ 3752208 h 6857542"/>
              <a:gd name="connsiteX5" fmla="*/ 4890218 w 6126740"/>
              <a:gd name="connsiteY5" fmla="*/ 6660411 h 6857542"/>
              <a:gd name="connsiteX6" fmla="*/ 4811756 w 6126740"/>
              <a:gd name="connsiteY6" fmla="*/ 6857542 h 6857542"/>
              <a:gd name="connsiteX7" fmla="*/ 0 w 6126740"/>
              <a:gd name="connsiteY7" fmla="*/ 6857542 h 68575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26740" h="6857542">
                <a:moveTo>
                  <a:pt x="0" y="0"/>
                </a:moveTo>
                <a:lnTo>
                  <a:pt x="4980067" y="0"/>
                </a:lnTo>
                <a:lnTo>
                  <a:pt x="4992714" y="31774"/>
                </a:lnTo>
                <a:cubicBezTo>
                  <a:pt x="6047722" y="2682457"/>
                  <a:pt x="6047722" y="2682457"/>
                  <a:pt x="6047722" y="2682457"/>
                </a:cubicBezTo>
                <a:cubicBezTo>
                  <a:pt x="6153080" y="2988100"/>
                  <a:pt x="6153080" y="3446565"/>
                  <a:pt x="6047722" y="3752208"/>
                </a:cubicBezTo>
                <a:cubicBezTo>
                  <a:pt x="5563735" y="4968215"/>
                  <a:pt x="5185620" y="5918220"/>
                  <a:pt x="4890218" y="6660411"/>
                </a:cubicBezTo>
                <a:lnTo>
                  <a:pt x="4811756" y="6857542"/>
                </a:lnTo>
                <a:lnTo>
                  <a:pt x="0" y="685754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5F3F5B-99D9-63B4-8B43-289C839C82FB}"/>
              </a:ext>
            </a:extLst>
          </p:cNvPr>
          <p:cNvSpPr txBox="1"/>
          <p:nvPr/>
        </p:nvSpPr>
        <p:spPr>
          <a:xfrm>
            <a:off x="623423" y="1289146"/>
            <a:ext cx="3374821" cy="42797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9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Menu takeaway for Hotel Trinity 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E12BF2FB-8A96-4B53-86A0-04755C545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58714" y="681628"/>
            <a:ext cx="1269343" cy="1172973"/>
            <a:chOff x="7493121" y="1000124"/>
            <a:chExt cx="1562267" cy="1172973"/>
          </a:xfrm>
        </p:grpSpPr>
        <p:sp>
          <p:nvSpPr>
            <p:cNvPr id="43" name="Freeform 5">
              <a:extLst>
                <a:ext uri="{FF2B5EF4-FFF2-40B4-BE49-F238E27FC236}">
                  <a16:creationId xmlns:a16="http://schemas.microsoft.com/office/drawing/2014/main" id="{893D4739-55F8-4E73-8F98-AF42D54BD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312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5">
              <a:extLst>
                <a:ext uri="{FF2B5EF4-FFF2-40B4-BE49-F238E27FC236}">
                  <a16:creationId xmlns:a16="http://schemas.microsoft.com/office/drawing/2014/main" id="{A1AA190F-FB42-4BED-8AA1-A5A01B43C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29322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3F0B56AB-C3F0-A0CF-B8E5-421FE5EED30A}"/>
              </a:ext>
            </a:extLst>
          </p:cNvPr>
          <p:cNvSpPr txBox="1"/>
          <p:nvPr/>
        </p:nvSpPr>
        <p:spPr>
          <a:xfrm>
            <a:off x="5292738" y="1854601"/>
            <a:ext cx="3881078" cy="31487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Student name: Irina Roxana Birladeanu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Student number: 2121941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Food &amp; Beverage Operations BMIH4002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Lecturer: Steve Jones</a:t>
            </a:r>
          </a:p>
        </p:txBody>
      </p:sp>
    </p:spTree>
    <p:extLst>
      <p:ext uri="{BB962C8B-B14F-4D97-AF65-F5344CB8AC3E}">
        <p14:creationId xmlns:p14="http://schemas.microsoft.com/office/powerpoint/2010/main" val="33301799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C1A4AC8-58D3-9042-CFFC-A80B9A82FE49}"/>
              </a:ext>
            </a:extLst>
          </p:cNvPr>
          <p:cNvSpPr/>
          <p:nvPr/>
        </p:nvSpPr>
        <p:spPr>
          <a:xfrm>
            <a:off x="51646" y="0"/>
            <a:ext cx="5173085" cy="681527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GB" sz="1600" dirty="0"/>
          </a:p>
          <a:p>
            <a:pPr algn="just"/>
            <a:endParaRPr lang="en-GB" sz="16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754F90F-B75C-3317-56AF-9D20B74EBD81}"/>
              </a:ext>
            </a:extLst>
          </p:cNvPr>
          <p:cNvSpPr/>
          <p:nvPr/>
        </p:nvSpPr>
        <p:spPr>
          <a:xfrm>
            <a:off x="-1845" y="1"/>
            <a:ext cx="5178441" cy="1791444"/>
          </a:xfrm>
          <a:custGeom>
            <a:avLst/>
            <a:gdLst>
              <a:gd name="connsiteX0" fmla="*/ 0 w 4946072"/>
              <a:gd name="connsiteY0" fmla="*/ 0 h 914400"/>
              <a:gd name="connsiteX1" fmla="*/ 4946072 w 4946072"/>
              <a:gd name="connsiteY1" fmla="*/ 0 h 914400"/>
              <a:gd name="connsiteX2" fmla="*/ 4946072 w 4946072"/>
              <a:gd name="connsiteY2" fmla="*/ 914400 h 914400"/>
              <a:gd name="connsiteX3" fmla="*/ 0 w 4946072"/>
              <a:gd name="connsiteY3" fmla="*/ 914400 h 914400"/>
              <a:gd name="connsiteX4" fmla="*/ 0 w 4946072"/>
              <a:gd name="connsiteY4" fmla="*/ 0 h 914400"/>
              <a:gd name="connsiteX0" fmla="*/ 5043055 w 5043055"/>
              <a:gd name="connsiteY0" fmla="*/ 0 h 928255"/>
              <a:gd name="connsiteX1" fmla="*/ 4946072 w 5043055"/>
              <a:gd name="connsiteY1" fmla="*/ 13855 h 928255"/>
              <a:gd name="connsiteX2" fmla="*/ 4946072 w 5043055"/>
              <a:gd name="connsiteY2" fmla="*/ 928255 h 928255"/>
              <a:gd name="connsiteX3" fmla="*/ 0 w 5043055"/>
              <a:gd name="connsiteY3" fmla="*/ 928255 h 928255"/>
              <a:gd name="connsiteX4" fmla="*/ 5043055 w 5043055"/>
              <a:gd name="connsiteY4" fmla="*/ 0 h 928255"/>
              <a:gd name="connsiteX0" fmla="*/ 0 w 5070763"/>
              <a:gd name="connsiteY0" fmla="*/ 0 h 2549236"/>
              <a:gd name="connsiteX1" fmla="*/ 5070763 w 5070763"/>
              <a:gd name="connsiteY1" fmla="*/ 1634836 h 2549236"/>
              <a:gd name="connsiteX2" fmla="*/ 5070763 w 5070763"/>
              <a:gd name="connsiteY2" fmla="*/ 2549236 h 2549236"/>
              <a:gd name="connsiteX3" fmla="*/ 124691 w 5070763"/>
              <a:gd name="connsiteY3" fmla="*/ 2549236 h 2549236"/>
              <a:gd name="connsiteX4" fmla="*/ 0 w 5070763"/>
              <a:gd name="connsiteY4" fmla="*/ 0 h 2549236"/>
              <a:gd name="connsiteX0" fmla="*/ 41563 w 5112326"/>
              <a:gd name="connsiteY0" fmla="*/ 0 h 2590800"/>
              <a:gd name="connsiteX1" fmla="*/ 5112326 w 5112326"/>
              <a:gd name="connsiteY1" fmla="*/ 1634836 h 2590800"/>
              <a:gd name="connsiteX2" fmla="*/ 5112326 w 5112326"/>
              <a:gd name="connsiteY2" fmla="*/ 2549236 h 2590800"/>
              <a:gd name="connsiteX3" fmla="*/ 0 w 5112326"/>
              <a:gd name="connsiteY3" fmla="*/ 2590800 h 2590800"/>
              <a:gd name="connsiteX4" fmla="*/ 41563 w 5112326"/>
              <a:gd name="connsiteY4" fmla="*/ 0 h 2590800"/>
              <a:gd name="connsiteX0" fmla="*/ 41563 w 5112326"/>
              <a:gd name="connsiteY0" fmla="*/ 0 h 2590800"/>
              <a:gd name="connsiteX1" fmla="*/ 4959926 w 5112326"/>
              <a:gd name="connsiteY1" fmla="*/ 263236 h 2590800"/>
              <a:gd name="connsiteX2" fmla="*/ 5112326 w 5112326"/>
              <a:gd name="connsiteY2" fmla="*/ 2549236 h 2590800"/>
              <a:gd name="connsiteX3" fmla="*/ 0 w 5112326"/>
              <a:gd name="connsiteY3" fmla="*/ 2590800 h 2590800"/>
              <a:gd name="connsiteX4" fmla="*/ 41563 w 5112326"/>
              <a:gd name="connsiteY4" fmla="*/ 0 h 2590800"/>
              <a:gd name="connsiteX0" fmla="*/ 41563 w 5015344"/>
              <a:gd name="connsiteY0" fmla="*/ 0 h 2590800"/>
              <a:gd name="connsiteX1" fmla="*/ 4959926 w 5015344"/>
              <a:gd name="connsiteY1" fmla="*/ 263236 h 2590800"/>
              <a:gd name="connsiteX2" fmla="*/ 5015344 w 5015344"/>
              <a:gd name="connsiteY2" fmla="*/ 263236 h 2590800"/>
              <a:gd name="connsiteX3" fmla="*/ 0 w 5015344"/>
              <a:gd name="connsiteY3" fmla="*/ 2590800 h 2590800"/>
              <a:gd name="connsiteX4" fmla="*/ 41563 w 5015344"/>
              <a:gd name="connsiteY4" fmla="*/ 0 h 2590800"/>
              <a:gd name="connsiteX0" fmla="*/ 41563 w 5015344"/>
              <a:gd name="connsiteY0" fmla="*/ 0 h 2590800"/>
              <a:gd name="connsiteX1" fmla="*/ 4959926 w 5015344"/>
              <a:gd name="connsiteY1" fmla="*/ 263236 h 2590800"/>
              <a:gd name="connsiteX2" fmla="*/ 5015344 w 5015344"/>
              <a:gd name="connsiteY2" fmla="*/ 263236 h 2590800"/>
              <a:gd name="connsiteX3" fmla="*/ 0 w 5015344"/>
              <a:gd name="connsiteY3" fmla="*/ 2590800 h 2590800"/>
              <a:gd name="connsiteX4" fmla="*/ 41563 w 5015344"/>
              <a:gd name="connsiteY4" fmla="*/ 0 h 2590800"/>
              <a:gd name="connsiteX0" fmla="*/ 0 w 5178444"/>
              <a:gd name="connsiteY0" fmla="*/ 0 h 3006436"/>
              <a:gd name="connsiteX1" fmla="*/ 4918363 w 5178444"/>
              <a:gd name="connsiteY1" fmla="*/ 263236 h 3006436"/>
              <a:gd name="connsiteX2" fmla="*/ 4973781 w 5178444"/>
              <a:gd name="connsiteY2" fmla="*/ 263236 h 3006436"/>
              <a:gd name="connsiteX3" fmla="*/ 4156364 w 5178444"/>
              <a:gd name="connsiteY3" fmla="*/ 3006436 h 3006436"/>
              <a:gd name="connsiteX4" fmla="*/ 0 w 5178444"/>
              <a:gd name="connsiteY4" fmla="*/ 0 h 3006436"/>
              <a:gd name="connsiteX0" fmla="*/ 0 w 5206153"/>
              <a:gd name="connsiteY0" fmla="*/ 1551996 h 2743486"/>
              <a:gd name="connsiteX1" fmla="*/ 4946072 w 5206153"/>
              <a:gd name="connsiteY1" fmla="*/ 286 h 2743486"/>
              <a:gd name="connsiteX2" fmla="*/ 5001490 w 5206153"/>
              <a:gd name="connsiteY2" fmla="*/ 286 h 2743486"/>
              <a:gd name="connsiteX3" fmla="*/ 4184073 w 5206153"/>
              <a:gd name="connsiteY3" fmla="*/ 2743486 h 2743486"/>
              <a:gd name="connsiteX4" fmla="*/ 0 w 5206153"/>
              <a:gd name="connsiteY4" fmla="*/ 1551996 h 2743486"/>
              <a:gd name="connsiteX0" fmla="*/ 0 w 5220008"/>
              <a:gd name="connsiteY0" fmla="*/ 1759814 h 2743486"/>
              <a:gd name="connsiteX1" fmla="*/ 4959927 w 5220008"/>
              <a:gd name="connsiteY1" fmla="*/ 286 h 2743486"/>
              <a:gd name="connsiteX2" fmla="*/ 5015345 w 5220008"/>
              <a:gd name="connsiteY2" fmla="*/ 286 h 2743486"/>
              <a:gd name="connsiteX3" fmla="*/ 4197928 w 5220008"/>
              <a:gd name="connsiteY3" fmla="*/ 2743486 h 2743486"/>
              <a:gd name="connsiteX4" fmla="*/ 0 w 5220008"/>
              <a:gd name="connsiteY4" fmla="*/ 1759814 h 2743486"/>
              <a:gd name="connsiteX0" fmla="*/ 0 w 5220008"/>
              <a:gd name="connsiteY0" fmla="*/ 1759814 h 2743486"/>
              <a:gd name="connsiteX1" fmla="*/ 4959927 w 5220008"/>
              <a:gd name="connsiteY1" fmla="*/ 286 h 2743486"/>
              <a:gd name="connsiteX2" fmla="*/ 5015345 w 5220008"/>
              <a:gd name="connsiteY2" fmla="*/ 286 h 2743486"/>
              <a:gd name="connsiteX3" fmla="*/ 4197928 w 5220008"/>
              <a:gd name="connsiteY3" fmla="*/ 2743486 h 2743486"/>
              <a:gd name="connsiteX4" fmla="*/ 0 w 5220008"/>
              <a:gd name="connsiteY4" fmla="*/ 1759814 h 2743486"/>
              <a:gd name="connsiteX0" fmla="*/ 1844 w 5221852"/>
              <a:gd name="connsiteY0" fmla="*/ 1759814 h 2743486"/>
              <a:gd name="connsiteX1" fmla="*/ 4961771 w 5221852"/>
              <a:gd name="connsiteY1" fmla="*/ 286 h 2743486"/>
              <a:gd name="connsiteX2" fmla="*/ 5017189 w 5221852"/>
              <a:gd name="connsiteY2" fmla="*/ 286 h 2743486"/>
              <a:gd name="connsiteX3" fmla="*/ 4199772 w 5221852"/>
              <a:gd name="connsiteY3" fmla="*/ 2743486 h 2743486"/>
              <a:gd name="connsiteX4" fmla="*/ 1844 w 5221852"/>
              <a:gd name="connsiteY4" fmla="*/ 1759814 h 2743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21852" h="2743486">
                <a:moveTo>
                  <a:pt x="1844" y="1759814"/>
                </a:moveTo>
                <a:cubicBezTo>
                  <a:pt x="-90521" y="-59749"/>
                  <a:pt x="3308462" y="586795"/>
                  <a:pt x="4961771" y="286"/>
                </a:cubicBezTo>
                <a:lnTo>
                  <a:pt x="5017189" y="286"/>
                </a:lnTo>
                <a:cubicBezTo>
                  <a:pt x="4980244" y="-27423"/>
                  <a:pt x="5871553" y="1967631"/>
                  <a:pt x="4199772" y="2743486"/>
                </a:cubicBezTo>
                <a:lnTo>
                  <a:pt x="1844" y="1759814"/>
                </a:lnTo>
                <a:close/>
              </a:path>
            </a:pathLst>
          </a:cu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ln w="0"/>
                <a:solidFill>
                  <a:schemeClr val="bg1"/>
                </a:solidFill>
              </a:rPr>
              <a:t>Trinity Hotel menu takeaway</a:t>
            </a:r>
          </a:p>
        </p:txBody>
      </p:sp>
      <p:pic>
        <p:nvPicPr>
          <p:cNvPr id="9" name="Picture 8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6ED9185C-D1FF-188A-4BF1-17D0C026CB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47" y="3358458"/>
            <a:ext cx="955964" cy="89718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42A0C61-8B69-95E4-839B-68977171F7EF}"/>
              </a:ext>
            </a:extLst>
          </p:cNvPr>
          <p:cNvSpPr txBox="1"/>
          <p:nvPr/>
        </p:nvSpPr>
        <p:spPr>
          <a:xfrm>
            <a:off x="3333942" y="2096841"/>
            <a:ext cx="1842654" cy="95410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For orders call:07372075063</a:t>
            </a:r>
          </a:p>
          <a:p>
            <a:r>
              <a:rPr lang="en-GB" sz="1400" dirty="0">
                <a:solidFill>
                  <a:schemeClr val="bg1"/>
                </a:solidFill>
              </a:rPr>
              <a:t>You can also order online using</a:t>
            </a:r>
            <a:r>
              <a:rPr lang="en-GB" sz="1400" dirty="0">
                <a:solidFill>
                  <a:schemeClr val="accent2"/>
                </a:solidFill>
              </a:rPr>
              <a:t>:</a:t>
            </a:r>
          </a:p>
        </p:txBody>
      </p:sp>
      <p:pic>
        <p:nvPicPr>
          <p:cNvPr id="15" name="Picture 1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4BAB0C1-B47C-9FF8-2486-9C8ED5C06D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2124" y="3182689"/>
            <a:ext cx="762001" cy="890732"/>
          </a:xfrm>
          <a:prstGeom prst="rect">
            <a:avLst/>
          </a:prstGeom>
        </p:spPr>
      </p:pic>
      <p:pic>
        <p:nvPicPr>
          <p:cNvPr id="17" name="Picture 1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E8FB969B-A470-FFE2-8073-7DB0E81432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9615" y="3159318"/>
            <a:ext cx="762002" cy="900875"/>
          </a:xfrm>
          <a:prstGeom prst="rect">
            <a:avLst/>
          </a:prstGeom>
        </p:spPr>
      </p:pic>
      <p:pic>
        <p:nvPicPr>
          <p:cNvPr id="19" name="Picture 18" descr="Logo&#10;&#10;Description automatically generated">
            <a:extLst>
              <a:ext uri="{FF2B5EF4-FFF2-40B4-BE49-F238E27FC236}">
                <a16:creationId xmlns:a16="http://schemas.microsoft.com/office/drawing/2014/main" id="{73956528-CF25-B604-1818-9EBDCC0B17A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5165" y="3172546"/>
            <a:ext cx="904312" cy="90087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138587F9-69C4-75A2-4FB3-8B7CE0A7672B}"/>
              </a:ext>
            </a:extLst>
          </p:cNvPr>
          <p:cNvSpPr txBox="1"/>
          <p:nvPr/>
        </p:nvSpPr>
        <p:spPr>
          <a:xfrm>
            <a:off x="-15892" y="4305208"/>
            <a:ext cx="517844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b="1" dirty="0">
                <a:solidFill>
                  <a:srgbClr val="FF0000"/>
                </a:solidFill>
              </a:rPr>
              <a:t>IF YOU HAVE A FOOD ALLERGY DIETARY REQUIREMENT, PLEASE INFORM A MEMBER OF OUR STAFF BEFORE YOU PLACE YOUR ORDER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DF7FC6E-D49E-58DB-B64A-2632F2E764BE}"/>
              </a:ext>
            </a:extLst>
          </p:cNvPr>
          <p:cNvSpPr txBox="1"/>
          <p:nvPr/>
        </p:nvSpPr>
        <p:spPr>
          <a:xfrm>
            <a:off x="1908502" y="4901289"/>
            <a:ext cx="1357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Starters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E1CC988-3C2E-E977-921B-9CD84E39BCFE}"/>
              </a:ext>
            </a:extLst>
          </p:cNvPr>
          <p:cNvSpPr txBox="1"/>
          <p:nvPr/>
        </p:nvSpPr>
        <p:spPr>
          <a:xfrm>
            <a:off x="62343" y="5167927"/>
            <a:ext cx="510020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WHITEBAIT							5.95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Deep fried whitebait served with garlic mayonnaise         </a:t>
            </a:r>
          </a:p>
          <a:p>
            <a:r>
              <a:rPr lang="en-GB" sz="1600" b="1" dirty="0">
                <a:solidFill>
                  <a:schemeClr val="bg1"/>
                </a:solidFill>
              </a:rPr>
              <a:t> </a:t>
            </a:r>
          </a:p>
          <a:p>
            <a:r>
              <a:rPr lang="en-GB" sz="1600" dirty="0">
                <a:solidFill>
                  <a:schemeClr val="bg1"/>
                </a:solidFill>
              </a:rPr>
              <a:t>GARLIC BREAD  CHEESY (V)  497KCAL                        2.90                          				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dirty="0">
                <a:solidFill>
                  <a:prstClr val="white"/>
                </a:solidFill>
                <a:latin typeface="Calibri" panose="020F0502020204030204"/>
              </a:rPr>
              <a:t>POTATO BORA   (V)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					</a:t>
            </a:r>
            <a:r>
              <a:rPr lang="en-GB" sz="1600" dirty="0">
                <a:solidFill>
                  <a:prstClr val="white"/>
                </a:solidFill>
                <a:latin typeface="Calibri" panose="020F0502020204030204"/>
              </a:rPr>
              <a:t>          3.50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600" b="1" dirty="0">
              <a:solidFill>
                <a:schemeClr val="bg1"/>
              </a:solidFill>
            </a:endParaRPr>
          </a:p>
          <a:p>
            <a:endParaRPr lang="en-GB" sz="1400" b="1" dirty="0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8A0233F-AB38-E3CC-BA3D-3F93B924979B}"/>
              </a:ext>
            </a:extLst>
          </p:cNvPr>
          <p:cNvSpPr txBox="1"/>
          <p:nvPr/>
        </p:nvSpPr>
        <p:spPr>
          <a:xfrm>
            <a:off x="5273832" y="42175"/>
            <a:ext cx="4632168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dirty="0">
                <a:solidFill>
                  <a:schemeClr val="bg1"/>
                </a:solidFill>
              </a:rPr>
              <a:t>	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		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MAINS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80Z SIRLOIN STEAK 351KCAL		</a:t>
            </a:r>
            <a:r>
              <a:rPr lang="en-GB" sz="1600" dirty="0">
                <a:solidFill>
                  <a:prstClr val="white"/>
                </a:solidFill>
                <a:latin typeface="Calibri" panose="020F0502020204030204"/>
              </a:rPr>
              <a:t>          16.95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Grilled to your liking                                 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RARE ,MEDIUM RARE,MEDIUM, MEDIUM WELL, WELL DONE</a:t>
            </a:r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160Z MIXED GRILL 458KCAL			           16.00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 lamb chop, pork steak, gammon, sausage, egg</a:t>
            </a:r>
            <a:endParaRPr lang="en-GB" sz="12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HOUSE BURGER	 200KCAL			            10.00</a:t>
            </a:r>
          </a:p>
          <a:p>
            <a:r>
              <a:rPr lang="en-GB" sz="1200" dirty="0">
                <a:solidFill>
                  <a:schemeClr val="bg1"/>
                </a:solidFill>
              </a:rPr>
              <a:t>6oz beef burger, onions, tomatoes, lettuce, cheese&amp; chipotle sauce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LAMB CHOPS    375KCAL                                    15.95</a:t>
            </a:r>
          </a:p>
          <a:p>
            <a:r>
              <a:rPr lang="en-GB" sz="1200" dirty="0">
                <a:solidFill>
                  <a:schemeClr val="bg1"/>
                </a:solidFill>
              </a:rPr>
              <a:t>Grilled to your liking</a:t>
            </a:r>
          </a:p>
          <a:p>
            <a:r>
              <a:rPr lang="en-GB" sz="1200" dirty="0">
                <a:solidFill>
                  <a:schemeClr val="bg1"/>
                </a:solidFill>
              </a:rPr>
              <a:t>RARE, MEDIUM RARE, MEDIUM, MEDIUM WELL, WELL DONE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HOMEMADE LASAGNA  394KCAL                       14.95</a:t>
            </a:r>
          </a:p>
          <a:p>
            <a:r>
              <a:rPr lang="en-GB" sz="1200" dirty="0">
                <a:solidFill>
                  <a:schemeClr val="bg1"/>
                </a:solidFill>
              </a:rPr>
              <a:t>Homemade beef </a:t>
            </a:r>
            <a:r>
              <a:rPr lang="en-GB" sz="1200" dirty="0" err="1">
                <a:solidFill>
                  <a:schemeClr val="bg1"/>
                </a:solidFill>
              </a:rPr>
              <a:t>lasagna</a:t>
            </a:r>
            <a:r>
              <a:rPr lang="en-GB" sz="1200" dirty="0">
                <a:solidFill>
                  <a:schemeClr val="bg1"/>
                </a:solidFill>
              </a:rPr>
              <a:t> with the original recipe from our restaurant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F364A58-9769-BF7A-A97D-A48ABFB919D2}"/>
              </a:ext>
            </a:extLst>
          </p:cNvPr>
          <p:cNvSpPr txBox="1"/>
          <p:nvPr/>
        </p:nvSpPr>
        <p:spPr>
          <a:xfrm flipV="1">
            <a:off x="124690" y="2865169"/>
            <a:ext cx="30272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79C1324-EDD2-4042-1359-C0CB132A1D7B}"/>
              </a:ext>
            </a:extLst>
          </p:cNvPr>
          <p:cNvSpPr txBox="1"/>
          <p:nvPr/>
        </p:nvSpPr>
        <p:spPr>
          <a:xfrm>
            <a:off x="24245" y="2216727"/>
            <a:ext cx="2830095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Opening time for deliveries and collection( card, cash or payment directly on the site </a:t>
            </a:r>
            <a:r>
              <a:rPr lang="en-GB" sz="1400" b="1" dirty="0">
                <a:solidFill>
                  <a:schemeClr val="bg1"/>
                </a:solidFill>
                <a:hlinkClick r:id="rId6"/>
              </a:rPr>
              <a:t>www.trinityhoteltakeaway.com</a:t>
            </a:r>
            <a:r>
              <a:rPr lang="en-GB" sz="1400" b="1" dirty="0">
                <a:solidFill>
                  <a:schemeClr val="bg1"/>
                </a:solidFill>
              </a:rPr>
              <a:t>)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Monday- Sunday 10am-11pm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B87011-318C-B5A6-D8A1-F4A3F74813D4}"/>
              </a:ext>
            </a:extLst>
          </p:cNvPr>
          <p:cNvSpPr txBox="1"/>
          <p:nvPr/>
        </p:nvSpPr>
        <p:spPr>
          <a:xfrm>
            <a:off x="7176654" y="4489874"/>
            <a:ext cx="15932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SIDES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9D7EAB-DBDC-E105-4FEE-1E846D1F22B7}"/>
              </a:ext>
            </a:extLst>
          </p:cNvPr>
          <p:cNvSpPr txBox="1"/>
          <p:nvPr/>
        </p:nvSpPr>
        <p:spPr>
          <a:xfrm>
            <a:off x="5235428" y="4974130"/>
            <a:ext cx="4681108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CHIPS (V)                                                                     4.00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JACKET POTATO                                                           2.00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HOMEMADE CHIPS                                                    3.00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STEAMED VEGETABLES                                              3.00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36922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F0CCF1C-CCF9-589F-C5B2-EC5FB813DB77}"/>
              </a:ext>
            </a:extLst>
          </p:cNvPr>
          <p:cNvSpPr/>
          <p:nvPr/>
        </p:nvSpPr>
        <p:spPr>
          <a:xfrm flipH="1">
            <a:off x="8922326" y="0"/>
            <a:ext cx="983673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DF1EE08-31F3-25BE-9FAA-6D2F2E1A13A6}"/>
              </a:ext>
            </a:extLst>
          </p:cNvPr>
          <p:cNvSpPr/>
          <p:nvPr/>
        </p:nvSpPr>
        <p:spPr>
          <a:xfrm>
            <a:off x="4775473" y="0"/>
            <a:ext cx="5130527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09A112F-FCB7-EB66-9B80-F3587A7F6A80}"/>
              </a:ext>
            </a:extLst>
          </p:cNvPr>
          <p:cNvSpPr txBox="1"/>
          <p:nvPr/>
        </p:nvSpPr>
        <p:spPr>
          <a:xfrm>
            <a:off x="1905001" y="166254"/>
            <a:ext cx="51123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D</a:t>
            </a:r>
            <a:r>
              <a:rPr lang="en-GB" sz="1600" dirty="0">
                <a:solidFill>
                  <a:schemeClr val="bg1"/>
                </a:solidFill>
              </a:rPr>
              <a:t>KIDS MEALS</a:t>
            </a:r>
            <a:endParaRPr lang="en-GB" sz="1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332837-D021-2398-6837-0835DAEF24E0}"/>
              </a:ext>
            </a:extLst>
          </p:cNvPr>
          <p:cNvSpPr txBox="1"/>
          <p:nvPr/>
        </p:nvSpPr>
        <p:spPr>
          <a:xfrm>
            <a:off x="0" y="484026"/>
            <a:ext cx="511232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MINI VEGGIE DIPPERS (V)                                               4.85</a:t>
            </a:r>
          </a:p>
          <a:p>
            <a:r>
              <a:rPr lang="en-GB" sz="1200" dirty="0">
                <a:solidFill>
                  <a:schemeClr val="bg1"/>
                </a:solidFill>
              </a:rPr>
              <a:t>Cuisine, veggie fingers, tomato ketchup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MINI CHICKEN DIPPERS                                                   4.00</a:t>
            </a:r>
          </a:p>
          <a:p>
            <a:r>
              <a:rPr lang="en-GB" sz="1200" dirty="0">
                <a:solidFill>
                  <a:schemeClr val="bg1"/>
                </a:solidFill>
              </a:rPr>
              <a:t>Chicken breast pieces, tomato ketchup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CHICKEN BURGER                                                             4.15</a:t>
            </a:r>
          </a:p>
          <a:p>
            <a:r>
              <a:rPr lang="en-GB" sz="1600" dirty="0">
                <a:solidFill>
                  <a:schemeClr val="bg1"/>
                </a:solidFill>
              </a:rPr>
              <a:t>Lettuce, tomato and melted cheese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BEF BURGER                                                                       4.15</a:t>
            </a:r>
          </a:p>
          <a:p>
            <a:r>
              <a:rPr lang="en-GB" sz="1600" dirty="0">
                <a:solidFill>
                  <a:schemeClr val="bg1"/>
                </a:solidFill>
              </a:rPr>
              <a:t>Lettuce ,tomato and melted cheese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0BCB4D-9DEF-A27E-3677-D088782FC5D2}"/>
              </a:ext>
            </a:extLst>
          </p:cNvPr>
          <p:cNvSpPr txBox="1"/>
          <p:nvPr/>
        </p:nvSpPr>
        <p:spPr>
          <a:xfrm>
            <a:off x="2043546" y="3518173"/>
            <a:ext cx="1260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DESSERTS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F3A045-0B0A-C2B4-1385-7AAE63B849D4}"/>
              </a:ext>
            </a:extLst>
          </p:cNvPr>
          <p:cNvSpPr txBox="1"/>
          <p:nvPr/>
        </p:nvSpPr>
        <p:spPr>
          <a:xfrm>
            <a:off x="0" y="4059330"/>
            <a:ext cx="5112325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STICKY TOFFEE PUDDING                                                 4.00</a:t>
            </a:r>
          </a:p>
          <a:p>
            <a:r>
              <a:rPr lang="en-GB" sz="1200" dirty="0">
                <a:solidFill>
                  <a:schemeClr val="bg1"/>
                </a:solidFill>
              </a:rPr>
              <a:t>Served with custard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STRAWBERRY CHEESECAKE                                              3.95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TIRAMISU                                                                            4.00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CARROT CAKE                                                                     4.00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LOTUS CHEESECAKE                                                           4.00</a:t>
            </a:r>
          </a:p>
          <a:p>
            <a:r>
              <a:rPr lang="en-GB" sz="1200" dirty="0">
                <a:solidFill>
                  <a:schemeClr val="bg1"/>
                </a:solidFill>
              </a:rPr>
              <a:t>Vanilla cheesecake with Lotus </a:t>
            </a:r>
            <a:r>
              <a:rPr lang="en-GB" sz="1200" dirty="0" err="1">
                <a:solidFill>
                  <a:schemeClr val="bg1"/>
                </a:solidFill>
              </a:rPr>
              <a:t>Biscoff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</a:p>
          <a:p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242FB1-8DAC-39C7-E146-E48C1BBE707C}"/>
              </a:ext>
            </a:extLst>
          </p:cNvPr>
          <p:cNvSpPr txBox="1"/>
          <p:nvPr/>
        </p:nvSpPr>
        <p:spPr>
          <a:xfrm>
            <a:off x="6767941" y="172298"/>
            <a:ext cx="130925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BEVERAGES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40B43E1-3367-4CF2-B4AD-69117E01367C}"/>
              </a:ext>
            </a:extLst>
          </p:cNvPr>
          <p:cNvSpPr txBox="1"/>
          <p:nvPr/>
        </p:nvSpPr>
        <p:spPr>
          <a:xfrm>
            <a:off x="4793674" y="496246"/>
            <a:ext cx="5112325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FRUIT JUICE 200 ml                                                         1.00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SPORTS DRINKS  200 ml                                                  1.00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KIDS ORGANIC JUICE 200 ml                                           1.00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RED WINE PINOT NOIR 750 ml                                        13.00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WHITE WINE CABERNET SAUVIGNON 750 ml                8.00</a:t>
            </a:r>
          </a:p>
          <a:p>
            <a:r>
              <a:rPr lang="en-GB" sz="1600" dirty="0">
                <a:solidFill>
                  <a:schemeClr val="bg1"/>
                </a:solidFill>
              </a:rPr>
              <a:t> </a:t>
            </a:r>
          </a:p>
          <a:p>
            <a:r>
              <a:rPr lang="en-GB" sz="1600" dirty="0">
                <a:solidFill>
                  <a:schemeClr val="bg1"/>
                </a:solidFill>
              </a:rPr>
              <a:t>RED WINE GRAPE CABERNET SAUVIGNON 750 ml      12.00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23CC22-EAB4-D9C5-7B95-E0E037AE26EB}"/>
              </a:ext>
            </a:extLst>
          </p:cNvPr>
          <p:cNvSpPr txBox="1"/>
          <p:nvPr/>
        </p:nvSpPr>
        <p:spPr>
          <a:xfrm>
            <a:off x="4790209" y="5899111"/>
            <a:ext cx="5112324" cy="867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Ewch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food.gov.uk/ratings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ganfod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sgôr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hylendid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bwyd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ein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busnes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neu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gofynnwch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inni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beth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yw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ein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sgôr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hylendid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bwyd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wrth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archebu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/ Go to food.gov.uk/ratings to find out the food hygiene rating of our business or ask us for our food hygiene rating when you order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</p:txBody>
      </p:sp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E0E865EC-E5EF-5660-B3AB-C38A789BF3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9970" y="4268864"/>
            <a:ext cx="1274620" cy="86793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B09A7AC-426A-CEAD-EA79-10E3F1F07C40}"/>
              </a:ext>
            </a:extLst>
          </p:cNvPr>
          <p:cNvSpPr txBox="1"/>
          <p:nvPr/>
        </p:nvSpPr>
        <p:spPr>
          <a:xfrm>
            <a:off x="5105820" y="3711112"/>
            <a:ext cx="1813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Fallow us on:@</a:t>
            </a:r>
            <a:r>
              <a:rPr lang="en-GB" sz="1200" dirty="0" err="1">
                <a:solidFill>
                  <a:schemeClr val="bg1"/>
                </a:solidFill>
              </a:rPr>
              <a:t>TrinityHotelSwansea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15" name="Picture 14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E02F599A-DF3A-260B-BE5C-573F40BEE7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2080" y="4296390"/>
            <a:ext cx="983673" cy="8728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072C7E-1F3F-9DCC-90A2-976232CF3524}"/>
              </a:ext>
            </a:extLst>
          </p:cNvPr>
          <p:cNvSpPr txBox="1"/>
          <p:nvPr/>
        </p:nvSpPr>
        <p:spPr>
          <a:xfrm>
            <a:off x="8312727" y="4594308"/>
            <a:ext cx="116418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V-VEGETARIAN</a:t>
            </a:r>
          </a:p>
        </p:txBody>
      </p:sp>
    </p:spTree>
    <p:extLst>
      <p:ext uri="{BB962C8B-B14F-4D97-AF65-F5344CB8AC3E}">
        <p14:creationId xmlns:p14="http://schemas.microsoft.com/office/powerpoint/2010/main" val="11954733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3">
            <a:extLst>
              <a:ext uri="{FF2B5EF4-FFF2-40B4-BE49-F238E27FC236}">
                <a16:creationId xmlns:a16="http://schemas.microsoft.com/office/drawing/2014/main" id="{28FF88A3-8EBC-4142-8CC2-EBE257ED6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906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5E0456-5153-FE41-8318-FE334D5BAACB}"/>
              </a:ext>
            </a:extLst>
          </p:cNvPr>
          <p:cNvSpPr txBox="1"/>
          <p:nvPr/>
        </p:nvSpPr>
        <p:spPr>
          <a:xfrm>
            <a:off x="1796385" y="844486"/>
            <a:ext cx="7705933" cy="14617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latin typeface="+mj-lt"/>
                <a:ea typeface="+mj-ea"/>
                <a:cs typeface="+mj-cs"/>
              </a:rPr>
              <a:t>REFERENCE LIST:</a:t>
            </a:r>
          </a:p>
        </p:txBody>
      </p:sp>
      <p:grpSp>
        <p:nvGrpSpPr>
          <p:cNvPr id="41" name="Group 35">
            <a:extLst>
              <a:ext uri="{FF2B5EF4-FFF2-40B4-BE49-F238E27FC236}">
                <a16:creationId xmlns:a16="http://schemas.microsoft.com/office/drawing/2014/main" id="{27D8A815-1B1F-4DB5-A03C-F4987CF0C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266318" y="343106"/>
            <a:ext cx="1374827" cy="1852591"/>
            <a:chOff x="790870" y="911082"/>
            <a:chExt cx="2191635" cy="2442764"/>
          </a:xfrm>
        </p:grpSpPr>
        <p:sp>
          <p:nvSpPr>
            <p:cNvPr id="37" name="Freeform 5">
              <a:extLst>
                <a:ext uri="{FF2B5EF4-FFF2-40B4-BE49-F238E27FC236}">
                  <a16:creationId xmlns:a16="http://schemas.microsoft.com/office/drawing/2014/main" id="{261388EF-B4CE-4326-979A-2F53CED60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90870" y="2245586"/>
              <a:ext cx="1262906" cy="1108260"/>
            </a:xfrm>
            <a:custGeom>
              <a:avLst/>
              <a:gdLst>
                <a:gd name="T0" fmla="*/ 781 w 1099"/>
                <a:gd name="T1" fmla="*/ 0 h 968"/>
                <a:gd name="T2" fmla="*/ 318 w 1099"/>
                <a:gd name="T3" fmla="*/ 0 h 968"/>
                <a:gd name="T4" fmla="*/ 246 w 1099"/>
                <a:gd name="T5" fmla="*/ 42 h 968"/>
                <a:gd name="T6" fmla="*/ 15 w 1099"/>
                <a:gd name="T7" fmla="*/ 443 h 968"/>
                <a:gd name="T8" fmla="*/ 15 w 1099"/>
                <a:gd name="T9" fmla="*/ 525 h 968"/>
                <a:gd name="T10" fmla="*/ 246 w 1099"/>
                <a:gd name="T11" fmla="*/ 926 h 968"/>
                <a:gd name="T12" fmla="*/ 318 w 1099"/>
                <a:gd name="T13" fmla="*/ 968 h 968"/>
                <a:gd name="T14" fmla="*/ 781 w 1099"/>
                <a:gd name="T15" fmla="*/ 968 h 968"/>
                <a:gd name="T16" fmla="*/ 852 w 1099"/>
                <a:gd name="T17" fmla="*/ 926 h 968"/>
                <a:gd name="T18" fmla="*/ 1084 w 1099"/>
                <a:gd name="T19" fmla="*/ 525 h 968"/>
                <a:gd name="T20" fmla="*/ 1084 w 1099"/>
                <a:gd name="T21" fmla="*/ 443 h 968"/>
                <a:gd name="T22" fmla="*/ 852 w 1099"/>
                <a:gd name="T23" fmla="*/ 42 h 968"/>
                <a:gd name="T24" fmla="*/ 781 w 1099"/>
                <a:gd name="T25" fmla="*/ 0 h 9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99" h="968">
                  <a:moveTo>
                    <a:pt x="781" y="0"/>
                  </a:moveTo>
                  <a:cubicBezTo>
                    <a:pt x="318" y="0"/>
                    <a:pt x="318" y="0"/>
                    <a:pt x="318" y="0"/>
                  </a:cubicBezTo>
                  <a:cubicBezTo>
                    <a:pt x="288" y="0"/>
                    <a:pt x="261" y="16"/>
                    <a:pt x="246" y="42"/>
                  </a:cubicBezTo>
                  <a:cubicBezTo>
                    <a:pt x="15" y="443"/>
                    <a:pt x="15" y="443"/>
                    <a:pt x="15" y="443"/>
                  </a:cubicBezTo>
                  <a:cubicBezTo>
                    <a:pt x="0" y="468"/>
                    <a:pt x="0" y="500"/>
                    <a:pt x="15" y="525"/>
                  </a:cubicBezTo>
                  <a:cubicBezTo>
                    <a:pt x="246" y="926"/>
                    <a:pt x="246" y="926"/>
                    <a:pt x="246" y="926"/>
                  </a:cubicBezTo>
                  <a:cubicBezTo>
                    <a:pt x="261" y="952"/>
                    <a:pt x="288" y="968"/>
                    <a:pt x="318" y="968"/>
                  </a:cubicBezTo>
                  <a:cubicBezTo>
                    <a:pt x="781" y="968"/>
                    <a:pt x="781" y="968"/>
                    <a:pt x="781" y="968"/>
                  </a:cubicBezTo>
                  <a:cubicBezTo>
                    <a:pt x="810" y="968"/>
                    <a:pt x="838" y="952"/>
                    <a:pt x="852" y="926"/>
                  </a:cubicBezTo>
                  <a:cubicBezTo>
                    <a:pt x="1084" y="525"/>
                    <a:pt x="1084" y="525"/>
                    <a:pt x="1084" y="525"/>
                  </a:cubicBezTo>
                  <a:cubicBezTo>
                    <a:pt x="1099" y="500"/>
                    <a:pt x="1099" y="468"/>
                    <a:pt x="1084" y="443"/>
                  </a:cubicBezTo>
                  <a:cubicBezTo>
                    <a:pt x="852" y="42"/>
                    <a:pt x="852" y="42"/>
                    <a:pt x="852" y="42"/>
                  </a:cubicBezTo>
                  <a:cubicBezTo>
                    <a:pt x="838" y="16"/>
                    <a:pt x="810" y="0"/>
                    <a:pt x="781" y="0"/>
                  </a:cubicBezTo>
                  <a:close/>
                </a:path>
              </a:pathLst>
            </a:custGeom>
            <a:solidFill>
              <a:schemeClr val="tx1">
                <a:alpha val="40000"/>
              </a:schemeClr>
            </a:solidFill>
            <a:ln w="635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38" name="Freeform 5">
              <a:extLst>
                <a:ext uri="{FF2B5EF4-FFF2-40B4-BE49-F238E27FC236}">
                  <a16:creationId xmlns:a16="http://schemas.microsoft.com/office/drawing/2014/main" id="{33A25547-9075-4BDB-8F46-BA09E76AA3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3975" y="911082"/>
              <a:ext cx="2048530" cy="1797684"/>
            </a:xfrm>
            <a:custGeom>
              <a:avLst/>
              <a:gdLst>
                <a:gd name="T0" fmla="*/ 781 w 1099"/>
                <a:gd name="T1" fmla="*/ 0 h 968"/>
                <a:gd name="T2" fmla="*/ 318 w 1099"/>
                <a:gd name="T3" fmla="*/ 0 h 968"/>
                <a:gd name="T4" fmla="*/ 246 w 1099"/>
                <a:gd name="T5" fmla="*/ 42 h 968"/>
                <a:gd name="T6" fmla="*/ 15 w 1099"/>
                <a:gd name="T7" fmla="*/ 443 h 968"/>
                <a:gd name="T8" fmla="*/ 15 w 1099"/>
                <a:gd name="T9" fmla="*/ 525 h 968"/>
                <a:gd name="T10" fmla="*/ 246 w 1099"/>
                <a:gd name="T11" fmla="*/ 926 h 968"/>
                <a:gd name="T12" fmla="*/ 318 w 1099"/>
                <a:gd name="T13" fmla="*/ 968 h 968"/>
                <a:gd name="T14" fmla="*/ 781 w 1099"/>
                <a:gd name="T15" fmla="*/ 968 h 968"/>
                <a:gd name="T16" fmla="*/ 852 w 1099"/>
                <a:gd name="T17" fmla="*/ 926 h 968"/>
                <a:gd name="T18" fmla="*/ 1084 w 1099"/>
                <a:gd name="T19" fmla="*/ 525 h 968"/>
                <a:gd name="T20" fmla="*/ 1084 w 1099"/>
                <a:gd name="T21" fmla="*/ 443 h 968"/>
                <a:gd name="T22" fmla="*/ 852 w 1099"/>
                <a:gd name="T23" fmla="*/ 42 h 968"/>
                <a:gd name="T24" fmla="*/ 781 w 1099"/>
                <a:gd name="T25" fmla="*/ 0 h 9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99" h="968">
                  <a:moveTo>
                    <a:pt x="781" y="0"/>
                  </a:moveTo>
                  <a:cubicBezTo>
                    <a:pt x="318" y="0"/>
                    <a:pt x="318" y="0"/>
                    <a:pt x="318" y="0"/>
                  </a:cubicBezTo>
                  <a:cubicBezTo>
                    <a:pt x="288" y="0"/>
                    <a:pt x="261" y="16"/>
                    <a:pt x="246" y="42"/>
                  </a:cubicBezTo>
                  <a:cubicBezTo>
                    <a:pt x="15" y="443"/>
                    <a:pt x="15" y="443"/>
                    <a:pt x="15" y="443"/>
                  </a:cubicBezTo>
                  <a:cubicBezTo>
                    <a:pt x="0" y="468"/>
                    <a:pt x="0" y="500"/>
                    <a:pt x="15" y="525"/>
                  </a:cubicBezTo>
                  <a:cubicBezTo>
                    <a:pt x="246" y="926"/>
                    <a:pt x="246" y="926"/>
                    <a:pt x="246" y="926"/>
                  </a:cubicBezTo>
                  <a:cubicBezTo>
                    <a:pt x="261" y="952"/>
                    <a:pt x="288" y="968"/>
                    <a:pt x="318" y="968"/>
                  </a:cubicBezTo>
                  <a:cubicBezTo>
                    <a:pt x="781" y="968"/>
                    <a:pt x="781" y="968"/>
                    <a:pt x="781" y="968"/>
                  </a:cubicBezTo>
                  <a:cubicBezTo>
                    <a:pt x="810" y="968"/>
                    <a:pt x="838" y="952"/>
                    <a:pt x="852" y="926"/>
                  </a:cubicBezTo>
                  <a:cubicBezTo>
                    <a:pt x="1084" y="525"/>
                    <a:pt x="1084" y="525"/>
                    <a:pt x="1084" y="525"/>
                  </a:cubicBezTo>
                  <a:cubicBezTo>
                    <a:pt x="1099" y="500"/>
                    <a:pt x="1099" y="468"/>
                    <a:pt x="1084" y="443"/>
                  </a:cubicBezTo>
                  <a:cubicBezTo>
                    <a:pt x="852" y="42"/>
                    <a:pt x="852" y="42"/>
                    <a:pt x="852" y="42"/>
                  </a:cubicBezTo>
                  <a:cubicBezTo>
                    <a:pt x="838" y="16"/>
                    <a:pt x="810" y="0"/>
                    <a:pt x="781" y="0"/>
                  </a:cubicBezTo>
                  <a:close/>
                </a:path>
              </a:pathLst>
            </a:custGeom>
            <a:noFill/>
            <a:ln w="63500" cap="flat">
              <a:solidFill>
                <a:schemeClr val="tx1">
                  <a:alpha val="60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1D917FAD-3240-4D3F-91A0-9571F75DC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62936" y="1825453"/>
              <a:ext cx="799094" cy="701243"/>
            </a:xfrm>
            <a:custGeom>
              <a:avLst/>
              <a:gdLst>
                <a:gd name="T0" fmla="*/ 781 w 1099"/>
                <a:gd name="T1" fmla="*/ 0 h 968"/>
                <a:gd name="T2" fmla="*/ 318 w 1099"/>
                <a:gd name="T3" fmla="*/ 0 h 968"/>
                <a:gd name="T4" fmla="*/ 246 w 1099"/>
                <a:gd name="T5" fmla="*/ 42 h 968"/>
                <a:gd name="T6" fmla="*/ 15 w 1099"/>
                <a:gd name="T7" fmla="*/ 443 h 968"/>
                <a:gd name="T8" fmla="*/ 15 w 1099"/>
                <a:gd name="T9" fmla="*/ 525 h 968"/>
                <a:gd name="T10" fmla="*/ 246 w 1099"/>
                <a:gd name="T11" fmla="*/ 926 h 968"/>
                <a:gd name="T12" fmla="*/ 318 w 1099"/>
                <a:gd name="T13" fmla="*/ 968 h 968"/>
                <a:gd name="T14" fmla="*/ 781 w 1099"/>
                <a:gd name="T15" fmla="*/ 968 h 968"/>
                <a:gd name="T16" fmla="*/ 852 w 1099"/>
                <a:gd name="T17" fmla="*/ 926 h 968"/>
                <a:gd name="T18" fmla="*/ 1084 w 1099"/>
                <a:gd name="T19" fmla="*/ 525 h 968"/>
                <a:gd name="T20" fmla="*/ 1084 w 1099"/>
                <a:gd name="T21" fmla="*/ 443 h 968"/>
                <a:gd name="T22" fmla="*/ 852 w 1099"/>
                <a:gd name="T23" fmla="*/ 42 h 968"/>
                <a:gd name="T24" fmla="*/ 781 w 1099"/>
                <a:gd name="T25" fmla="*/ 0 h 9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99" h="968">
                  <a:moveTo>
                    <a:pt x="781" y="0"/>
                  </a:moveTo>
                  <a:cubicBezTo>
                    <a:pt x="318" y="0"/>
                    <a:pt x="318" y="0"/>
                    <a:pt x="318" y="0"/>
                  </a:cubicBezTo>
                  <a:cubicBezTo>
                    <a:pt x="288" y="0"/>
                    <a:pt x="261" y="16"/>
                    <a:pt x="246" y="42"/>
                  </a:cubicBezTo>
                  <a:cubicBezTo>
                    <a:pt x="15" y="443"/>
                    <a:pt x="15" y="443"/>
                    <a:pt x="15" y="443"/>
                  </a:cubicBezTo>
                  <a:cubicBezTo>
                    <a:pt x="0" y="468"/>
                    <a:pt x="0" y="500"/>
                    <a:pt x="15" y="525"/>
                  </a:cubicBezTo>
                  <a:cubicBezTo>
                    <a:pt x="246" y="926"/>
                    <a:pt x="246" y="926"/>
                    <a:pt x="246" y="926"/>
                  </a:cubicBezTo>
                  <a:cubicBezTo>
                    <a:pt x="261" y="952"/>
                    <a:pt x="288" y="968"/>
                    <a:pt x="318" y="968"/>
                  </a:cubicBezTo>
                  <a:cubicBezTo>
                    <a:pt x="781" y="968"/>
                    <a:pt x="781" y="968"/>
                    <a:pt x="781" y="968"/>
                  </a:cubicBezTo>
                  <a:cubicBezTo>
                    <a:pt x="810" y="968"/>
                    <a:pt x="838" y="952"/>
                    <a:pt x="852" y="926"/>
                  </a:cubicBezTo>
                  <a:cubicBezTo>
                    <a:pt x="1084" y="525"/>
                    <a:pt x="1084" y="525"/>
                    <a:pt x="1084" y="525"/>
                  </a:cubicBezTo>
                  <a:cubicBezTo>
                    <a:pt x="1099" y="500"/>
                    <a:pt x="1099" y="468"/>
                    <a:pt x="1084" y="443"/>
                  </a:cubicBezTo>
                  <a:cubicBezTo>
                    <a:pt x="852" y="42"/>
                    <a:pt x="852" y="42"/>
                    <a:pt x="852" y="42"/>
                  </a:cubicBezTo>
                  <a:cubicBezTo>
                    <a:pt x="838" y="16"/>
                    <a:pt x="810" y="0"/>
                    <a:pt x="781" y="0"/>
                  </a:cubicBezTo>
                  <a:close/>
                </a:path>
              </a:pathLst>
            </a:custGeom>
            <a:solidFill>
              <a:schemeClr val="tx1">
                <a:alpha val="60000"/>
              </a:schemeClr>
            </a:solidFill>
            <a:ln w="635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graphicFrame>
        <p:nvGraphicFramePr>
          <p:cNvPr id="24" name="TextBox 6">
            <a:extLst>
              <a:ext uri="{FF2B5EF4-FFF2-40B4-BE49-F238E27FC236}">
                <a16:creationId xmlns:a16="http://schemas.microsoft.com/office/drawing/2014/main" id="{ADA6B8B6-2E05-6CB6-DF91-7FDE6C5062F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8359576"/>
              </p:ext>
            </p:extLst>
          </p:nvPr>
        </p:nvGraphicFramePr>
        <p:xfrm>
          <a:off x="1796385" y="2470248"/>
          <a:ext cx="7705941" cy="3052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1206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399</TotalTime>
  <Words>553</Words>
  <Application>Microsoft Office PowerPoint</Application>
  <PresentationFormat>A4 Paper (210x297 mm)</PresentationFormat>
  <Paragraphs>110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Irina Roxana Birladeanu (2121941)</dc:creator>
  <cp:lastModifiedBy>Irina Roxana Birladeanu (2121941)</cp:lastModifiedBy>
  <cp:revision>6</cp:revision>
  <dcterms:created xsi:type="dcterms:W3CDTF">2022-06-14T19:01:41Z</dcterms:created>
  <dcterms:modified xsi:type="dcterms:W3CDTF">2022-06-17T11:49:18Z</dcterms:modified>
</cp:coreProperties>
</file>