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9" r:id="rId1"/>
  </p:sldMasterIdLst>
  <p:notesMasterIdLst>
    <p:notesMasterId r:id="rId18"/>
  </p:notesMasterIdLst>
  <p:sldIdLst>
    <p:sldId id="256" r:id="rId2"/>
    <p:sldId id="257" r:id="rId3"/>
    <p:sldId id="258" r:id="rId4"/>
    <p:sldId id="259" r:id="rId5"/>
    <p:sldId id="269" r:id="rId6"/>
    <p:sldId id="270" r:id="rId7"/>
    <p:sldId id="271" r:id="rId8"/>
    <p:sldId id="272" r:id="rId9"/>
    <p:sldId id="262" r:id="rId10"/>
    <p:sldId id="266" r:id="rId11"/>
    <p:sldId id="273" r:id="rId12"/>
    <p:sldId id="274" r:id="rId13"/>
    <p:sldId id="275" r:id="rId14"/>
    <p:sldId id="276" r:id="rId15"/>
    <p:sldId id="277"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4BDDAB-2FC7-409C-B1CD-AC7A2873300B}" v="6" dt="2023-01-11T22:53:13.5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72970" autoAdjust="0"/>
  </p:normalViewPr>
  <p:slideViewPr>
    <p:cSldViewPr snapToGrid="0" showGuides="1">
      <p:cViewPr varScale="1">
        <p:scale>
          <a:sx n="57" d="100"/>
          <a:sy n="57" d="100"/>
        </p:scale>
        <p:origin x="1632"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ABBA53E2-283D-4DC7-BC7A-57E4483234C9}" type="datetimeFigureOut">
              <a:rPr lang="en-IN"/>
              <a:pPr>
                <a:defRPr/>
              </a:pPr>
              <a:t>11-01-2023</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IN"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CDE81E37-54B0-47E0-8210-47C38D75DF7F}" type="slidenum">
              <a:rPr lang="en-IN"/>
              <a:pPr>
                <a:defRPr/>
              </a:pPr>
              <a:t>‹#›</a:t>
            </a:fld>
            <a:endParaRPr lang="en-IN"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50C1594A-3660-47FF-A0E5-F9FD39DA4B9B}" type="slidenum">
              <a:rPr lang="en-IN" altLang="en-US" smtClean="0">
                <a:latin typeface="Calibri" panose="020F0502020204030204" pitchFamily="34" charset="0"/>
              </a:rPr>
              <a:pPr fontAlgn="base">
                <a:spcBef>
                  <a:spcPct val="0"/>
                </a:spcBef>
                <a:spcAft>
                  <a:spcPct val="0"/>
                </a:spcAft>
              </a:pPr>
              <a:t>1</a:t>
            </a:fld>
            <a:endParaRPr lang="en-IN" altLang="en-US" dirty="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DE81E37-54B0-47E0-8210-47C38D75DF7F}" type="slidenum">
              <a:rPr lang="en-IN" smtClean="0"/>
              <a:pPr>
                <a:defRPr/>
              </a:pPr>
              <a:t>2</a:t>
            </a:fld>
            <a:endParaRPr lang="en-IN" dirty="0"/>
          </a:p>
        </p:txBody>
      </p:sp>
    </p:spTree>
    <p:extLst>
      <p:ext uri="{BB962C8B-B14F-4D97-AF65-F5344CB8AC3E}">
        <p14:creationId xmlns:p14="http://schemas.microsoft.com/office/powerpoint/2010/main" val="1586474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t>JD sports is retail company related to sports fashion (Nudurupati, Garengo and Bititci, 2021). It is headquartered in Bury, England and was founded in 1981. Its main motive is to operate its production operations to another country and the country selected for this report is India</a:t>
            </a:r>
            <a:endParaRPr lang="en-IN" altLang="en-US" sz="1200" dirty="0">
              <a:latin typeface="Times New Roman" panose="02020603050405020304" pitchFamily="18" charset="0"/>
              <a:cs typeface="Times New Roman" panose="02020603050405020304" pitchFamily="18"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t>.  India is a developing country and will give unlimited benefits to JD sports. In this report there is PESTLE analysis and SWOT analysis is discussed with its challenges and opportunities for JD sports in India. </a:t>
            </a:r>
            <a:endParaRPr lang="en-IN" altLang="en-US" dirty="0">
              <a:latin typeface="Times New Roman" panose="02020603050405020304" pitchFamily="18" charset="0"/>
              <a:cs typeface="Times New Roman" panose="02020603050405020304" pitchFamily="18" charset="0"/>
            </a:endParaRPr>
          </a:p>
          <a:p>
            <a:endParaRPr lang="en-IN" altLang="en-US" dirty="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85FC8E58-8A0C-4436-9198-04466F82E683}" type="slidenum">
              <a:rPr lang="en-IN" altLang="en-US" smtClean="0">
                <a:latin typeface="Calibri" panose="020F0502020204030204" pitchFamily="34" charset="0"/>
              </a:rPr>
              <a:pPr fontAlgn="base">
                <a:spcBef>
                  <a:spcPct val="0"/>
                </a:spcBef>
                <a:spcAft>
                  <a:spcPct val="0"/>
                </a:spcAft>
              </a:pPr>
              <a:t>3</a:t>
            </a:fld>
            <a:endParaRPr lang="en-IN" altLang="en-US" dirty="0">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It gives information about opportunities and challenges that are faced during the operating of business other than competitive forces </a:t>
            </a:r>
            <a:endParaRPr lang="en-IN" altLang="en-US"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4</a:t>
            </a:fld>
            <a:endParaRPr lang="en-IN" altLang="en-US" dirty="0">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b="1" dirty="0"/>
              <a:t>Opportunity:</a:t>
            </a:r>
            <a:r>
              <a:rPr lang="en-GB" dirty="0"/>
              <a:t> In India, the political laws do not affect the operating of JD sports operations as it is easy to operate the laws in Indian local market. </a:t>
            </a:r>
            <a:endParaRPr lang="en-US" dirty="0"/>
          </a:p>
          <a:p>
            <a:pPr lvl="0"/>
            <a:r>
              <a:rPr lang="en-GB" b="1" dirty="0"/>
              <a:t>Challenges:</a:t>
            </a:r>
            <a:r>
              <a:rPr lang="en-GB" dirty="0"/>
              <a:t> It would need a lot of research as they will affect sales and supply chain in India. This factor prevents higher exchange rates, trade rules and restrictions on import from the government side that can lead to business failure.</a:t>
            </a:r>
            <a:endParaRPr lang="en-US" dirty="0"/>
          </a:p>
          <a:p>
            <a:endParaRPr lang="en-IN" altLang="en-US"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5</a:t>
            </a:fld>
            <a:endParaRPr lang="en-IN" altLang="en-US" dirty="0">
              <a:latin typeface="Calibri" panose="020F0502020204030204" pitchFamily="34" charset="0"/>
            </a:endParaRPr>
          </a:p>
        </p:txBody>
      </p:sp>
    </p:spTree>
    <p:extLst>
      <p:ext uri="{BB962C8B-B14F-4D97-AF65-F5344CB8AC3E}">
        <p14:creationId xmlns:p14="http://schemas.microsoft.com/office/powerpoint/2010/main" val="2166589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lgn="just">
              <a:lnSpc>
                <a:spcPct val="150000"/>
              </a:lnSpc>
            </a:pPr>
            <a:r>
              <a:rPr lang="en-GB" sz="1200" b="1" dirty="0"/>
              <a:t>Opportunity:</a:t>
            </a:r>
            <a:r>
              <a:rPr lang="en-GB" sz="1200" dirty="0"/>
              <a:t> If the growth rate in India is high it will result in increasing of supply chain of sporty products in market.</a:t>
            </a:r>
            <a:endParaRPr lang="en-US" sz="1200" dirty="0"/>
          </a:p>
          <a:p>
            <a:pPr lvl="0" algn="just">
              <a:lnSpc>
                <a:spcPct val="150000"/>
              </a:lnSpc>
            </a:pPr>
            <a:r>
              <a:rPr lang="en-GB" sz="1200" b="1" dirty="0"/>
              <a:t>Challenges:</a:t>
            </a:r>
            <a:r>
              <a:rPr lang="en-GB" sz="1200" dirty="0"/>
              <a:t> Economic factors such as inflation, taxation in India can influence JD Sports operations in adverse way. </a:t>
            </a:r>
            <a:endParaRPr lang="en-US" sz="1200" dirty="0"/>
          </a:p>
          <a:p>
            <a:pPr marL="0" indent="0">
              <a:buNone/>
            </a:pPr>
            <a:endParaRPr lang="en-GB" b="1"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6</a:t>
            </a:fld>
            <a:endParaRPr lang="en-IN" altLang="en-US" dirty="0">
              <a:latin typeface="Calibri" panose="020F0502020204030204" pitchFamily="34" charset="0"/>
            </a:endParaRPr>
          </a:p>
        </p:txBody>
      </p:sp>
    </p:spTree>
    <p:extLst>
      <p:ext uri="{BB962C8B-B14F-4D97-AF65-F5344CB8AC3E}">
        <p14:creationId xmlns:p14="http://schemas.microsoft.com/office/powerpoint/2010/main" val="2147888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lvl="0"/>
            <a:r>
              <a:rPr lang="en-GB" b="1" dirty="0"/>
              <a:t>Opportunity:</a:t>
            </a:r>
            <a:r>
              <a:rPr lang="en-GB" dirty="0"/>
              <a:t> JD sports should cater various needs and wants of market by providing new trends in market that rises its demand (Tuffour, Amoako and Amartey, 2020). The sports apparel and others should be according to need of Indian market. </a:t>
            </a:r>
            <a:endParaRPr lang="en-US" dirty="0"/>
          </a:p>
          <a:p>
            <a:pPr lvl="0"/>
            <a:r>
              <a:rPr lang="en-GB" b="1" dirty="0"/>
              <a:t>Challenges: </a:t>
            </a:r>
            <a:r>
              <a:rPr lang="en-GB" dirty="0"/>
              <a:t> Due to the changing of new trends that makes the consumers unaware about the new products and services it reduces the sales of the products, this type of market is not good for the business.</a:t>
            </a:r>
            <a:endParaRPr lang="en-US" dirty="0"/>
          </a:p>
          <a:p>
            <a:pPr marL="0" indent="0">
              <a:buNone/>
            </a:pPr>
            <a:endParaRPr lang="en-GB" b="1"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7</a:t>
            </a:fld>
            <a:endParaRPr lang="en-IN" altLang="en-US" dirty="0">
              <a:latin typeface="Calibri" panose="020F0502020204030204" pitchFamily="34" charset="0"/>
            </a:endParaRPr>
          </a:p>
        </p:txBody>
      </p:sp>
    </p:spTree>
    <p:extLst>
      <p:ext uri="{BB962C8B-B14F-4D97-AF65-F5344CB8AC3E}">
        <p14:creationId xmlns:p14="http://schemas.microsoft.com/office/powerpoint/2010/main" val="2194620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8</a:t>
            </a:fld>
            <a:endParaRPr lang="en-IN" altLang="en-US" dirty="0">
              <a:latin typeface="Calibri" panose="020F0502020204030204" pitchFamily="34" charset="0"/>
            </a:endParaRPr>
          </a:p>
        </p:txBody>
      </p:sp>
    </p:spTree>
    <p:extLst>
      <p:ext uri="{BB962C8B-B14F-4D97-AF65-F5344CB8AC3E}">
        <p14:creationId xmlns:p14="http://schemas.microsoft.com/office/powerpoint/2010/main" val="587736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1" kern="1200" dirty="0">
                <a:solidFill>
                  <a:schemeClr val="tx1"/>
                </a:solidFill>
                <a:effectLst/>
                <a:latin typeface="+mn-lt"/>
                <a:ea typeface="+mn-ea"/>
                <a:cs typeface="+mn-cs"/>
              </a:rPr>
              <a:t>SCHOOL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CLASS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has been cleared from above grit score of both class and school that students within the class have great concentration and interest for meeting goals. The reason behind this is that there is greater level of grit score  showing greater interest as well as focus among individuals for achieving both short-term as well as long-term objectives. The greater level of knowledge becomes the main reason due to which students of class have higher grit score. The students of the class have intense interpersonal competencies as well as factors towards accomplishing goals. Such quality facilitates the students to be focussed and interested towards education which will differentiate them from other school students. In terms of Survey of school, first 20 respondents have got 2 points at their academic level and have grit score of 3.75 which falls under category of average. For next 10 respondents. Grit score valued 3.5 while at last, two groups of 4 respondents have grit score of 3.7 as well as 3.99 respectively. All these respondents fall under average category which shows less interest and focus towards meeting personal objectives. In terms of Survey of Class,  only 2 points are scored by first 19 respondents at heir academic levels and have grit score of 4. it shows that interest and concentration of class students is great in comparison to other students. Efficient knowledge hold by them to cover various academic topics. 4.2 grit score have been scored by next 13 respondents and after that group of 2 respondents have grit score of respective 3.7 and 4.7. It depicts that interest and focus of class students is great in comparison to overall school students which will assist them in accomplishing their goals effectively.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CRAAP model stands for currency, relevance, authority, accuracy and purpose which facilitates in ascertaining validity of a specific source based on all such different factors. From applying this tool, an individual will provided assistance in ascertaining such points which the sources are authentic as well as resilient. It gives all knowledge in a successful manner with the topics which are covered in completing task. </a:t>
            </a:r>
            <a:endParaRPr lang="en-US" sz="1200" kern="1200" dirty="0">
              <a:solidFill>
                <a:schemeClr val="tx1"/>
              </a:solidFill>
              <a:effectLst/>
              <a:latin typeface="+mn-lt"/>
              <a:ea typeface="+mn-ea"/>
              <a:cs typeface="+mn-cs"/>
            </a:endParaRPr>
          </a:p>
          <a:p>
            <a:pPr eaLnBrk="1" hangingPunct="1">
              <a:spcBef>
                <a:spcPct val="0"/>
              </a:spcBef>
            </a:pPr>
            <a:endParaRPr lang="en-IN" altLang="en-US" dirty="0"/>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19C2FE53-93F4-45BE-A33F-25D05142B18D}" type="slidenum">
              <a:rPr lang="en-IN" altLang="en-US" smtClean="0">
                <a:latin typeface="Calibri" panose="020F0502020204030204" pitchFamily="34" charset="0"/>
              </a:rPr>
              <a:pPr fontAlgn="base">
                <a:spcBef>
                  <a:spcPct val="0"/>
                </a:spcBef>
                <a:spcAft>
                  <a:spcPct val="0"/>
                </a:spcAft>
              </a:pPr>
              <a:t>9</a:t>
            </a:fld>
            <a:endParaRPr lang="en-IN" altLang="en-US" dirty="0">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1" kern="1200" dirty="0">
                <a:solidFill>
                  <a:schemeClr val="tx1"/>
                </a:solidFill>
                <a:effectLst/>
                <a:latin typeface="+mn-lt"/>
                <a:ea typeface="+mn-ea"/>
                <a:cs typeface="+mn-cs"/>
              </a:rPr>
              <a:t>Class Survey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As per class survey, there are overall 37 respondents having greater academic level and grit score. The grit score of 19 respondents is calculated as 4 which is medium and grit score of 13  and 2 respondents is estimated as 4.2 and 3.7 which is also medium. The other 2 has grit score of 4.7 which is great and remaining others have grit score of 4.15 which is categorised as medium.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School Survey</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From above survey of school, it is recognised that there are overall 38 respondents in which 20 respondents have scored 3.75 in grid score which is medium and 10 respondents have grid scored of 3.75 which is also medium. 10 and 4 respondents have grid score of 3.5 and 3.7 respectively which is also categorised as medium and remaining 4 has grid score of 3.99 and belongs to same category.</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IN" altLang="en-US" dirty="0"/>
          </a:p>
        </p:txBody>
      </p:sp>
      <p:sp>
        <p:nvSpPr>
          <p:cNvPr id="4" name="Slide Number Placeholder 3"/>
          <p:cNvSpPr>
            <a:spLocks noGrp="1"/>
          </p:cNvSpPr>
          <p:nvPr>
            <p:ph type="sldNum" sz="quarter" idx="5"/>
          </p:nvPr>
        </p:nvSpPr>
        <p:spPr/>
        <p:txBody>
          <a:bodyPr/>
          <a:lstStyle/>
          <a:p>
            <a:pPr>
              <a:defRPr/>
            </a:pPr>
            <a:fld id="{04FC4FCD-A279-4C80-8FC8-52209BCFA504}" type="slidenum">
              <a:rPr lang="en-IN" smtClean="0"/>
              <a:pPr>
                <a:defRPr/>
              </a:pPr>
              <a:t>10</a:t>
            </a:fld>
            <a:endParaRPr lang="en-IN"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DE81E37-54B0-47E0-8210-47C38D75DF7F}" type="slidenum">
              <a:rPr lang="en-IN" smtClean="0"/>
              <a:pPr>
                <a:defRPr/>
              </a:pPr>
              <a:t>12</a:t>
            </a:fld>
            <a:endParaRPr lang="en-IN" dirty="0"/>
          </a:p>
        </p:txBody>
      </p:sp>
    </p:spTree>
    <p:extLst>
      <p:ext uri="{BB962C8B-B14F-4D97-AF65-F5344CB8AC3E}">
        <p14:creationId xmlns:p14="http://schemas.microsoft.com/office/powerpoint/2010/main" val="105535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DE81E37-54B0-47E0-8210-47C38D75DF7F}" type="slidenum">
              <a:rPr lang="en-IN" smtClean="0"/>
              <a:pPr>
                <a:defRPr/>
              </a:pPr>
              <a:t>13</a:t>
            </a:fld>
            <a:endParaRPr lang="en-IN" dirty="0"/>
          </a:p>
        </p:txBody>
      </p:sp>
    </p:spTree>
    <p:extLst>
      <p:ext uri="{BB962C8B-B14F-4D97-AF65-F5344CB8AC3E}">
        <p14:creationId xmlns:p14="http://schemas.microsoft.com/office/powerpoint/2010/main" val="1623193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DE81E37-54B0-47E0-8210-47C38D75DF7F}" type="slidenum">
              <a:rPr lang="en-IN" smtClean="0"/>
              <a:pPr>
                <a:defRPr/>
              </a:pPr>
              <a:t>15</a:t>
            </a:fld>
            <a:endParaRPr lang="en-IN" dirty="0"/>
          </a:p>
        </p:txBody>
      </p:sp>
    </p:spTree>
    <p:extLst>
      <p:ext uri="{BB962C8B-B14F-4D97-AF65-F5344CB8AC3E}">
        <p14:creationId xmlns:p14="http://schemas.microsoft.com/office/powerpoint/2010/main" val="11706449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Tuffour, J. K., Amoako, A. A. and Amartey, E. O., 2020. Assessing the effect of financial literacy among managers on the performance of small-scale enterprises. </a:t>
            </a:r>
            <a:r>
              <a:rPr lang="en-GB" sz="1200" i="1" kern="1200" dirty="0">
                <a:solidFill>
                  <a:schemeClr val="tx1"/>
                </a:solidFill>
                <a:effectLst/>
                <a:latin typeface="+mn-lt"/>
                <a:ea typeface="+mn-ea"/>
                <a:cs typeface="+mn-cs"/>
              </a:rPr>
              <a:t>Global Business Review</a:t>
            </a:r>
            <a:r>
              <a:rPr lang="en-GB" sz="1200" kern="1200" dirty="0">
                <a:solidFill>
                  <a:schemeClr val="tx1"/>
                </a:solidFill>
                <a:effectLst/>
                <a:latin typeface="+mn-lt"/>
                <a:ea typeface="+mn-ea"/>
                <a:cs typeface="+mn-cs"/>
              </a:rPr>
              <a:t>, p.0972150919899753.</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Usunier, J. C., 2018. </a:t>
            </a:r>
            <a:r>
              <a:rPr lang="en-GB" sz="1200" i="1" kern="1200" dirty="0">
                <a:solidFill>
                  <a:schemeClr val="tx1"/>
                </a:solidFill>
                <a:effectLst/>
                <a:latin typeface="+mn-lt"/>
                <a:ea typeface="+mn-ea"/>
                <a:cs typeface="+mn-cs"/>
              </a:rPr>
              <a:t>Intercultural Business Negotiations: Deal-making Or Relationship Building?</a:t>
            </a:r>
            <a:r>
              <a:rPr lang="en-GB" sz="1200" kern="1200" dirty="0">
                <a:solidFill>
                  <a:schemeClr val="tx1"/>
                </a:solidFill>
                <a:effectLst/>
                <a:latin typeface="+mn-lt"/>
                <a:ea typeface="+mn-ea"/>
                <a:cs typeface="+mn-cs"/>
              </a:rPr>
              <a:t>. Routledge.</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Vihari, N. S., 2019. Effects of business model innovation on corporate sustainability: intervening role of organisational learning and strategic flexibility. </a:t>
            </a:r>
            <a:r>
              <a:rPr lang="en-GB" sz="1200" i="1" kern="1200" dirty="0">
                <a:solidFill>
                  <a:schemeClr val="tx1"/>
                </a:solidFill>
                <a:effectLst/>
                <a:latin typeface="+mn-lt"/>
                <a:ea typeface="+mn-ea"/>
                <a:cs typeface="+mn-cs"/>
              </a:rPr>
              <a:t>International Journal of Innovation and Learning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(2), pp.131-154.</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Yaklai, P., Suwunnamek, O. and Srinuan, C., 2018. How Intellectual Capital, Knowledge Management, and the Business Environment Affect Thailand's Food Industry Innovation. </a:t>
            </a:r>
            <a:r>
              <a:rPr lang="en-GB" sz="1200" i="1" kern="1200" dirty="0">
                <a:solidFill>
                  <a:schemeClr val="tx1"/>
                </a:solidFill>
                <a:effectLst/>
                <a:latin typeface="+mn-lt"/>
                <a:ea typeface="+mn-ea"/>
                <a:cs typeface="+mn-cs"/>
              </a:rPr>
              <a:t>Asia-Pacific Social Science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(2).</a:t>
            </a:r>
            <a:endParaRPr lang="en-US" sz="1200" kern="1200" dirty="0">
              <a:solidFill>
                <a:schemeClr val="tx1"/>
              </a:solidFill>
              <a:effectLst/>
              <a:latin typeface="+mn-lt"/>
              <a:ea typeface="+mn-ea"/>
              <a:cs typeface="+mn-cs"/>
            </a:endParaRPr>
          </a:p>
          <a:p>
            <a:pPr marL="28575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256F8045-F43A-4252-BCDF-85A1C3599788}" type="slidenum">
              <a:rPr lang="en-IN" altLang="en-US" smtClean="0">
                <a:latin typeface="Calibri" panose="020F0502020204030204" pitchFamily="34" charset="0"/>
              </a:rPr>
              <a:pPr fontAlgn="base">
                <a:spcBef>
                  <a:spcPct val="0"/>
                </a:spcBef>
                <a:spcAft>
                  <a:spcPct val="0"/>
                </a:spcAft>
              </a:pPr>
              <a:t>16</a:t>
            </a:fld>
            <a:endParaRPr lang="en-IN" altLang="en-US" dirty="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a:defRPr/>
            </a:pPr>
            <a:fld id="{685F141B-8B21-4582-A149-D060D0463BCC}" type="datetimeFigureOut">
              <a:rPr lang="en-US" smtClean="0"/>
              <a:pPr>
                <a:defRPr/>
              </a:pPr>
              <a:t>1/11/2023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pPr>
              <a:defRPr/>
            </a:pP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a:defRPr/>
            </a:pPr>
            <a:fld id="{DA474B9B-7F14-4FA0-A145-D341CDD2F4BC}" type="slidenum">
              <a:rPr lang="en-US" smtClean="0"/>
              <a:pPr>
                <a:defRPr/>
              </a:pPr>
              <a:t>‹#›</a:t>
            </a:fld>
            <a:endParaRPr lang="en-US" dirty="0"/>
          </a:p>
        </p:txBody>
      </p:sp>
    </p:spTree>
    <p:extLst>
      <p:ext uri="{BB962C8B-B14F-4D97-AF65-F5344CB8AC3E}">
        <p14:creationId xmlns:p14="http://schemas.microsoft.com/office/powerpoint/2010/main" val="2781585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3226A6A-BDE2-4242-B4BE-A162A48C8E22}"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E6975D91-2F29-49FC-84C8-546492D80586}" type="slidenum">
              <a:rPr lang="en-US" smtClean="0"/>
              <a:pPr>
                <a:defRPr/>
              </a:pPr>
              <a:t>‹#›</a:t>
            </a:fld>
            <a:endParaRPr lang="en-US" dirty="0"/>
          </a:p>
        </p:txBody>
      </p:sp>
    </p:spTree>
    <p:extLst>
      <p:ext uri="{BB962C8B-B14F-4D97-AF65-F5344CB8AC3E}">
        <p14:creationId xmlns:p14="http://schemas.microsoft.com/office/powerpoint/2010/main" val="2077889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4E5EAC3-0BEA-491D-88C8-AD55A2F8599B}"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CBDFAE00-7FC5-4D6D-B89D-B46E83CAAFD0}" type="slidenum">
              <a:rPr lang="en-US" smtClean="0"/>
              <a:pPr>
                <a:defRPr/>
              </a:pPr>
              <a:t>‹#›</a:t>
            </a:fld>
            <a:endParaRPr lang="en-US" dirty="0"/>
          </a:p>
        </p:txBody>
      </p:sp>
    </p:spTree>
    <p:extLst>
      <p:ext uri="{BB962C8B-B14F-4D97-AF65-F5344CB8AC3E}">
        <p14:creationId xmlns:p14="http://schemas.microsoft.com/office/powerpoint/2010/main" val="1952387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6DEA4DF-7AD5-44F1-BC8E-35AA553D5E6F}" type="datetimeFigureOut">
              <a:rPr lang="en-US" smtClean="0"/>
              <a:pPr>
                <a:defRPr/>
              </a:pPr>
              <a:t>1/11/2023</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7" name="Slide Number Placeholder 6"/>
          <p:cNvSpPr>
            <a:spLocks noGrp="1"/>
          </p:cNvSpPr>
          <p:nvPr>
            <p:ph type="sldNum" sz="quarter" idx="12"/>
          </p:nvPr>
        </p:nvSpPr>
        <p:spPr/>
        <p:txBody>
          <a:bodyPr/>
          <a:lstStyle/>
          <a:p>
            <a:pPr>
              <a:defRPr/>
            </a:pPr>
            <a:fld id="{5E66C19F-C6F0-4617-A239-A5B425990E92}" type="slidenum">
              <a:rPr lang="en-US" smtClean="0"/>
              <a:pPr>
                <a:defRPr/>
              </a:pPr>
              <a:t>‹#›</a:t>
            </a:fld>
            <a:endParaRPr lang="en-US" dirty="0"/>
          </a:p>
        </p:txBody>
      </p:sp>
    </p:spTree>
    <p:extLst>
      <p:ext uri="{BB962C8B-B14F-4D97-AF65-F5344CB8AC3E}">
        <p14:creationId xmlns:p14="http://schemas.microsoft.com/office/powerpoint/2010/main" val="3438394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A6C72B9C-84B0-494F-9F79-2979F4F6C7A9}" type="datetimeFigureOut">
              <a:rPr lang="en-US" smtClean="0"/>
              <a:pPr>
                <a:defRPr/>
              </a:pPr>
              <a:t>1/11/2023</a:t>
            </a:fld>
            <a:endParaRPr lang="en-US" dirty="0"/>
          </a:p>
        </p:txBody>
      </p:sp>
      <p:sp>
        <p:nvSpPr>
          <p:cNvPr id="8" name="Footer Placeholder 7"/>
          <p:cNvSpPr>
            <a:spLocks noGrp="1"/>
          </p:cNvSpPr>
          <p:nvPr>
            <p:ph type="ftr" sz="quarter" idx="11"/>
          </p:nvPr>
        </p:nvSpPr>
        <p:spPr/>
        <p:txBody>
          <a:bodyPr/>
          <a:lstStyle/>
          <a:p>
            <a:pPr>
              <a:defRPr/>
            </a:pPr>
            <a:endParaRPr lang="en-US" dirty="0"/>
          </a:p>
        </p:txBody>
      </p:sp>
      <p:sp>
        <p:nvSpPr>
          <p:cNvPr id="9" name="Slide Number Placeholder 8"/>
          <p:cNvSpPr>
            <a:spLocks noGrp="1"/>
          </p:cNvSpPr>
          <p:nvPr>
            <p:ph type="sldNum" sz="quarter" idx="12"/>
          </p:nvPr>
        </p:nvSpPr>
        <p:spPr/>
        <p:txBody>
          <a:bodyPr/>
          <a:lstStyle/>
          <a:p>
            <a:pPr>
              <a:defRPr/>
            </a:pPr>
            <a:fld id="{F99683E6-B8B2-494C-BC60-9316F038F95D}" type="slidenum">
              <a:rPr lang="en-US" smtClean="0"/>
              <a:pPr>
                <a:defRPr/>
              </a:pPr>
              <a:t>‹#›</a:t>
            </a:fld>
            <a:endParaRPr lang="en-US" dirty="0"/>
          </a:p>
        </p:txBody>
      </p:sp>
    </p:spTree>
    <p:extLst>
      <p:ext uri="{BB962C8B-B14F-4D97-AF65-F5344CB8AC3E}">
        <p14:creationId xmlns:p14="http://schemas.microsoft.com/office/powerpoint/2010/main" val="393298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B921C9E-ED08-4E50-A02D-ECC5F178CF94}" type="datetimeFigureOut">
              <a:rPr lang="en-US" smtClean="0"/>
              <a:pPr>
                <a:defRPr/>
              </a:pPr>
              <a:t>1/11/2023</a:t>
            </a:fld>
            <a:endParaRPr lang="en-US" dirty="0"/>
          </a:p>
        </p:txBody>
      </p:sp>
      <p:sp>
        <p:nvSpPr>
          <p:cNvPr id="4" name="Footer Placeholder 3"/>
          <p:cNvSpPr>
            <a:spLocks noGrp="1"/>
          </p:cNvSpPr>
          <p:nvPr>
            <p:ph type="ftr" sz="quarter" idx="11"/>
          </p:nvPr>
        </p:nvSpPr>
        <p:spPr/>
        <p:txBody>
          <a:bodyPr/>
          <a:lstStyle/>
          <a:p>
            <a:pPr>
              <a:defRPr/>
            </a:pPr>
            <a:endParaRPr lang="en-US" dirty="0"/>
          </a:p>
        </p:txBody>
      </p:sp>
      <p:sp>
        <p:nvSpPr>
          <p:cNvPr id="5" name="Slide Number Placeholder 4"/>
          <p:cNvSpPr>
            <a:spLocks noGrp="1"/>
          </p:cNvSpPr>
          <p:nvPr>
            <p:ph type="sldNum" sz="quarter" idx="12"/>
          </p:nvPr>
        </p:nvSpPr>
        <p:spPr/>
        <p:txBody>
          <a:bodyPr/>
          <a:lstStyle/>
          <a:p>
            <a:pPr>
              <a:defRPr/>
            </a:pPr>
            <a:fld id="{4E6CA45F-91DB-4437-B66F-9FB394C1323D}" type="slidenum">
              <a:rPr lang="en-US" smtClean="0"/>
              <a:pPr>
                <a:defRPr/>
              </a:pPr>
              <a:t>‹#›</a:t>
            </a:fld>
            <a:endParaRPr lang="en-US" dirty="0"/>
          </a:p>
        </p:txBody>
      </p:sp>
    </p:spTree>
    <p:extLst>
      <p:ext uri="{BB962C8B-B14F-4D97-AF65-F5344CB8AC3E}">
        <p14:creationId xmlns:p14="http://schemas.microsoft.com/office/powerpoint/2010/main" val="2856533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10906B-C9BD-4755-9CD3-D93374B122A7}" type="datetimeFigureOut">
              <a:rPr lang="en-US" smtClean="0"/>
              <a:pPr>
                <a:defRPr/>
              </a:pPr>
              <a:t>1/11/2023</a:t>
            </a:fld>
            <a:endParaRPr lang="en-US" dirty="0"/>
          </a:p>
        </p:txBody>
      </p:sp>
      <p:sp>
        <p:nvSpPr>
          <p:cNvPr id="3" name="Footer Placeholder 2"/>
          <p:cNvSpPr>
            <a:spLocks noGrp="1"/>
          </p:cNvSpPr>
          <p:nvPr>
            <p:ph type="ftr" sz="quarter" idx="11"/>
          </p:nvPr>
        </p:nvSpPr>
        <p:spPr/>
        <p:txBody>
          <a:bodyPr/>
          <a:lstStyle/>
          <a:p>
            <a:pPr>
              <a:defRPr/>
            </a:pP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defRPr/>
            </a:pPr>
            <a:fld id="{80BCD8F6-787A-4E64-A42C-F59A77918C95}" type="slidenum">
              <a:rPr lang="en-US" smtClean="0"/>
              <a:pPr>
                <a:defRPr/>
              </a:pPr>
              <a:t>‹#›</a:t>
            </a:fld>
            <a:endParaRPr lang="en-US" dirty="0"/>
          </a:p>
        </p:txBody>
      </p:sp>
    </p:spTree>
    <p:extLst>
      <p:ext uri="{BB962C8B-B14F-4D97-AF65-F5344CB8AC3E}">
        <p14:creationId xmlns:p14="http://schemas.microsoft.com/office/powerpoint/2010/main" val="827555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358A0A6-30B7-4DE6-A74F-03F336703568}" type="datetimeFigureOut">
              <a:rPr lang="en-US" smtClean="0"/>
              <a:pPr>
                <a:defRPr/>
              </a:pPr>
              <a:t>1/11/2023</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977ED3EE-4A72-41F4-9DDA-F8A807A11526}" type="slidenum">
              <a:rPr lang="en-US" smtClean="0"/>
              <a:pPr>
                <a:defRPr/>
              </a:pPr>
              <a:t>‹#›</a:t>
            </a:fld>
            <a:endParaRPr lang="en-US" dirty="0"/>
          </a:p>
        </p:txBody>
      </p:sp>
    </p:spTree>
    <p:extLst>
      <p:ext uri="{BB962C8B-B14F-4D97-AF65-F5344CB8AC3E}">
        <p14:creationId xmlns:p14="http://schemas.microsoft.com/office/powerpoint/2010/main" val="2638377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8F190C7A-AA5E-4BBB-9A68-1F79017410E8}" type="datetimeFigureOut">
              <a:rPr lang="en-US" smtClean="0"/>
              <a:pPr>
                <a:defRPr/>
              </a:pPr>
              <a:t>1/11/2023</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36589BA8-7497-4E1F-A766-7BFCF1078EA1}" type="slidenum">
              <a:rPr lang="en-US" smtClean="0"/>
              <a:pPr>
                <a:defRPr/>
              </a:pPr>
              <a:t>‹#›</a:t>
            </a:fld>
            <a:endParaRPr lang="en-US" dirty="0"/>
          </a:p>
        </p:txBody>
      </p:sp>
    </p:spTree>
    <p:extLst>
      <p:ext uri="{BB962C8B-B14F-4D97-AF65-F5344CB8AC3E}">
        <p14:creationId xmlns:p14="http://schemas.microsoft.com/office/powerpoint/2010/main" val="145535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E0BC2EA-31A6-485D-8CA3-7C5BEC1E2306}" type="datetimeFigureOut">
              <a:rPr lang="en-US" smtClean="0"/>
              <a:pPr>
                <a:defRPr/>
              </a:pPr>
              <a:t>1/11/2023</a:t>
            </a:fld>
            <a:endParaRPr lang="en-US" dirty="0"/>
          </a:p>
        </p:txBody>
      </p:sp>
      <p:sp>
        <p:nvSpPr>
          <p:cNvPr id="6" name="Footer Placeholder 5"/>
          <p:cNvSpPr>
            <a:spLocks noGrp="1"/>
          </p:cNvSpPr>
          <p:nvPr>
            <p:ph type="ftr" sz="quarter" idx="11"/>
          </p:nvPr>
        </p:nvSpPr>
        <p:spPr/>
        <p:txBody>
          <a:bodyPr/>
          <a:lstStyle/>
          <a:p>
            <a:pPr>
              <a:defRPr/>
            </a:pP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663903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0BC2EA-31A6-485D-8CA3-7C5BEC1E2306}"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318107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0BC2EA-31A6-485D-8CA3-7C5BEC1E2306}"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2474511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0BC2EA-31A6-485D-8CA3-7C5BEC1E2306}"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3550339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fld id="{1E0BC2EA-31A6-485D-8CA3-7C5BEC1E2306}" type="datetimeFigureOut">
              <a:rPr lang="en-US" smtClean="0"/>
              <a:pPr>
                <a:defRPr/>
              </a:pPr>
              <a:t>1/11/2023</a:t>
            </a:fld>
            <a:endParaRPr lang="en-US" dirty="0"/>
          </a:p>
        </p:txBody>
      </p:sp>
      <p:sp>
        <p:nvSpPr>
          <p:cNvPr id="8" name="Footer Placeholder 7"/>
          <p:cNvSpPr>
            <a:spLocks noGrp="1"/>
          </p:cNvSpPr>
          <p:nvPr>
            <p:ph type="ftr" sz="quarter" idx="11"/>
          </p:nvPr>
        </p:nvSpPr>
        <p:spPr/>
        <p:txBody>
          <a:bodyPr/>
          <a:lstStyle/>
          <a:p>
            <a:pPr>
              <a:defRPr/>
            </a:pPr>
            <a:endParaRPr lang="en-US" dirty="0"/>
          </a:p>
        </p:txBody>
      </p:sp>
      <p:sp>
        <p:nvSpPr>
          <p:cNvPr id="9" name="Slide Number Placeholder 8"/>
          <p:cNvSpPr>
            <a:spLocks noGrp="1"/>
          </p:cNvSpPr>
          <p:nvPr>
            <p:ph type="sldNum" sz="quarter" idx="12"/>
          </p:nvPr>
        </p:nvSpPr>
        <p:spPr/>
        <p:txBody>
          <a:body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807328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fld id="{1E0BC2EA-31A6-485D-8CA3-7C5BEC1E2306}" type="datetimeFigureOut">
              <a:rPr lang="en-US" smtClean="0"/>
              <a:pPr>
                <a:defRPr/>
              </a:pPr>
              <a:t>1/11/2023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pPr>
              <a:defRPr/>
            </a:pPr>
            <a:endParaRPr lang="en-US" dirty="0"/>
          </a:p>
        </p:txBody>
      </p:sp>
      <p:sp>
        <p:nvSpPr>
          <p:cNvPr id="9" name="Slide Number Placeholder 8"/>
          <p:cNvSpPr>
            <a:spLocks noGrp="1"/>
          </p:cNvSpPr>
          <p:nvPr>
            <p:ph type="sldNum" sz="quarter" idx="12"/>
          </p:nvPr>
        </p:nvSpPr>
        <p:spPr/>
        <p:txBody>
          <a:body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2833834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pPr>
              <a:defRPr/>
            </a:pPr>
            <a:fld id="{D491CC7B-AC18-4C60-981A-4821039DCDCA}"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6" name="Slide Number Placeholder 5"/>
          <p:cNvSpPr>
            <a:spLocks noGrp="1"/>
          </p:cNvSpPr>
          <p:nvPr>
            <p:ph type="sldNum" sz="quarter" idx="12"/>
          </p:nvPr>
        </p:nvSpPr>
        <p:spPr/>
        <p:txBody>
          <a:bodyPr/>
          <a:lstStyle/>
          <a:p>
            <a:pPr>
              <a:defRPr/>
            </a:pPr>
            <a:fld id="{DCA15FB9-56BA-47BA-BEE9-F0DE57D66FDD}" type="slidenum">
              <a:rPr lang="en-US" smtClean="0"/>
              <a:pPr>
                <a:defRPr/>
              </a:pPr>
              <a:t>‹#›</a:t>
            </a:fld>
            <a:endParaRPr lang="en-US" dirty="0"/>
          </a:p>
        </p:txBody>
      </p:sp>
    </p:spTree>
    <p:extLst>
      <p:ext uri="{BB962C8B-B14F-4D97-AF65-F5344CB8AC3E}">
        <p14:creationId xmlns:p14="http://schemas.microsoft.com/office/powerpoint/2010/main" val="33639518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pPr>
              <a:defRPr/>
            </a:pPr>
            <a:fld id="{EAE485FF-346D-4E85-9207-99E45EEB5224}" type="datetimeFigureOut">
              <a:rPr lang="en-US" smtClean="0"/>
              <a:pPr>
                <a:defRPr/>
              </a:pPr>
              <a:t>1/11/2023</a:t>
            </a:fld>
            <a:endParaRPr lang="en-US" dirty="0"/>
          </a:p>
        </p:txBody>
      </p:sp>
      <p:sp>
        <p:nvSpPr>
          <p:cNvPr id="5" name="Footer Placeholder 4"/>
          <p:cNvSpPr>
            <a:spLocks noGrp="1"/>
          </p:cNvSpPr>
          <p:nvPr>
            <p:ph type="ftr" sz="quarter" idx="11"/>
          </p:nvPr>
        </p:nvSpPr>
        <p:spPr/>
        <p:txBody>
          <a:bodyPr/>
          <a:lstStyle/>
          <a:p>
            <a:pPr>
              <a:defRPr/>
            </a:pP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7A4ECB3C-C88F-484A-9053-EFFF6A3EA6D7}" type="slidenum">
              <a:rPr lang="en-US" smtClean="0"/>
              <a:pPr>
                <a:defRPr/>
              </a:pPr>
              <a:t>‹#›</a:t>
            </a:fld>
            <a:endParaRPr lang="en-US" dirty="0"/>
          </a:p>
        </p:txBody>
      </p:sp>
    </p:spTree>
    <p:extLst>
      <p:ext uri="{BB962C8B-B14F-4D97-AF65-F5344CB8AC3E}">
        <p14:creationId xmlns:p14="http://schemas.microsoft.com/office/powerpoint/2010/main" val="163227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a:defRPr/>
            </a:pPr>
            <a:fld id="{1E0BC2EA-31A6-485D-8CA3-7C5BEC1E2306}" type="datetimeFigureOut">
              <a:rPr lang="en-US" smtClean="0"/>
              <a:pPr>
                <a:defRPr/>
              </a:pPr>
              <a:t>1/11/2023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a:defRPr/>
            </a:pPr>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defRPr/>
            </a:pPr>
            <a:fld id="{4B288F5E-A5B6-49E9-86D0-F1FB519F9635}" type="slidenum">
              <a:rPr lang="en-US" smtClean="0"/>
              <a:pPr>
                <a:defRPr/>
              </a:pPr>
              <a:t>‹#›</a:t>
            </a:fld>
            <a:endParaRPr lang="en-US" dirty="0"/>
          </a:p>
        </p:txBody>
      </p:sp>
    </p:spTree>
    <p:extLst>
      <p:ext uri="{BB962C8B-B14F-4D97-AF65-F5344CB8AC3E}">
        <p14:creationId xmlns:p14="http://schemas.microsoft.com/office/powerpoint/2010/main" val="2168124011"/>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1" r:id="rId12"/>
    <p:sldLayoutId id="2147483862" r:id="rId13"/>
    <p:sldLayoutId id="2147483863" r:id="rId14"/>
    <p:sldLayoutId id="2147483864" r:id="rId15"/>
    <p:sldLayoutId id="2147483865" r:id="rId16"/>
    <p:sldLayoutId id="214748386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1503340" y="896112"/>
            <a:ext cx="8825658" cy="2560320"/>
          </a:xfrm>
        </p:spPr>
        <p:txBody>
          <a:bodyPr/>
          <a:lstStyle/>
          <a:p>
            <a:pPr algn="ctr"/>
            <a:r>
              <a:rPr lang="en-GB" sz="6000" b="1" i="1" dirty="0"/>
              <a:t>Global Business Environment</a:t>
            </a:r>
            <a:endParaRPr lang="en-US" sz="6000" dirty="0"/>
          </a:p>
        </p:txBody>
      </p:sp>
      <p:pic>
        <p:nvPicPr>
          <p:cNvPr id="1026" name="Picture 2" descr="International Business Environment: Globalization, Meaning, Scope"/>
          <p:cNvPicPr>
            <a:picLocks noChangeAspect="1" noChangeArrowheads="1"/>
          </p:cNvPicPr>
          <p:nvPr/>
        </p:nvPicPr>
        <p:blipFill rotWithShape="1">
          <a:blip r:embed="rId3">
            <a:extLst>
              <a:ext uri="{28A0092B-C50C-407E-A947-70E740481C1C}">
                <a14:useLocalDpi xmlns:a14="http://schemas.microsoft.com/office/drawing/2010/main" val="0"/>
              </a:ext>
            </a:extLst>
          </a:blip>
          <a:srcRect l="4399" t="13260" r="5041" b="11069"/>
          <a:stretch/>
        </p:blipFill>
        <p:spPr bwMode="auto">
          <a:xfrm>
            <a:off x="836228" y="3823713"/>
            <a:ext cx="5416655" cy="22854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9DFD2E6-E9FC-87DC-B104-31E2978CFB30}"/>
              </a:ext>
            </a:extLst>
          </p:cNvPr>
          <p:cNvSpPr txBox="1"/>
          <p:nvPr/>
        </p:nvSpPr>
        <p:spPr>
          <a:xfrm>
            <a:off x="6860988" y="4495495"/>
            <a:ext cx="3854075" cy="830997"/>
          </a:xfrm>
          <a:prstGeom prst="rect">
            <a:avLst/>
          </a:prstGeom>
          <a:noFill/>
        </p:spPr>
        <p:txBody>
          <a:bodyPr wrap="square">
            <a:spAutoFit/>
          </a:bodyPr>
          <a:lstStyle/>
          <a:p>
            <a:pPr algn="ctr"/>
            <a:r>
              <a:rPr lang="en-US" sz="4800" b="0" cap="none" spc="0" dirty="0">
                <a:ln w="0"/>
                <a:solidFill>
                  <a:schemeClr val="bg1"/>
                </a:solidFill>
                <a:effectLst>
                  <a:outerShdw blurRad="38100" dist="19050" dir="2700000" algn="tl" rotWithShape="0">
                    <a:schemeClr val="dk1">
                      <a:alpha val="40000"/>
                    </a:schemeClr>
                  </a:outerShdw>
                </a:effectLst>
              </a:rPr>
              <a:t>JD SPORTS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US" altLang="en-US" sz="3600" b="1" dirty="0">
                <a:ln>
                  <a:noFill/>
                </a:ln>
                <a:latin typeface="Times New Roman" panose="02020603050405020304" pitchFamily="18" charset="0"/>
                <a:cs typeface="Times New Roman" panose="02020603050405020304" pitchFamily="18" charset="0"/>
              </a:rPr>
              <a:t>Table of Contents</a:t>
            </a:r>
            <a:endParaRPr lang="en-IN" altLang="en-US" sz="3600" b="1" dirty="0">
              <a:ln>
                <a:noFill/>
              </a:ln>
              <a:latin typeface="Times New Roman" panose="02020603050405020304" pitchFamily="18" charset="0"/>
              <a:cs typeface="Times New Roman" panose="02020603050405020304" pitchFamily="18" charset="0"/>
            </a:endParaRPr>
          </a:p>
        </p:txBody>
      </p:sp>
      <p:sp>
        <p:nvSpPr>
          <p:cNvPr id="18435" name="Content Placeholder 2"/>
          <p:cNvSpPr>
            <a:spLocks noGrp="1"/>
          </p:cNvSpPr>
          <p:nvPr>
            <p:ph idx="1"/>
          </p:nvPr>
        </p:nvSpPr>
        <p:spPr>
          <a:xfrm>
            <a:off x="925513" y="2557463"/>
            <a:ext cx="10207625" cy="3642169"/>
          </a:xfrm>
        </p:spPr>
        <p:txBody>
          <a:bodyPr>
            <a:normAutofit/>
          </a:bodyPr>
          <a:lstStyle/>
          <a:p>
            <a:pPr algn="just">
              <a:lnSpc>
                <a:spcPct val="150000"/>
              </a:lnSpc>
            </a:pPr>
            <a:r>
              <a:rPr lang="en-GB" sz="2000" dirty="0"/>
              <a:t>Introduction</a:t>
            </a:r>
            <a:endParaRPr lang="en-US" sz="2000" dirty="0"/>
          </a:p>
          <a:p>
            <a:pPr algn="just">
              <a:lnSpc>
                <a:spcPct val="150000"/>
              </a:lnSpc>
            </a:pPr>
            <a:r>
              <a:rPr lang="en-GB" sz="2000" dirty="0"/>
              <a:t>PESTLE analysis</a:t>
            </a:r>
            <a:endParaRPr lang="en-US" sz="2000" dirty="0"/>
          </a:p>
          <a:p>
            <a:pPr algn="just">
              <a:lnSpc>
                <a:spcPct val="150000"/>
              </a:lnSpc>
            </a:pPr>
            <a:r>
              <a:rPr lang="en-GB" sz="2000" dirty="0"/>
              <a:t>SWOT analysis</a:t>
            </a:r>
            <a:endParaRPr lang="en-US" sz="2000" dirty="0"/>
          </a:p>
          <a:p>
            <a:pPr algn="just">
              <a:lnSpc>
                <a:spcPct val="150000"/>
              </a:lnSpc>
            </a:pPr>
            <a:r>
              <a:rPr lang="en-GB" sz="2000" dirty="0"/>
              <a:t>Pestle analysis on the basis of SWOT analysis	</a:t>
            </a:r>
            <a:endParaRPr lang="en-US" sz="2000" dirty="0"/>
          </a:p>
          <a:p>
            <a:pPr algn="just">
              <a:lnSpc>
                <a:spcPct val="150000"/>
              </a:lnSpc>
            </a:pPr>
            <a:r>
              <a:rPr lang="en-GB" sz="2000" dirty="0"/>
              <a:t>Conclusion</a:t>
            </a:r>
            <a:endParaRPr lang="en-US" sz="2000" dirty="0"/>
          </a:p>
          <a:p>
            <a:pPr algn="just">
              <a:lnSpc>
                <a:spcPct val="150000"/>
              </a:lnSpc>
            </a:pPr>
            <a:r>
              <a:rPr lang="en-GB" sz="2000" dirty="0"/>
              <a:t>References	</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lvl="0"/>
            <a:r>
              <a:rPr lang="en-GB" b="1" dirty="0"/>
              <a:t>Introduction</a:t>
            </a:r>
            <a:endParaRPr lang="en-US" b="1" dirty="0"/>
          </a:p>
        </p:txBody>
      </p:sp>
      <p:sp>
        <p:nvSpPr>
          <p:cNvPr id="20483" name="Content Placeholder 2"/>
          <p:cNvSpPr>
            <a:spLocks noGrp="1"/>
          </p:cNvSpPr>
          <p:nvPr>
            <p:ph idx="1"/>
          </p:nvPr>
        </p:nvSpPr>
        <p:spPr>
          <a:xfrm>
            <a:off x="1154954" y="2603500"/>
            <a:ext cx="5099542" cy="3559556"/>
          </a:xfrm>
        </p:spPr>
        <p:txBody>
          <a:bodyPr>
            <a:noAutofit/>
          </a:bodyPr>
          <a:lstStyle/>
          <a:p>
            <a:pPr algn="just">
              <a:lnSpc>
                <a:spcPct val="150000"/>
              </a:lnSpc>
            </a:pPr>
            <a:r>
              <a:rPr lang="en-GB" sz="2000" dirty="0"/>
              <a:t>	 The worldwide business climate is the business that has business exercises are being completed by the climate of different nations that it works its capabilities. The organization chose for this business is JD sports that is a UK based organization.</a:t>
            </a:r>
          </a:p>
        </p:txBody>
      </p:sp>
      <p:pic>
        <p:nvPicPr>
          <p:cNvPr id="2050" name="Picture 2" descr="Global Business Operations - MSc - 2022/23 Entry - Birmingham City Business  School | Birmingham City Univers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496" y="2603500"/>
            <a:ext cx="5029200" cy="35595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lvl="1" algn="just"/>
            <a:r>
              <a:rPr lang="en-GB" sz="3600" b="1" dirty="0">
                <a:solidFill>
                  <a:schemeClr val="bg1"/>
                </a:solidFill>
                <a:latin typeface="+mj-lt"/>
              </a:rPr>
              <a:t>PESTLE analysis</a:t>
            </a:r>
            <a:endParaRPr lang="en-US" sz="3600" b="1" dirty="0">
              <a:solidFill>
                <a:schemeClr val="bg1"/>
              </a:solidFill>
              <a:latin typeface="+mj-lt"/>
            </a:endParaRPr>
          </a:p>
        </p:txBody>
      </p:sp>
      <p:sp>
        <p:nvSpPr>
          <p:cNvPr id="22531" name="Content Placeholder 2"/>
          <p:cNvSpPr>
            <a:spLocks noGrp="1"/>
          </p:cNvSpPr>
          <p:nvPr>
            <p:ph idx="1"/>
          </p:nvPr>
        </p:nvSpPr>
        <p:spPr>
          <a:xfrm>
            <a:off x="585216" y="2356295"/>
            <a:ext cx="10899648" cy="4501705"/>
          </a:xfrm>
        </p:spPr>
        <p:txBody>
          <a:bodyPr>
            <a:noAutofit/>
          </a:bodyPr>
          <a:lstStyle/>
          <a:p>
            <a:pPr marL="0" indent="0" algn="just">
              <a:lnSpc>
                <a:spcPct val="150000"/>
              </a:lnSpc>
              <a:buNone/>
            </a:pPr>
            <a:r>
              <a:rPr lang="en-GB" sz="2000" dirty="0"/>
              <a:t>	PESTLE Analysis is a structural framework that examines various external factors impacting the functions and overall business performance (Rao, 2019). </a:t>
            </a:r>
            <a:endParaRPr lang="en-US" sz="2000" dirty="0"/>
          </a:p>
          <a:p>
            <a:pPr algn="just">
              <a:lnSpc>
                <a:spcPct val="150000"/>
              </a:lnSpc>
            </a:pPr>
            <a:r>
              <a:rPr lang="en-GB" sz="2000" b="1" dirty="0"/>
              <a:t>Political factor</a:t>
            </a:r>
            <a:endParaRPr lang="en-US" sz="2000" dirty="0"/>
          </a:p>
          <a:p>
            <a:pPr algn="just">
              <a:lnSpc>
                <a:spcPct val="150000"/>
              </a:lnSpc>
            </a:pPr>
            <a:r>
              <a:rPr lang="en-GB" sz="2000" b="1" dirty="0"/>
              <a:t>Economic factors</a:t>
            </a:r>
            <a:endParaRPr lang="en-US" sz="2000" dirty="0"/>
          </a:p>
          <a:p>
            <a:pPr algn="just">
              <a:lnSpc>
                <a:spcPct val="150000"/>
              </a:lnSpc>
            </a:pPr>
            <a:r>
              <a:rPr lang="en-GB" sz="2000" b="1" dirty="0"/>
              <a:t>Social Factors</a:t>
            </a:r>
            <a:endParaRPr lang="en-US" sz="2000" dirty="0"/>
          </a:p>
          <a:p>
            <a:pPr algn="just">
              <a:lnSpc>
                <a:spcPct val="150000"/>
              </a:lnSpc>
            </a:pPr>
            <a:r>
              <a:rPr lang="en-GB" sz="2000" b="1" dirty="0"/>
              <a:t>Technological Factors</a:t>
            </a:r>
            <a:endParaRPr lang="en-US" sz="2000" dirty="0"/>
          </a:p>
          <a:p>
            <a:pPr algn="just">
              <a:lnSpc>
                <a:spcPct val="150000"/>
              </a:lnSpc>
            </a:pPr>
            <a:r>
              <a:rPr lang="en-GB" sz="2000" b="1" dirty="0"/>
              <a:t>Legal Factors</a:t>
            </a:r>
            <a:endParaRPr lang="en-US" sz="2000" dirty="0"/>
          </a:p>
          <a:p>
            <a:pPr algn="just">
              <a:lnSpc>
                <a:spcPct val="150000"/>
              </a:lnSpc>
            </a:pPr>
            <a:r>
              <a:rPr lang="en-GB" sz="2000" b="1" dirty="0"/>
              <a:t>Environmental Factors</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lvl="1" algn="just">
              <a:lnSpc>
                <a:spcPct val="150000"/>
              </a:lnSpc>
            </a:pPr>
            <a:r>
              <a:rPr lang="en-GB" sz="3600" b="1" dirty="0">
                <a:solidFill>
                  <a:schemeClr val="bg1"/>
                </a:solidFill>
                <a:latin typeface="Times New Roman" panose="02020603050405020304" pitchFamily="18" charset="0"/>
                <a:cs typeface="Times New Roman" panose="02020603050405020304" pitchFamily="18" charset="0"/>
              </a:rPr>
              <a:t>Continue</a:t>
            </a:r>
            <a:endParaRPr lang="en-US" sz="3600" b="1" u="sng" dirty="0">
              <a:solidFill>
                <a:schemeClr val="bg1"/>
              </a:solidFill>
              <a:latin typeface="Times New Roman" panose="02020603050405020304" pitchFamily="18" charset="0"/>
              <a:cs typeface="Times New Roman" panose="02020603050405020304" pitchFamily="18" charset="0"/>
            </a:endParaRPr>
          </a:p>
        </p:txBody>
      </p:sp>
      <p:sp>
        <p:nvSpPr>
          <p:cNvPr id="22531" name="Content Placeholder 2"/>
          <p:cNvSpPr>
            <a:spLocks noGrp="1"/>
          </p:cNvSpPr>
          <p:nvPr>
            <p:ph idx="1"/>
          </p:nvPr>
        </p:nvSpPr>
        <p:spPr>
          <a:xfrm>
            <a:off x="731520" y="2941511"/>
            <a:ext cx="7333488" cy="3733609"/>
          </a:xfrm>
        </p:spPr>
        <p:txBody>
          <a:bodyPr>
            <a:noAutofit/>
          </a:bodyPr>
          <a:lstStyle/>
          <a:p>
            <a:pPr marL="0" indent="0" algn="just">
              <a:lnSpc>
                <a:spcPct val="150000"/>
              </a:lnSpc>
              <a:buNone/>
            </a:pPr>
            <a:r>
              <a:rPr lang="en-US" dirty="0"/>
              <a:t>	</a:t>
            </a:r>
            <a:r>
              <a:rPr lang="en-GB" dirty="0"/>
              <a:t>It straightforwardly effects and impacts the business substance. It is utilized to assess outer natural variables and in setting with JD sports is made sense of beneath:</a:t>
            </a:r>
          </a:p>
          <a:p>
            <a:pPr marL="0" indent="0" algn="just">
              <a:lnSpc>
                <a:spcPct val="150000"/>
              </a:lnSpc>
              <a:buNone/>
            </a:pPr>
            <a:r>
              <a:rPr lang="en-GB" dirty="0"/>
              <a:t>Political factors: These variables incorporate government approaches, decides and guidelines that impact the course of action or explicit industry. It comprises of political dependability, exchanging and tax collection strategy. In JD sports, this variable examinations long haul productivity in market.</a:t>
            </a:r>
            <a:endParaRPr lang="en-US" sz="2000" dirty="0"/>
          </a:p>
        </p:txBody>
      </p:sp>
      <p:pic>
        <p:nvPicPr>
          <p:cNvPr id="3" name="Picture 2"/>
          <p:cNvPicPr>
            <a:picLocks noChangeAspect="1"/>
          </p:cNvPicPr>
          <p:nvPr/>
        </p:nvPicPr>
        <p:blipFill>
          <a:blip r:embed="rId3"/>
          <a:stretch>
            <a:fillRect/>
          </a:stretch>
        </p:blipFill>
        <p:spPr>
          <a:xfrm>
            <a:off x="8065008" y="2941511"/>
            <a:ext cx="3547872" cy="3733609"/>
          </a:xfrm>
          <a:prstGeom prst="rect">
            <a:avLst/>
          </a:prstGeom>
        </p:spPr>
      </p:pic>
    </p:spTree>
    <p:extLst>
      <p:ext uri="{BB962C8B-B14F-4D97-AF65-F5344CB8AC3E}">
        <p14:creationId xmlns:p14="http://schemas.microsoft.com/office/powerpoint/2010/main" val="4055284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lvl="1" algn="just">
              <a:lnSpc>
                <a:spcPct val="150000"/>
              </a:lnSpc>
            </a:pPr>
            <a:r>
              <a:rPr lang="en-GB" sz="3600" b="1" dirty="0">
                <a:solidFill>
                  <a:schemeClr val="bg1"/>
                </a:solidFill>
                <a:latin typeface="Times New Roman" panose="02020603050405020304" pitchFamily="18" charset="0"/>
                <a:cs typeface="Times New Roman" panose="02020603050405020304" pitchFamily="18" charset="0"/>
              </a:rPr>
              <a:t>Continue</a:t>
            </a:r>
            <a:endParaRPr lang="en-US" sz="3600" b="1" u="sng" dirty="0">
              <a:solidFill>
                <a:schemeClr val="bg1"/>
              </a:solidFill>
              <a:latin typeface="Times New Roman" panose="02020603050405020304" pitchFamily="18" charset="0"/>
              <a:cs typeface="Times New Roman" panose="02020603050405020304" pitchFamily="18" charset="0"/>
            </a:endParaRPr>
          </a:p>
        </p:txBody>
      </p:sp>
      <p:sp>
        <p:nvSpPr>
          <p:cNvPr id="22531" name="Content Placeholder 2"/>
          <p:cNvSpPr>
            <a:spLocks noGrp="1"/>
          </p:cNvSpPr>
          <p:nvPr>
            <p:ph idx="1"/>
          </p:nvPr>
        </p:nvSpPr>
        <p:spPr>
          <a:xfrm>
            <a:off x="731520" y="2941511"/>
            <a:ext cx="10274808" cy="1520761"/>
          </a:xfrm>
        </p:spPr>
        <p:txBody>
          <a:bodyPr>
            <a:noAutofit/>
          </a:bodyPr>
          <a:lstStyle/>
          <a:p>
            <a:pPr marL="0" indent="0">
              <a:buNone/>
            </a:pPr>
            <a:r>
              <a:rPr lang="en-US" dirty="0"/>
              <a:t>	</a:t>
            </a:r>
          </a:p>
        </p:txBody>
      </p:sp>
      <p:sp>
        <p:nvSpPr>
          <p:cNvPr id="2" name="Rectangle 1"/>
          <p:cNvSpPr/>
          <p:nvPr/>
        </p:nvSpPr>
        <p:spPr>
          <a:xfrm>
            <a:off x="731520" y="2941511"/>
            <a:ext cx="6986016" cy="3268652"/>
          </a:xfrm>
          <a:prstGeom prst="rect">
            <a:avLst/>
          </a:prstGeom>
        </p:spPr>
        <p:txBody>
          <a:bodyPr wrap="square">
            <a:spAutoFit/>
          </a:bodyPr>
          <a:lstStyle/>
          <a:p>
            <a:pPr marL="342900" indent="-342900" algn="just">
              <a:lnSpc>
                <a:spcPct val="150000"/>
              </a:lnSpc>
              <a:buFont typeface="Wingdings" panose="05000000000000000000" pitchFamily="2" charset="2"/>
              <a:buChar char="Ø"/>
            </a:pPr>
            <a:r>
              <a:rPr lang="en-GB" sz="2000" b="1" dirty="0"/>
              <a:t>Economic factors</a:t>
            </a:r>
            <a:r>
              <a:rPr lang="en-GB" sz="2000" dirty="0"/>
              <a:t>- These element impacts on economy and business execution on it. It incorporates different loan fees, paces of business, unfamiliar trade rates (Reid and Lee, 2018). In JD sports case, it can involve financial variables as they determine modern economy in its development on the lookout and country. The organization needs to assess Indian economic situations and focus for its items.</a:t>
            </a:r>
            <a:endParaRPr lang="en-US" sz="2000" dirty="0"/>
          </a:p>
        </p:txBody>
      </p:sp>
      <p:pic>
        <p:nvPicPr>
          <p:cNvPr id="4" name="Picture 3"/>
          <p:cNvPicPr>
            <a:picLocks noChangeAspect="1"/>
          </p:cNvPicPr>
          <p:nvPr/>
        </p:nvPicPr>
        <p:blipFill>
          <a:blip r:embed="rId3"/>
          <a:stretch>
            <a:fillRect/>
          </a:stretch>
        </p:blipFill>
        <p:spPr>
          <a:xfrm>
            <a:off x="7982712" y="2813494"/>
            <a:ext cx="3666744" cy="3605593"/>
          </a:xfrm>
          <a:prstGeom prst="rect">
            <a:avLst/>
          </a:prstGeom>
        </p:spPr>
      </p:pic>
    </p:spTree>
    <p:extLst>
      <p:ext uri="{BB962C8B-B14F-4D97-AF65-F5344CB8AC3E}">
        <p14:creationId xmlns:p14="http://schemas.microsoft.com/office/powerpoint/2010/main" val="188230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lvl="1" algn="just">
              <a:lnSpc>
                <a:spcPct val="150000"/>
              </a:lnSpc>
            </a:pPr>
            <a:r>
              <a:rPr lang="en-GB" sz="3600" b="1" dirty="0">
                <a:solidFill>
                  <a:schemeClr val="bg1"/>
                </a:solidFill>
                <a:latin typeface="Times New Roman" panose="02020603050405020304" pitchFamily="18" charset="0"/>
                <a:cs typeface="Times New Roman" panose="02020603050405020304" pitchFamily="18" charset="0"/>
              </a:rPr>
              <a:t>Continue</a:t>
            </a:r>
            <a:endParaRPr lang="en-US" sz="3600" b="1" u="sng" dirty="0">
              <a:solidFill>
                <a:schemeClr val="bg1"/>
              </a:solidFill>
              <a:latin typeface="Times New Roman" panose="02020603050405020304" pitchFamily="18" charset="0"/>
              <a:cs typeface="Times New Roman" panose="02020603050405020304" pitchFamily="18" charset="0"/>
            </a:endParaRPr>
          </a:p>
        </p:txBody>
      </p:sp>
      <p:sp>
        <p:nvSpPr>
          <p:cNvPr id="22531" name="Content Placeholder 2"/>
          <p:cNvSpPr>
            <a:spLocks noGrp="1"/>
          </p:cNvSpPr>
          <p:nvPr>
            <p:ph idx="1"/>
          </p:nvPr>
        </p:nvSpPr>
        <p:spPr>
          <a:xfrm>
            <a:off x="1154954" y="2941511"/>
            <a:ext cx="4754880" cy="2471737"/>
          </a:xfrm>
        </p:spPr>
        <p:txBody>
          <a:bodyPr>
            <a:noAutofit/>
          </a:bodyPr>
          <a:lstStyle/>
          <a:p>
            <a:pPr marL="0" indent="0" algn="just">
              <a:lnSpc>
                <a:spcPct val="150000"/>
              </a:lnSpc>
              <a:buNone/>
            </a:pPr>
            <a:r>
              <a:rPr lang="en-US" sz="2000" dirty="0"/>
              <a:t>	</a:t>
            </a:r>
            <a:r>
              <a:rPr lang="en-GB" sz="2000" b="1" dirty="0"/>
              <a:t>Social Factors</a:t>
            </a:r>
            <a:r>
              <a:rPr lang="en-GB" sz="2000" dirty="0"/>
              <a:t>- These variables remember social climate for market. JD sports ought to comprehend its interest group and how they need to plan a directive for retail market.</a:t>
            </a:r>
            <a:endParaRPr lang="en-US" sz="2000" dirty="0"/>
          </a:p>
        </p:txBody>
      </p:sp>
      <p:pic>
        <p:nvPicPr>
          <p:cNvPr id="3" name="Picture 2"/>
          <p:cNvPicPr>
            <a:picLocks noChangeAspect="1"/>
          </p:cNvPicPr>
          <p:nvPr/>
        </p:nvPicPr>
        <p:blipFill>
          <a:blip r:embed="rId3"/>
          <a:stretch>
            <a:fillRect/>
          </a:stretch>
        </p:blipFill>
        <p:spPr>
          <a:xfrm>
            <a:off x="6414896" y="2941511"/>
            <a:ext cx="4777359" cy="2471737"/>
          </a:xfrm>
          <a:prstGeom prst="rect">
            <a:avLst/>
          </a:prstGeom>
        </p:spPr>
      </p:pic>
    </p:spTree>
    <p:extLst>
      <p:ext uri="{BB962C8B-B14F-4D97-AF65-F5344CB8AC3E}">
        <p14:creationId xmlns:p14="http://schemas.microsoft.com/office/powerpoint/2010/main" val="296253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lvl="1" algn="just">
              <a:lnSpc>
                <a:spcPct val="150000"/>
              </a:lnSpc>
            </a:pPr>
            <a:r>
              <a:rPr lang="en-GB" sz="3600" b="1" dirty="0">
                <a:solidFill>
                  <a:schemeClr val="bg1"/>
                </a:solidFill>
                <a:latin typeface="Times New Roman" panose="02020603050405020304" pitchFamily="18" charset="0"/>
                <a:cs typeface="Times New Roman" panose="02020603050405020304" pitchFamily="18" charset="0"/>
              </a:rPr>
              <a:t>Continue</a:t>
            </a:r>
            <a:endParaRPr lang="en-US" sz="3600" b="1" u="sng" dirty="0">
              <a:solidFill>
                <a:schemeClr val="bg1"/>
              </a:solidFill>
              <a:latin typeface="Times New Roman" panose="02020603050405020304" pitchFamily="18" charset="0"/>
              <a:cs typeface="Times New Roman" panose="02020603050405020304" pitchFamily="18" charset="0"/>
            </a:endParaRPr>
          </a:p>
        </p:txBody>
      </p:sp>
      <p:sp>
        <p:nvSpPr>
          <p:cNvPr id="22531" name="Content Placeholder 2"/>
          <p:cNvSpPr>
            <a:spLocks noGrp="1"/>
          </p:cNvSpPr>
          <p:nvPr>
            <p:ph idx="1"/>
          </p:nvPr>
        </p:nvSpPr>
        <p:spPr>
          <a:xfrm>
            <a:off x="731520" y="2941511"/>
            <a:ext cx="10274808" cy="3548189"/>
          </a:xfrm>
        </p:spPr>
        <p:txBody>
          <a:bodyPr>
            <a:noAutofit/>
          </a:bodyPr>
          <a:lstStyle/>
          <a:p>
            <a:pPr marL="0" indent="0" algn="just">
              <a:lnSpc>
                <a:spcPct val="150000"/>
              </a:lnSpc>
              <a:buNone/>
            </a:pPr>
            <a:r>
              <a:rPr lang="en-GB" sz="2000" b="1" dirty="0"/>
              <a:t>Technological Factors</a:t>
            </a:r>
            <a:r>
              <a:rPr lang="en-GB" sz="2000" dirty="0"/>
              <a:t>-These elements incorporate mechanical advancement and improvement. JD sports necessities to follow right now refreshed innovation in front of contenders.</a:t>
            </a:r>
          </a:p>
          <a:p>
            <a:pPr marL="0" indent="0" algn="just">
              <a:lnSpc>
                <a:spcPct val="150000"/>
              </a:lnSpc>
              <a:buNone/>
            </a:pPr>
            <a:r>
              <a:rPr lang="en-GB" sz="2000" b="1" dirty="0"/>
              <a:t>Opportunity</a:t>
            </a:r>
            <a:r>
              <a:rPr lang="en-GB" sz="2000" dirty="0"/>
              <a:t>: JD sports generally continue to refresh with new advancement for expanding the deals. It additionally utilizes man-made reasoning to foster web-based stages to sell its items online media.</a:t>
            </a:r>
          </a:p>
          <a:p>
            <a:pPr marL="0" indent="0" algn="just">
              <a:lnSpc>
                <a:spcPct val="150000"/>
              </a:lnSpc>
              <a:buNone/>
            </a:pPr>
            <a:r>
              <a:rPr lang="en-GB" sz="2000" b="1" dirty="0"/>
              <a:t>Challenges: </a:t>
            </a:r>
            <a:r>
              <a:rPr lang="en-GB" sz="2000" dirty="0"/>
              <a:t>the virtual entertainment and computerized reasoning can be hacked in Indian market bringing about misfortune.</a:t>
            </a:r>
            <a:endParaRPr lang="en-US" sz="2000" dirty="0"/>
          </a:p>
        </p:txBody>
      </p:sp>
    </p:spTree>
    <p:extLst>
      <p:ext uri="{BB962C8B-B14F-4D97-AF65-F5344CB8AC3E}">
        <p14:creationId xmlns:p14="http://schemas.microsoft.com/office/powerpoint/2010/main" val="3571073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z="3600" b="1" dirty="0">
                <a:ln>
                  <a:noFill/>
                </a:ln>
                <a:latin typeface="Times New Roman" panose="02020603050405020304" pitchFamily="18" charset="0"/>
                <a:cs typeface="Times New Roman" panose="02020603050405020304" pitchFamily="18" charset="0"/>
              </a:rPr>
              <a:t>Conti…</a:t>
            </a:r>
            <a:endParaRPr lang="en-IN" altLang="en-US" sz="3600" dirty="0">
              <a:ln>
                <a:noFill/>
              </a:ln>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10110454" cy="3416300"/>
          </a:xfrm>
        </p:spPr>
        <p:txBody>
          <a:bodyPr rtlCol="0">
            <a:normAutofit/>
          </a:bodyPr>
          <a:lstStyle/>
          <a:p>
            <a:pPr marL="0" indent="0" algn="just">
              <a:lnSpc>
                <a:spcPct val="150000"/>
              </a:lnSpc>
              <a:buNone/>
            </a:pPr>
            <a:r>
              <a:rPr lang="en-GB" sz="2000" dirty="0"/>
              <a:t>Factors-These variables direct legitimate parts of the business tasks in a country. JD sports requirements to consider legitimate focuses as they influence the business tasks.</a:t>
            </a:r>
          </a:p>
          <a:p>
            <a:pPr marL="0" indent="0" algn="just">
              <a:lnSpc>
                <a:spcPct val="150000"/>
              </a:lnSpc>
              <a:buNone/>
            </a:pPr>
            <a:r>
              <a:rPr lang="en-GB" sz="2000" b="1" dirty="0"/>
              <a:t>Opportunity: </a:t>
            </a:r>
            <a:r>
              <a:rPr lang="en-GB" sz="2000" dirty="0"/>
              <a:t>JD sports exchanges universally and this assists representatives with rules and guidelines for deals in market.</a:t>
            </a:r>
          </a:p>
          <a:p>
            <a:pPr marL="0" indent="0" algn="just">
              <a:lnSpc>
                <a:spcPct val="150000"/>
              </a:lnSpc>
              <a:buNone/>
            </a:pPr>
            <a:r>
              <a:rPr lang="en-GB" sz="2000" b="1" dirty="0"/>
              <a:t>Challenges</a:t>
            </a:r>
            <a:r>
              <a:rPr lang="en-GB" sz="2000" dirty="0"/>
              <a:t>: It is hard for JD sports to continue to change with Indian regulations as it will impact its business activities (Usunier, 2018).</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ltLang="en-US" sz="4000" b="1" dirty="0">
                <a:ln>
                  <a:noFill/>
                </a:ln>
                <a:latin typeface="Times New Roman" panose="02020603050405020304" pitchFamily="18" charset="0"/>
                <a:cs typeface="Times New Roman" panose="02020603050405020304" pitchFamily="18" charset="0"/>
              </a:rPr>
              <a:t>Conti..</a:t>
            </a:r>
            <a:endParaRPr lang="en-IN" altLang="en-US" sz="4000" dirty="0">
              <a:ln>
                <a:noFill/>
              </a:ln>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804668"/>
            <a:ext cx="10128742" cy="2974340"/>
          </a:xfrm>
        </p:spPr>
        <p:txBody>
          <a:bodyPr>
            <a:normAutofit lnSpcReduction="10000"/>
          </a:bodyPr>
          <a:lstStyle/>
          <a:p>
            <a:pPr marL="0" indent="0" algn="just">
              <a:lnSpc>
                <a:spcPct val="150000"/>
              </a:lnSpc>
              <a:buNone/>
            </a:pPr>
            <a:r>
              <a:rPr lang="en-US" sz="2000" b="1" dirty="0"/>
              <a:t>Environmental Factors</a:t>
            </a:r>
            <a:r>
              <a:rPr lang="en-US" sz="2000" dirty="0"/>
              <a:t>- These factors are surrounding environment impacting business operations. JD sports needs to understand Indian market along with its condition and laws. </a:t>
            </a:r>
          </a:p>
          <a:p>
            <a:pPr lvl="0" algn="just">
              <a:lnSpc>
                <a:spcPct val="150000"/>
              </a:lnSpc>
            </a:pPr>
            <a:r>
              <a:rPr lang="en-GB" sz="2000" b="1" dirty="0"/>
              <a:t>Opportunity: </a:t>
            </a:r>
            <a:r>
              <a:rPr lang="en-GB" sz="2000" dirty="0"/>
              <a:t>JD sports produce products that are environment friendly and involve the ecological investment. </a:t>
            </a:r>
            <a:endParaRPr lang="en-US" sz="2000" dirty="0"/>
          </a:p>
          <a:p>
            <a:pPr lvl="0" algn="just">
              <a:lnSpc>
                <a:spcPct val="150000"/>
              </a:lnSpc>
            </a:pPr>
            <a:r>
              <a:rPr lang="en-GB" sz="2000" b="1" dirty="0"/>
              <a:t>Challenges:</a:t>
            </a:r>
            <a:r>
              <a:rPr lang="en-GB" sz="2000" dirty="0"/>
              <a:t> JD sports needs more resources for consumer demand as well as ecological factor should be considered as it reduces supply of product. </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97798936"/>
              </p:ext>
            </p:extLst>
          </p:nvPr>
        </p:nvGraphicFramePr>
        <p:xfrm>
          <a:off x="1335024" y="2468880"/>
          <a:ext cx="9436608" cy="3779023"/>
        </p:xfrm>
        <a:graphic>
          <a:graphicData uri="http://schemas.openxmlformats.org/drawingml/2006/table">
            <a:tbl>
              <a:tblPr>
                <a:tableStyleId>{5C22544A-7EE6-4342-B048-85BDC9FD1C3A}</a:tableStyleId>
              </a:tblPr>
              <a:tblGrid>
                <a:gridCol w="4701239">
                  <a:extLst>
                    <a:ext uri="{9D8B030D-6E8A-4147-A177-3AD203B41FA5}">
                      <a16:colId xmlns:a16="http://schemas.microsoft.com/office/drawing/2014/main" val="1969897374"/>
                    </a:ext>
                  </a:extLst>
                </a:gridCol>
                <a:gridCol w="4735369">
                  <a:extLst>
                    <a:ext uri="{9D8B030D-6E8A-4147-A177-3AD203B41FA5}">
                      <a16:colId xmlns:a16="http://schemas.microsoft.com/office/drawing/2014/main" val="606509327"/>
                    </a:ext>
                  </a:extLst>
                </a:gridCol>
              </a:tblGrid>
              <a:tr h="506896">
                <a:tc>
                  <a:txBody>
                    <a:bodyPr/>
                    <a:lstStyle/>
                    <a:p>
                      <a:pPr marL="0" marR="0" algn="ctr">
                        <a:lnSpc>
                          <a:spcPct val="150000"/>
                        </a:lnSpc>
                        <a:spcBef>
                          <a:spcPts val="0"/>
                        </a:spcBef>
                        <a:spcAft>
                          <a:spcPts val="0"/>
                        </a:spcAft>
                      </a:pPr>
                      <a:r>
                        <a:rPr lang="en-GB" sz="2000" dirty="0">
                          <a:effectLst/>
                        </a:rPr>
                        <a:t>Strengths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ctr">
                        <a:lnSpc>
                          <a:spcPct val="150000"/>
                        </a:lnSpc>
                        <a:spcBef>
                          <a:spcPts val="0"/>
                        </a:spcBef>
                        <a:spcAft>
                          <a:spcPts val="0"/>
                        </a:spcAft>
                      </a:pPr>
                      <a:r>
                        <a:rPr lang="en-GB" sz="2000" dirty="0">
                          <a:effectLst/>
                        </a:rPr>
                        <a:t>Weaknesses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35314097"/>
                  </a:ext>
                </a:extLst>
              </a:tr>
              <a:tr h="1095921">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Political stability</a:t>
                      </a:r>
                      <a:endParaRPr lang="en-US" sz="2000" dirty="0">
                        <a:effectLst/>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Less Trade Restrictions</a:t>
                      </a:r>
                      <a:endParaRPr lang="en-US" sz="2000" dirty="0">
                        <a:solidFill>
                          <a:srgbClr val="000000"/>
                        </a:solidFill>
                        <a:effectLst/>
                        <a:latin typeface="Symbol" panose="05050102010706020507" pitchFamily="18" charset="2"/>
                        <a:ea typeface="Calibri" panose="020F0502020204030204" pitchFamily="34" charset="0"/>
                        <a:cs typeface="OpenSymbol" panose="05010000000000000000" pitchFamily="2"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Inflation</a:t>
                      </a:r>
                      <a:endParaRPr lang="en-US" sz="2000" dirty="0">
                        <a:effectLst/>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Laws and legislations</a:t>
                      </a:r>
                      <a:endParaRPr lang="en-US" sz="2000" dirty="0">
                        <a:solidFill>
                          <a:srgbClr val="000000"/>
                        </a:solidFill>
                        <a:effectLst/>
                        <a:latin typeface="Symbol" panose="05050102010706020507" pitchFamily="18" charset="2"/>
                        <a:ea typeface="Calibri" panose="020F0502020204030204" pitchFamily="34" charset="0"/>
                        <a:cs typeface="OpenSymbol" panose="05010000000000000000" pitchFamily="2" charset="0"/>
                      </a:endParaRPr>
                    </a:p>
                  </a:txBody>
                  <a:tcPr marL="68580" marR="68580" marT="0" marB="0"/>
                </a:tc>
                <a:extLst>
                  <a:ext uri="{0D108BD9-81ED-4DB2-BD59-A6C34878D82A}">
                    <a16:rowId xmlns:a16="http://schemas.microsoft.com/office/drawing/2014/main" val="1800873639"/>
                  </a:ext>
                </a:extLst>
              </a:tr>
              <a:tr h="518591">
                <a:tc>
                  <a:txBody>
                    <a:bodyPr/>
                    <a:lstStyle/>
                    <a:p>
                      <a:pPr marL="0" marR="0" algn="ctr">
                        <a:lnSpc>
                          <a:spcPct val="150000"/>
                        </a:lnSpc>
                        <a:spcBef>
                          <a:spcPts val="0"/>
                        </a:spcBef>
                        <a:spcAft>
                          <a:spcPts val="0"/>
                        </a:spcAft>
                      </a:pPr>
                      <a:r>
                        <a:rPr lang="en-GB" sz="2000" dirty="0">
                          <a:effectLst/>
                        </a:rPr>
                        <a:t>Opportunities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ctr">
                        <a:lnSpc>
                          <a:spcPct val="150000"/>
                        </a:lnSpc>
                        <a:spcBef>
                          <a:spcPts val="0"/>
                        </a:spcBef>
                        <a:spcAft>
                          <a:spcPts val="0"/>
                        </a:spcAft>
                      </a:pPr>
                      <a:r>
                        <a:rPr lang="en-GB" sz="2000" dirty="0">
                          <a:effectLst/>
                        </a:rPr>
                        <a:t>Threats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555430880"/>
                  </a:ext>
                </a:extLst>
              </a:tr>
              <a:tr h="1657615">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Technological advancements</a:t>
                      </a:r>
                      <a:endParaRPr lang="en-US" sz="2000" dirty="0">
                        <a:effectLst/>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Research and Development</a:t>
                      </a:r>
                      <a:endParaRPr lang="en-US" sz="2000" dirty="0">
                        <a:solidFill>
                          <a:srgbClr val="000000"/>
                        </a:solidFill>
                        <a:effectLst/>
                        <a:latin typeface="Symbol" panose="05050102010706020507" pitchFamily="18" charset="2"/>
                        <a:ea typeface="Calibri" panose="020F0502020204030204" pitchFamily="34" charset="0"/>
                        <a:cs typeface="OpenSymbol" panose="05010000000000000000" pitchFamily="2"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High competition</a:t>
                      </a:r>
                      <a:endParaRPr lang="en-US" sz="2000" dirty="0">
                        <a:effectLst/>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2000" dirty="0">
                          <a:effectLst/>
                        </a:rPr>
                        <a:t>Varied taste and preferences of customers</a:t>
                      </a:r>
                      <a:endParaRPr lang="en-US" sz="2000" dirty="0">
                        <a:solidFill>
                          <a:srgbClr val="000000"/>
                        </a:solidFill>
                        <a:effectLst/>
                        <a:latin typeface="Symbol" panose="05050102010706020507" pitchFamily="18" charset="2"/>
                        <a:ea typeface="Calibri" panose="020F0502020204030204" pitchFamily="34" charset="0"/>
                        <a:cs typeface="OpenSymbol" panose="05010000000000000000" pitchFamily="2" charset="0"/>
                      </a:endParaRPr>
                    </a:p>
                  </a:txBody>
                  <a:tcPr marL="68580" marR="68580" marT="0" marB="0"/>
                </a:tc>
                <a:extLst>
                  <a:ext uri="{0D108BD9-81ED-4DB2-BD59-A6C34878D82A}">
                    <a16:rowId xmlns:a16="http://schemas.microsoft.com/office/drawing/2014/main" val="607404246"/>
                  </a:ext>
                </a:extLst>
              </a:tr>
            </a:tbl>
          </a:graphicData>
        </a:graphic>
      </p:graphicFrame>
      <p:sp>
        <p:nvSpPr>
          <p:cNvPr id="5" name="Rectangle 1"/>
          <p:cNvSpPr>
            <a:spLocks noChangeArrowheads="1"/>
          </p:cNvSpPr>
          <p:nvPr/>
        </p:nvSpPr>
        <p:spPr bwMode="auto">
          <a:xfrm>
            <a:off x="-3089821" y="-20664"/>
            <a:ext cx="2047726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365010" tIns="0" rIns="0" bIns="0" numCol="1" anchor="ctr" anchorCtr="0" compatLnSpc="1">
            <a:prstTxWarp prst="textNoShape">
              <a:avLst/>
            </a:prstTxWarp>
            <a:spAutoFit/>
          </a:bodyPr>
          <a:lstStyle/>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GB" altLang="en-US" sz="1200" b="0" i="0" u="sng"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SWOT analysis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66260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242" y="699348"/>
            <a:ext cx="8761413" cy="1129452"/>
          </a:xfrm>
        </p:spPr>
        <p:txBody>
          <a:bodyPr/>
          <a:lstStyle/>
          <a:p>
            <a:pPr lvl="1" algn="ctr" defTabSz="457200" rtl="0">
              <a:lnSpc>
                <a:spcPct val="150000"/>
              </a:lnSpc>
              <a:spcBef>
                <a:spcPct val="0"/>
              </a:spcBef>
            </a:pPr>
            <a:r>
              <a:rPr lang="en-GB" sz="3600" b="1" dirty="0">
                <a:solidFill>
                  <a:schemeClr val="bg1"/>
                </a:solidFill>
                <a:latin typeface="+mj-lt"/>
              </a:rPr>
              <a:t>Pestle analysis on the basis of SWOT analysis</a:t>
            </a:r>
            <a:endParaRPr lang="en-US" sz="3600" b="1" dirty="0">
              <a:solidFill>
                <a:schemeClr val="bg1"/>
              </a:solidFill>
              <a:latin typeface="+mj-l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9012608"/>
              </p:ext>
            </p:extLst>
          </p:nvPr>
        </p:nvGraphicFramePr>
        <p:xfrm>
          <a:off x="1390651" y="2495550"/>
          <a:ext cx="9810749" cy="4038600"/>
        </p:xfrm>
        <a:graphic>
          <a:graphicData uri="http://schemas.openxmlformats.org/drawingml/2006/table">
            <a:tbl>
              <a:tblPr>
                <a:tableStyleId>{5C22544A-7EE6-4342-B048-85BDC9FD1C3A}</a:tableStyleId>
              </a:tblPr>
              <a:tblGrid>
                <a:gridCol w="2502784">
                  <a:extLst>
                    <a:ext uri="{9D8B030D-6E8A-4147-A177-3AD203B41FA5}">
                      <a16:colId xmlns:a16="http://schemas.microsoft.com/office/drawing/2014/main" val="2580112285"/>
                    </a:ext>
                  </a:extLst>
                </a:gridCol>
                <a:gridCol w="3404522">
                  <a:extLst>
                    <a:ext uri="{9D8B030D-6E8A-4147-A177-3AD203B41FA5}">
                      <a16:colId xmlns:a16="http://schemas.microsoft.com/office/drawing/2014/main" val="1284949396"/>
                    </a:ext>
                  </a:extLst>
                </a:gridCol>
                <a:gridCol w="3903443">
                  <a:extLst>
                    <a:ext uri="{9D8B030D-6E8A-4147-A177-3AD203B41FA5}">
                      <a16:colId xmlns:a16="http://schemas.microsoft.com/office/drawing/2014/main" val="1820558202"/>
                    </a:ext>
                  </a:extLst>
                </a:gridCol>
              </a:tblGrid>
              <a:tr h="411368">
                <a:tc>
                  <a:txBody>
                    <a:bodyPr/>
                    <a:lstStyle/>
                    <a:p>
                      <a:pPr marL="0" marR="0" algn="ctr">
                        <a:lnSpc>
                          <a:spcPct val="150000"/>
                        </a:lnSpc>
                        <a:spcBef>
                          <a:spcPts val="0"/>
                        </a:spcBef>
                        <a:spcAft>
                          <a:spcPts val="0"/>
                        </a:spcAft>
                      </a:pPr>
                      <a:r>
                        <a:rPr lang="en-GB" sz="2000" dirty="0">
                          <a:effectLst/>
                        </a:rPr>
                        <a:t>Pestle analysis factors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ctr">
                        <a:lnSpc>
                          <a:spcPct val="150000"/>
                        </a:lnSpc>
                        <a:spcBef>
                          <a:spcPts val="0"/>
                        </a:spcBef>
                        <a:spcAft>
                          <a:spcPts val="0"/>
                        </a:spcAft>
                      </a:pPr>
                      <a:r>
                        <a:rPr lang="en-GB" sz="2000" dirty="0">
                          <a:effectLst/>
                        </a:rPr>
                        <a:t>Opportunities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ctr">
                        <a:lnSpc>
                          <a:spcPct val="150000"/>
                        </a:lnSpc>
                        <a:spcBef>
                          <a:spcPts val="0"/>
                        </a:spcBef>
                        <a:spcAft>
                          <a:spcPts val="0"/>
                        </a:spcAft>
                      </a:pPr>
                      <a:r>
                        <a:rPr lang="en-GB" sz="2000" dirty="0">
                          <a:effectLst/>
                        </a:rPr>
                        <a:t>Challenges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738653683"/>
                  </a:ext>
                </a:extLst>
              </a:tr>
              <a:tr h="1813616">
                <a:tc>
                  <a:txBody>
                    <a:bodyPr/>
                    <a:lstStyle/>
                    <a:p>
                      <a:pPr marL="0" marR="0" algn="just">
                        <a:lnSpc>
                          <a:spcPct val="150000"/>
                        </a:lnSpc>
                        <a:spcBef>
                          <a:spcPts val="0"/>
                        </a:spcBef>
                        <a:spcAft>
                          <a:spcPts val="0"/>
                        </a:spcAft>
                      </a:pPr>
                      <a:r>
                        <a:rPr lang="en-GB" sz="2000" dirty="0">
                          <a:effectLst/>
                        </a:rPr>
                        <a:t>Political</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Indian government is stable and this will result in more employment and growth of business  (Vihari, 2019).</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Indian government has laid certain restrictions on exporting and importing duties, that will result in reduction of sales.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209721187"/>
                  </a:ext>
                </a:extLst>
              </a:tr>
              <a:tr h="1813616">
                <a:tc>
                  <a:txBody>
                    <a:bodyPr/>
                    <a:lstStyle/>
                    <a:p>
                      <a:pPr marL="0" marR="0" algn="just">
                        <a:lnSpc>
                          <a:spcPct val="150000"/>
                        </a:lnSpc>
                        <a:spcBef>
                          <a:spcPts val="0"/>
                        </a:spcBef>
                        <a:spcAft>
                          <a:spcPts val="0"/>
                        </a:spcAft>
                      </a:pPr>
                      <a:r>
                        <a:rPr lang="en-GB" sz="2000" dirty="0">
                          <a:effectLst/>
                        </a:rPr>
                        <a:t>Economic</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Price changing of products along with new demands will result in quality improvement and thereby increased sales.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Inflation and other fluctuations in price will be a challenge.</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6963106"/>
                  </a:ext>
                </a:extLst>
              </a:tr>
            </a:tbl>
          </a:graphicData>
        </a:graphic>
      </p:graphicFrame>
    </p:spTree>
    <p:extLst>
      <p:ext uri="{BB962C8B-B14F-4D97-AF65-F5344CB8AC3E}">
        <p14:creationId xmlns:p14="http://schemas.microsoft.com/office/powerpoint/2010/main" val="362490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t>Conti…</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806776"/>
              </p:ext>
            </p:extLst>
          </p:nvPr>
        </p:nvGraphicFramePr>
        <p:xfrm>
          <a:off x="1154953" y="2514600"/>
          <a:ext cx="10160747" cy="3752850"/>
        </p:xfrm>
        <a:graphic>
          <a:graphicData uri="http://schemas.openxmlformats.org/drawingml/2006/table">
            <a:tbl>
              <a:tblPr>
                <a:tableStyleId>{5C22544A-7EE6-4342-B048-85BDC9FD1C3A}</a:tableStyleId>
              </a:tblPr>
              <a:tblGrid>
                <a:gridCol w="2592071">
                  <a:extLst>
                    <a:ext uri="{9D8B030D-6E8A-4147-A177-3AD203B41FA5}">
                      <a16:colId xmlns:a16="http://schemas.microsoft.com/office/drawing/2014/main" val="2521791637"/>
                    </a:ext>
                  </a:extLst>
                </a:gridCol>
                <a:gridCol w="3525978">
                  <a:extLst>
                    <a:ext uri="{9D8B030D-6E8A-4147-A177-3AD203B41FA5}">
                      <a16:colId xmlns:a16="http://schemas.microsoft.com/office/drawing/2014/main" val="82926719"/>
                    </a:ext>
                  </a:extLst>
                </a:gridCol>
                <a:gridCol w="4042698">
                  <a:extLst>
                    <a:ext uri="{9D8B030D-6E8A-4147-A177-3AD203B41FA5}">
                      <a16:colId xmlns:a16="http://schemas.microsoft.com/office/drawing/2014/main" val="359136033"/>
                    </a:ext>
                  </a:extLst>
                </a:gridCol>
              </a:tblGrid>
              <a:tr h="1876425">
                <a:tc>
                  <a:txBody>
                    <a:bodyPr/>
                    <a:lstStyle/>
                    <a:p>
                      <a:pPr marL="0" marR="0" algn="just">
                        <a:lnSpc>
                          <a:spcPct val="150000"/>
                        </a:lnSpc>
                        <a:spcBef>
                          <a:spcPts val="0"/>
                        </a:spcBef>
                        <a:spcAft>
                          <a:spcPts val="0"/>
                        </a:spcAft>
                      </a:pPr>
                      <a:r>
                        <a:rPr lang="en-GB" sz="2000" dirty="0">
                          <a:effectLst/>
                        </a:rPr>
                        <a:t>Social</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Preferences of customers will be there, so the company has to produce its products accordingly.</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Declining of reputation and brand value will be there because of the controversies.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2674742974"/>
                  </a:ext>
                </a:extLst>
              </a:tr>
              <a:tr h="1876425">
                <a:tc>
                  <a:txBody>
                    <a:bodyPr/>
                    <a:lstStyle/>
                    <a:p>
                      <a:pPr marL="0" marR="0" algn="just">
                        <a:lnSpc>
                          <a:spcPct val="150000"/>
                        </a:lnSpc>
                        <a:spcBef>
                          <a:spcPts val="0"/>
                        </a:spcBef>
                        <a:spcAft>
                          <a:spcPts val="0"/>
                        </a:spcAft>
                      </a:pPr>
                      <a:r>
                        <a:rPr lang="en-GB" sz="2000" dirty="0">
                          <a:effectLst/>
                        </a:rPr>
                        <a:t>Technological</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Due to innovations of  new products and addition of new features will help in expanding organisation.</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Delay in product launch because of changing of old trends will need more research.  </a:t>
                      </a:r>
                      <a:endParaRPr lang="en-US" sz="2000" dirty="0">
                        <a:effectLst/>
                      </a:endParaRPr>
                    </a:p>
                    <a:p>
                      <a:pPr marL="0" marR="0" algn="just">
                        <a:lnSpc>
                          <a:spcPct val="150000"/>
                        </a:lnSpc>
                        <a:spcBef>
                          <a:spcPts val="0"/>
                        </a:spcBef>
                        <a:spcAft>
                          <a:spcPts val="0"/>
                        </a:spcAft>
                      </a:pPr>
                      <a:r>
                        <a:rPr lang="en-GB" sz="2000" dirty="0">
                          <a:effectLst/>
                        </a:rPr>
                        <a:t>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1642191069"/>
                  </a:ext>
                </a:extLst>
              </a:tr>
            </a:tbl>
          </a:graphicData>
        </a:graphic>
      </p:graphicFrame>
    </p:spTree>
    <p:extLst>
      <p:ext uri="{BB962C8B-B14F-4D97-AF65-F5344CB8AC3E}">
        <p14:creationId xmlns:p14="http://schemas.microsoft.com/office/powerpoint/2010/main" val="2311787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t>Conti..</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33506210"/>
              </p:ext>
            </p:extLst>
          </p:nvPr>
        </p:nvGraphicFramePr>
        <p:xfrm>
          <a:off x="1371600" y="2468880"/>
          <a:ext cx="9838944" cy="3785616"/>
        </p:xfrm>
        <a:graphic>
          <a:graphicData uri="http://schemas.openxmlformats.org/drawingml/2006/table">
            <a:tbl>
              <a:tblPr>
                <a:tableStyleId>{5C22544A-7EE6-4342-B048-85BDC9FD1C3A}</a:tableStyleId>
              </a:tblPr>
              <a:tblGrid>
                <a:gridCol w="2509977">
                  <a:extLst>
                    <a:ext uri="{9D8B030D-6E8A-4147-A177-3AD203B41FA5}">
                      <a16:colId xmlns:a16="http://schemas.microsoft.com/office/drawing/2014/main" val="429080626"/>
                    </a:ext>
                  </a:extLst>
                </a:gridCol>
                <a:gridCol w="3414306">
                  <a:extLst>
                    <a:ext uri="{9D8B030D-6E8A-4147-A177-3AD203B41FA5}">
                      <a16:colId xmlns:a16="http://schemas.microsoft.com/office/drawing/2014/main" val="2798575645"/>
                    </a:ext>
                  </a:extLst>
                </a:gridCol>
                <a:gridCol w="3914661">
                  <a:extLst>
                    <a:ext uri="{9D8B030D-6E8A-4147-A177-3AD203B41FA5}">
                      <a16:colId xmlns:a16="http://schemas.microsoft.com/office/drawing/2014/main" val="3311449429"/>
                    </a:ext>
                  </a:extLst>
                </a:gridCol>
              </a:tblGrid>
              <a:tr h="1892808">
                <a:tc>
                  <a:txBody>
                    <a:bodyPr/>
                    <a:lstStyle/>
                    <a:p>
                      <a:pPr marL="0" marR="0" algn="just">
                        <a:lnSpc>
                          <a:spcPct val="150000"/>
                        </a:lnSpc>
                        <a:spcBef>
                          <a:spcPts val="0"/>
                        </a:spcBef>
                        <a:spcAft>
                          <a:spcPts val="0"/>
                        </a:spcAft>
                      </a:pPr>
                      <a:r>
                        <a:rPr lang="en-GB" sz="2000" dirty="0">
                          <a:effectLst/>
                        </a:rPr>
                        <a:t>Legal</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There will be new rules and regulations for the employees and sales.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Changing laws will decrease market share thereby creating specific market in India  (Yaklai, Suwunnamek and Srinuan, 2018).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948404529"/>
                  </a:ext>
                </a:extLst>
              </a:tr>
              <a:tr h="1892808">
                <a:tc>
                  <a:txBody>
                    <a:bodyPr/>
                    <a:lstStyle/>
                    <a:p>
                      <a:pPr marL="0" marR="0" algn="just">
                        <a:lnSpc>
                          <a:spcPct val="150000"/>
                        </a:lnSpc>
                        <a:spcBef>
                          <a:spcPts val="0"/>
                        </a:spcBef>
                        <a:spcAft>
                          <a:spcPts val="0"/>
                        </a:spcAft>
                      </a:pPr>
                      <a:r>
                        <a:rPr lang="en-GB" sz="2000" dirty="0">
                          <a:effectLst/>
                        </a:rPr>
                        <a:t>Environmental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It will provide clean products for customers to fit with their values and beliefs.</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tc>
                  <a:txBody>
                    <a:bodyPr/>
                    <a:lstStyle/>
                    <a:p>
                      <a:pPr marL="0" marR="0" algn="just">
                        <a:lnSpc>
                          <a:spcPct val="150000"/>
                        </a:lnSpc>
                        <a:spcBef>
                          <a:spcPts val="0"/>
                        </a:spcBef>
                        <a:spcAft>
                          <a:spcPts val="0"/>
                        </a:spcAft>
                      </a:pPr>
                      <a:r>
                        <a:rPr lang="en-GB" sz="2000" dirty="0">
                          <a:effectLst/>
                        </a:rPr>
                        <a:t>It will have strong competition in market with price and quality terms that can resulting in changing minds of customers. </a:t>
                      </a:r>
                      <a:endParaRPr lang="en-US" sz="2000" dirty="0">
                        <a:solidFill>
                          <a:srgbClr val="000000"/>
                        </a:solidFill>
                        <a:effectLst/>
                        <a:latin typeface="Times New Roman" panose="02020603050405020304" pitchFamily="18" charset="0"/>
                        <a:ea typeface="Calibri" panose="020F0502020204030204" pitchFamily="34" charset="0"/>
                      </a:endParaRPr>
                    </a:p>
                  </a:txBody>
                  <a:tcPr marL="68580" marR="68580" marT="0" marB="0"/>
                </a:tc>
                <a:extLst>
                  <a:ext uri="{0D108BD9-81ED-4DB2-BD59-A6C34878D82A}">
                    <a16:rowId xmlns:a16="http://schemas.microsoft.com/office/drawing/2014/main" val="4014883650"/>
                  </a:ext>
                </a:extLst>
              </a:tr>
            </a:tbl>
          </a:graphicData>
        </a:graphic>
      </p:graphicFrame>
    </p:spTree>
    <p:extLst>
      <p:ext uri="{BB962C8B-B14F-4D97-AF65-F5344CB8AC3E}">
        <p14:creationId xmlns:p14="http://schemas.microsoft.com/office/powerpoint/2010/main" val="35352497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just"/>
            <a:r>
              <a:rPr lang="en-GB" b="1" dirty="0"/>
              <a:t>Conclusion</a:t>
            </a:r>
            <a:endParaRPr lang="en-US" dirty="0"/>
          </a:p>
        </p:txBody>
      </p:sp>
      <p:sp>
        <p:nvSpPr>
          <p:cNvPr id="3" name="Content Placeholder 2"/>
          <p:cNvSpPr>
            <a:spLocks noGrp="1"/>
          </p:cNvSpPr>
          <p:nvPr>
            <p:ph idx="1"/>
          </p:nvPr>
        </p:nvSpPr>
        <p:spPr>
          <a:xfrm>
            <a:off x="1154954" y="2603500"/>
            <a:ext cx="9781270" cy="3416300"/>
          </a:xfrm>
        </p:spPr>
        <p:txBody>
          <a:bodyPr>
            <a:normAutofit/>
          </a:bodyPr>
          <a:lstStyle/>
          <a:p>
            <a:pPr marL="0" indent="0" algn="just">
              <a:lnSpc>
                <a:spcPct val="150000"/>
              </a:lnSpc>
              <a:buNone/>
            </a:pPr>
            <a:r>
              <a:rPr lang="en-GB" sz="2000" dirty="0"/>
              <a:t>	From the above report it tends to be presumed that Pestle and SWOT examination is significant for knowing every one of the various variables and parts of JD sports for getting its business tasks to be gotten comfortable India. This report has been covered different perspectives that are connected with pestle and SWOT examination for JD sports for breaking down interior and outside business climate of the association.</a:t>
            </a:r>
            <a:endParaRPr lang="en-US" sz="2000" dirty="0"/>
          </a:p>
        </p:txBody>
      </p:sp>
    </p:spTree>
    <p:extLst>
      <p:ext uri="{BB962C8B-B14F-4D97-AF65-F5344CB8AC3E}">
        <p14:creationId xmlns:p14="http://schemas.microsoft.com/office/powerpoint/2010/main" val="1346995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sz="3600" b="1" dirty="0">
                <a:ln>
                  <a:noFill/>
                </a:ln>
                <a:latin typeface="Times New Roman" panose="02020603050405020304" pitchFamily="18" charset="0"/>
                <a:cs typeface="Times New Roman" panose="02020603050405020304" pitchFamily="18" charset="0"/>
              </a:rPr>
              <a:t>References</a:t>
            </a:r>
            <a:endParaRPr lang="en-IN" altLang="en-US" sz="3600" b="1" dirty="0">
              <a:ln>
                <a:noFill/>
              </a:ln>
              <a:latin typeface="Times New Roman" panose="02020603050405020304" pitchFamily="18" charset="0"/>
              <a:cs typeface="Times New Roman" panose="02020603050405020304" pitchFamily="18" charset="0"/>
            </a:endParaRPr>
          </a:p>
        </p:txBody>
      </p:sp>
      <p:sp>
        <p:nvSpPr>
          <p:cNvPr id="2" name="Rectangle 1"/>
          <p:cNvSpPr/>
          <p:nvPr/>
        </p:nvSpPr>
        <p:spPr>
          <a:xfrm>
            <a:off x="1026938" y="3046917"/>
            <a:ext cx="10147030" cy="2246769"/>
          </a:xfrm>
          <a:prstGeom prst="rect">
            <a:avLst/>
          </a:prstGeom>
        </p:spPr>
        <p:txBody>
          <a:bodyPr wrap="square">
            <a:spAutoFit/>
          </a:bodyPr>
          <a:lstStyle/>
          <a:p>
            <a:pPr marL="342900" indent="-342900" algn="just">
              <a:buFont typeface="Arial" panose="020B0604020202020204" pitchFamily="34" charset="0"/>
              <a:buChar char="•"/>
            </a:pPr>
            <a:r>
              <a:rPr lang="en-GB" sz="2000" dirty="0"/>
              <a:t>Nudurupati, S. S., Garengo, P. and Bititci, U. S., 2021. Impact of the changing business environment on performance measurement and management practices. </a:t>
            </a:r>
            <a:r>
              <a:rPr lang="en-GB" sz="2000" i="1" dirty="0"/>
              <a:t>International Journal of Production Economics</a:t>
            </a:r>
            <a:r>
              <a:rPr lang="en-GB" sz="2000" dirty="0"/>
              <a:t>, </a:t>
            </a:r>
            <a:r>
              <a:rPr lang="en-GB" sz="2000" i="1" dirty="0"/>
              <a:t>232</a:t>
            </a:r>
            <a:r>
              <a:rPr lang="en-GB" sz="2000" dirty="0"/>
              <a:t>, p.107942.</a:t>
            </a:r>
            <a:endParaRPr lang="en-US" sz="2000" dirty="0"/>
          </a:p>
          <a:p>
            <a:pPr marL="342900" indent="-342900" algn="just">
              <a:buFont typeface="Arial" panose="020B0604020202020204" pitchFamily="34" charset="0"/>
              <a:buChar char="•"/>
            </a:pPr>
            <a:r>
              <a:rPr lang="en-GB" sz="2000" dirty="0"/>
              <a:t>Rao, I., 2019. Competing values in Asian business: evidence from India and Dubai. </a:t>
            </a:r>
            <a:r>
              <a:rPr lang="en-GB" sz="2000" i="1" dirty="0"/>
              <a:t>Journal of Asia Business Studies</a:t>
            </a:r>
            <a:r>
              <a:rPr lang="en-GB" sz="2000" dirty="0"/>
              <a:t>.</a:t>
            </a:r>
            <a:endParaRPr lang="en-US" sz="2000" dirty="0"/>
          </a:p>
          <a:p>
            <a:pPr marL="342900" indent="-342900" algn="just">
              <a:buFont typeface="Arial" panose="020B0604020202020204" pitchFamily="34" charset="0"/>
              <a:buChar char="•"/>
            </a:pPr>
            <a:r>
              <a:rPr lang="en-GB" sz="2000" dirty="0"/>
              <a:t>Reid, D. and Lee, K. H., 2018. Strategic planning practices in Hong Kong: a cultural dimension. In </a:t>
            </a:r>
            <a:r>
              <a:rPr lang="en-GB" sz="2000" i="1" dirty="0"/>
              <a:t>Global Business</a:t>
            </a:r>
            <a:r>
              <a:rPr lang="en-GB" sz="2000" dirty="0"/>
              <a:t> (pp. 238-258). Routledge.</a:t>
            </a:r>
            <a:endParaRPr lang="en-US" sz="20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Custom 1">
      <a:majorFont>
        <a:latin typeface="Times New Roman"/>
        <a:ea typeface=""/>
        <a:cs typeface="DejaVu Sans Mono"/>
      </a:majorFont>
      <a:minorFont>
        <a:latin typeface="Times New Roman"/>
        <a:ea typeface=""/>
        <a:cs typeface="DejaVu Sans Mono"/>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1953</Words>
  <Application>Microsoft Office PowerPoint</Application>
  <PresentationFormat>Widescreen</PresentationFormat>
  <Paragraphs>135</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Symbol</vt:lpstr>
      <vt:lpstr>Times New Roman</vt:lpstr>
      <vt:lpstr>Wingdings</vt:lpstr>
      <vt:lpstr>Wingdings 3</vt:lpstr>
      <vt:lpstr>Ion Boardroom</vt:lpstr>
      <vt:lpstr>Global Business Environment</vt:lpstr>
      <vt:lpstr>Table of Contents</vt:lpstr>
      <vt:lpstr>Introduction</vt:lpstr>
      <vt:lpstr>PESTLE analysis</vt:lpstr>
      <vt:lpstr>Continue</vt:lpstr>
      <vt:lpstr>Continue</vt:lpstr>
      <vt:lpstr>Continue</vt:lpstr>
      <vt:lpstr>Continue</vt:lpstr>
      <vt:lpstr>Conti…</vt:lpstr>
      <vt:lpstr>Conti..</vt:lpstr>
      <vt:lpstr>SWOT Analysis</vt:lpstr>
      <vt:lpstr>Pestle analysis on the basis of SWOT analysis</vt:lpstr>
      <vt:lpstr>Conti…</vt:lpstr>
      <vt:lpstr>Conti..</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Mirena Terzieva (2130468)</cp:lastModifiedBy>
  <cp:revision>155</cp:revision>
  <dcterms:created xsi:type="dcterms:W3CDTF">2021-02-15T12:34:39Z</dcterms:created>
  <dcterms:modified xsi:type="dcterms:W3CDTF">2023-01-11T22:57:22Z</dcterms:modified>
</cp:coreProperties>
</file>