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97" r:id="rId2"/>
    <p:sldId id="263" r:id="rId3"/>
    <p:sldId id="264" r:id="rId4"/>
    <p:sldId id="265" r:id="rId5"/>
    <p:sldId id="266" r:id="rId6"/>
    <p:sldId id="267" r:id="rId7"/>
    <p:sldId id="268" r:id="rId8"/>
    <p:sldId id="294" r:id="rId9"/>
    <p:sldId id="269" r:id="rId10"/>
    <p:sldId id="271" r:id="rId11"/>
    <p:sldId id="272"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7" d="100"/>
          <a:sy n="77" d="100"/>
        </p:scale>
        <p:origin x="87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6AC5D061-398F-449F-A5EE-DFAF9B83A670}"/>
    <pc:docChg chg="modSld">
      <pc:chgData name="Julia Ault" userId="448e6d29-d07f-428e-8f66-47be6c4f352b" providerId="ADAL" clId="{6AC5D061-398F-449F-A5EE-DFAF9B83A670}" dt="2020-03-29T11:04:46.713" v="17" actId="6549"/>
      <pc:docMkLst>
        <pc:docMk/>
      </pc:docMkLst>
      <pc:sldChg chg="modSp mod">
        <pc:chgData name="Julia Ault" userId="448e6d29-d07f-428e-8f66-47be6c4f352b" providerId="ADAL" clId="{6AC5D061-398F-449F-A5EE-DFAF9B83A670}" dt="2020-03-29T11:04:16.202" v="16" actId="6549"/>
        <pc:sldMkLst>
          <pc:docMk/>
          <pc:sldMk cId="97422523" sldId="264"/>
        </pc:sldMkLst>
        <pc:spChg chg="mod">
          <ac:chgData name="Julia Ault" userId="448e6d29-d07f-428e-8f66-47be6c4f352b" providerId="ADAL" clId="{6AC5D061-398F-449F-A5EE-DFAF9B83A670}" dt="2020-03-29T11:04:16.202" v="16" actId="6549"/>
          <ac:spMkLst>
            <pc:docMk/>
            <pc:sldMk cId="97422523" sldId="264"/>
            <ac:spMk id="3" creationId="{E37D6ECE-61D4-428E-93C8-E3427536E6A3}"/>
          </ac:spMkLst>
        </pc:spChg>
      </pc:sldChg>
      <pc:sldChg chg="modSp mod">
        <pc:chgData name="Julia Ault" userId="448e6d29-d07f-428e-8f66-47be6c4f352b" providerId="ADAL" clId="{6AC5D061-398F-449F-A5EE-DFAF9B83A670}" dt="2020-03-29T11:04:46.713" v="17" actId="6549"/>
        <pc:sldMkLst>
          <pc:docMk/>
          <pc:sldMk cId="1538839987" sldId="268"/>
        </pc:sldMkLst>
        <pc:spChg chg="mod">
          <ac:chgData name="Julia Ault" userId="448e6d29-d07f-428e-8f66-47be6c4f352b" providerId="ADAL" clId="{6AC5D061-398F-449F-A5EE-DFAF9B83A670}" dt="2020-03-29T11:04:46.713" v="17" actId="6549"/>
          <ac:spMkLst>
            <pc:docMk/>
            <pc:sldMk cId="1538839987" sldId="268"/>
            <ac:spMk id="3" creationId="{E3540BB1-BFDE-4132-8519-2A1CC50C63A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8D2632-41D1-4047-AA31-920946CE4A8E}" type="datetimeFigureOut">
              <a:rPr lang="en-GB" smtClean="0"/>
              <a:t>29/03/2020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F5C9BA-4DF1-4AB8-A870-E4B3797A808A}" type="slidenum">
              <a:rPr lang="en-GB" smtClean="0"/>
              <a:t>‹#›</a:t>
            </a:fld>
            <a:endParaRPr lang="en-GB"/>
          </a:p>
        </p:txBody>
      </p:sp>
    </p:spTree>
    <p:extLst>
      <p:ext uri="{BB962C8B-B14F-4D97-AF65-F5344CB8AC3E}">
        <p14:creationId xmlns:p14="http://schemas.microsoft.com/office/powerpoint/2010/main" val="22875330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Facilitator to draw out key points – lack of trust inhibits communications, leads to the hiding and concealment of facts and issues, undermines decision making, impacts on morale and motivation, wastes time and resources, sub-optimises team performance, etc., etc.</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66758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228600" indent="-228600" eaLnBrk="1" fontAlgn="auto" hangingPunct="1">
              <a:spcBef>
                <a:spcPts val="0"/>
              </a:spcBef>
              <a:spcAft>
                <a:spcPts val="0"/>
              </a:spcAft>
              <a:buFont typeface="+mj-lt"/>
              <a:buAutoNum type="arabicPeriod"/>
              <a:defRPr/>
            </a:pPr>
            <a:r>
              <a:rPr lang="en-GB" dirty="0"/>
              <a:t>Talk straight 			(be honest, tell the truth, demonstrate integrity)</a:t>
            </a:r>
          </a:p>
          <a:p>
            <a:pPr marL="228600" indent="-228600" eaLnBrk="1" fontAlgn="auto" hangingPunct="1">
              <a:spcBef>
                <a:spcPts val="0"/>
              </a:spcBef>
              <a:spcAft>
                <a:spcPts val="0"/>
              </a:spcAft>
              <a:buFont typeface="+mj-lt"/>
              <a:buAutoNum type="arabicPeriod"/>
              <a:defRPr/>
            </a:pPr>
            <a:r>
              <a:rPr lang="en-GB" dirty="0"/>
              <a:t>Demonstrate respect			 (treat everyone with respect take no one for granted, recognise contributions)</a:t>
            </a:r>
          </a:p>
          <a:p>
            <a:pPr marL="228600" indent="-228600" eaLnBrk="1" fontAlgn="auto" hangingPunct="1">
              <a:spcBef>
                <a:spcPts val="0"/>
              </a:spcBef>
              <a:spcAft>
                <a:spcPts val="0"/>
              </a:spcAft>
              <a:buFont typeface="+mj-lt"/>
              <a:buAutoNum type="arabicPeriod"/>
              <a:defRPr/>
            </a:pPr>
            <a:r>
              <a:rPr lang="en-GB" dirty="0"/>
              <a:t>Create Transparency 			(be open, real and genuine, be sure everything is out n the open </a:t>
            </a:r>
          </a:p>
          <a:p>
            <a:pPr marL="228600" indent="-228600" eaLnBrk="1" fontAlgn="auto" hangingPunct="1">
              <a:spcBef>
                <a:spcPts val="0"/>
              </a:spcBef>
              <a:spcAft>
                <a:spcPts val="0"/>
              </a:spcAft>
              <a:buFont typeface="+mj-lt"/>
              <a:buAutoNum type="arabicPeriod"/>
              <a:defRPr/>
            </a:pPr>
            <a:r>
              <a:rPr lang="en-GB" dirty="0"/>
              <a:t>Right Wrongs			(apologise and recover bad situations quickly, demonstrate humility)</a:t>
            </a:r>
          </a:p>
          <a:p>
            <a:pPr marL="228600" indent="-228600" eaLnBrk="1" fontAlgn="auto" hangingPunct="1">
              <a:spcBef>
                <a:spcPts val="0"/>
              </a:spcBef>
              <a:spcAft>
                <a:spcPts val="0"/>
              </a:spcAft>
              <a:buFont typeface="+mj-lt"/>
              <a:buAutoNum type="arabicPeriod"/>
              <a:defRPr/>
            </a:pPr>
            <a:r>
              <a:rPr lang="en-GB" dirty="0"/>
              <a:t> Show loyalty			(give credit to other as though they were present, talk only positively behind peoples backs</a:t>
            </a:r>
          </a:p>
          <a:p>
            <a:pPr marL="228600" indent="-228600" eaLnBrk="1" fontAlgn="auto" hangingPunct="1">
              <a:spcBef>
                <a:spcPts val="0"/>
              </a:spcBef>
              <a:spcAft>
                <a:spcPts val="0"/>
              </a:spcAft>
              <a:buFont typeface="+mj-lt"/>
              <a:buAutoNum type="arabicPeriod"/>
              <a:defRPr/>
            </a:pPr>
            <a:r>
              <a:rPr lang="en-GB" dirty="0"/>
              <a:t>Deliver results			(Set high personal expectations, anticipate needs in advance and make thinks happen)</a:t>
            </a:r>
          </a:p>
          <a:p>
            <a:pPr marL="228600" indent="-228600" eaLnBrk="1" fontAlgn="auto" hangingPunct="1">
              <a:spcBef>
                <a:spcPts val="0"/>
              </a:spcBef>
              <a:spcAft>
                <a:spcPts val="0"/>
              </a:spcAft>
              <a:buFont typeface="+mj-lt"/>
              <a:buAutoNum type="arabicPeriod"/>
              <a:defRPr/>
            </a:pPr>
            <a:r>
              <a:rPr lang="en-GB" dirty="0"/>
              <a:t>Get better				(seek feedback, learn from mistakes, continuously improve)</a:t>
            </a:r>
          </a:p>
          <a:p>
            <a:pPr marL="228600" indent="-228600" eaLnBrk="1" fontAlgn="auto" hangingPunct="1">
              <a:spcBef>
                <a:spcPts val="0"/>
              </a:spcBef>
              <a:spcAft>
                <a:spcPts val="0"/>
              </a:spcAft>
              <a:buFont typeface="+mj-lt"/>
              <a:buAutoNum type="arabicPeriod"/>
              <a:defRPr/>
            </a:pPr>
            <a:r>
              <a:rPr lang="en-GB" dirty="0"/>
              <a:t>Confront reality			(tackle tough issues head on, address the tough stuff personally and directly)</a:t>
            </a:r>
          </a:p>
          <a:p>
            <a:pPr marL="228600" indent="-228600" eaLnBrk="1" fontAlgn="auto" hangingPunct="1">
              <a:spcBef>
                <a:spcPts val="0"/>
              </a:spcBef>
              <a:spcAft>
                <a:spcPts val="0"/>
              </a:spcAft>
              <a:buFont typeface="+mj-lt"/>
              <a:buAutoNum type="arabicPeriod"/>
              <a:defRPr/>
            </a:pPr>
            <a:r>
              <a:rPr lang="en-GB" dirty="0"/>
              <a:t>Clarify expectations			(create shared vision, disclose and reveal expectations, ensure understanding)</a:t>
            </a:r>
          </a:p>
          <a:p>
            <a:pPr marL="228600" indent="-228600" eaLnBrk="1" fontAlgn="auto" hangingPunct="1">
              <a:spcBef>
                <a:spcPts val="0"/>
              </a:spcBef>
              <a:spcAft>
                <a:spcPts val="0"/>
              </a:spcAft>
              <a:buFont typeface="+mj-lt"/>
              <a:buAutoNum type="arabicPeriod"/>
              <a:defRPr/>
            </a:pPr>
            <a:r>
              <a:rPr lang="en-GB" dirty="0"/>
              <a:t>Practice Accountability			(hold yourself and other accountable. i.e. take responsibility for results)</a:t>
            </a:r>
          </a:p>
          <a:p>
            <a:pPr marL="228600" indent="-228600" eaLnBrk="1" fontAlgn="auto" hangingPunct="1">
              <a:spcBef>
                <a:spcPts val="0"/>
              </a:spcBef>
              <a:spcAft>
                <a:spcPts val="0"/>
              </a:spcAft>
              <a:buFont typeface="+mj-lt"/>
              <a:buAutoNum type="arabicPeriod"/>
              <a:defRPr/>
            </a:pPr>
            <a:r>
              <a:rPr lang="en-GB" dirty="0"/>
              <a:t>Listen First			(Listen before speaking, understand don’t assume or presume)</a:t>
            </a:r>
          </a:p>
          <a:p>
            <a:pPr marL="228600" indent="-228600" eaLnBrk="1" fontAlgn="auto" hangingPunct="1">
              <a:spcBef>
                <a:spcPts val="0"/>
              </a:spcBef>
              <a:spcAft>
                <a:spcPts val="0"/>
              </a:spcAft>
              <a:buFont typeface="+mj-lt"/>
              <a:buAutoNum type="arabicPeriod"/>
              <a:defRPr/>
            </a:pPr>
            <a:r>
              <a:rPr lang="en-GB" dirty="0"/>
              <a:t>Keep Commitments			( make commitments carefully and keep them, keep confidences)</a:t>
            </a:r>
          </a:p>
          <a:p>
            <a:pPr marL="228600" indent="-228600" eaLnBrk="1" fontAlgn="auto" hangingPunct="1">
              <a:spcBef>
                <a:spcPts val="0"/>
              </a:spcBef>
              <a:spcAft>
                <a:spcPts val="0"/>
              </a:spcAft>
              <a:buFont typeface="+mj-lt"/>
              <a:buAutoNum type="arabicPeriod"/>
              <a:defRPr/>
            </a:pPr>
            <a:r>
              <a:rPr lang="en-GB" dirty="0"/>
              <a:t>Extend trust			extend your trust abundantly to those who have earned it, extend trust conditionally to those who are still earning your trust</a:t>
            </a:r>
          </a:p>
          <a:p>
            <a:pPr eaLnBrk="1" fontAlgn="auto" hangingPunct="1">
              <a:spcBef>
                <a:spcPts val="0"/>
              </a:spcBef>
              <a:spcAft>
                <a:spcPts val="0"/>
              </a:spcAft>
              <a:buFont typeface="+mj-lt"/>
              <a:buNone/>
              <a:defRPr/>
            </a:pPr>
            <a:endParaRPr lang="en-GB" dirty="0"/>
          </a:p>
          <a:p>
            <a:pPr eaLnBrk="1" fontAlgn="auto" hangingPunct="1">
              <a:spcBef>
                <a:spcPts val="0"/>
              </a:spcBef>
              <a:spcAft>
                <a:spcPts val="0"/>
              </a:spcAft>
              <a:defRPr/>
            </a:pPr>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86393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Facilitator to lead a discussion of these key points as they are revealed.  Usually, this behaviour has to be initially driven/facilitated/coached by the Team Leader, until it becomes endemic.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102248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Groups present back their thoughts – either with flipcharts or just verbally.  Facilitator to ask appropriate questions.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9708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Facilitator could ask the question and split the group into pairs or syndicates to get their thought on this question OR just lead a general discussion as you reveal the point one at a time.</a:t>
            </a:r>
          </a:p>
          <a:p>
            <a:endParaRPr lang="en-GB" dirty="0"/>
          </a:p>
          <a:p>
            <a:r>
              <a:rPr lang="en-GB" dirty="0"/>
              <a:t>Culture – it might be the current organisational culture that inhibits or promotes relationship building, OR it could be an individual’s previous experiences of other organisational cultures.  They may have joined from an aspirational/inspirational company and find their expectations are undermined, or their approach to work is alienating.  It could be the other way around – they come from a poor company with low standards and suddenly have to step up to the plate, or perhaps they find things difficult?  All of these can impact on relationship building.</a:t>
            </a:r>
          </a:p>
          <a:p>
            <a:r>
              <a:rPr lang="en-GB" dirty="0"/>
              <a:t>Take the group through each of the points in a similar fashion – Confidentiality: what can and should we share/not share? Company rules v individual values?  What friction can be generated? How could it affect relationship building?</a:t>
            </a:r>
          </a:p>
          <a:p>
            <a:r>
              <a:rPr lang="en-GB" dirty="0"/>
              <a:t>Communication?  If this is good, it can be positive for relationships (and build trust), if not…..it can undermine relationships and trust in an instant!  What examples have people got?  Draw the students into the discussion.</a:t>
            </a:r>
          </a:p>
          <a:p>
            <a:r>
              <a:rPr lang="en-GB" dirty="0"/>
              <a:t>Social skills and behaviours – well developed v poorly developed, acceptable v unacceptable?  Who decides what is what?  What are the lessons for us as individuals?</a:t>
            </a:r>
          </a:p>
          <a:p>
            <a:r>
              <a:rPr lang="en-GB" dirty="0"/>
              <a:t>Formal and informal – which applies when?  How do we avoid overstepping the mark?  What is appropriate?  Communication and consistency may be key here?</a:t>
            </a:r>
          </a:p>
          <a:p>
            <a:r>
              <a:rPr lang="en-GB" dirty="0"/>
              <a:t>Trust – recap on what was discussed earlier in the session.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83866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Talk through the benefits of an effective team….ask for the group’s experiences.  Share some of your own and other examples. </a:t>
            </a:r>
          </a:p>
          <a:p>
            <a:pPr eaLnBrk="1" hangingPunct="1">
              <a:spcBef>
                <a:spcPct val="0"/>
              </a:spcBef>
            </a:pPr>
            <a:r>
              <a:rPr lang="en-GB" altLang="en-US" b="1" dirty="0"/>
              <a:t>INEFFECTIVE  TEAMS </a:t>
            </a:r>
          </a:p>
          <a:p>
            <a:pPr eaLnBrk="1" hangingPunct="1">
              <a:spcBef>
                <a:spcPct val="0"/>
              </a:spcBef>
            </a:pPr>
            <a:r>
              <a:rPr lang="en-GB" altLang="en-US" dirty="0"/>
              <a:t>There is no sense of common purpose, goals are not always agreed. (most like a group)</a:t>
            </a:r>
          </a:p>
          <a:p>
            <a:pPr eaLnBrk="1" hangingPunct="1">
              <a:spcBef>
                <a:spcPct val="0"/>
              </a:spcBef>
            </a:pPr>
            <a:r>
              <a:rPr lang="en-GB" altLang="en-US" dirty="0"/>
              <a:t>People are cautious – hold back.  Things are not said.  Faces are enigmatic.</a:t>
            </a:r>
          </a:p>
          <a:p>
            <a:pPr eaLnBrk="1" hangingPunct="1">
              <a:spcBef>
                <a:spcPct val="0"/>
              </a:spcBef>
            </a:pPr>
            <a:r>
              <a:rPr lang="en-GB" altLang="en-US" dirty="0"/>
              <a:t>It’s not much fun; the atmosphere is “heavy”.  Humour is at the expense of others.</a:t>
            </a:r>
          </a:p>
          <a:p>
            <a:pPr eaLnBrk="1" hangingPunct="1">
              <a:spcBef>
                <a:spcPct val="0"/>
              </a:spcBef>
            </a:pPr>
            <a:r>
              <a:rPr lang="en-GB" altLang="en-US" dirty="0"/>
              <a:t>People get more criticism than praise – even “punished”.</a:t>
            </a:r>
          </a:p>
          <a:p>
            <a:pPr eaLnBrk="1" hangingPunct="1">
              <a:spcBef>
                <a:spcPct val="0"/>
              </a:spcBef>
            </a:pPr>
            <a:r>
              <a:rPr lang="en-GB" altLang="en-US" dirty="0"/>
              <a:t>People are critical of themselves – most of all – even if this is not expressed directly.</a:t>
            </a:r>
          </a:p>
          <a:p>
            <a:pPr eaLnBrk="1" hangingPunct="1">
              <a:spcBef>
                <a:spcPct val="0"/>
              </a:spcBef>
            </a:pPr>
            <a:r>
              <a:rPr lang="en-GB" altLang="en-US" dirty="0"/>
              <a:t>New ideas meet resistance; people say what they don’t like.  The general posture is “NO”.</a:t>
            </a:r>
          </a:p>
          <a:p>
            <a:pPr eaLnBrk="1" hangingPunct="1">
              <a:spcBef>
                <a:spcPct val="0"/>
              </a:spcBef>
            </a:pPr>
            <a:r>
              <a:rPr lang="en-GB" altLang="en-US" dirty="0"/>
              <a:t>There are rivalries.  People behave competitively (usually not intended or at an awareness level).</a:t>
            </a:r>
          </a:p>
          <a:p>
            <a:pPr eaLnBrk="1" hangingPunct="1">
              <a:spcBef>
                <a:spcPct val="0"/>
              </a:spcBef>
            </a:pPr>
            <a:r>
              <a:rPr lang="en-GB" altLang="en-US" dirty="0"/>
              <a:t>Some say a lot more than others; some are extremely verbose; some say very little.</a:t>
            </a:r>
          </a:p>
          <a:p>
            <a:pPr eaLnBrk="1" hangingPunct="1">
              <a:spcBef>
                <a:spcPct val="0"/>
              </a:spcBef>
            </a:pPr>
            <a:r>
              <a:rPr lang="en-GB" altLang="en-US" dirty="0"/>
              <a:t>People do not really listen to each other – essentially they are waiting to “get in”.</a:t>
            </a:r>
          </a:p>
          <a:p>
            <a:pPr eaLnBrk="1" hangingPunct="1">
              <a:spcBef>
                <a:spcPct val="0"/>
              </a:spcBef>
            </a:pPr>
            <a:r>
              <a:rPr lang="en-GB" altLang="en-US" dirty="0"/>
              <a:t>It takes a long time to reach agreement or make decisions.  Decisions are unclear. There is little commitment to decisions and probably many will not be implemented, or decisions are imposed autocratically with little discussion.</a:t>
            </a:r>
          </a:p>
          <a:p>
            <a:pPr eaLnBrk="1" hangingPunct="1">
              <a:spcBef>
                <a:spcPct val="0"/>
              </a:spcBef>
            </a:pPr>
            <a:r>
              <a:rPr lang="en-GB" altLang="en-US" dirty="0"/>
              <a:t>There is a high degree of frustration and complaint, most of which is expressed outside formal meetings.</a:t>
            </a:r>
          </a:p>
          <a:p>
            <a:pPr eaLnBrk="1" hangingPunct="1">
              <a:spcBef>
                <a:spcPct val="0"/>
              </a:spcBef>
            </a:pPr>
            <a:r>
              <a:rPr lang="en-GB" altLang="en-US" dirty="0"/>
              <a:t>EFFECTIVE TEAMS </a:t>
            </a:r>
          </a:p>
          <a:p>
            <a:pPr eaLnBrk="1" hangingPunct="1">
              <a:spcBef>
                <a:spcPct val="0"/>
              </a:spcBef>
            </a:pPr>
            <a:r>
              <a:rPr lang="en-GB" altLang="en-US" dirty="0"/>
              <a:t>There is a common purpose and an inspiring vision to which everyone is committed.</a:t>
            </a:r>
          </a:p>
          <a:p>
            <a:pPr eaLnBrk="1" hangingPunct="1">
              <a:spcBef>
                <a:spcPct val="0"/>
              </a:spcBef>
            </a:pPr>
            <a:r>
              <a:rPr lang="en-GB" altLang="en-US" dirty="0"/>
              <a:t>Individual roles are clear.</a:t>
            </a:r>
          </a:p>
          <a:p>
            <a:pPr eaLnBrk="1" hangingPunct="1">
              <a:spcBef>
                <a:spcPct val="0"/>
              </a:spcBef>
            </a:pPr>
            <a:r>
              <a:rPr lang="en-GB" altLang="en-US" dirty="0"/>
              <a:t>People feel safe to say what they think and feel</a:t>
            </a:r>
          </a:p>
          <a:p>
            <a:pPr eaLnBrk="1" hangingPunct="1">
              <a:spcBef>
                <a:spcPct val="0"/>
              </a:spcBef>
            </a:pPr>
            <a:r>
              <a:rPr lang="en-GB" altLang="en-US" dirty="0"/>
              <a:t>People express themselves concisely, without ambiguity.</a:t>
            </a:r>
          </a:p>
          <a:p>
            <a:pPr eaLnBrk="1" hangingPunct="1">
              <a:spcBef>
                <a:spcPct val="0"/>
              </a:spcBef>
            </a:pPr>
            <a:r>
              <a:rPr lang="en-GB" altLang="en-US" dirty="0"/>
              <a:t>Everyone’s opinion is valued and respected.  People really listen.</a:t>
            </a:r>
          </a:p>
          <a:p>
            <a:pPr eaLnBrk="1" hangingPunct="1">
              <a:spcBef>
                <a:spcPct val="0"/>
              </a:spcBef>
            </a:pPr>
            <a:r>
              <a:rPr lang="en-GB" altLang="en-US" dirty="0"/>
              <a:t>People get and give appreciation and praise.  Instead of criticism, people get helpful advice.</a:t>
            </a:r>
          </a:p>
          <a:p>
            <a:pPr eaLnBrk="1" hangingPunct="1">
              <a:spcBef>
                <a:spcPct val="0"/>
              </a:spcBef>
            </a:pPr>
            <a:r>
              <a:rPr lang="en-GB" altLang="en-US" dirty="0"/>
              <a:t>People say what they like about ideas and offer additions, alternatives or improvements (rather than what they don’t like or why it won’t work)</a:t>
            </a:r>
          </a:p>
          <a:p>
            <a:pPr eaLnBrk="1" hangingPunct="1">
              <a:spcBef>
                <a:spcPct val="0"/>
              </a:spcBef>
            </a:pPr>
            <a:r>
              <a:rPr lang="en-GB" altLang="en-US" dirty="0"/>
              <a:t>Success is celebrated and everyone enjoys being good at what they do.</a:t>
            </a:r>
          </a:p>
          <a:p>
            <a:pPr eaLnBrk="1" hangingPunct="1">
              <a:spcBef>
                <a:spcPct val="0"/>
              </a:spcBef>
            </a:pPr>
            <a:r>
              <a:rPr lang="en-GB" altLang="en-US" dirty="0"/>
              <a:t>People are open to new ideas and there is an attitude of welcoming change and innovation.</a:t>
            </a:r>
          </a:p>
          <a:p>
            <a:pPr eaLnBrk="1" hangingPunct="1">
              <a:spcBef>
                <a:spcPct val="0"/>
              </a:spcBef>
            </a:pPr>
            <a:r>
              <a:rPr lang="en-GB" altLang="en-US" dirty="0"/>
              <a:t>The team is essentially supportive; everyone is glad for everyone to excel; everyone is encouraged to take the initiative and lead.</a:t>
            </a:r>
          </a:p>
          <a:p>
            <a:pPr eaLnBrk="1" hangingPunct="1">
              <a:spcBef>
                <a:spcPct val="0"/>
              </a:spcBef>
            </a:pPr>
            <a:r>
              <a:rPr lang="en-GB" altLang="en-US" dirty="0"/>
              <a:t>Undercurrents are brought out and sorted out with good will and generosity. There is the  safety to do it and recognition that it’s okay to have feelings as part of being human.</a:t>
            </a:r>
          </a:p>
          <a:p>
            <a:pPr eaLnBrk="1" hangingPunct="1">
              <a:spcBef>
                <a:spcPct val="0"/>
              </a:spcBef>
            </a:pPr>
            <a:r>
              <a:rPr lang="en-GB" altLang="en-US" dirty="0"/>
              <a:t>Things move briskly, clear decisions are made; it’s exciting.</a:t>
            </a:r>
          </a:p>
          <a:p>
            <a:pPr eaLnBrk="1" hangingPunct="1">
              <a:spcBef>
                <a:spcPct val="0"/>
              </a:spcBef>
            </a:pPr>
            <a:endParaRPr lang="en-GB" altLang="en-US" dirty="0"/>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99578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189" indent="0" algn="ctr">
              <a:buNone/>
              <a:defRPr>
                <a:solidFill>
                  <a:schemeClr val="tx1">
                    <a:tint val="75000"/>
                  </a:schemeClr>
                </a:solidFill>
              </a:defRPr>
            </a:lvl2pPr>
            <a:lvl3pPr marL="914377" indent="0" algn="ctr">
              <a:buNone/>
              <a:defRPr>
                <a:solidFill>
                  <a:schemeClr val="tx1">
                    <a:tint val="75000"/>
                  </a:schemeClr>
                </a:solidFill>
              </a:defRPr>
            </a:lvl3pPr>
            <a:lvl4pPr marL="1371566" indent="0" algn="ctr">
              <a:buNone/>
              <a:defRPr>
                <a:solidFill>
                  <a:schemeClr val="tx1">
                    <a:tint val="75000"/>
                  </a:schemeClr>
                </a:solidFill>
              </a:defRPr>
            </a:lvl4pPr>
            <a:lvl5pPr marL="1828754" indent="0" algn="ctr">
              <a:buNone/>
              <a:defRPr>
                <a:solidFill>
                  <a:schemeClr val="tx1">
                    <a:tint val="75000"/>
                  </a:schemeClr>
                </a:solidFill>
              </a:defRPr>
            </a:lvl5pPr>
            <a:lvl6pPr marL="2285943" indent="0" algn="ctr">
              <a:buNone/>
              <a:defRPr>
                <a:solidFill>
                  <a:schemeClr val="tx1">
                    <a:tint val="75000"/>
                  </a:schemeClr>
                </a:solidFill>
              </a:defRPr>
            </a:lvl6pPr>
            <a:lvl7pPr marL="2743131" indent="0" algn="ctr">
              <a:buNone/>
              <a:defRPr>
                <a:solidFill>
                  <a:schemeClr val="tx1">
                    <a:tint val="75000"/>
                  </a:schemeClr>
                </a:solidFill>
              </a:defRPr>
            </a:lvl7pPr>
            <a:lvl8pPr marL="3200320" indent="0" algn="ctr">
              <a:buNone/>
              <a:defRPr>
                <a:solidFill>
                  <a:schemeClr val="tx1">
                    <a:tint val="75000"/>
                  </a:schemeClr>
                </a:solidFill>
              </a:defRPr>
            </a:lvl8pPr>
            <a:lvl9pPr marL="3657509"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t>29/03/2020</a:t>
            </a:fld>
            <a:endParaRPr lang="en-GB"/>
          </a:p>
        </p:txBody>
      </p:sp>
      <p:sp>
        <p:nvSpPr>
          <p:cNvPr id="5" name="Footer Placeholder 4"/>
          <p:cNvSpPr>
            <a:spLocks noGrp="1"/>
          </p:cNvSpPr>
          <p:nvPr>
            <p:ph type="ftr" sz="quarter" idx="11"/>
          </p:nvPr>
        </p:nvSpPr>
        <p:spPr>
          <a:xfrm>
            <a:off x="4139952" y="6381332"/>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2193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29/03/2020</a:t>
            </a:fld>
            <a:endParaRPr lang="en-GB"/>
          </a:p>
        </p:txBody>
      </p:sp>
      <p:sp>
        <p:nvSpPr>
          <p:cNvPr id="5" name="Footer Placeholder 4"/>
          <p:cNvSpPr>
            <a:spLocks noGrp="1"/>
          </p:cNvSpPr>
          <p:nvPr>
            <p:ph type="ftr" sz="quarter" idx="11"/>
          </p:nvPr>
        </p:nvSpPr>
        <p:spPr>
          <a:xfrm>
            <a:off x="3131840" y="6461784"/>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35612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7"/>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900"/>
            <a:ext cx="7772400" cy="1500187"/>
          </a:xfrm>
        </p:spPr>
        <p:txBody>
          <a:bodyPr anchor="b"/>
          <a:lstStyle>
            <a:lvl1pPr marL="0" indent="0">
              <a:buNone/>
              <a:defRPr sz="2000">
                <a:solidFill>
                  <a:schemeClr val="tx1">
                    <a:tint val="75000"/>
                  </a:schemeClr>
                </a:solidFill>
              </a:defRPr>
            </a:lvl1pPr>
            <a:lvl2pPr marL="457189" indent="0">
              <a:buNone/>
              <a:defRPr sz="18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36598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30047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7"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16457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81310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72099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4"/>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5820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9"/>
            <a:ext cx="5486400" cy="3824337"/>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506085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78089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27397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1">
                <a:solidFill>
                  <a:schemeClr val="tx1">
                    <a:tint val="75000"/>
                  </a:schemeClr>
                </a:solidFill>
              </a:defRPr>
            </a:lvl1pPr>
          </a:lstStyle>
          <a:p>
            <a:fld id="{9C64F3F4-CE19-49F8-9EF4-FF4EE52031C2}" type="datetimeFigureOut">
              <a:rPr lang="en-GB" smtClean="0"/>
              <a:pPr/>
              <a:t>29/03/2020</a:t>
            </a:fld>
            <a:endParaRPr lang="en-GB" dirty="0"/>
          </a:p>
        </p:txBody>
      </p:sp>
      <p:sp>
        <p:nvSpPr>
          <p:cNvPr id="6" name="Slide Number Placeholder 5"/>
          <p:cNvSpPr>
            <a:spLocks noGrp="1"/>
          </p:cNvSpPr>
          <p:nvPr>
            <p:ph type="sldNum" sz="quarter" idx="4"/>
          </p:nvPr>
        </p:nvSpPr>
        <p:spPr>
          <a:xfrm>
            <a:off x="7956376" y="6380976"/>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8061842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377" rtl="0" eaLnBrk="1" latinLnBrk="0" hangingPunct="1">
        <a:spcBef>
          <a:spcPct val="0"/>
        </a:spcBef>
        <a:buNone/>
        <a:defRPr sz="4400" kern="1200">
          <a:solidFill>
            <a:schemeClr val="tx1"/>
          </a:solidFill>
          <a:latin typeface="+mj-lt"/>
          <a:ea typeface="+mj-ea"/>
          <a:cs typeface="+mj-cs"/>
        </a:defRPr>
      </a:lvl1pPr>
    </p:titleStyle>
    <p:bodyStyle>
      <a:lvl1pPr marL="342891" indent="-342891" algn="l" defTabSz="914377"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32" indent="-285744" algn="l" defTabSz="914377"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2971" indent="-228594" algn="l" defTabSz="914377"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160"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349"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537"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726"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914"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103" indent="-228594" algn="l" defTabSz="914377"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etcjournal.com/2009/12/03/hybrid-education-the-interactive-class-of-today-and-tomorrow/"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2886" y="2335698"/>
            <a:ext cx="9216887" cy="3180521"/>
          </a:xfrm>
        </p:spPr>
        <p:txBody>
          <a:bodyPr>
            <a:normAutofit fontScale="90000"/>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BMSK4002</a:t>
            </a:r>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br>
              <a:rPr lang="en-GB" altLang="en-US" dirty="0"/>
            </a:br>
            <a:r>
              <a:rPr lang="en-GB" altLang="en-US" dirty="0"/>
              <a:t> </a:t>
            </a:r>
            <a:r>
              <a:rPr lang="en-GB" altLang="en-US" dirty="0">
                <a:solidFill>
                  <a:schemeClr val="bg1">
                    <a:lumMod val="75000"/>
                  </a:schemeClr>
                </a:solidFill>
                <a:latin typeface="Arial Rounded MT Bold" charset="0"/>
                <a:ea typeface="Arial Rounded MT Bold" charset="0"/>
                <a:cs typeface="Arial Rounded MT Bold" charset="0"/>
              </a:rPr>
              <a:t>Effective Team Working </a:t>
            </a:r>
            <a:br>
              <a:rPr lang="en-GB" altLang="en-US" dirty="0">
                <a:solidFill>
                  <a:schemeClr val="bg1">
                    <a:lumMod val="75000"/>
                  </a:schemeClr>
                </a:solidFill>
                <a:latin typeface="Arial Rounded MT Bold" charset="0"/>
                <a:ea typeface="Arial Rounded MT Bold" charset="0"/>
                <a:cs typeface="Arial Rounded MT Bold" charset="0"/>
              </a:rPr>
            </a:br>
            <a:r>
              <a:rPr lang="en-GB" altLang="en-US" dirty="0">
                <a:solidFill>
                  <a:schemeClr val="bg1">
                    <a:lumMod val="75000"/>
                  </a:schemeClr>
                </a:solidFill>
                <a:latin typeface="Arial Rounded MT Bold" charset="0"/>
                <a:ea typeface="Arial Rounded MT Bold" charset="0"/>
                <a:cs typeface="Arial Rounded MT Bold" charset="0"/>
              </a:rPr>
              <a:t>and Communication </a:t>
            </a:r>
            <a:br>
              <a:rPr lang="en-GB" altLang="en-US" dirty="0">
                <a:latin typeface="Arial Rounded MT Bold" charset="0"/>
                <a:ea typeface="Arial Rounded MT Bold" charset="0"/>
                <a:cs typeface="Arial Rounded MT Bold" charset="0"/>
              </a:rPr>
            </a:br>
            <a:br>
              <a:rPr lang="en-US" dirty="0">
                <a:latin typeface="+mj-ea"/>
                <a:cs typeface="+mj-ea"/>
              </a:rPr>
            </a:br>
            <a:r>
              <a:rPr lang="en-GB" altLang="en-US"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Day 1: Session 2</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3" y="1222513"/>
            <a:ext cx="8478079" cy="707886"/>
          </a:xfrm>
          <a:prstGeom prst="rect">
            <a:avLst/>
          </a:prstGeom>
          <a:noFill/>
        </p:spPr>
        <p:txBody>
          <a:bodyPr wrap="square" rtlCol="0">
            <a:spAutoFit/>
          </a:bodyPr>
          <a:lstStyle/>
          <a:p>
            <a:r>
              <a:rPr lang="en-US" sz="4000">
                <a:effectLst>
                  <a:outerShdw blurRad="38100" dist="38100" dir="2700000" algn="tl">
                    <a:srgbClr val="000000">
                      <a:alpha val="43137"/>
                    </a:srgbClr>
                  </a:outerShdw>
                </a:effectLst>
                <a:latin typeface="Arial Rounded MT Bold" panose="020F0704030504030204" pitchFamily="34" charset="0"/>
                <a:cs typeface="+mj-ea"/>
              </a:rPr>
              <a:t>CertHE Skills for the Workplace</a:t>
            </a:r>
            <a:endParaRPr lang="en-GB" sz="4000">
              <a:effectLst>
                <a:outerShdw blurRad="38100" dist="38100" dir="2700000" algn="tl">
                  <a:srgbClr val="000000">
                    <a:alpha val="43137"/>
                  </a:srgbClr>
                </a:outerShdw>
              </a:effectLst>
              <a:latin typeface="Arial Rounded MT Bold" panose="020F0704030504030204" pitchFamily="34" charset="0"/>
            </a:endParaRPr>
          </a:p>
        </p:txBody>
      </p:sp>
    </p:spTree>
    <p:extLst>
      <p:ext uri="{BB962C8B-B14F-4D97-AF65-F5344CB8AC3E}">
        <p14:creationId xmlns:p14="http://schemas.microsoft.com/office/powerpoint/2010/main" val="2188415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50AAF-D779-44CD-9EAE-98378DBF70FB}"/>
              </a:ext>
            </a:extLst>
          </p:cNvPr>
          <p:cNvSpPr>
            <a:spLocks noGrp="1"/>
          </p:cNvSpPr>
          <p:nvPr>
            <p:ph type="title"/>
          </p:nvPr>
        </p:nvSpPr>
        <p:spPr/>
        <p:txBody>
          <a:bodyPr>
            <a:normAutofit/>
          </a:bodyPr>
          <a:lstStyle/>
          <a:p>
            <a:r>
              <a:rPr lang="en-GB" sz="6000" dirty="0">
                <a:effectLst>
                  <a:outerShdw blurRad="38100" dist="38100" dir="2700000" algn="tl">
                    <a:srgbClr val="000000">
                      <a:alpha val="43137"/>
                    </a:srgbClr>
                  </a:outerShdw>
                </a:effectLst>
                <a:latin typeface="Arial Rounded MT Bold" panose="020F0704030504030204" pitchFamily="34" charset="0"/>
              </a:rPr>
              <a:t>Trust</a:t>
            </a:r>
          </a:p>
        </p:txBody>
      </p:sp>
      <p:pic>
        <p:nvPicPr>
          <p:cNvPr id="4" name="Picture 2">
            <a:extLst>
              <a:ext uri="{FF2B5EF4-FFF2-40B4-BE49-F238E27FC236}">
                <a16:creationId xmlns:a16="http://schemas.microsoft.com/office/drawing/2014/main" id="{FD208BC5-561E-4E6B-81E7-04C5363A4C63}"/>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bwMode="auto">
          <a:xfrm>
            <a:off x="2547940" y="2215357"/>
            <a:ext cx="4048125" cy="26860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20484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23B3-E9CF-44E8-8DE5-C2D4E911B8A9}"/>
              </a:ext>
            </a:extLst>
          </p:cNvPr>
          <p:cNvSpPr>
            <a:spLocks noGrp="1"/>
          </p:cNvSpPr>
          <p:nvPr>
            <p:ph type="title"/>
          </p:nvPr>
        </p:nvSpPr>
        <p:spPr/>
        <p:txBody>
          <a:bodyPr/>
          <a:lstStyle/>
          <a:p>
            <a:r>
              <a:rPr lang="en-GB" dirty="0">
                <a:effectLst>
                  <a:outerShdw blurRad="38100" dist="38100" dir="2700000" algn="tl">
                    <a:srgbClr val="000000">
                      <a:alpha val="43137"/>
                    </a:srgbClr>
                  </a:outerShdw>
                </a:effectLst>
                <a:latin typeface="Arial Rounded MT Bold" panose="020F0704030504030204" pitchFamily="34" charset="0"/>
              </a:rPr>
              <a:t>What is Trust?</a:t>
            </a:r>
          </a:p>
        </p:txBody>
      </p:sp>
      <p:sp>
        <p:nvSpPr>
          <p:cNvPr id="3" name="Content Placeholder 2">
            <a:extLst>
              <a:ext uri="{FF2B5EF4-FFF2-40B4-BE49-F238E27FC236}">
                <a16:creationId xmlns:a16="http://schemas.microsoft.com/office/drawing/2014/main" id="{E37D6ECE-61D4-428E-93C8-E3427536E6A3}"/>
              </a:ext>
            </a:extLst>
          </p:cNvPr>
          <p:cNvSpPr>
            <a:spLocks noGrp="1"/>
          </p:cNvSpPr>
          <p:nvPr>
            <p:ph idx="1"/>
          </p:nvPr>
        </p:nvSpPr>
        <p:spPr/>
        <p:txBody>
          <a:bodyPr>
            <a:normAutofit fontScale="70000" lnSpcReduction="20000"/>
          </a:bodyPr>
          <a:lstStyle/>
          <a:p>
            <a:pPr marL="0" indent="0">
              <a:buNone/>
            </a:pPr>
            <a:r>
              <a:rPr lang="en-GB" dirty="0"/>
              <a:t>Exercise – 30 minutes</a:t>
            </a:r>
          </a:p>
          <a:p>
            <a:endParaRPr lang="en-GB" dirty="0"/>
          </a:p>
          <a:p>
            <a:pPr marL="514338" indent="-514338">
              <a:buFont typeface="+mj-lt"/>
              <a:buAutoNum type="arabicPeriod"/>
            </a:pPr>
            <a:r>
              <a:rPr lang="en-GB" dirty="0"/>
              <a:t>Think about what </a:t>
            </a:r>
            <a:r>
              <a:rPr lang="en-GB" i="1" dirty="0"/>
              <a:t>Trust means.</a:t>
            </a:r>
            <a:endParaRPr lang="en-GB" dirty="0"/>
          </a:p>
          <a:p>
            <a:pPr marL="514338" indent="-514338">
              <a:buFont typeface="+mj-lt"/>
              <a:buAutoNum type="arabicPeriod"/>
            </a:pPr>
            <a:r>
              <a:rPr lang="en-GB" dirty="0"/>
              <a:t>Why is it so important within teams?</a:t>
            </a:r>
          </a:p>
          <a:p>
            <a:pPr marL="514338" indent="-514338">
              <a:buFont typeface="+mj-lt"/>
              <a:buAutoNum type="arabicPeriod"/>
            </a:pPr>
            <a:r>
              <a:rPr lang="en-GB" dirty="0"/>
              <a:t>What does it take to form trust/a trusting relationship?</a:t>
            </a:r>
          </a:p>
          <a:p>
            <a:pPr marL="514338" indent="-514338">
              <a:buFont typeface="+mj-lt"/>
              <a:buAutoNum type="arabicPeriod"/>
            </a:pPr>
            <a:r>
              <a:rPr lang="en-GB" dirty="0"/>
              <a:t>How do trusting relationships differ from relationships that may lack trust?</a:t>
            </a:r>
          </a:p>
          <a:p>
            <a:pPr marL="514338" indent="-514338">
              <a:buFont typeface="+mj-lt"/>
              <a:buAutoNum type="arabicPeriod"/>
            </a:pPr>
            <a:r>
              <a:rPr lang="en-GB" dirty="0"/>
              <a:t>What ground rules and team guidelines will help build trust?</a:t>
            </a:r>
          </a:p>
          <a:p>
            <a:pPr marL="514338" indent="-514338">
              <a:buFont typeface="+mj-lt"/>
              <a:buAutoNum type="arabicPeriod"/>
            </a:pPr>
            <a:endParaRPr lang="en-GB" dirty="0"/>
          </a:p>
          <a:p>
            <a:pPr marL="0" indent="0">
              <a:buNone/>
            </a:pPr>
            <a:endParaRPr lang="en-GB" dirty="0"/>
          </a:p>
          <a:p>
            <a:pPr marL="0" indent="0">
              <a:buNone/>
            </a:pPr>
            <a:r>
              <a:rPr lang="en-GB" dirty="0"/>
              <a:t>Provide some examples to illustrate your conclusions, where appropriate.</a:t>
            </a:r>
          </a:p>
        </p:txBody>
      </p:sp>
    </p:spTree>
    <p:extLst>
      <p:ext uri="{BB962C8B-B14F-4D97-AF65-F5344CB8AC3E}">
        <p14:creationId xmlns:p14="http://schemas.microsoft.com/office/powerpoint/2010/main" val="97422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81F51-2182-4267-88B7-B4FCA5D79643}"/>
              </a:ext>
            </a:extLst>
          </p:cNvPr>
          <p:cNvSpPr>
            <a:spLocks noGrp="1"/>
          </p:cNvSpPr>
          <p:nvPr>
            <p:ph type="title"/>
          </p:nvPr>
        </p:nvSpPr>
        <p:spPr/>
        <p:txBody>
          <a:bodyPr/>
          <a:lstStyle/>
          <a:p>
            <a:r>
              <a:rPr lang="en-GB" dirty="0">
                <a:latin typeface="Arial Rounded MT Bold" panose="020F0704030504030204" pitchFamily="34" charset="0"/>
              </a:rPr>
              <a:t>Teams &amp; Trust</a:t>
            </a:r>
          </a:p>
        </p:txBody>
      </p:sp>
      <p:sp>
        <p:nvSpPr>
          <p:cNvPr id="3" name="Content Placeholder 2">
            <a:extLst>
              <a:ext uri="{FF2B5EF4-FFF2-40B4-BE49-F238E27FC236}">
                <a16:creationId xmlns:a16="http://schemas.microsoft.com/office/drawing/2014/main" id="{C76728C8-EB08-4F12-AD6B-4EAAD123D250}"/>
              </a:ext>
            </a:extLst>
          </p:cNvPr>
          <p:cNvSpPr>
            <a:spLocks noGrp="1"/>
          </p:cNvSpPr>
          <p:nvPr>
            <p:ph idx="1"/>
          </p:nvPr>
        </p:nvSpPr>
        <p:spPr/>
        <p:txBody>
          <a:bodyPr/>
          <a:lstStyle/>
          <a:p>
            <a:pPr marL="0" indent="0">
              <a:buNone/>
            </a:pPr>
            <a:r>
              <a:rPr lang="en-GB" dirty="0"/>
              <a:t>“Good teams become great ones when the members trust each other enough to surrender the ‘me’ for the ‘we’.”    </a:t>
            </a:r>
            <a:r>
              <a:rPr lang="en-GB" i="1" dirty="0"/>
              <a:t>(Anon)</a:t>
            </a:r>
          </a:p>
          <a:p>
            <a:pPr marL="0" indent="0">
              <a:buNone/>
            </a:pPr>
            <a:endParaRPr lang="en-GB" i="1" dirty="0"/>
          </a:p>
          <a:p>
            <a:pPr marL="0" indent="0">
              <a:buNone/>
            </a:pPr>
            <a:r>
              <a:rPr lang="en-GB" i="1" dirty="0"/>
              <a:t>Take a few minutes to think about the implications of this, and then we’ll discuss.</a:t>
            </a:r>
          </a:p>
        </p:txBody>
      </p:sp>
    </p:spTree>
    <p:extLst>
      <p:ext uri="{BB962C8B-B14F-4D97-AF65-F5344CB8AC3E}">
        <p14:creationId xmlns:p14="http://schemas.microsoft.com/office/powerpoint/2010/main" val="2296686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64C-D9C9-4623-A270-8124B5F7D1AA}"/>
              </a:ext>
            </a:extLst>
          </p:cNvPr>
          <p:cNvSpPr>
            <a:spLocks noGrp="1"/>
          </p:cNvSpPr>
          <p:nvPr>
            <p:ph type="title"/>
          </p:nvPr>
        </p:nvSpPr>
        <p:spPr/>
        <p:txBody>
          <a:bodyPr/>
          <a:lstStyle/>
          <a:p>
            <a:r>
              <a:rPr lang="en-GB" dirty="0"/>
              <a:t>Relationship Trust</a:t>
            </a:r>
          </a:p>
        </p:txBody>
      </p:sp>
      <p:sp>
        <p:nvSpPr>
          <p:cNvPr id="4" name="Content Placeholder 2">
            <a:extLst>
              <a:ext uri="{FF2B5EF4-FFF2-40B4-BE49-F238E27FC236}">
                <a16:creationId xmlns:a16="http://schemas.microsoft.com/office/drawing/2014/main" id="{FE19ADBB-0A90-46FD-BCB3-052FE6C00653}"/>
              </a:ext>
            </a:extLst>
          </p:cNvPr>
          <p:cNvSpPr>
            <a:spLocks noGrp="1"/>
          </p:cNvSpPr>
          <p:nvPr>
            <p:ph idx="1"/>
          </p:nvPr>
        </p:nvSpPr>
        <p:spPr>
          <a:xfrm>
            <a:off x="251520" y="1340768"/>
            <a:ext cx="8435280" cy="3917032"/>
          </a:xfrm>
        </p:spPr>
        <p:txBody>
          <a:bodyPr>
            <a:normAutofit/>
          </a:bodyPr>
          <a:lstStyle/>
          <a:p>
            <a:pPr marL="514338" indent="-514338">
              <a:buFont typeface="Corbel" pitchFamily="34" charset="0"/>
              <a:buAutoNum type="arabicPeriod"/>
            </a:pPr>
            <a:r>
              <a:rPr lang="en-GB" altLang="en-US" sz="2800" dirty="0">
                <a:cs typeface="Arial" pitchFamily="34" charset="0"/>
              </a:rPr>
              <a:t>Talk straight</a:t>
            </a:r>
          </a:p>
          <a:p>
            <a:pPr marL="514338" indent="-514338">
              <a:buFont typeface="Corbel" pitchFamily="34" charset="0"/>
              <a:buAutoNum type="arabicPeriod"/>
            </a:pPr>
            <a:r>
              <a:rPr lang="en-GB" altLang="en-US" sz="2800" dirty="0">
                <a:cs typeface="Arial" pitchFamily="34" charset="0"/>
              </a:rPr>
              <a:t>Demonstrate respect</a:t>
            </a:r>
          </a:p>
          <a:p>
            <a:pPr marL="514338" indent="-514338">
              <a:buFont typeface="Corbel" pitchFamily="34" charset="0"/>
              <a:buAutoNum type="arabicPeriod"/>
            </a:pPr>
            <a:r>
              <a:rPr lang="en-GB" altLang="en-US" sz="2800" dirty="0">
                <a:cs typeface="Arial" pitchFamily="34" charset="0"/>
              </a:rPr>
              <a:t>Create transparency</a:t>
            </a:r>
          </a:p>
          <a:p>
            <a:pPr marL="514338" indent="-514338">
              <a:buFont typeface="Corbel" pitchFamily="34" charset="0"/>
              <a:buAutoNum type="arabicPeriod"/>
            </a:pPr>
            <a:r>
              <a:rPr lang="en-GB" altLang="en-US" sz="2800" dirty="0">
                <a:cs typeface="Arial" pitchFamily="34" charset="0"/>
              </a:rPr>
              <a:t>Right Wrongs</a:t>
            </a:r>
          </a:p>
          <a:p>
            <a:pPr marL="514338" indent="-514338">
              <a:buFont typeface="Corbel" pitchFamily="34" charset="0"/>
              <a:buAutoNum type="arabicPeriod"/>
            </a:pPr>
            <a:r>
              <a:rPr lang="en-GB" altLang="en-US" sz="2800" dirty="0">
                <a:cs typeface="Arial" pitchFamily="34" charset="0"/>
              </a:rPr>
              <a:t>Show loyalty</a:t>
            </a:r>
          </a:p>
          <a:p>
            <a:pPr marL="514338" indent="-514338">
              <a:buFont typeface="Corbel" pitchFamily="34" charset="0"/>
              <a:buAutoNum type="arabicPeriod"/>
            </a:pPr>
            <a:r>
              <a:rPr lang="en-GB" altLang="en-US" sz="2800" dirty="0">
                <a:cs typeface="Arial" pitchFamily="34" charset="0"/>
              </a:rPr>
              <a:t>Deliver results</a:t>
            </a:r>
          </a:p>
          <a:p>
            <a:pPr marL="514338" indent="-514338">
              <a:buFont typeface="Corbel" pitchFamily="34" charset="0"/>
              <a:buAutoNum type="arabicPeriod"/>
            </a:pPr>
            <a:r>
              <a:rPr lang="en-GB" altLang="en-US" sz="2800" dirty="0">
                <a:cs typeface="Arial" pitchFamily="34" charset="0"/>
              </a:rPr>
              <a:t>Get better</a:t>
            </a:r>
          </a:p>
          <a:p>
            <a:pPr marL="514338" indent="-514338">
              <a:buFont typeface="Corbel" pitchFamily="34" charset="0"/>
              <a:buAutoNum type="arabicPeriod"/>
            </a:pPr>
            <a:endParaRPr lang="en-GB" altLang="en-US" sz="2800" dirty="0">
              <a:cs typeface="Arial" pitchFamily="34" charset="0"/>
            </a:endParaRPr>
          </a:p>
          <a:p>
            <a:pPr marL="0" indent="0">
              <a:buNone/>
            </a:pPr>
            <a:endParaRPr lang="en-GB" altLang="en-US" sz="2800" dirty="0">
              <a:cs typeface="Arial" pitchFamily="34" charset="0"/>
            </a:endParaRPr>
          </a:p>
          <a:p>
            <a:pPr marL="514338" indent="-514338">
              <a:buFont typeface="Corbel" pitchFamily="34" charset="0"/>
              <a:buAutoNum type="arabicPeriod"/>
            </a:pPr>
            <a:endParaRPr lang="en-GB" altLang="en-US" sz="2800" dirty="0">
              <a:cs typeface="Arial" pitchFamily="34" charset="0"/>
            </a:endParaRPr>
          </a:p>
          <a:p>
            <a:pPr marL="514338" indent="-514338">
              <a:buFont typeface="Corbel" pitchFamily="34" charset="0"/>
              <a:buAutoNum type="arabicPeriod"/>
            </a:pPr>
            <a:endParaRPr lang="en-GB" altLang="en-US" sz="2800" dirty="0">
              <a:cs typeface="Arial" pitchFamily="34" charset="0"/>
            </a:endParaRPr>
          </a:p>
        </p:txBody>
      </p:sp>
      <p:sp>
        <p:nvSpPr>
          <p:cNvPr id="5" name="Content Placeholder 3">
            <a:extLst>
              <a:ext uri="{FF2B5EF4-FFF2-40B4-BE49-F238E27FC236}">
                <a16:creationId xmlns:a16="http://schemas.microsoft.com/office/drawing/2014/main" id="{F7B38E36-15AC-4509-87FD-3C74D50052EA}"/>
              </a:ext>
            </a:extLst>
          </p:cNvPr>
          <p:cNvSpPr txBox="1">
            <a:spLocks/>
          </p:cNvSpPr>
          <p:nvPr/>
        </p:nvSpPr>
        <p:spPr>
          <a:xfrm>
            <a:off x="4499993" y="1340771"/>
            <a:ext cx="4394012" cy="38891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38" indent="-514338">
              <a:buFont typeface="Corbel" pitchFamily="34" charset="0"/>
              <a:buAutoNum type="arabicPeriod" startAt="8"/>
            </a:pPr>
            <a:r>
              <a:rPr lang="en-GB" altLang="en-US" sz="2800" dirty="0">
                <a:solidFill>
                  <a:prstClr val="black"/>
                </a:solidFill>
                <a:latin typeface="Myriad Pro"/>
                <a:cs typeface="Arial" pitchFamily="34" charset="0"/>
              </a:rPr>
              <a:t>Confront reality</a:t>
            </a:r>
          </a:p>
          <a:p>
            <a:pPr marL="514338" indent="-514338">
              <a:buFont typeface="Corbel" pitchFamily="34" charset="0"/>
              <a:buAutoNum type="arabicPeriod" startAt="8"/>
            </a:pPr>
            <a:r>
              <a:rPr lang="en-GB" altLang="en-US" sz="2800" dirty="0">
                <a:solidFill>
                  <a:prstClr val="black"/>
                </a:solidFill>
                <a:latin typeface="Myriad Pro"/>
                <a:cs typeface="Arial" pitchFamily="34" charset="0"/>
              </a:rPr>
              <a:t>Clarify expectations</a:t>
            </a:r>
          </a:p>
          <a:p>
            <a:pPr marL="514338" indent="-514338">
              <a:buFont typeface="Corbel" pitchFamily="34" charset="0"/>
              <a:buAutoNum type="arabicPeriod" startAt="8"/>
            </a:pPr>
            <a:r>
              <a:rPr lang="en-GB" altLang="en-US" sz="2800" dirty="0">
                <a:solidFill>
                  <a:prstClr val="black"/>
                </a:solidFill>
                <a:latin typeface="Myriad Pro"/>
                <a:cs typeface="Arial" pitchFamily="34" charset="0"/>
              </a:rPr>
              <a:t>Practice Accountability</a:t>
            </a:r>
          </a:p>
          <a:p>
            <a:pPr marL="514338" indent="-514338">
              <a:buFont typeface="Corbel" pitchFamily="34" charset="0"/>
              <a:buAutoNum type="arabicPeriod" startAt="8"/>
            </a:pPr>
            <a:r>
              <a:rPr lang="en-GB" altLang="en-US" sz="2800" dirty="0">
                <a:solidFill>
                  <a:prstClr val="black"/>
                </a:solidFill>
                <a:latin typeface="Myriad Pro"/>
                <a:cs typeface="Arial" pitchFamily="34" charset="0"/>
              </a:rPr>
              <a:t>Listen First</a:t>
            </a:r>
          </a:p>
          <a:p>
            <a:pPr marL="514338" indent="-514338">
              <a:buFont typeface="Corbel" pitchFamily="34" charset="0"/>
              <a:buAutoNum type="arabicPeriod" startAt="8"/>
            </a:pPr>
            <a:r>
              <a:rPr lang="en-GB" altLang="en-US" sz="2800" dirty="0">
                <a:solidFill>
                  <a:prstClr val="black"/>
                </a:solidFill>
                <a:latin typeface="Myriad Pro"/>
                <a:cs typeface="Arial" pitchFamily="34" charset="0"/>
              </a:rPr>
              <a:t>Keep Commitments</a:t>
            </a:r>
          </a:p>
          <a:p>
            <a:pPr marL="514338" indent="-514338">
              <a:buFont typeface="Corbel" pitchFamily="34" charset="0"/>
              <a:buAutoNum type="arabicPeriod" startAt="8"/>
            </a:pPr>
            <a:r>
              <a:rPr lang="en-GB" altLang="en-US" sz="2800" dirty="0">
                <a:solidFill>
                  <a:prstClr val="black"/>
                </a:solidFill>
                <a:latin typeface="Myriad Pro"/>
                <a:cs typeface="Arial" pitchFamily="34" charset="0"/>
              </a:rPr>
              <a:t>Extend trust</a:t>
            </a:r>
          </a:p>
        </p:txBody>
      </p:sp>
      <p:sp>
        <p:nvSpPr>
          <p:cNvPr id="6" name="Rectangle 5">
            <a:extLst>
              <a:ext uri="{FF2B5EF4-FFF2-40B4-BE49-F238E27FC236}">
                <a16:creationId xmlns:a16="http://schemas.microsoft.com/office/drawing/2014/main" id="{F3C86F0A-F4B2-49D2-8AC7-1F24C2B81B72}"/>
              </a:ext>
            </a:extLst>
          </p:cNvPr>
          <p:cNvSpPr/>
          <p:nvPr/>
        </p:nvSpPr>
        <p:spPr>
          <a:xfrm>
            <a:off x="323529" y="4920697"/>
            <a:ext cx="7634372" cy="646331"/>
          </a:xfrm>
          <a:prstGeom prst="rect">
            <a:avLst/>
          </a:prstGeom>
        </p:spPr>
        <p:txBody>
          <a:bodyPr wrap="square">
            <a:spAutoFit/>
          </a:bodyPr>
          <a:lstStyle/>
          <a:p>
            <a:r>
              <a:rPr lang="en-US" dirty="0">
                <a:solidFill>
                  <a:prstClr val="black"/>
                </a:solidFill>
                <a:latin typeface="Myriad Pro"/>
              </a:rPr>
              <a:t>Covey, S.M.R. 2006, </a:t>
            </a:r>
            <a:r>
              <a:rPr lang="en-US" dirty="0">
                <a:solidFill>
                  <a:prstClr val="black"/>
                </a:solidFill>
                <a:latin typeface="Times New Roman" panose="02020603050405020304" pitchFamily="18" charset="0"/>
                <a:cs typeface="Times New Roman" panose="02020603050405020304" pitchFamily="18" charset="0"/>
              </a:rPr>
              <a:t>“</a:t>
            </a:r>
            <a:r>
              <a:rPr lang="en-US" i="1" dirty="0">
                <a:solidFill>
                  <a:prstClr val="black"/>
                </a:solidFill>
                <a:latin typeface="Times New Roman" panose="02020603050405020304" pitchFamily="18" charset="0"/>
                <a:cs typeface="Times New Roman" panose="02020603050405020304" pitchFamily="18" charset="0"/>
              </a:rPr>
              <a:t>The speed of trust: the one thing that changes everything” </a:t>
            </a:r>
            <a:r>
              <a:rPr lang="en-US" dirty="0">
                <a:solidFill>
                  <a:prstClr val="black"/>
                </a:solidFill>
                <a:latin typeface="Myriad Pro"/>
              </a:rPr>
              <a:t>Simon &amp; Schuster, New York; London. </a:t>
            </a:r>
            <a:endParaRPr lang="en-GB" dirty="0">
              <a:solidFill>
                <a:prstClr val="black"/>
              </a:solidFill>
              <a:latin typeface="Myriad Pro"/>
            </a:endParaRPr>
          </a:p>
        </p:txBody>
      </p:sp>
    </p:spTree>
    <p:extLst>
      <p:ext uri="{BB962C8B-B14F-4D97-AF65-F5344CB8AC3E}">
        <p14:creationId xmlns:p14="http://schemas.microsoft.com/office/powerpoint/2010/main" val="45357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0ADC-4744-4FE4-BFD0-62C617B8E8B9}"/>
              </a:ext>
            </a:extLst>
          </p:cNvPr>
          <p:cNvSpPr>
            <a:spLocks noGrp="1"/>
          </p:cNvSpPr>
          <p:nvPr>
            <p:ph type="title"/>
          </p:nvPr>
        </p:nvSpPr>
        <p:spPr/>
        <p:txBody>
          <a:bodyPr>
            <a:normAutofit fontScale="90000"/>
          </a:bodyPr>
          <a:lstStyle/>
          <a:p>
            <a:r>
              <a:rPr lang="en-GB" dirty="0"/>
              <a:t>Developing Good Relationships</a:t>
            </a:r>
          </a:p>
        </p:txBody>
      </p:sp>
      <p:sp>
        <p:nvSpPr>
          <p:cNvPr id="4" name="Rectangle 3">
            <a:extLst>
              <a:ext uri="{FF2B5EF4-FFF2-40B4-BE49-F238E27FC236}">
                <a16:creationId xmlns:a16="http://schemas.microsoft.com/office/drawing/2014/main" id="{0C77FC44-0895-4F99-A83D-66E6AD65E363}"/>
              </a:ext>
            </a:extLst>
          </p:cNvPr>
          <p:cNvSpPr txBox="1">
            <a:spLocks noChangeArrowheads="1"/>
          </p:cNvSpPr>
          <p:nvPr/>
        </p:nvSpPr>
        <p:spPr>
          <a:xfrm>
            <a:off x="468315" y="1268416"/>
            <a:ext cx="4248151" cy="496887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b="1" dirty="0">
                <a:solidFill>
                  <a:prstClr val="black"/>
                </a:solidFill>
                <a:latin typeface="Myriad Pro"/>
                <a:cs typeface="Arial" pitchFamily="34" charset="0"/>
              </a:rPr>
              <a:t>Within the team:</a:t>
            </a:r>
          </a:p>
          <a:p>
            <a:r>
              <a:rPr lang="en-GB" altLang="en-US" sz="2400" i="1" dirty="0">
                <a:solidFill>
                  <a:prstClr val="black"/>
                </a:solidFill>
                <a:latin typeface="Myriad Pro"/>
                <a:cs typeface="Arial" pitchFamily="34" charset="0"/>
              </a:rPr>
              <a:t>Communicate often</a:t>
            </a:r>
            <a:endParaRPr lang="en-US" altLang="en-US" sz="2400" i="1" dirty="0">
              <a:solidFill>
                <a:prstClr val="black"/>
              </a:solidFill>
              <a:latin typeface="Myriad Pro"/>
              <a:cs typeface="Arial" pitchFamily="34" charset="0"/>
            </a:endParaRPr>
          </a:p>
          <a:p>
            <a:r>
              <a:rPr lang="en-GB" altLang="en-US" sz="2400" i="1" dirty="0">
                <a:solidFill>
                  <a:prstClr val="black"/>
                </a:solidFill>
                <a:latin typeface="Myriad Pro"/>
                <a:cs typeface="Arial" pitchFamily="34" charset="0"/>
              </a:rPr>
              <a:t>Value each individual</a:t>
            </a:r>
            <a:endParaRPr lang="en-US" altLang="en-US" sz="2400" i="1" dirty="0">
              <a:solidFill>
                <a:prstClr val="black"/>
              </a:solidFill>
              <a:latin typeface="Myriad Pro"/>
              <a:cs typeface="Arial" pitchFamily="34" charset="0"/>
            </a:endParaRPr>
          </a:p>
          <a:p>
            <a:r>
              <a:rPr lang="en-GB" altLang="en-US" sz="2400" i="1" dirty="0">
                <a:solidFill>
                  <a:prstClr val="black"/>
                </a:solidFill>
                <a:latin typeface="Myriad Pro"/>
                <a:cs typeface="Arial" pitchFamily="34" charset="0"/>
              </a:rPr>
              <a:t>Work hard</a:t>
            </a:r>
            <a:endParaRPr lang="en-US" altLang="en-US" sz="2400" i="1" dirty="0">
              <a:solidFill>
                <a:prstClr val="black"/>
              </a:solidFill>
              <a:latin typeface="Myriad Pro"/>
              <a:cs typeface="Arial" pitchFamily="34" charset="0"/>
            </a:endParaRPr>
          </a:p>
          <a:p>
            <a:r>
              <a:rPr lang="en-GB" altLang="en-US" sz="2400" i="1" dirty="0">
                <a:solidFill>
                  <a:prstClr val="black"/>
                </a:solidFill>
                <a:latin typeface="Myriad Pro"/>
                <a:cs typeface="Arial" pitchFamily="34" charset="0"/>
              </a:rPr>
              <a:t>Involve everyone</a:t>
            </a:r>
            <a:endParaRPr lang="en-US" altLang="en-US" sz="2400" i="1" dirty="0">
              <a:solidFill>
                <a:prstClr val="black"/>
              </a:solidFill>
              <a:latin typeface="Myriad Pro"/>
              <a:cs typeface="Arial" pitchFamily="34" charset="0"/>
            </a:endParaRPr>
          </a:p>
          <a:p>
            <a:r>
              <a:rPr lang="en-GB" altLang="en-US" sz="2400" i="1" dirty="0">
                <a:solidFill>
                  <a:prstClr val="black"/>
                </a:solidFill>
                <a:latin typeface="Myriad Pro"/>
                <a:cs typeface="Arial" pitchFamily="34" charset="0"/>
              </a:rPr>
              <a:t>Be loyal</a:t>
            </a:r>
            <a:endParaRPr lang="en-US" altLang="en-US" sz="2400" i="1" dirty="0">
              <a:solidFill>
                <a:prstClr val="black"/>
              </a:solidFill>
              <a:latin typeface="Myriad Pro"/>
              <a:cs typeface="Arial" pitchFamily="34" charset="0"/>
            </a:endParaRPr>
          </a:p>
          <a:p>
            <a:r>
              <a:rPr lang="en-GB" altLang="en-US" sz="2400" i="1" dirty="0">
                <a:solidFill>
                  <a:prstClr val="black"/>
                </a:solidFill>
                <a:latin typeface="Myriad Pro"/>
                <a:cs typeface="Arial" pitchFamily="34" charset="0"/>
              </a:rPr>
              <a:t>Provide for development </a:t>
            </a:r>
            <a:endParaRPr lang="en-US" altLang="en-US" sz="2400" i="1" dirty="0">
              <a:solidFill>
                <a:prstClr val="black"/>
              </a:solidFill>
              <a:latin typeface="Myriad Pro"/>
              <a:cs typeface="Arial" pitchFamily="34" charset="0"/>
            </a:endParaRPr>
          </a:p>
          <a:p>
            <a:r>
              <a:rPr lang="en-GB" altLang="en-US" sz="2400" i="1" dirty="0">
                <a:solidFill>
                  <a:prstClr val="black"/>
                </a:solidFill>
                <a:latin typeface="Myriad Pro"/>
                <a:cs typeface="Arial" pitchFamily="34" charset="0"/>
              </a:rPr>
              <a:t>Be fair and consistent</a:t>
            </a:r>
            <a:endParaRPr lang="en-US" altLang="en-US" sz="2400" i="1" dirty="0">
              <a:solidFill>
                <a:prstClr val="black"/>
              </a:solidFill>
              <a:latin typeface="Myriad Pro"/>
              <a:cs typeface="Arial" pitchFamily="34" charset="0"/>
            </a:endParaRPr>
          </a:p>
          <a:p>
            <a:r>
              <a:rPr lang="en-GB" altLang="en-US" sz="2400" i="1" dirty="0">
                <a:solidFill>
                  <a:prstClr val="black"/>
                </a:solidFill>
                <a:latin typeface="Myriad Pro"/>
                <a:cs typeface="Arial" pitchFamily="34" charset="0"/>
              </a:rPr>
              <a:t>Manage conflict </a:t>
            </a:r>
            <a:endParaRPr lang="en-US" altLang="en-US" sz="2400" i="1" dirty="0">
              <a:solidFill>
                <a:prstClr val="black"/>
              </a:solidFill>
              <a:latin typeface="Myriad Pro"/>
              <a:cs typeface="Arial" pitchFamily="34" charset="0"/>
            </a:endParaRPr>
          </a:p>
          <a:p>
            <a:r>
              <a:rPr lang="en-GB" altLang="en-US" sz="2400" i="1" dirty="0">
                <a:solidFill>
                  <a:prstClr val="black"/>
                </a:solidFill>
                <a:latin typeface="Myriad Pro"/>
                <a:cs typeface="Arial" pitchFamily="34" charset="0"/>
              </a:rPr>
              <a:t>Be assertive</a:t>
            </a:r>
            <a:endParaRPr lang="en-US" altLang="en-US" sz="2400" i="1" dirty="0">
              <a:solidFill>
                <a:prstClr val="black"/>
              </a:solidFill>
              <a:latin typeface="Myriad Pro"/>
              <a:cs typeface="Arial" pitchFamily="34" charset="0"/>
            </a:endParaRPr>
          </a:p>
          <a:p>
            <a:pPr marL="0" indent="0">
              <a:buNone/>
            </a:pPr>
            <a:endParaRPr lang="en-US" altLang="en-US" sz="2400" i="1" dirty="0">
              <a:solidFill>
                <a:prstClr val="black"/>
              </a:solidFill>
              <a:latin typeface="Myriad Pro"/>
              <a:cs typeface="Arial" pitchFamily="34" charset="0"/>
            </a:endParaRPr>
          </a:p>
        </p:txBody>
      </p:sp>
      <p:sp>
        <p:nvSpPr>
          <p:cNvPr id="5" name="Rectangle 4">
            <a:extLst>
              <a:ext uri="{FF2B5EF4-FFF2-40B4-BE49-F238E27FC236}">
                <a16:creationId xmlns:a16="http://schemas.microsoft.com/office/drawing/2014/main" id="{C1F87341-F5C2-48D7-A0CA-83D4BF94DE24}"/>
              </a:ext>
            </a:extLst>
          </p:cNvPr>
          <p:cNvSpPr txBox="1">
            <a:spLocks noChangeArrowheads="1"/>
          </p:cNvSpPr>
          <p:nvPr/>
        </p:nvSpPr>
        <p:spPr>
          <a:xfrm>
            <a:off x="4572003" y="1282458"/>
            <a:ext cx="4249737" cy="4525963"/>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b="1" dirty="0">
                <a:solidFill>
                  <a:prstClr val="black"/>
                </a:solidFill>
                <a:latin typeface="Myriad Pro"/>
                <a:cs typeface="Arial" pitchFamily="34" charset="0"/>
              </a:rPr>
              <a:t>Outside the team:</a:t>
            </a:r>
          </a:p>
          <a:p>
            <a:r>
              <a:rPr lang="en-GB" altLang="en-US" sz="2400" i="1" dirty="0">
                <a:solidFill>
                  <a:prstClr val="black"/>
                </a:solidFill>
                <a:latin typeface="Myriad Pro"/>
                <a:cs typeface="Arial" pitchFamily="34" charset="0"/>
              </a:rPr>
              <a:t>Recognise wider team role</a:t>
            </a:r>
          </a:p>
          <a:p>
            <a:r>
              <a:rPr lang="en-GB" altLang="en-US" sz="2400" i="1" dirty="0">
                <a:solidFill>
                  <a:prstClr val="black"/>
                </a:solidFill>
                <a:latin typeface="Myriad Pro"/>
                <a:cs typeface="Arial" pitchFamily="34" charset="0"/>
              </a:rPr>
              <a:t>Co-operate with other internal teams</a:t>
            </a:r>
          </a:p>
          <a:p>
            <a:r>
              <a:rPr lang="en-GB" altLang="en-US" sz="2400" i="1" dirty="0">
                <a:solidFill>
                  <a:prstClr val="black"/>
                </a:solidFill>
                <a:latin typeface="Myriad Pro"/>
                <a:cs typeface="Arial" pitchFamily="34" charset="0"/>
              </a:rPr>
              <a:t>Communicate regularly up, down and across </a:t>
            </a:r>
          </a:p>
          <a:p>
            <a:r>
              <a:rPr lang="en-GB" altLang="en-US" sz="2400" i="1" dirty="0">
                <a:solidFill>
                  <a:prstClr val="black"/>
                </a:solidFill>
                <a:latin typeface="Myriad Pro"/>
                <a:cs typeface="Arial" pitchFamily="34" charset="0"/>
              </a:rPr>
              <a:t>Promote good customer and supplier relationships</a:t>
            </a:r>
          </a:p>
          <a:p>
            <a:r>
              <a:rPr lang="en-GB" altLang="en-US" sz="2400" i="1" dirty="0">
                <a:solidFill>
                  <a:prstClr val="black"/>
                </a:solidFill>
                <a:latin typeface="Myriad Pro"/>
                <a:cs typeface="Arial" pitchFamily="34" charset="0"/>
              </a:rPr>
              <a:t>Manage conflict </a:t>
            </a:r>
            <a:endParaRPr lang="en-US" altLang="en-US" sz="2400" i="1" dirty="0">
              <a:solidFill>
                <a:prstClr val="black"/>
              </a:solidFill>
              <a:latin typeface="Myriad Pro"/>
              <a:cs typeface="Arial" pitchFamily="34" charset="0"/>
            </a:endParaRPr>
          </a:p>
        </p:txBody>
      </p:sp>
    </p:spTree>
    <p:extLst>
      <p:ext uri="{BB962C8B-B14F-4D97-AF65-F5344CB8AC3E}">
        <p14:creationId xmlns:p14="http://schemas.microsoft.com/office/powerpoint/2010/main" val="72293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73FFF-0E1A-47BB-A8D4-F0AA9023C23D}"/>
              </a:ext>
            </a:extLst>
          </p:cNvPr>
          <p:cNvSpPr>
            <a:spLocks noGrp="1"/>
          </p:cNvSpPr>
          <p:nvPr>
            <p:ph type="title"/>
          </p:nvPr>
        </p:nvSpPr>
        <p:spPr/>
        <p:txBody>
          <a:bodyPr/>
          <a:lstStyle/>
          <a:p>
            <a:r>
              <a:rPr lang="en-GB" dirty="0"/>
              <a:t>Exercise – 10 mins</a:t>
            </a:r>
          </a:p>
        </p:txBody>
      </p:sp>
      <p:sp>
        <p:nvSpPr>
          <p:cNvPr id="3" name="Content Placeholder 2">
            <a:extLst>
              <a:ext uri="{FF2B5EF4-FFF2-40B4-BE49-F238E27FC236}">
                <a16:creationId xmlns:a16="http://schemas.microsoft.com/office/drawing/2014/main" id="{E3540BB1-BFDE-4132-8519-2A1CC50C63AF}"/>
              </a:ext>
            </a:extLst>
          </p:cNvPr>
          <p:cNvSpPr>
            <a:spLocks noGrp="1"/>
          </p:cNvSpPr>
          <p:nvPr>
            <p:ph idx="1"/>
          </p:nvPr>
        </p:nvSpPr>
        <p:spPr/>
        <p:txBody>
          <a:bodyPr/>
          <a:lstStyle/>
          <a:p>
            <a:endParaRPr lang="en-GB" dirty="0"/>
          </a:p>
          <a:p>
            <a:pPr marL="0" indent="0">
              <a:buNone/>
            </a:pPr>
            <a:r>
              <a:rPr lang="en-GB" i="1" dirty="0"/>
              <a:t>What are the benefits of developing effective working relationships for the individual, the team, and the organisation?</a:t>
            </a:r>
          </a:p>
        </p:txBody>
      </p:sp>
    </p:spTree>
    <p:extLst>
      <p:ext uri="{BB962C8B-B14F-4D97-AF65-F5344CB8AC3E}">
        <p14:creationId xmlns:p14="http://schemas.microsoft.com/office/powerpoint/2010/main" val="15388399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fontScale="90000"/>
          </a:bodyPr>
          <a:lstStyle/>
          <a:p>
            <a:r>
              <a:rPr lang="en-GB" dirty="0"/>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457200" y="1600201"/>
            <a:ext cx="8867328" cy="3917032"/>
          </a:xfrm>
        </p:spPr>
        <p:txBody>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3192810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8DEE1-F09D-4376-A8C3-8928BE26CE56}"/>
              </a:ext>
            </a:extLst>
          </p:cNvPr>
          <p:cNvSpPr>
            <a:spLocks noGrp="1"/>
          </p:cNvSpPr>
          <p:nvPr>
            <p:ph type="title"/>
          </p:nvPr>
        </p:nvSpPr>
        <p:spPr/>
        <p:txBody>
          <a:bodyPr/>
          <a:lstStyle/>
          <a:p>
            <a:r>
              <a:rPr lang="en-GB" dirty="0"/>
              <a:t>Benefits of an effective team</a:t>
            </a:r>
          </a:p>
        </p:txBody>
      </p:sp>
      <p:sp>
        <p:nvSpPr>
          <p:cNvPr id="3" name="Content Placeholder 2">
            <a:extLst>
              <a:ext uri="{FF2B5EF4-FFF2-40B4-BE49-F238E27FC236}">
                <a16:creationId xmlns:a16="http://schemas.microsoft.com/office/drawing/2014/main" id="{12376E1D-9621-484E-BF1D-2AC6D82EFBA0}"/>
              </a:ext>
            </a:extLst>
          </p:cNvPr>
          <p:cNvSpPr>
            <a:spLocks noGrp="1"/>
          </p:cNvSpPr>
          <p:nvPr>
            <p:ph idx="1"/>
          </p:nvPr>
        </p:nvSpPr>
        <p:spPr/>
        <p:txBody>
          <a:bodyPr>
            <a:normAutofit fontScale="77500" lnSpcReduction="20000"/>
          </a:bodyPr>
          <a:lstStyle/>
          <a:p>
            <a:r>
              <a:rPr lang="en-GB" dirty="0"/>
              <a:t>Increased employee involvement</a:t>
            </a:r>
          </a:p>
          <a:p>
            <a:r>
              <a:rPr lang="en-GB" dirty="0"/>
              <a:t>Improves quality – of product and service</a:t>
            </a:r>
          </a:p>
          <a:p>
            <a:r>
              <a:rPr lang="en-GB" dirty="0"/>
              <a:t>Reduces conflict….or uses it constructively</a:t>
            </a:r>
          </a:p>
          <a:p>
            <a:r>
              <a:rPr lang="en-GB" dirty="0"/>
              <a:t>Adapts better to change and is more flexible….can also initiate change</a:t>
            </a:r>
          </a:p>
          <a:p>
            <a:r>
              <a:rPr lang="en-GB" dirty="0"/>
              <a:t>Motivating environment…can be contagious!</a:t>
            </a:r>
          </a:p>
          <a:p>
            <a:r>
              <a:rPr lang="en-GB" dirty="0"/>
              <a:t>Reduces sickness and absenteeism</a:t>
            </a:r>
          </a:p>
          <a:p>
            <a:r>
              <a:rPr lang="en-GB" dirty="0"/>
              <a:t>Reduces waste and, therefore, costs</a:t>
            </a:r>
          </a:p>
          <a:p>
            <a:r>
              <a:rPr lang="en-GB" dirty="0"/>
              <a:t>Helps encourage creativity and healthy risk taking for the benefit of the organisation</a:t>
            </a:r>
          </a:p>
        </p:txBody>
      </p:sp>
    </p:spTree>
    <p:extLst>
      <p:ext uri="{BB962C8B-B14F-4D97-AF65-F5344CB8AC3E}">
        <p14:creationId xmlns:p14="http://schemas.microsoft.com/office/powerpoint/2010/main" val="334658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DA5CB-04E3-493F-BE77-7C0A6E4F252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C82CD72-45E6-443C-91B5-E6734D985F0D}"/>
              </a:ext>
            </a:extLst>
          </p:cNvPr>
          <p:cNvSpPr>
            <a:spLocks noGrp="1"/>
          </p:cNvSpPr>
          <p:nvPr>
            <p:ph idx="1"/>
          </p:nvPr>
        </p:nvSpPr>
        <p:spPr/>
        <p:txBody>
          <a:bodyPr/>
          <a:lstStyle/>
          <a:p>
            <a:r>
              <a:rPr lang="en-GB" dirty="0"/>
              <a:t>Take 5 minutes to reflect on the day and summarise your learning from today.</a:t>
            </a:r>
          </a:p>
        </p:txBody>
      </p:sp>
    </p:spTree>
    <p:extLst>
      <p:ext uri="{BB962C8B-B14F-4D97-AF65-F5344CB8AC3E}">
        <p14:creationId xmlns:p14="http://schemas.microsoft.com/office/powerpoint/2010/main" val="22669308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F70BB-2D86-4599-A6EE-2FB427BFCCF2}"/>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id="{D06B2581-C383-43ED-873F-109128D05DAA}"/>
              </a:ext>
            </a:extLst>
          </p:cNvPr>
          <p:cNvSpPr>
            <a:spLocks noGrp="1"/>
          </p:cNvSpPr>
          <p:nvPr>
            <p:ph idx="1"/>
          </p:nvPr>
        </p:nvSpPr>
        <p:spPr/>
        <p:txBody>
          <a:bodyPr/>
          <a:lstStyle/>
          <a:p>
            <a:r>
              <a:rPr lang="en-GB" dirty="0"/>
              <a:t>Investigate Bruce Tuckman’s Theory of Team Development and be prepared to join in our discussion at the next session.</a:t>
            </a:r>
          </a:p>
          <a:p>
            <a:pPr marL="0" indent="0">
              <a:buNone/>
            </a:pPr>
            <a:endParaRPr lang="en-GB" dirty="0"/>
          </a:p>
        </p:txBody>
      </p:sp>
      <p:pic>
        <p:nvPicPr>
          <p:cNvPr id="11" name="Picture 10">
            <a:extLst>
              <a:ext uri="{FF2B5EF4-FFF2-40B4-BE49-F238E27FC236}">
                <a16:creationId xmlns:a16="http://schemas.microsoft.com/office/drawing/2014/main" id="{160A5A2B-906F-48EC-8DFB-AD87925A79C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67944" y="3175120"/>
            <a:ext cx="3118856" cy="2342115"/>
          </a:xfrm>
          <a:prstGeom prst="rect">
            <a:avLst/>
          </a:prstGeom>
        </p:spPr>
      </p:pic>
    </p:spTree>
    <p:extLst>
      <p:ext uri="{BB962C8B-B14F-4D97-AF65-F5344CB8AC3E}">
        <p14:creationId xmlns:p14="http://schemas.microsoft.com/office/powerpoint/2010/main" val="16175458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Custom">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1496</Words>
  <Application>Microsoft Office PowerPoint</Application>
  <PresentationFormat>On-screen Show (4:3)</PresentationFormat>
  <Paragraphs>133</Paragraphs>
  <Slides>11</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Arial Rounded MT Bold</vt:lpstr>
      <vt:lpstr>Calibri</vt:lpstr>
      <vt:lpstr>Corbel</vt:lpstr>
      <vt:lpstr>Myriad Pro</vt:lpstr>
      <vt:lpstr>Times New Roman</vt:lpstr>
      <vt:lpstr>20140311PresentationUWTSDTemplate</vt:lpstr>
      <vt:lpstr>BMSK4002   Effective Team Working  and Communication   Day 1: Session 2  </vt:lpstr>
      <vt:lpstr>Trust</vt:lpstr>
      <vt:lpstr>What is Trust?</vt:lpstr>
      <vt:lpstr>Teams &amp; Trust</vt:lpstr>
      <vt:lpstr>Relationship Trust</vt:lpstr>
      <vt:lpstr>Developing Good Relationships</vt:lpstr>
      <vt:lpstr>Exercise – 10 mins</vt:lpstr>
      <vt:lpstr>What issues can affect relationship building?</vt:lpstr>
      <vt:lpstr>Benefits of an effective team</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2..BMSK4002 Online Day 1 Session 2</dc:title>
  <dc:creator>SfWP Staff</dc:creator>
  <cp:lastModifiedBy>Julia Ault</cp:lastModifiedBy>
  <cp:revision>4</cp:revision>
  <dcterms:created xsi:type="dcterms:W3CDTF">2020-03-27T09:56:57Z</dcterms:created>
  <dcterms:modified xsi:type="dcterms:W3CDTF">2020-03-29T11:04:56Z</dcterms:modified>
</cp:coreProperties>
</file>