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4" r:id="rId7"/>
    <p:sldId id="275" r:id="rId8"/>
    <p:sldId id="271" r:id="rId9"/>
    <p:sldId id="274" r:id="rId10"/>
    <p:sldId id="268" r:id="rId11"/>
    <p:sldId id="272" r:id="rId12"/>
    <p:sldId id="269" r:id="rId13"/>
    <p:sldId id="270" r:id="rId14"/>
    <p:sldId id="262" r:id="rId15"/>
    <p:sldId id="276" r:id="rId16"/>
    <p:sldId id="27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47B139-1930-4180-AB07-D2784AC9E45B}" v="30" dt="2025-10-26T15:13:03.2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86" autoAdjust="0"/>
    <p:restoredTop sz="94660"/>
  </p:normalViewPr>
  <p:slideViewPr>
    <p:cSldViewPr snapToGrid="0">
      <p:cViewPr varScale="1">
        <p:scale>
          <a:sx n="78" d="100"/>
          <a:sy n="78" d="100"/>
        </p:scale>
        <p:origin x="73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toria Mukusa" userId="4978881514d308f1" providerId="LiveId" clId="{7998B832-530F-4751-9028-8FB34D9B8077}"/>
    <pc:docChg chg="custSel modSld">
      <pc:chgData name="Victoria Mukusa" userId="4978881514d308f1" providerId="LiveId" clId="{7998B832-530F-4751-9028-8FB34D9B8077}" dt="2025-10-26T15:13:03.207" v="344"/>
      <pc:docMkLst>
        <pc:docMk/>
      </pc:docMkLst>
      <pc:sldChg chg="addSp modSp modTransition">
        <pc:chgData name="Victoria Mukusa" userId="4978881514d308f1" providerId="LiveId" clId="{7998B832-530F-4751-9028-8FB34D9B8077}" dt="2025-10-26T14:06:43.900" v="2"/>
        <pc:sldMkLst>
          <pc:docMk/>
          <pc:sldMk cId="947688340" sldId="256"/>
        </pc:sldMkLst>
        <pc:picChg chg="add mod">
          <ac:chgData name="Victoria Mukusa" userId="4978881514d308f1" providerId="LiveId" clId="{7998B832-530F-4751-9028-8FB34D9B8077}" dt="2025-10-26T14:06:43.900" v="2"/>
          <ac:picMkLst>
            <pc:docMk/>
            <pc:sldMk cId="947688340" sldId="256"/>
            <ac:picMk id="14" creationId="{9F28E8C1-214F-59AD-A193-309F57B49AA6}"/>
          </ac:picMkLst>
        </pc:picChg>
      </pc:sldChg>
      <pc:sldChg chg="addSp delSp modSp modTransition modAnim">
        <pc:chgData name="Victoria Mukusa" userId="4978881514d308f1" providerId="LiveId" clId="{7998B832-530F-4751-9028-8FB34D9B8077}" dt="2025-10-26T14:13:21.698" v="6"/>
        <pc:sldMkLst>
          <pc:docMk/>
          <pc:sldMk cId="1732324643" sldId="257"/>
        </pc:sldMkLst>
        <pc:picChg chg="add del mod">
          <ac:chgData name="Victoria Mukusa" userId="4978881514d308f1" providerId="LiveId" clId="{7998B832-530F-4751-9028-8FB34D9B8077}" dt="2025-10-26T14:01:44.438" v="1"/>
          <ac:picMkLst>
            <pc:docMk/>
            <pc:sldMk cId="1732324643" sldId="257"/>
            <ac:picMk id="11" creationId="{92588863-BEC2-AEAE-249E-5CBDD6559EAA}"/>
          </ac:picMkLst>
        </pc:picChg>
        <pc:picChg chg="add del mod">
          <ac:chgData name="Victoria Mukusa" userId="4978881514d308f1" providerId="LiveId" clId="{7998B832-530F-4751-9028-8FB34D9B8077}" dt="2025-10-26T14:07:52.822" v="3"/>
          <ac:picMkLst>
            <pc:docMk/>
            <pc:sldMk cId="1732324643" sldId="257"/>
            <ac:picMk id="17" creationId="{BC39DECE-7A75-6FDA-602D-5C234DE9781F}"/>
          </ac:picMkLst>
        </pc:picChg>
        <pc:picChg chg="add del mod">
          <ac:chgData name="Victoria Mukusa" userId="4978881514d308f1" providerId="LiveId" clId="{7998B832-530F-4751-9028-8FB34D9B8077}" dt="2025-10-26T14:12:06.417" v="5"/>
          <ac:picMkLst>
            <pc:docMk/>
            <pc:sldMk cId="1732324643" sldId="257"/>
            <ac:picMk id="28" creationId="{1B8D062E-2FCC-DC4E-D96B-176E14EE049E}"/>
          </ac:picMkLst>
        </pc:picChg>
        <pc:picChg chg="add mod">
          <ac:chgData name="Victoria Mukusa" userId="4978881514d308f1" providerId="LiveId" clId="{7998B832-530F-4751-9028-8FB34D9B8077}" dt="2025-10-26T14:13:21.698" v="6"/>
          <ac:picMkLst>
            <pc:docMk/>
            <pc:sldMk cId="1732324643" sldId="257"/>
            <ac:picMk id="35" creationId="{AB442953-AE33-332C-C6FB-58C3A5D33AF8}"/>
          </ac:picMkLst>
        </pc:picChg>
      </pc:sldChg>
      <pc:sldChg chg="addSp modSp modTransition">
        <pc:chgData name="Victoria Mukusa" userId="4978881514d308f1" providerId="LiveId" clId="{7998B832-530F-4751-9028-8FB34D9B8077}" dt="2025-10-26T14:15:36.049" v="7"/>
        <pc:sldMkLst>
          <pc:docMk/>
          <pc:sldMk cId="2249082855" sldId="258"/>
        </pc:sldMkLst>
        <pc:picChg chg="add mod">
          <ac:chgData name="Victoria Mukusa" userId="4978881514d308f1" providerId="LiveId" clId="{7998B832-530F-4751-9028-8FB34D9B8077}" dt="2025-10-26T14:15:36.049" v="7"/>
          <ac:picMkLst>
            <pc:docMk/>
            <pc:sldMk cId="2249082855" sldId="258"/>
            <ac:picMk id="27" creationId="{F9CE0CCB-2C14-BE7F-70D6-B3F4C464F22F}"/>
          </ac:picMkLst>
        </pc:picChg>
      </pc:sldChg>
      <pc:sldChg chg="addSp modSp modTransition">
        <pc:chgData name="Victoria Mukusa" userId="4978881514d308f1" providerId="LiveId" clId="{7998B832-530F-4751-9028-8FB34D9B8077}" dt="2025-10-26T14:17:53.322" v="8"/>
        <pc:sldMkLst>
          <pc:docMk/>
          <pc:sldMk cId="835729860" sldId="259"/>
        </pc:sldMkLst>
        <pc:picChg chg="add mod">
          <ac:chgData name="Victoria Mukusa" userId="4978881514d308f1" providerId="LiveId" clId="{7998B832-530F-4751-9028-8FB34D9B8077}" dt="2025-10-26T14:17:53.322" v="8"/>
          <ac:picMkLst>
            <pc:docMk/>
            <pc:sldMk cId="835729860" sldId="259"/>
            <ac:picMk id="12" creationId="{2124653B-E7B6-1B7F-FA9A-2D6E6F6F6C2F}"/>
          </ac:picMkLst>
        </pc:picChg>
      </pc:sldChg>
      <pc:sldChg chg="addSp delSp modSp mod modTransition modAnim">
        <pc:chgData name="Victoria Mukusa" userId="4978881514d308f1" providerId="LiveId" clId="{7998B832-530F-4751-9028-8FB34D9B8077}" dt="2025-10-26T15:13:03.207" v="344"/>
        <pc:sldMkLst>
          <pc:docMk/>
          <pc:sldMk cId="1191136569" sldId="260"/>
        </pc:sldMkLst>
        <pc:picChg chg="add del mod">
          <ac:chgData name="Victoria Mukusa" userId="4978881514d308f1" providerId="LiveId" clId="{7998B832-530F-4751-9028-8FB34D9B8077}" dt="2025-10-26T15:11:42.601" v="343"/>
          <ac:picMkLst>
            <pc:docMk/>
            <pc:sldMk cId="1191136569" sldId="260"/>
            <ac:picMk id="13" creationId="{21C28D71-79EF-89B1-EC72-F44ED127F794}"/>
          </ac:picMkLst>
        </pc:picChg>
        <pc:picChg chg="add del mod ord">
          <ac:chgData name="Victoria Mukusa" userId="4978881514d308f1" providerId="LiveId" clId="{7998B832-530F-4751-9028-8FB34D9B8077}" dt="2025-10-26T15:13:03.207" v="344"/>
          <ac:picMkLst>
            <pc:docMk/>
            <pc:sldMk cId="1191136569" sldId="260"/>
            <ac:picMk id="21" creationId="{8D8B9813-8C2B-29E8-081E-93779B460A75}"/>
          </ac:picMkLst>
        </pc:picChg>
        <pc:picChg chg="add mod">
          <ac:chgData name="Victoria Mukusa" userId="4978881514d308f1" providerId="LiveId" clId="{7998B832-530F-4751-9028-8FB34D9B8077}" dt="2025-10-26T15:13:03.207" v="344"/>
          <ac:picMkLst>
            <pc:docMk/>
            <pc:sldMk cId="1191136569" sldId="260"/>
            <ac:picMk id="22" creationId="{0255C18C-B769-E171-1727-21BA8E6B9FD0}"/>
          </ac:picMkLst>
        </pc:picChg>
      </pc:sldChg>
      <pc:sldChg chg="modTransition">
        <pc:chgData name="Victoria Mukusa" userId="4978881514d308f1" providerId="LiveId" clId="{7998B832-530F-4751-9028-8FB34D9B8077}" dt="2025-10-26T14:01:44.438" v="1"/>
        <pc:sldMkLst>
          <pc:docMk/>
          <pc:sldMk cId="1851948238" sldId="262"/>
        </pc:sldMkLst>
      </pc:sldChg>
      <pc:sldChg chg="addSp modSp modTransition">
        <pc:chgData name="Victoria Mukusa" userId="4978881514d308f1" providerId="LiveId" clId="{7998B832-530F-4751-9028-8FB34D9B8077}" dt="2025-10-26T14:27:08.630" v="10"/>
        <pc:sldMkLst>
          <pc:docMk/>
          <pc:sldMk cId="349456869" sldId="264"/>
        </pc:sldMkLst>
        <pc:picChg chg="add mod">
          <ac:chgData name="Victoria Mukusa" userId="4978881514d308f1" providerId="LiveId" clId="{7998B832-530F-4751-9028-8FB34D9B8077}" dt="2025-10-26T14:27:08.630" v="10"/>
          <ac:picMkLst>
            <pc:docMk/>
            <pc:sldMk cId="349456869" sldId="264"/>
            <ac:picMk id="13" creationId="{0EEA1C11-7B56-4665-4739-A252B011AF5F}"/>
          </ac:picMkLst>
        </pc:picChg>
      </pc:sldChg>
      <pc:sldChg chg="addSp modSp modTransition">
        <pc:chgData name="Victoria Mukusa" userId="4978881514d308f1" providerId="LiveId" clId="{7998B832-530F-4751-9028-8FB34D9B8077}" dt="2025-10-26T14:53:47.122" v="17"/>
        <pc:sldMkLst>
          <pc:docMk/>
          <pc:sldMk cId="220437766" sldId="268"/>
        </pc:sldMkLst>
        <pc:picChg chg="add mod">
          <ac:chgData name="Victoria Mukusa" userId="4978881514d308f1" providerId="LiveId" clId="{7998B832-530F-4751-9028-8FB34D9B8077}" dt="2025-10-26T14:53:47.122" v="17"/>
          <ac:picMkLst>
            <pc:docMk/>
            <pc:sldMk cId="220437766" sldId="268"/>
            <ac:picMk id="34" creationId="{18FB3DEB-5AC3-2FEA-1E57-96A7B3143FD1}"/>
          </ac:picMkLst>
        </pc:picChg>
      </pc:sldChg>
      <pc:sldChg chg="addSp delSp modSp mod modTransition modAnim">
        <pc:chgData name="Victoria Mukusa" userId="4978881514d308f1" providerId="LiveId" clId="{7998B832-530F-4751-9028-8FB34D9B8077}" dt="2025-10-26T15:06:49.033" v="337"/>
        <pc:sldMkLst>
          <pc:docMk/>
          <pc:sldMk cId="4270208431" sldId="269"/>
        </pc:sldMkLst>
        <pc:spChg chg="mod">
          <ac:chgData name="Victoria Mukusa" userId="4978881514d308f1" providerId="LiveId" clId="{7998B832-530F-4751-9028-8FB34D9B8077}" dt="2025-10-26T15:03:27.157" v="334" actId="20577"/>
          <ac:spMkLst>
            <pc:docMk/>
            <pc:sldMk cId="4270208431" sldId="269"/>
            <ac:spMk id="3" creationId="{65910039-61D1-1698-9BA2-A85F38F0D520}"/>
          </ac:spMkLst>
        </pc:spChg>
        <pc:picChg chg="add del mod">
          <ac:chgData name="Victoria Mukusa" userId="4978881514d308f1" providerId="LiveId" clId="{7998B832-530F-4751-9028-8FB34D9B8077}" dt="2025-10-26T14:56:08.804" v="21"/>
          <ac:picMkLst>
            <pc:docMk/>
            <pc:sldMk cId="4270208431" sldId="269"/>
            <ac:picMk id="29" creationId="{E210F47E-6473-2075-3160-D7330380AE0A}"/>
          </ac:picMkLst>
        </pc:picChg>
        <pc:picChg chg="add del mod ord">
          <ac:chgData name="Victoria Mukusa" userId="4978881514d308f1" providerId="LiveId" clId="{7998B832-530F-4751-9028-8FB34D9B8077}" dt="2025-10-26T14:56:13.296" v="22"/>
          <ac:picMkLst>
            <pc:docMk/>
            <pc:sldMk cId="4270208431" sldId="269"/>
            <ac:picMk id="32" creationId="{17041384-A3E8-C9B0-1312-529548F395AB}"/>
          </ac:picMkLst>
        </pc:picChg>
        <pc:picChg chg="add del mod">
          <ac:chgData name="Victoria Mukusa" userId="4978881514d308f1" providerId="LiveId" clId="{7998B832-530F-4751-9028-8FB34D9B8077}" dt="2025-10-26T14:56:33.418" v="23"/>
          <ac:picMkLst>
            <pc:docMk/>
            <pc:sldMk cId="4270208431" sldId="269"/>
            <ac:picMk id="33" creationId="{83269765-9ABF-6096-B00D-B5479613D2D8}"/>
          </ac:picMkLst>
        </pc:picChg>
        <pc:picChg chg="add del mod">
          <ac:chgData name="Victoria Mukusa" userId="4978881514d308f1" providerId="LiveId" clId="{7998B832-530F-4751-9028-8FB34D9B8077}" dt="2025-10-26T15:04:53.280" v="336"/>
          <ac:picMkLst>
            <pc:docMk/>
            <pc:sldMk cId="4270208431" sldId="269"/>
            <ac:picMk id="38" creationId="{1D12F517-CEE2-DC6A-3FA0-EBC1EA38CA3F}"/>
          </ac:picMkLst>
        </pc:picChg>
        <pc:picChg chg="add del mod ord">
          <ac:chgData name="Victoria Mukusa" userId="4978881514d308f1" providerId="LiveId" clId="{7998B832-530F-4751-9028-8FB34D9B8077}" dt="2025-10-26T15:06:49.033" v="337"/>
          <ac:picMkLst>
            <pc:docMk/>
            <pc:sldMk cId="4270208431" sldId="269"/>
            <ac:picMk id="42" creationId="{8CE52F05-AA08-507F-8503-D96334A6F4E7}"/>
          </ac:picMkLst>
        </pc:picChg>
        <pc:picChg chg="add mod">
          <ac:chgData name="Victoria Mukusa" userId="4978881514d308f1" providerId="LiveId" clId="{7998B832-530F-4751-9028-8FB34D9B8077}" dt="2025-10-26T15:06:49.033" v="337"/>
          <ac:picMkLst>
            <pc:docMk/>
            <pc:sldMk cId="4270208431" sldId="269"/>
            <ac:picMk id="43" creationId="{3551C977-0B29-E229-7608-4CDEDA9C5459}"/>
          </ac:picMkLst>
        </pc:picChg>
      </pc:sldChg>
      <pc:sldChg chg="addSp modSp modTransition">
        <pc:chgData name="Victoria Mukusa" userId="4978881514d308f1" providerId="LiveId" clId="{7998B832-530F-4751-9028-8FB34D9B8077}" dt="2025-10-26T15:08:29.927" v="338"/>
        <pc:sldMkLst>
          <pc:docMk/>
          <pc:sldMk cId="453678615" sldId="270"/>
        </pc:sldMkLst>
        <pc:picChg chg="add mod">
          <ac:chgData name="Victoria Mukusa" userId="4978881514d308f1" providerId="LiveId" clId="{7998B832-530F-4751-9028-8FB34D9B8077}" dt="2025-10-26T15:08:29.927" v="338"/>
          <ac:picMkLst>
            <pc:docMk/>
            <pc:sldMk cId="453678615" sldId="270"/>
            <ac:picMk id="35" creationId="{BC52850D-93D4-5C60-C02F-DF27C62850AF}"/>
          </ac:picMkLst>
        </pc:picChg>
      </pc:sldChg>
      <pc:sldChg chg="addSp modSp modTransition">
        <pc:chgData name="Victoria Mukusa" userId="4978881514d308f1" providerId="LiveId" clId="{7998B832-530F-4751-9028-8FB34D9B8077}" dt="2025-10-26T14:42:31.193" v="12"/>
        <pc:sldMkLst>
          <pc:docMk/>
          <pc:sldMk cId="1329978755" sldId="271"/>
        </pc:sldMkLst>
        <pc:picChg chg="add mod">
          <ac:chgData name="Victoria Mukusa" userId="4978881514d308f1" providerId="LiveId" clId="{7998B832-530F-4751-9028-8FB34D9B8077}" dt="2025-10-26T14:42:31.193" v="12"/>
          <ac:picMkLst>
            <pc:docMk/>
            <pc:sldMk cId="1329978755" sldId="271"/>
            <ac:picMk id="22" creationId="{B8CFE7A1-EAEE-EABD-E982-C9E8673B3A6C}"/>
          </ac:picMkLst>
        </pc:picChg>
      </pc:sldChg>
      <pc:sldChg chg="addSp modSp modTransition">
        <pc:chgData name="Victoria Mukusa" userId="4978881514d308f1" providerId="LiveId" clId="{7998B832-530F-4751-9028-8FB34D9B8077}" dt="2025-10-26T14:54:47.457" v="18"/>
        <pc:sldMkLst>
          <pc:docMk/>
          <pc:sldMk cId="2579998841" sldId="272"/>
        </pc:sldMkLst>
        <pc:picChg chg="add mod">
          <ac:chgData name="Victoria Mukusa" userId="4978881514d308f1" providerId="LiveId" clId="{7998B832-530F-4751-9028-8FB34D9B8077}" dt="2025-10-26T14:54:47.457" v="18"/>
          <ac:picMkLst>
            <pc:docMk/>
            <pc:sldMk cId="2579998841" sldId="272"/>
            <ac:picMk id="28" creationId="{36C8915B-8D6F-99C5-F55A-4256FDECB176}"/>
          </ac:picMkLst>
        </pc:picChg>
      </pc:sldChg>
      <pc:sldChg chg="addSp delSp modSp mod modTransition modAnim">
        <pc:chgData name="Victoria Mukusa" userId="4978881514d308f1" providerId="LiveId" clId="{7998B832-530F-4751-9028-8FB34D9B8077}" dt="2025-10-26T14:49:27.067" v="16"/>
        <pc:sldMkLst>
          <pc:docMk/>
          <pc:sldMk cId="1353847512" sldId="274"/>
        </pc:sldMkLst>
        <pc:picChg chg="add del mod">
          <ac:chgData name="Victoria Mukusa" userId="4978881514d308f1" providerId="LiveId" clId="{7998B832-530F-4751-9028-8FB34D9B8077}" dt="2025-10-26T14:47:45.166" v="15"/>
          <ac:picMkLst>
            <pc:docMk/>
            <pc:sldMk cId="1353847512" sldId="274"/>
            <ac:picMk id="30" creationId="{D6B13249-E909-6F0B-7C8A-E26B58B8A521}"/>
          </ac:picMkLst>
        </pc:picChg>
        <pc:picChg chg="add del mod ord">
          <ac:chgData name="Victoria Mukusa" userId="4978881514d308f1" providerId="LiveId" clId="{7998B832-530F-4751-9028-8FB34D9B8077}" dt="2025-10-26T14:49:27.067" v="16"/>
          <ac:picMkLst>
            <pc:docMk/>
            <pc:sldMk cId="1353847512" sldId="274"/>
            <ac:picMk id="33" creationId="{74891FA0-2E07-36E4-397D-7D805D05F488}"/>
          </ac:picMkLst>
        </pc:picChg>
        <pc:picChg chg="add mod">
          <ac:chgData name="Victoria Mukusa" userId="4978881514d308f1" providerId="LiveId" clId="{7998B832-530F-4751-9028-8FB34D9B8077}" dt="2025-10-26T14:49:27.067" v="16"/>
          <ac:picMkLst>
            <pc:docMk/>
            <pc:sldMk cId="1353847512" sldId="274"/>
            <ac:picMk id="34" creationId="{6D0072D0-7336-2822-DF91-0962BC360D3C}"/>
          </ac:picMkLst>
        </pc:picChg>
      </pc:sldChg>
      <pc:sldChg chg="addSp delSp modSp mod modTransition modAnim">
        <pc:chgData name="Victoria Mukusa" userId="4978881514d308f1" providerId="LiveId" clId="{7998B832-530F-4751-9028-8FB34D9B8077}" dt="2025-10-26T15:10:18.856" v="341"/>
        <pc:sldMkLst>
          <pc:docMk/>
          <pc:sldMk cId="2640147376" sldId="275"/>
        </pc:sldMkLst>
        <pc:picChg chg="add del mod">
          <ac:chgData name="Victoria Mukusa" userId="4978881514d308f1" providerId="LiveId" clId="{7998B832-530F-4751-9028-8FB34D9B8077}" dt="2025-10-26T15:08:55.488" v="340"/>
          <ac:picMkLst>
            <pc:docMk/>
            <pc:sldMk cId="2640147376" sldId="275"/>
            <ac:picMk id="16" creationId="{6CADB347-37CB-3301-B8B5-794C74615288}"/>
          </ac:picMkLst>
        </pc:picChg>
        <pc:picChg chg="add del mod ord">
          <ac:chgData name="Victoria Mukusa" userId="4978881514d308f1" providerId="LiveId" clId="{7998B832-530F-4751-9028-8FB34D9B8077}" dt="2025-10-26T15:10:18.856" v="341"/>
          <ac:picMkLst>
            <pc:docMk/>
            <pc:sldMk cId="2640147376" sldId="275"/>
            <ac:picMk id="23" creationId="{6B08D525-0D10-310B-DE7D-4F10A86A2C0F}"/>
          </ac:picMkLst>
        </pc:picChg>
        <pc:picChg chg="add mod">
          <ac:chgData name="Victoria Mukusa" userId="4978881514d308f1" providerId="LiveId" clId="{7998B832-530F-4751-9028-8FB34D9B8077}" dt="2025-10-26T15:10:18.856" v="341"/>
          <ac:picMkLst>
            <pc:docMk/>
            <pc:sldMk cId="2640147376" sldId="275"/>
            <ac:picMk id="24" creationId="{2EF62E40-D22B-5622-B571-544198662B0C}"/>
          </ac:picMkLst>
        </pc:picChg>
      </pc:sldChg>
      <pc:sldChg chg="modTransition">
        <pc:chgData name="Victoria Mukusa" userId="4978881514d308f1" providerId="LiveId" clId="{7998B832-530F-4751-9028-8FB34D9B8077}" dt="2025-10-26T14:01:44.438" v="1"/>
        <pc:sldMkLst>
          <pc:docMk/>
          <pc:sldMk cId="1922740485" sldId="276"/>
        </pc:sldMkLst>
      </pc:sldChg>
      <pc:sldChg chg="modTransition">
        <pc:chgData name="Victoria Mukusa" userId="4978881514d308f1" providerId="LiveId" clId="{7998B832-530F-4751-9028-8FB34D9B8077}" dt="2025-10-26T14:01:44.438" v="1"/>
        <pc:sldMkLst>
          <pc:docMk/>
          <pc:sldMk cId="3518478790" sldId="27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8E63E-7AED-8324-B3C1-190D392DA7C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4B86D82-77C3-3792-894C-044F3DEF32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4D5E5FD-BEA4-5CC1-1807-C5B15A3D7B77}"/>
              </a:ext>
            </a:extLst>
          </p:cNvPr>
          <p:cNvSpPr>
            <a:spLocks noGrp="1"/>
          </p:cNvSpPr>
          <p:nvPr>
            <p:ph type="dt" sz="half" idx="10"/>
          </p:nvPr>
        </p:nvSpPr>
        <p:spPr/>
        <p:txBody>
          <a:bodyPr/>
          <a:lstStyle/>
          <a:p>
            <a:fld id="{9435C5A2-EC56-4801-80B8-E1E7C10BF691}" type="datetimeFigureOut">
              <a:rPr lang="en-GB" smtClean="0"/>
              <a:t>26/10/2025</a:t>
            </a:fld>
            <a:endParaRPr lang="en-GB"/>
          </a:p>
        </p:txBody>
      </p:sp>
      <p:sp>
        <p:nvSpPr>
          <p:cNvPr id="5" name="Footer Placeholder 4">
            <a:extLst>
              <a:ext uri="{FF2B5EF4-FFF2-40B4-BE49-F238E27FC236}">
                <a16:creationId xmlns:a16="http://schemas.microsoft.com/office/drawing/2014/main" id="{74CB26F9-6E31-6933-087A-29BB2C2AFA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9B694F-54E4-DE60-77B1-AF7A2E3EF842}"/>
              </a:ext>
            </a:extLst>
          </p:cNvPr>
          <p:cNvSpPr>
            <a:spLocks noGrp="1"/>
          </p:cNvSpPr>
          <p:nvPr>
            <p:ph type="sldNum" sz="quarter" idx="12"/>
          </p:nvPr>
        </p:nvSpPr>
        <p:spPr/>
        <p:txBody>
          <a:bodyPr/>
          <a:lstStyle/>
          <a:p>
            <a:fld id="{07EFF64A-76AB-41B8-809F-1F60571BA580}" type="slidenum">
              <a:rPr lang="en-GB" smtClean="0"/>
              <a:t>‹#›</a:t>
            </a:fld>
            <a:endParaRPr lang="en-GB"/>
          </a:p>
        </p:txBody>
      </p:sp>
    </p:spTree>
    <p:extLst>
      <p:ext uri="{BB962C8B-B14F-4D97-AF65-F5344CB8AC3E}">
        <p14:creationId xmlns:p14="http://schemas.microsoft.com/office/powerpoint/2010/main" val="3183451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218F8-7D21-2FE1-ADD4-30836EF0D4C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E7B3AF-564F-ACF6-F8E0-6ED00ADF40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6760DA-6571-94B5-6CCD-195D4DF99166}"/>
              </a:ext>
            </a:extLst>
          </p:cNvPr>
          <p:cNvSpPr>
            <a:spLocks noGrp="1"/>
          </p:cNvSpPr>
          <p:nvPr>
            <p:ph type="dt" sz="half" idx="10"/>
          </p:nvPr>
        </p:nvSpPr>
        <p:spPr/>
        <p:txBody>
          <a:bodyPr/>
          <a:lstStyle/>
          <a:p>
            <a:fld id="{9435C5A2-EC56-4801-80B8-E1E7C10BF691}" type="datetimeFigureOut">
              <a:rPr lang="en-GB" smtClean="0"/>
              <a:t>26/10/2025</a:t>
            </a:fld>
            <a:endParaRPr lang="en-GB"/>
          </a:p>
        </p:txBody>
      </p:sp>
      <p:sp>
        <p:nvSpPr>
          <p:cNvPr id="5" name="Footer Placeholder 4">
            <a:extLst>
              <a:ext uri="{FF2B5EF4-FFF2-40B4-BE49-F238E27FC236}">
                <a16:creationId xmlns:a16="http://schemas.microsoft.com/office/drawing/2014/main" id="{C0D3733D-A1E0-6FA6-7681-9793F356DA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2A114B-E292-1F7D-7664-766FF788F09B}"/>
              </a:ext>
            </a:extLst>
          </p:cNvPr>
          <p:cNvSpPr>
            <a:spLocks noGrp="1"/>
          </p:cNvSpPr>
          <p:nvPr>
            <p:ph type="sldNum" sz="quarter" idx="12"/>
          </p:nvPr>
        </p:nvSpPr>
        <p:spPr/>
        <p:txBody>
          <a:bodyPr/>
          <a:lstStyle/>
          <a:p>
            <a:fld id="{07EFF64A-76AB-41B8-809F-1F60571BA580}" type="slidenum">
              <a:rPr lang="en-GB" smtClean="0"/>
              <a:t>‹#›</a:t>
            </a:fld>
            <a:endParaRPr lang="en-GB"/>
          </a:p>
        </p:txBody>
      </p:sp>
    </p:spTree>
    <p:extLst>
      <p:ext uri="{BB962C8B-B14F-4D97-AF65-F5344CB8AC3E}">
        <p14:creationId xmlns:p14="http://schemas.microsoft.com/office/powerpoint/2010/main" val="3145634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ABE22-3A35-A163-D0C3-C8168FC66AD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B9E8F2F-D0DD-10C3-A5AB-7576DFE39C9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A0C0BBD-AA2E-7DB4-8B79-168AD6D55288}"/>
              </a:ext>
            </a:extLst>
          </p:cNvPr>
          <p:cNvSpPr>
            <a:spLocks noGrp="1"/>
          </p:cNvSpPr>
          <p:nvPr>
            <p:ph type="dt" sz="half" idx="10"/>
          </p:nvPr>
        </p:nvSpPr>
        <p:spPr/>
        <p:txBody>
          <a:bodyPr/>
          <a:lstStyle/>
          <a:p>
            <a:fld id="{9435C5A2-EC56-4801-80B8-E1E7C10BF691}" type="datetimeFigureOut">
              <a:rPr lang="en-GB" smtClean="0"/>
              <a:t>26/10/2025</a:t>
            </a:fld>
            <a:endParaRPr lang="en-GB"/>
          </a:p>
        </p:txBody>
      </p:sp>
      <p:sp>
        <p:nvSpPr>
          <p:cNvPr id="5" name="Footer Placeholder 4">
            <a:extLst>
              <a:ext uri="{FF2B5EF4-FFF2-40B4-BE49-F238E27FC236}">
                <a16:creationId xmlns:a16="http://schemas.microsoft.com/office/drawing/2014/main" id="{FAC0C25D-0E34-794F-90BF-C233B873BA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428CA7-774C-CA24-0B4E-A5074C091292}"/>
              </a:ext>
            </a:extLst>
          </p:cNvPr>
          <p:cNvSpPr>
            <a:spLocks noGrp="1"/>
          </p:cNvSpPr>
          <p:nvPr>
            <p:ph type="sldNum" sz="quarter" idx="12"/>
          </p:nvPr>
        </p:nvSpPr>
        <p:spPr/>
        <p:txBody>
          <a:bodyPr/>
          <a:lstStyle/>
          <a:p>
            <a:fld id="{07EFF64A-76AB-41B8-809F-1F60571BA580}" type="slidenum">
              <a:rPr lang="en-GB" smtClean="0"/>
              <a:t>‹#›</a:t>
            </a:fld>
            <a:endParaRPr lang="en-GB"/>
          </a:p>
        </p:txBody>
      </p:sp>
    </p:spTree>
    <p:extLst>
      <p:ext uri="{BB962C8B-B14F-4D97-AF65-F5344CB8AC3E}">
        <p14:creationId xmlns:p14="http://schemas.microsoft.com/office/powerpoint/2010/main" val="18276186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E5FFC-E821-2836-3133-3824277798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AB64D3-FB24-754B-1C6D-E3D80F130D6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CEF0A2E-F3B2-A471-6419-510431B985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06EC1A-5754-38D7-083D-2664E5FE6B3B}"/>
              </a:ext>
            </a:extLst>
          </p:cNvPr>
          <p:cNvSpPr>
            <a:spLocks noGrp="1"/>
          </p:cNvSpPr>
          <p:nvPr>
            <p:ph type="dt" sz="half" idx="10"/>
          </p:nvPr>
        </p:nvSpPr>
        <p:spPr/>
        <p:txBody>
          <a:bodyPr/>
          <a:lstStyle/>
          <a:p>
            <a:fld id="{9435C5A2-EC56-4801-80B8-E1E7C10BF691}" type="datetimeFigureOut">
              <a:rPr lang="en-GB" smtClean="0"/>
              <a:t>26/10/2025</a:t>
            </a:fld>
            <a:endParaRPr lang="en-GB"/>
          </a:p>
        </p:txBody>
      </p:sp>
      <p:sp>
        <p:nvSpPr>
          <p:cNvPr id="6" name="Footer Placeholder 5">
            <a:extLst>
              <a:ext uri="{FF2B5EF4-FFF2-40B4-BE49-F238E27FC236}">
                <a16:creationId xmlns:a16="http://schemas.microsoft.com/office/drawing/2014/main" id="{E6C06BE7-1A4C-1776-0092-8047765CC1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26F1D43-CAB5-42C8-ADAB-5C5295C77ED4}"/>
              </a:ext>
            </a:extLst>
          </p:cNvPr>
          <p:cNvSpPr>
            <a:spLocks noGrp="1"/>
          </p:cNvSpPr>
          <p:nvPr>
            <p:ph type="sldNum" sz="quarter" idx="12"/>
          </p:nvPr>
        </p:nvSpPr>
        <p:spPr/>
        <p:txBody>
          <a:bodyPr/>
          <a:lstStyle/>
          <a:p>
            <a:fld id="{07EFF64A-76AB-41B8-809F-1F60571BA580}" type="slidenum">
              <a:rPr lang="en-GB" smtClean="0"/>
              <a:t>‹#›</a:t>
            </a:fld>
            <a:endParaRPr lang="en-GB"/>
          </a:p>
        </p:txBody>
      </p:sp>
    </p:spTree>
    <p:extLst>
      <p:ext uri="{BB962C8B-B14F-4D97-AF65-F5344CB8AC3E}">
        <p14:creationId xmlns:p14="http://schemas.microsoft.com/office/powerpoint/2010/main" val="12461401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F4E15-8743-3383-0B86-7E904BF5190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FC3954-19B0-EE33-024F-AA2161EBB7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09B036E-EDC3-A376-E196-E21A471FF09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4A8D1D8-A39C-801A-884F-43B0EDDE10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FAD303E-56BC-9A60-1BD3-6F002BE3EA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2E2896B-AB14-2AC5-EE37-B29CFC1A2CE3}"/>
              </a:ext>
            </a:extLst>
          </p:cNvPr>
          <p:cNvSpPr>
            <a:spLocks noGrp="1"/>
          </p:cNvSpPr>
          <p:nvPr>
            <p:ph type="dt" sz="half" idx="10"/>
          </p:nvPr>
        </p:nvSpPr>
        <p:spPr/>
        <p:txBody>
          <a:bodyPr/>
          <a:lstStyle/>
          <a:p>
            <a:fld id="{9435C5A2-EC56-4801-80B8-E1E7C10BF691}" type="datetimeFigureOut">
              <a:rPr lang="en-GB" smtClean="0"/>
              <a:t>26/10/2025</a:t>
            </a:fld>
            <a:endParaRPr lang="en-GB"/>
          </a:p>
        </p:txBody>
      </p:sp>
      <p:sp>
        <p:nvSpPr>
          <p:cNvPr id="8" name="Footer Placeholder 7">
            <a:extLst>
              <a:ext uri="{FF2B5EF4-FFF2-40B4-BE49-F238E27FC236}">
                <a16:creationId xmlns:a16="http://schemas.microsoft.com/office/drawing/2014/main" id="{02BD6883-A28C-37D7-B2A7-BE254C28525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E577DC7-FC9E-7623-E973-665959354C11}"/>
              </a:ext>
            </a:extLst>
          </p:cNvPr>
          <p:cNvSpPr>
            <a:spLocks noGrp="1"/>
          </p:cNvSpPr>
          <p:nvPr>
            <p:ph type="sldNum" sz="quarter" idx="12"/>
          </p:nvPr>
        </p:nvSpPr>
        <p:spPr/>
        <p:txBody>
          <a:bodyPr/>
          <a:lstStyle/>
          <a:p>
            <a:fld id="{07EFF64A-76AB-41B8-809F-1F60571BA580}" type="slidenum">
              <a:rPr lang="en-GB" smtClean="0"/>
              <a:t>‹#›</a:t>
            </a:fld>
            <a:endParaRPr lang="en-GB"/>
          </a:p>
        </p:txBody>
      </p:sp>
    </p:spTree>
    <p:extLst>
      <p:ext uri="{BB962C8B-B14F-4D97-AF65-F5344CB8AC3E}">
        <p14:creationId xmlns:p14="http://schemas.microsoft.com/office/powerpoint/2010/main" val="4018836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7A4EC-2B17-FA1B-8AF2-3A15673490C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F03DB75-4BCD-3CA0-172C-D375E0E65E02}"/>
              </a:ext>
            </a:extLst>
          </p:cNvPr>
          <p:cNvSpPr>
            <a:spLocks noGrp="1"/>
          </p:cNvSpPr>
          <p:nvPr>
            <p:ph type="dt" sz="half" idx="10"/>
          </p:nvPr>
        </p:nvSpPr>
        <p:spPr/>
        <p:txBody>
          <a:bodyPr/>
          <a:lstStyle/>
          <a:p>
            <a:fld id="{9435C5A2-EC56-4801-80B8-E1E7C10BF691}" type="datetimeFigureOut">
              <a:rPr lang="en-GB" smtClean="0"/>
              <a:t>26/10/2025</a:t>
            </a:fld>
            <a:endParaRPr lang="en-GB"/>
          </a:p>
        </p:txBody>
      </p:sp>
      <p:sp>
        <p:nvSpPr>
          <p:cNvPr id="4" name="Footer Placeholder 3">
            <a:extLst>
              <a:ext uri="{FF2B5EF4-FFF2-40B4-BE49-F238E27FC236}">
                <a16:creationId xmlns:a16="http://schemas.microsoft.com/office/drawing/2014/main" id="{6E6DA935-4604-7E79-3615-76C885176F9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DCB3EB5-91EC-7037-D1E7-EECBB341912B}"/>
              </a:ext>
            </a:extLst>
          </p:cNvPr>
          <p:cNvSpPr>
            <a:spLocks noGrp="1"/>
          </p:cNvSpPr>
          <p:nvPr>
            <p:ph type="sldNum" sz="quarter" idx="12"/>
          </p:nvPr>
        </p:nvSpPr>
        <p:spPr/>
        <p:txBody>
          <a:bodyPr/>
          <a:lstStyle/>
          <a:p>
            <a:fld id="{07EFF64A-76AB-41B8-809F-1F60571BA580}" type="slidenum">
              <a:rPr lang="en-GB" smtClean="0"/>
              <a:t>‹#›</a:t>
            </a:fld>
            <a:endParaRPr lang="en-GB"/>
          </a:p>
        </p:txBody>
      </p:sp>
    </p:spTree>
    <p:extLst>
      <p:ext uri="{BB962C8B-B14F-4D97-AF65-F5344CB8AC3E}">
        <p14:creationId xmlns:p14="http://schemas.microsoft.com/office/powerpoint/2010/main" val="4220996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7A6A4D-E71F-D1EE-A5BB-4D92AACBB03A}"/>
              </a:ext>
            </a:extLst>
          </p:cNvPr>
          <p:cNvSpPr>
            <a:spLocks noGrp="1"/>
          </p:cNvSpPr>
          <p:nvPr>
            <p:ph type="dt" sz="half" idx="10"/>
          </p:nvPr>
        </p:nvSpPr>
        <p:spPr/>
        <p:txBody>
          <a:bodyPr/>
          <a:lstStyle/>
          <a:p>
            <a:fld id="{9435C5A2-EC56-4801-80B8-E1E7C10BF691}" type="datetimeFigureOut">
              <a:rPr lang="en-GB" smtClean="0"/>
              <a:t>26/10/2025</a:t>
            </a:fld>
            <a:endParaRPr lang="en-GB"/>
          </a:p>
        </p:txBody>
      </p:sp>
      <p:sp>
        <p:nvSpPr>
          <p:cNvPr id="3" name="Footer Placeholder 2">
            <a:extLst>
              <a:ext uri="{FF2B5EF4-FFF2-40B4-BE49-F238E27FC236}">
                <a16:creationId xmlns:a16="http://schemas.microsoft.com/office/drawing/2014/main" id="{E1C780B7-B75A-524B-B21C-8F763831E4C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D5DD255-B795-9D6C-0DAC-8E84A34EE378}"/>
              </a:ext>
            </a:extLst>
          </p:cNvPr>
          <p:cNvSpPr>
            <a:spLocks noGrp="1"/>
          </p:cNvSpPr>
          <p:nvPr>
            <p:ph type="sldNum" sz="quarter" idx="12"/>
          </p:nvPr>
        </p:nvSpPr>
        <p:spPr/>
        <p:txBody>
          <a:bodyPr/>
          <a:lstStyle/>
          <a:p>
            <a:fld id="{07EFF64A-76AB-41B8-809F-1F60571BA580}" type="slidenum">
              <a:rPr lang="en-GB" smtClean="0"/>
              <a:t>‹#›</a:t>
            </a:fld>
            <a:endParaRPr lang="en-GB"/>
          </a:p>
        </p:txBody>
      </p:sp>
    </p:spTree>
    <p:extLst>
      <p:ext uri="{BB962C8B-B14F-4D97-AF65-F5344CB8AC3E}">
        <p14:creationId xmlns:p14="http://schemas.microsoft.com/office/powerpoint/2010/main" val="3424926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96D73-ADAA-1F36-0FD2-6F99CD98E8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86E1CDF-DDDC-4968-BC38-D9289C58E0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45468B0-90DA-50B3-5BCA-43F50C6EAD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355F0D-07BB-F41A-B2FA-B8E09BB16CDD}"/>
              </a:ext>
            </a:extLst>
          </p:cNvPr>
          <p:cNvSpPr>
            <a:spLocks noGrp="1"/>
          </p:cNvSpPr>
          <p:nvPr>
            <p:ph type="dt" sz="half" idx="10"/>
          </p:nvPr>
        </p:nvSpPr>
        <p:spPr/>
        <p:txBody>
          <a:bodyPr/>
          <a:lstStyle/>
          <a:p>
            <a:fld id="{9435C5A2-EC56-4801-80B8-E1E7C10BF691}" type="datetimeFigureOut">
              <a:rPr lang="en-GB" smtClean="0"/>
              <a:t>26/10/2025</a:t>
            </a:fld>
            <a:endParaRPr lang="en-GB"/>
          </a:p>
        </p:txBody>
      </p:sp>
      <p:sp>
        <p:nvSpPr>
          <p:cNvPr id="6" name="Footer Placeholder 5">
            <a:extLst>
              <a:ext uri="{FF2B5EF4-FFF2-40B4-BE49-F238E27FC236}">
                <a16:creationId xmlns:a16="http://schemas.microsoft.com/office/drawing/2014/main" id="{81A17BBF-D383-EBA1-4B8E-D5F0FCBCED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F9A95B-6A7B-DE40-D48C-0E5FB901E5BD}"/>
              </a:ext>
            </a:extLst>
          </p:cNvPr>
          <p:cNvSpPr>
            <a:spLocks noGrp="1"/>
          </p:cNvSpPr>
          <p:nvPr>
            <p:ph type="sldNum" sz="quarter" idx="12"/>
          </p:nvPr>
        </p:nvSpPr>
        <p:spPr/>
        <p:txBody>
          <a:bodyPr/>
          <a:lstStyle/>
          <a:p>
            <a:fld id="{07EFF64A-76AB-41B8-809F-1F60571BA580}" type="slidenum">
              <a:rPr lang="en-GB" smtClean="0"/>
              <a:t>‹#›</a:t>
            </a:fld>
            <a:endParaRPr lang="en-GB"/>
          </a:p>
        </p:txBody>
      </p:sp>
    </p:spTree>
    <p:extLst>
      <p:ext uri="{BB962C8B-B14F-4D97-AF65-F5344CB8AC3E}">
        <p14:creationId xmlns:p14="http://schemas.microsoft.com/office/powerpoint/2010/main" val="218952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EB01F-B535-62E6-9234-795733279C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9117B8C-F9A0-8D48-661E-BCE7791672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0B72E45-4C00-0111-8596-99EBBD6E16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B1523-DDC4-DA6D-1DEE-B853281A91AF}"/>
              </a:ext>
            </a:extLst>
          </p:cNvPr>
          <p:cNvSpPr>
            <a:spLocks noGrp="1"/>
          </p:cNvSpPr>
          <p:nvPr>
            <p:ph type="dt" sz="half" idx="10"/>
          </p:nvPr>
        </p:nvSpPr>
        <p:spPr/>
        <p:txBody>
          <a:bodyPr/>
          <a:lstStyle/>
          <a:p>
            <a:fld id="{9435C5A2-EC56-4801-80B8-E1E7C10BF691}" type="datetimeFigureOut">
              <a:rPr lang="en-GB" smtClean="0"/>
              <a:t>26/10/2025</a:t>
            </a:fld>
            <a:endParaRPr lang="en-GB"/>
          </a:p>
        </p:txBody>
      </p:sp>
      <p:sp>
        <p:nvSpPr>
          <p:cNvPr id="6" name="Footer Placeholder 5">
            <a:extLst>
              <a:ext uri="{FF2B5EF4-FFF2-40B4-BE49-F238E27FC236}">
                <a16:creationId xmlns:a16="http://schemas.microsoft.com/office/drawing/2014/main" id="{2EACC7AA-3DF2-E314-90EE-292AB0929DB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81B5B3-DA3A-F530-80E8-F8E8C270E8C3}"/>
              </a:ext>
            </a:extLst>
          </p:cNvPr>
          <p:cNvSpPr>
            <a:spLocks noGrp="1"/>
          </p:cNvSpPr>
          <p:nvPr>
            <p:ph type="sldNum" sz="quarter" idx="12"/>
          </p:nvPr>
        </p:nvSpPr>
        <p:spPr/>
        <p:txBody>
          <a:bodyPr/>
          <a:lstStyle/>
          <a:p>
            <a:fld id="{07EFF64A-76AB-41B8-809F-1F60571BA580}" type="slidenum">
              <a:rPr lang="en-GB" smtClean="0"/>
              <a:t>‹#›</a:t>
            </a:fld>
            <a:endParaRPr lang="en-GB"/>
          </a:p>
        </p:txBody>
      </p:sp>
    </p:spTree>
    <p:extLst>
      <p:ext uri="{BB962C8B-B14F-4D97-AF65-F5344CB8AC3E}">
        <p14:creationId xmlns:p14="http://schemas.microsoft.com/office/powerpoint/2010/main" val="2035236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8F9D6-D4F2-69B3-8C73-E33F623BB85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E812F2-B938-BF80-7CAA-EEEF1D4A64E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3113D1-D468-E1A5-55F5-46E8B509DEE8}"/>
              </a:ext>
            </a:extLst>
          </p:cNvPr>
          <p:cNvSpPr>
            <a:spLocks noGrp="1"/>
          </p:cNvSpPr>
          <p:nvPr>
            <p:ph type="dt" sz="half" idx="10"/>
          </p:nvPr>
        </p:nvSpPr>
        <p:spPr/>
        <p:txBody>
          <a:bodyPr/>
          <a:lstStyle/>
          <a:p>
            <a:fld id="{9435C5A2-EC56-4801-80B8-E1E7C10BF691}" type="datetimeFigureOut">
              <a:rPr lang="en-GB" smtClean="0"/>
              <a:t>26/10/2025</a:t>
            </a:fld>
            <a:endParaRPr lang="en-GB"/>
          </a:p>
        </p:txBody>
      </p:sp>
      <p:sp>
        <p:nvSpPr>
          <p:cNvPr id="5" name="Footer Placeholder 4">
            <a:extLst>
              <a:ext uri="{FF2B5EF4-FFF2-40B4-BE49-F238E27FC236}">
                <a16:creationId xmlns:a16="http://schemas.microsoft.com/office/drawing/2014/main" id="{DC5536CE-075C-830C-27C7-A101CB82F6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B2DA5B-2186-5D84-81EE-F79B3A8DE4AD}"/>
              </a:ext>
            </a:extLst>
          </p:cNvPr>
          <p:cNvSpPr>
            <a:spLocks noGrp="1"/>
          </p:cNvSpPr>
          <p:nvPr>
            <p:ph type="sldNum" sz="quarter" idx="12"/>
          </p:nvPr>
        </p:nvSpPr>
        <p:spPr/>
        <p:txBody>
          <a:bodyPr/>
          <a:lstStyle/>
          <a:p>
            <a:fld id="{07EFF64A-76AB-41B8-809F-1F60571BA580}" type="slidenum">
              <a:rPr lang="en-GB" smtClean="0"/>
              <a:t>‹#›</a:t>
            </a:fld>
            <a:endParaRPr lang="en-GB"/>
          </a:p>
        </p:txBody>
      </p:sp>
    </p:spTree>
    <p:extLst>
      <p:ext uri="{BB962C8B-B14F-4D97-AF65-F5344CB8AC3E}">
        <p14:creationId xmlns:p14="http://schemas.microsoft.com/office/powerpoint/2010/main" val="1938537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17CAB1-7A14-2C26-4443-459C9DD4C23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43DC981-7080-4BD4-36D7-4EC50C5F3CD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BFD176-D41E-242C-4ADC-D9887D164363}"/>
              </a:ext>
            </a:extLst>
          </p:cNvPr>
          <p:cNvSpPr>
            <a:spLocks noGrp="1"/>
          </p:cNvSpPr>
          <p:nvPr>
            <p:ph type="dt" sz="half" idx="10"/>
          </p:nvPr>
        </p:nvSpPr>
        <p:spPr/>
        <p:txBody>
          <a:bodyPr/>
          <a:lstStyle/>
          <a:p>
            <a:fld id="{9435C5A2-EC56-4801-80B8-E1E7C10BF691}" type="datetimeFigureOut">
              <a:rPr lang="en-GB" smtClean="0"/>
              <a:t>26/10/2025</a:t>
            </a:fld>
            <a:endParaRPr lang="en-GB"/>
          </a:p>
        </p:txBody>
      </p:sp>
      <p:sp>
        <p:nvSpPr>
          <p:cNvPr id="5" name="Footer Placeholder 4">
            <a:extLst>
              <a:ext uri="{FF2B5EF4-FFF2-40B4-BE49-F238E27FC236}">
                <a16:creationId xmlns:a16="http://schemas.microsoft.com/office/drawing/2014/main" id="{383AEA8F-C8E4-6E88-CF10-78D4B6DF8B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661F6F-C085-ADAF-227A-45A1B9FD4763}"/>
              </a:ext>
            </a:extLst>
          </p:cNvPr>
          <p:cNvSpPr>
            <a:spLocks noGrp="1"/>
          </p:cNvSpPr>
          <p:nvPr>
            <p:ph type="sldNum" sz="quarter" idx="12"/>
          </p:nvPr>
        </p:nvSpPr>
        <p:spPr/>
        <p:txBody>
          <a:bodyPr/>
          <a:lstStyle/>
          <a:p>
            <a:fld id="{07EFF64A-76AB-41B8-809F-1F60571BA580}" type="slidenum">
              <a:rPr lang="en-GB" smtClean="0"/>
              <a:t>‹#›</a:t>
            </a:fld>
            <a:endParaRPr lang="en-GB"/>
          </a:p>
        </p:txBody>
      </p:sp>
    </p:spTree>
    <p:extLst>
      <p:ext uri="{BB962C8B-B14F-4D97-AF65-F5344CB8AC3E}">
        <p14:creationId xmlns:p14="http://schemas.microsoft.com/office/powerpoint/2010/main" val="156746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DA1E47-32BA-A766-9CEE-01B5C757A0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D4F487-13A9-2DCE-93EC-B6C614B1DA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18980E-9C9E-0E4A-A477-2CB65AD2954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435C5A2-EC56-4801-80B8-E1E7C10BF691}" type="datetimeFigureOut">
              <a:rPr lang="en-GB" smtClean="0"/>
              <a:t>26/10/2025</a:t>
            </a:fld>
            <a:endParaRPr lang="en-GB"/>
          </a:p>
        </p:txBody>
      </p:sp>
      <p:sp>
        <p:nvSpPr>
          <p:cNvPr id="5" name="Footer Placeholder 4">
            <a:extLst>
              <a:ext uri="{FF2B5EF4-FFF2-40B4-BE49-F238E27FC236}">
                <a16:creationId xmlns:a16="http://schemas.microsoft.com/office/drawing/2014/main" id="{86F24B0F-FC0B-531B-3FAC-623120744B9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6FF8AA3-E93D-32BD-461E-ADAF3003C4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7EFF64A-76AB-41B8-809F-1F60571BA580}" type="slidenum">
              <a:rPr lang="en-GB" smtClean="0"/>
              <a:t>‹#›</a:t>
            </a:fld>
            <a:endParaRPr lang="en-GB"/>
          </a:p>
        </p:txBody>
      </p:sp>
    </p:spTree>
    <p:extLst>
      <p:ext uri="{BB962C8B-B14F-4D97-AF65-F5344CB8AC3E}">
        <p14:creationId xmlns:p14="http://schemas.microsoft.com/office/powerpoint/2010/main" val="755460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8" Type="http://schemas.openxmlformats.org/officeDocument/2006/relationships/hyperlink" Target="https://www.legislation.gov.uk/ukpga/2010/15/contents/enacted" TargetMode="External"/><Relationship Id="rId3" Type="http://schemas.openxmlformats.org/officeDocument/2006/relationships/hyperlink" Target="https://www.gov.uk/government/publications/care-act-statutory-guidance/care-and-support-statutory-guidance" TargetMode="External"/><Relationship Id="rId7" Type="http://schemas.openxmlformats.org/officeDocument/2006/relationships/hyperlink" Target="https://www.longtermplan.nhs.uk/" TargetMode="External"/><Relationship Id="rId2" Type="http://schemas.openxmlformats.org/officeDocument/2006/relationships/hyperlink" Target="https://commonslibrary.parliament.uk/the-uks-changing-population/" TargetMode="External"/><Relationship Id="rId1" Type="http://schemas.openxmlformats.org/officeDocument/2006/relationships/slideLayout" Target="../slideLayouts/slideLayout2.xml"/><Relationship Id="rId6" Type="http://schemas.openxmlformats.org/officeDocument/2006/relationships/hyperlink" Target="https://www.researchgate.net/publication/386098994_Biological_Psychological_and_Social_Perspectives_of_Ageing" TargetMode="External"/><Relationship Id="rId11" Type="http://schemas.openxmlformats.org/officeDocument/2006/relationships/hyperlink" Target="https://www.legislation.gov.uk/ukpga/2014/23/contents/enacted" TargetMode="External"/><Relationship Id="rId5" Type="http://schemas.openxmlformats.org/officeDocument/2006/relationships/hyperlink" Target="https://www.kingsfund.org.uk/insight-and-analysis/long-reads/social-care-360-expenditure" TargetMode="External"/><Relationship Id="rId10" Type="http://schemas.openxmlformats.org/officeDocument/2006/relationships/hyperlink" Target="https://www.caremanagementmatters.co.uk/feature/darting-through-the-decades-future-demand-for-older-peoples-care-homes/" TargetMode="External"/><Relationship Id="rId4" Type="http://schemas.openxmlformats.org/officeDocument/2006/relationships/hyperlink" Target="https://samples.jbpub.com/9781284104479/Chapter_3.pdf" TargetMode="External"/><Relationship Id="rId9" Type="http://schemas.openxmlformats.org/officeDocument/2006/relationships/hyperlink" Target="https://www.gov.uk/government/statistics/adult-social-care-in-england-monthly-statistics-august-2025/adult-social-care-in-england-monthly-statistics-august-2025"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arc-sl.nihr.ac.uk/day-centre-resources-hub/research-evidence-day-centres-older-people" TargetMode="External"/><Relationship Id="rId7" Type="http://schemas.openxmlformats.org/officeDocument/2006/relationships/hyperlink" Target="https://www.birmingham.ac.uk/news/2023/remote-symptom-reporting-for-patients-may-reduce-times-for-7m-on-elective-care-waiting-lists" TargetMode="External"/><Relationship Id="rId2" Type="http://schemas.openxmlformats.org/officeDocument/2006/relationships/hyperlink" Target="https://assets.publishing.service.gov.uk/media/5a1fdf30e5274a750b82533a/care-homes-market-study-final-report.pdf" TargetMode="External"/><Relationship Id="rId1" Type="http://schemas.openxmlformats.org/officeDocument/2006/relationships/slideLayout" Target="../slideLayouts/slideLayout7.xml"/><Relationship Id="rId6" Type="http://schemas.openxmlformats.org/officeDocument/2006/relationships/hyperlink" Target="https://s3.ca-central-1.amazonaws.com/assets.jmir.org/assets/preprints/preprint-26767-submitted.pdf" TargetMode="External"/><Relationship Id="rId5" Type="http://schemas.openxmlformats.org/officeDocument/2006/relationships/hyperlink" Target="https://www.dcrainmaker.com/2013/07/basis-b1-review.html" TargetMode="External"/><Relationship Id="rId4" Type="http://schemas.openxmlformats.org/officeDocument/2006/relationships/hyperlink" Target="https://www.england.nhs.uk/long-read/remote-consulting%20/" TargetMode="External"/></Relationships>
</file>

<file path=ppt/slides/_rels/slide16.xml.rels><?xml version="1.0" encoding="UTF-8" standalone="yes"?>
<Relationships xmlns="http://schemas.openxmlformats.org/package/2006/relationships"><Relationship Id="rId2" Type="http://schemas.openxmlformats.org/officeDocument/2006/relationships/hyperlink" Target="https://www.who.int/publications/b/56512"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07F29FF-DE32-DEBC-DCDA-736C71ABC216}"/>
              </a:ext>
            </a:extLst>
          </p:cNvPr>
          <p:cNvSpPr txBox="1"/>
          <p:nvPr/>
        </p:nvSpPr>
        <p:spPr>
          <a:xfrm>
            <a:off x="228600" y="658465"/>
            <a:ext cx="11821886" cy="5602624"/>
          </a:xfrm>
          <a:prstGeom prst="rect">
            <a:avLst/>
          </a:prstGeom>
          <a:noFill/>
        </p:spPr>
        <p:txBody>
          <a:bodyPr wrap="square" rtlCol="0">
            <a:spAutoFit/>
          </a:bodyPr>
          <a:lstStyle/>
          <a:p>
            <a:pPr algn="ctr"/>
            <a:endParaRPr lang="en-GB" sz="4000" b="1" u="sng" dirty="0">
              <a:latin typeface="Arial" panose="020B0604020202020204" pitchFamily="34" charset="0"/>
              <a:cs typeface="Arial" panose="020B0604020202020204" pitchFamily="34" charset="0"/>
            </a:endParaRPr>
          </a:p>
          <a:p>
            <a:pPr algn="ctr"/>
            <a:endParaRPr lang="en-GB" sz="3600" b="1" u="sng" dirty="0">
              <a:latin typeface="Arial" panose="020B0604020202020204" pitchFamily="34" charset="0"/>
              <a:cs typeface="Arial" panose="020B0604020202020204" pitchFamily="34" charset="0"/>
            </a:endParaRPr>
          </a:p>
          <a:p>
            <a:pPr marL="571500" indent="-571500">
              <a:lnSpc>
                <a:spcPct val="150000"/>
              </a:lnSpc>
              <a:buFont typeface="Arial" panose="020B0604020202020204" pitchFamily="34" charset="0"/>
              <a:buChar char="•"/>
            </a:pPr>
            <a:r>
              <a:rPr lang="en-GB" sz="3200" dirty="0">
                <a:latin typeface="Arial" panose="020B0604020202020204" pitchFamily="34" charset="0"/>
                <a:cs typeface="Arial" panose="020B0604020202020204" pitchFamily="34" charset="0"/>
              </a:rPr>
              <a:t>Name: Irene Nzeza Nlandu</a:t>
            </a:r>
          </a:p>
          <a:p>
            <a:pPr marL="571500" indent="-571500">
              <a:lnSpc>
                <a:spcPct val="150000"/>
              </a:lnSpc>
              <a:buFont typeface="Arial" panose="020B0604020202020204" pitchFamily="34" charset="0"/>
              <a:buChar char="•"/>
            </a:pPr>
            <a:r>
              <a:rPr lang="en-GB" sz="3200" dirty="0">
                <a:latin typeface="Arial" panose="020B0604020202020204" pitchFamily="34" charset="0"/>
                <a:cs typeface="Arial" panose="020B0604020202020204" pitchFamily="34" charset="0"/>
              </a:rPr>
              <a:t>Student ID: 2245428</a:t>
            </a:r>
          </a:p>
          <a:p>
            <a:pPr marL="571500" indent="-571500">
              <a:lnSpc>
                <a:spcPct val="150000"/>
              </a:lnSpc>
              <a:buFont typeface="Arial" panose="020B0604020202020204" pitchFamily="34" charset="0"/>
              <a:buChar char="•"/>
            </a:pPr>
            <a:r>
              <a:rPr lang="en-GB" sz="3200" dirty="0">
                <a:latin typeface="Arial" panose="020B0604020202020204" pitchFamily="34" charset="0"/>
                <a:cs typeface="Arial" panose="020B0604020202020204" pitchFamily="34" charset="0"/>
              </a:rPr>
              <a:t>Module Code: BMHP6027 </a:t>
            </a:r>
          </a:p>
          <a:p>
            <a:pPr marL="571500" indent="-571500">
              <a:lnSpc>
                <a:spcPct val="150000"/>
              </a:lnSpc>
              <a:buFont typeface="Arial" panose="020B0604020202020204" pitchFamily="34" charset="0"/>
              <a:buChar char="•"/>
            </a:pPr>
            <a:r>
              <a:rPr lang="en-GB" sz="3200" dirty="0">
                <a:latin typeface="Arial" panose="020B0604020202020204" pitchFamily="34" charset="0"/>
                <a:cs typeface="Arial" panose="020B0604020202020204" pitchFamily="34" charset="0"/>
              </a:rPr>
              <a:t>Title: Empowering the Older Person</a:t>
            </a:r>
          </a:p>
          <a:p>
            <a:pPr marL="571500" indent="-571500">
              <a:lnSpc>
                <a:spcPct val="150000"/>
              </a:lnSpc>
              <a:buFont typeface="Arial" panose="020B0604020202020204" pitchFamily="34" charset="0"/>
              <a:buChar char="•"/>
            </a:pPr>
            <a:r>
              <a:rPr lang="en-GB" sz="3200" dirty="0">
                <a:latin typeface="Arial" panose="020B0604020202020204" pitchFamily="34" charset="0"/>
                <a:cs typeface="Arial" panose="020B0604020202020204" pitchFamily="34" charset="0"/>
              </a:rPr>
              <a:t>Date of Presentation: 26/10/25</a:t>
            </a:r>
          </a:p>
          <a:p>
            <a:pPr marL="571500" indent="-571500">
              <a:lnSpc>
                <a:spcPct val="150000"/>
              </a:lnSpc>
              <a:buFont typeface="Arial" panose="020B0604020202020204" pitchFamily="34" charset="0"/>
              <a:buChar char="•"/>
            </a:pPr>
            <a:r>
              <a:rPr lang="en-GB" sz="3200" dirty="0">
                <a:latin typeface="Arial" panose="020B0604020202020204" pitchFamily="34" charset="0"/>
                <a:cs typeface="Arial" panose="020B0604020202020204" pitchFamily="34" charset="0"/>
              </a:rPr>
              <a:t>Lecturer: Zakiyyah Ahmed</a:t>
            </a:r>
          </a:p>
        </p:txBody>
      </p:sp>
      <p:pic>
        <p:nvPicPr>
          <p:cNvPr id="14" name="Audio 13">
            <a:hlinkClick r:id="" action="ppaction://media"/>
            <a:extLst>
              <a:ext uri="{FF2B5EF4-FFF2-40B4-BE49-F238E27FC236}">
                <a16:creationId xmlns:a16="http://schemas.microsoft.com/office/drawing/2014/main" id="{9F28E8C1-214F-59AD-A193-309F57B49AA6}"/>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47688340"/>
      </p:ext>
    </p:extLst>
  </p:cSld>
  <p:clrMapOvr>
    <a:masterClrMapping/>
  </p:clrMapOvr>
  <mc:AlternateContent xmlns:mc="http://schemas.openxmlformats.org/markup-compatibility/2006">
    <mc:Choice xmlns:p14="http://schemas.microsoft.com/office/powerpoint/2010/main" Requires="p14">
      <p:transition spd="slow" p14:dur="2000" advTm="24967"/>
    </mc:Choice>
    <mc:Fallback>
      <p:transition spd="slow" advTm="249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4BACC-5A69-62F1-81F2-5583D9A64D94}"/>
              </a:ext>
            </a:extLst>
          </p:cNvPr>
          <p:cNvSpPr>
            <a:spLocks noGrp="1"/>
          </p:cNvSpPr>
          <p:nvPr>
            <p:ph type="title"/>
          </p:nvPr>
        </p:nvSpPr>
        <p:spPr/>
        <p:txBody>
          <a:bodyPr/>
          <a:lstStyle/>
          <a:p>
            <a:r>
              <a:rPr lang="en-GB" b="1" u="sng" dirty="0">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a16="http://schemas.microsoft.com/office/drawing/2014/main" id="{F0C266C9-0EAE-44B9-2166-3C6BAF1138D9}"/>
              </a:ext>
            </a:extLst>
          </p:cNvPr>
          <p:cNvSpPr>
            <a:spLocks noGrp="1"/>
          </p:cNvSpPr>
          <p:nvPr>
            <p:ph idx="1"/>
          </p:nvPr>
        </p:nvSpPr>
        <p:spPr>
          <a:xfrm>
            <a:off x="838200" y="1690688"/>
            <a:ext cx="10515600" cy="4351338"/>
          </a:xfrm>
        </p:spPr>
        <p:txBody>
          <a:bodyPr>
            <a:normAutofit lnSpcReduction="10000"/>
          </a:bodyPr>
          <a:lstStyle/>
          <a:p>
            <a:pPr marL="0" indent="0">
              <a:lnSpc>
                <a:spcPct val="150000"/>
              </a:lnSpc>
              <a:buNone/>
            </a:pPr>
            <a:r>
              <a:rPr lang="en-GB" sz="2200" u="sng" dirty="0">
                <a:latin typeface="Arial" panose="020B0604020202020204" pitchFamily="34" charset="0"/>
                <a:cs typeface="Arial" panose="020B0604020202020204" pitchFamily="34" charset="0"/>
              </a:rPr>
              <a:t>What is ageing?</a:t>
            </a:r>
          </a:p>
          <a:p>
            <a:pPr>
              <a:lnSpc>
                <a:spcPct val="150000"/>
              </a:lnSpc>
            </a:pPr>
            <a:r>
              <a:rPr lang="en-GB" sz="2200" dirty="0">
                <a:latin typeface="Arial" panose="020B0604020202020204" pitchFamily="34" charset="0"/>
                <a:cs typeface="Arial" panose="020B0604020202020204" pitchFamily="34" charset="0"/>
              </a:rPr>
              <a:t>Ageing is the process of a human becoming older, and an 'older person' is normally associated with someone who is 65 and above.</a:t>
            </a:r>
          </a:p>
          <a:p>
            <a:pPr>
              <a:lnSpc>
                <a:spcPct val="150000"/>
              </a:lnSpc>
            </a:pPr>
            <a:r>
              <a:rPr lang="en-GB" sz="2200" dirty="0">
                <a:latin typeface="Arial" panose="020B0604020202020204" pitchFamily="34" charset="0"/>
                <a:cs typeface="Arial" panose="020B0604020202020204" pitchFamily="34" charset="0"/>
              </a:rPr>
              <a:t>There are many theories that question why humans age that can be split into biological and social/psychosocial, however it is a complicated topic that still has research ongoing. (B. Anuradha, 2024) </a:t>
            </a:r>
          </a:p>
          <a:p>
            <a:pPr marL="0" indent="0">
              <a:lnSpc>
                <a:spcPct val="150000"/>
              </a:lnSpc>
              <a:buNone/>
            </a:pPr>
            <a:r>
              <a:rPr lang="en-GB" sz="2200" dirty="0">
                <a:latin typeface="Arial" panose="020B0604020202020204" pitchFamily="34" charset="0"/>
                <a:cs typeface="Arial" panose="020B0604020202020204" pitchFamily="34" charset="0"/>
              </a:rPr>
              <a:t>Key themes: theories into ageing, policies and legislation, evaluation of care, technological innovations, case studies and recommendations. </a:t>
            </a:r>
          </a:p>
          <a:p>
            <a:pPr marL="0" indent="0">
              <a:lnSpc>
                <a:spcPct val="150000"/>
              </a:lnSpc>
              <a:buNone/>
            </a:pPr>
            <a:endParaRPr lang="en-GB" sz="1100" dirty="0">
              <a:latin typeface="Arial" panose="020B0604020202020204" pitchFamily="34" charset="0"/>
              <a:cs typeface="Arial" panose="020B0604020202020204" pitchFamily="34" charset="0"/>
            </a:endParaRPr>
          </a:p>
        </p:txBody>
      </p:sp>
      <p:pic>
        <p:nvPicPr>
          <p:cNvPr id="35" name="Audio 34">
            <a:hlinkClick r:id="" action="ppaction://media"/>
            <a:extLst>
              <a:ext uri="{FF2B5EF4-FFF2-40B4-BE49-F238E27FC236}">
                <a16:creationId xmlns:a16="http://schemas.microsoft.com/office/drawing/2014/main" id="{AB442953-AE33-332C-C6FB-58C3A5D33AF8}"/>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32324643"/>
      </p:ext>
    </p:extLst>
  </p:cSld>
  <p:clrMapOvr>
    <a:masterClrMapping/>
  </p:clrMapOvr>
  <mc:AlternateContent xmlns:mc="http://schemas.openxmlformats.org/markup-compatibility/2006">
    <mc:Choice xmlns:p14="http://schemas.microsoft.com/office/powerpoint/2010/main" Requires="p14">
      <p:transition spd="slow" p14:dur="2000" advTm="59097"/>
    </mc:Choice>
    <mc:Fallback>
      <p:transition spd="slow" advTm="590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667ED-9A8F-4ABC-5FDA-67F452F24F7B}"/>
              </a:ext>
            </a:extLst>
          </p:cNvPr>
          <p:cNvSpPr>
            <a:spLocks noGrp="1"/>
          </p:cNvSpPr>
          <p:nvPr>
            <p:ph type="title"/>
          </p:nvPr>
        </p:nvSpPr>
        <p:spPr/>
        <p:txBody>
          <a:bodyPr/>
          <a:lstStyle/>
          <a:p>
            <a:r>
              <a:rPr lang="en-GB" b="1" u="sng" dirty="0">
                <a:latin typeface="Arial" panose="020B0604020202020204" pitchFamily="34" charset="0"/>
                <a:cs typeface="Arial" panose="020B0604020202020204" pitchFamily="34" charset="0"/>
              </a:rPr>
              <a:t>The Ageing Population</a:t>
            </a:r>
          </a:p>
        </p:txBody>
      </p:sp>
      <p:sp>
        <p:nvSpPr>
          <p:cNvPr id="3" name="Content Placeholder 2">
            <a:extLst>
              <a:ext uri="{FF2B5EF4-FFF2-40B4-BE49-F238E27FC236}">
                <a16:creationId xmlns:a16="http://schemas.microsoft.com/office/drawing/2014/main" id="{D1554486-C927-6766-C80A-F056C9854336}"/>
              </a:ext>
            </a:extLst>
          </p:cNvPr>
          <p:cNvSpPr>
            <a:spLocks noGrp="1"/>
          </p:cNvSpPr>
          <p:nvPr>
            <p:ph idx="1"/>
          </p:nvPr>
        </p:nvSpPr>
        <p:spPr/>
        <p:txBody>
          <a:bodyPr>
            <a:normAutofit fontScale="92500" lnSpcReduction="10000"/>
          </a:bodyPr>
          <a:lstStyle/>
          <a:p>
            <a:pPr>
              <a:lnSpc>
                <a:spcPct val="160000"/>
              </a:lnSpc>
            </a:pPr>
            <a:r>
              <a:rPr lang="en-GB" sz="2400" dirty="0">
                <a:latin typeface="Arial" panose="020B0604020202020204" pitchFamily="34" charset="0"/>
                <a:cs typeface="Arial" panose="020B0604020202020204" pitchFamily="34" charset="0"/>
              </a:rPr>
              <a:t>According to the House of Commons Library, in 2022, there were around 12.7 million people aged 65 or older, which was 19% of the population. This number will only go up due to the increasing life expectancy. (Barton et al., 2024)</a:t>
            </a:r>
          </a:p>
          <a:p>
            <a:pPr>
              <a:lnSpc>
                <a:spcPct val="160000"/>
              </a:lnSpc>
            </a:pPr>
            <a:r>
              <a:rPr lang="en-GB" sz="2400" dirty="0">
                <a:latin typeface="Arial" panose="020B0604020202020204" pitchFamily="34" charset="0"/>
                <a:cs typeface="Arial" panose="020B0604020202020204" pitchFamily="34" charset="0"/>
              </a:rPr>
              <a:t>As well as this, in 2023/24, over £11 billion was spent on people aged 65+ by local authorities. (The King’s Fund, 2024)</a:t>
            </a:r>
          </a:p>
          <a:p>
            <a:pPr>
              <a:lnSpc>
                <a:spcPct val="160000"/>
              </a:lnSpc>
            </a:pPr>
            <a:r>
              <a:rPr lang="en-GB" sz="2400" dirty="0">
                <a:latin typeface="Arial" panose="020B0604020202020204" pitchFamily="34" charset="0"/>
                <a:cs typeface="Arial" panose="020B0604020202020204" pitchFamily="34" charset="0"/>
              </a:rPr>
              <a:t>Innovations to make their care easier, empowering systems of support and policies have a big impact on the ageing population, improving the quality of life. (Department of Health and Social Care, 2025)</a:t>
            </a:r>
          </a:p>
        </p:txBody>
      </p:sp>
      <p:pic>
        <p:nvPicPr>
          <p:cNvPr id="27" name="Audio 26">
            <a:hlinkClick r:id="" action="ppaction://media"/>
            <a:extLst>
              <a:ext uri="{FF2B5EF4-FFF2-40B4-BE49-F238E27FC236}">
                <a16:creationId xmlns:a16="http://schemas.microsoft.com/office/drawing/2014/main" id="{F9CE0CCB-2C14-BE7F-70D6-B3F4C464F22F}"/>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49082855"/>
      </p:ext>
    </p:extLst>
  </p:cSld>
  <p:clrMapOvr>
    <a:masterClrMapping/>
  </p:clrMapOvr>
  <mc:AlternateContent xmlns:mc="http://schemas.openxmlformats.org/markup-compatibility/2006">
    <mc:Choice xmlns:p14="http://schemas.microsoft.com/office/powerpoint/2010/main" Requires="p14">
      <p:transition spd="slow" p14:dur="2000" advTm="57338"/>
    </mc:Choice>
    <mc:Fallback>
      <p:transition spd="slow" advTm="573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C5D607-23CC-C186-3A0D-684C24C16CF9}"/>
              </a:ext>
            </a:extLst>
          </p:cNvPr>
          <p:cNvSpPr>
            <a:spLocks noGrp="1"/>
          </p:cNvSpPr>
          <p:nvPr>
            <p:ph type="title"/>
          </p:nvPr>
        </p:nvSpPr>
        <p:spPr>
          <a:xfrm>
            <a:off x="793662" y="386930"/>
            <a:ext cx="10066122" cy="1298448"/>
          </a:xfrm>
        </p:spPr>
        <p:txBody>
          <a:bodyPr anchor="b">
            <a:normAutofit/>
          </a:bodyPr>
          <a:lstStyle/>
          <a:p>
            <a:r>
              <a:rPr lang="en-GB" sz="4800" b="1" u="sng" dirty="0">
                <a:latin typeface="Arial" panose="020B0604020202020204" pitchFamily="34" charset="0"/>
                <a:cs typeface="Arial" panose="020B0604020202020204" pitchFamily="34" charset="0"/>
              </a:rPr>
              <a:t>Theoretical Frameworks</a:t>
            </a:r>
          </a:p>
        </p:txBody>
      </p:sp>
      <p:sp>
        <p:nvSpPr>
          <p:cNvPr id="3081" name="Rectangle 308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3" name="Rectangle 308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813831C-795C-EACE-28BD-311F7A034E9F}"/>
              </a:ext>
            </a:extLst>
          </p:cNvPr>
          <p:cNvSpPr>
            <a:spLocks noGrp="1"/>
          </p:cNvSpPr>
          <p:nvPr>
            <p:ph idx="1"/>
          </p:nvPr>
        </p:nvSpPr>
        <p:spPr>
          <a:xfrm>
            <a:off x="793661" y="2599509"/>
            <a:ext cx="4530898" cy="3639450"/>
          </a:xfrm>
        </p:spPr>
        <p:txBody>
          <a:bodyPr anchor="ctr">
            <a:normAutofit fontScale="92500"/>
          </a:bodyPr>
          <a:lstStyle/>
          <a:p>
            <a:pPr marL="0" indent="0">
              <a:lnSpc>
                <a:spcPct val="110000"/>
              </a:lnSpc>
              <a:buNone/>
            </a:pPr>
            <a:r>
              <a:rPr lang="en-GB" sz="1400" dirty="0">
                <a:latin typeface="Arial" panose="020B0604020202020204" pitchFamily="34" charset="0"/>
                <a:cs typeface="Arial" panose="020B0604020202020204" pitchFamily="34" charset="0"/>
              </a:rPr>
              <a:t>In terms of ageing, theories can be used to explain the processes of ageing and predict what ageing will be like in the future. (Mauk, 2023)</a:t>
            </a:r>
          </a:p>
          <a:p>
            <a:pPr marL="0" indent="0">
              <a:lnSpc>
                <a:spcPct val="110000"/>
              </a:lnSpc>
              <a:buNone/>
            </a:pPr>
            <a:r>
              <a:rPr lang="en-GB" sz="1400" u="sng" dirty="0">
                <a:latin typeface="Arial" panose="020B0604020202020204" pitchFamily="34" charset="0"/>
                <a:cs typeface="Arial" panose="020B0604020202020204" pitchFamily="34" charset="0"/>
              </a:rPr>
              <a:t>Biological Theory: </a:t>
            </a:r>
            <a:r>
              <a:rPr lang="en-GB" sz="1400" dirty="0">
                <a:latin typeface="Arial" panose="020B0604020202020204" pitchFamily="34" charset="0"/>
                <a:cs typeface="Arial" panose="020B0604020202020204" pitchFamily="34" charset="0"/>
              </a:rPr>
              <a:t>explains how humans age anatomically and includes structures like the cells and DNA. </a:t>
            </a:r>
          </a:p>
          <a:p>
            <a:pPr>
              <a:lnSpc>
                <a:spcPct val="110000"/>
              </a:lnSpc>
            </a:pPr>
            <a:r>
              <a:rPr lang="en-GB" sz="1400" dirty="0">
                <a:latin typeface="Arial" panose="020B0604020202020204" pitchFamily="34" charset="0"/>
                <a:cs typeface="Arial" panose="020B0604020202020204" pitchFamily="34" charset="0"/>
              </a:rPr>
              <a:t>Example: Wear and Tear Theory - we use our bodies excessively, causing damage to cells. These cells cannot be replaced as we age. (Mauk, 2023)</a:t>
            </a:r>
          </a:p>
          <a:p>
            <a:pPr marL="0" indent="0">
              <a:lnSpc>
                <a:spcPct val="110000"/>
              </a:lnSpc>
              <a:buNone/>
            </a:pPr>
            <a:r>
              <a:rPr lang="en-GB" sz="1400" u="sng" dirty="0">
                <a:latin typeface="Arial" panose="020B0604020202020204" pitchFamily="34" charset="0"/>
                <a:cs typeface="Arial" panose="020B0604020202020204" pitchFamily="34" charset="0"/>
              </a:rPr>
              <a:t>Social/psychosocial Theory: </a:t>
            </a:r>
            <a:r>
              <a:rPr lang="en-GB" sz="1400" dirty="0">
                <a:latin typeface="Arial" panose="020B0604020202020204" pitchFamily="34" charset="0"/>
                <a:cs typeface="Arial" panose="020B0604020202020204" pitchFamily="34" charset="0"/>
              </a:rPr>
              <a:t>explains the way that the ageing population interact with society and see themselves.</a:t>
            </a:r>
          </a:p>
          <a:p>
            <a:pPr>
              <a:lnSpc>
                <a:spcPct val="110000"/>
              </a:lnSpc>
            </a:pPr>
            <a:r>
              <a:rPr lang="en-GB" sz="1400" dirty="0">
                <a:latin typeface="Arial" panose="020B0604020202020204" pitchFamily="34" charset="0"/>
                <a:cs typeface="Arial" panose="020B0604020202020204" pitchFamily="34" charset="0"/>
              </a:rPr>
              <a:t> Example: Disengagement Theory - as we age, we slowly withdraw from society and our relationship which is natural and important for society. (Mauk, 2023)</a:t>
            </a:r>
          </a:p>
        </p:txBody>
      </p:sp>
      <p:pic>
        <p:nvPicPr>
          <p:cNvPr id="3074" name="Picture 2" descr="biological aging across the lifespan ...">
            <a:extLst>
              <a:ext uri="{FF2B5EF4-FFF2-40B4-BE49-F238E27FC236}">
                <a16:creationId xmlns:a16="http://schemas.microsoft.com/office/drawing/2014/main" id="{7043C4BD-E359-A7E3-9514-2DC94BFB9BD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566" t="-1" b="-25"/>
          <a:stretch>
            <a:fillRect/>
          </a:stretch>
        </p:blipFill>
        <p:spPr bwMode="auto">
          <a:xfrm>
            <a:off x="6352674" y="3033371"/>
            <a:ext cx="4709135" cy="2616658"/>
          </a:xfrm>
          <a:prstGeom prst="rect">
            <a:avLst/>
          </a:prstGeom>
          <a:noFill/>
          <a:extLst>
            <a:ext uri="{909E8E84-426E-40DD-AFC4-6F175D3DCCD1}">
              <a14:hiddenFill xmlns:a14="http://schemas.microsoft.com/office/drawing/2010/main">
                <a:solidFill>
                  <a:srgbClr val="FFFFFF"/>
                </a:solidFill>
              </a14:hiddenFill>
            </a:ext>
          </a:extLst>
        </p:spPr>
      </p:pic>
      <p:sp>
        <p:nvSpPr>
          <p:cNvPr id="3085" name="Rectangle 308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8736A17-2BF6-A9A2-31D0-DBA0963AD4F6}"/>
              </a:ext>
            </a:extLst>
          </p:cNvPr>
          <p:cNvSpPr txBox="1"/>
          <p:nvPr/>
        </p:nvSpPr>
        <p:spPr>
          <a:xfrm>
            <a:off x="6567982" y="5761803"/>
            <a:ext cx="2607733"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(Raffington. L, 2024)</a:t>
            </a:r>
          </a:p>
        </p:txBody>
      </p:sp>
      <p:pic>
        <p:nvPicPr>
          <p:cNvPr id="12" name="Audio 11">
            <a:hlinkClick r:id="" action="ppaction://media"/>
            <a:extLst>
              <a:ext uri="{FF2B5EF4-FFF2-40B4-BE49-F238E27FC236}">
                <a16:creationId xmlns:a16="http://schemas.microsoft.com/office/drawing/2014/main" id="{2124653B-E7B6-1B7F-FA9A-2D6E6F6F6C2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835729860"/>
      </p:ext>
    </p:extLst>
  </p:cSld>
  <p:clrMapOvr>
    <a:masterClrMapping/>
  </p:clrMapOvr>
  <mc:AlternateContent xmlns:mc="http://schemas.openxmlformats.org/markup-compatibility/2006">
    <mc:Choice xmlns:p14="http://schemas.microsoft.com/office/powerpoint/2010/main" Requires="p14">
      <p:transition spd="slow" p14:dur="2000" advTm="68349"/>
    </mc:Choice>
    <mc:Fallback>
      <p:transition spd="slow" advTm="683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53054-A250-3EF0-B4A5-20B1B1F666AE}"/>
              </a:ext>
            </a:extLst>
          </p:cNvPr>
          <p:cNvSpPr>
            <a:spLocks noGrp="1"/>
          </p:cNvSpPr>
          <p:nvPr>
            <p:ph type="title"/>
          </p:nvPr>
        </p:nvSpPr>
        <p:spPr/>
        <p:txBody>
          <a:bodyPr/>
          <a:lstStyle/>
          <a:p>
            <a:r>
              <a:rPr lang="en-GB" b="1" u="sng" dirty="0">
                <a:latin typeface="Arial" panose="020B0604020202020204" pitchFamily="34" charset="0"/>
                <a:cs typeface="Arial" panose="020B0604020202020204" pitchFamily="34" charset="0"/>
              </a:rPr>
              <a:t>Policy and Legislation</a:t>
            </a:r>
          </a:p>
        </p:txBody>
      </p:sp>
      <p:sp>
        <p:nvSpPr>
          <p:cNvPr id="3" name="Content Placeholder 2">
            <a:extLst>
              <a:ext uri="{FF2B5EF4-FFF2-40B4-BE49-F238E27FC236}">
                <a16:creationId xmlns:a16="http://schemas.microsoft.com/office/drawing/2014/main" id="{84091D32-2BB8-BD87-EFD6-8FC26093FB9D}"/>
              </a:ext>
            </a:extLst>
          </p:cNvPr>
          <p:cNvSpPr>
            <a:spLocks noGrp="1"/>
          </p:cNvSpPr>
          <p:nvPr>
            <p:ph idx="1"/>
          </p:nvPr>
        </p:nvSpPr>
        <p:spPr>
          <a:xfrm>
            <a:off x="838200" y="1690688"/>
            <a:ext cx="10515600" cy="4667250"/>
          </a:xfrm>
        </p:spPr>
        <p:txBody>
          <a:bodyPr>
            <a:normAutofit lnSpcReduction="10000"/>
          </a:bodyPr>
          <a:lstStyle/>
          <a:p>
            <a:pPr marL="0" indent="0">
              <a:lnSpc>
                <a:spcPct val="110000"/>
              </a:lnSpc>
              <a:buNone/>
            </a:pPr>
            <a:r>
              <a:rPr lang="en-GB" sz="1600" dirty="0">
                <a:latin typeface="Arial" panose="020B0604020202020204" pitchFamily="34" charset="0"/>
                <a:cs typeface="Arial" panose="020B0604020202020204" pitchFamily="34" charset="0"/>
              </a:rPr>
              <a:t>The policy and legislation for the ageing population is important in determining their quality of life and how much money local authorities spend to support them each year, as well as developing better, more advanced support systems.</a:t>
            </a:r>
          </a:p>
          <a:p>
            <a:pPr marL="0" indent="0">
              <a:lnSpc>
                <a:spcPct val="110000"/>
              </a:lnSpc>
              <a:buNone/>
            </a:pPr>
            <a:r>
              <a:rPr lang="en-GB" sz="1600" u="sng" dirty="0">
                <a:latin typeface="Arial" panose="020B0604020202020204" pitchFamily="34" charset="0"/>
                <a:cs typeface="Arial" panose="020B0604020202020204" pitchFamily="34" charset="0"/>
              </a:rPr>
              <a:t>Care Act 2014: </a:t>
            </a:r>
          </a:p>
          <a:p>
            <a:pPr>
              <a:lnSpc>
                <a:spcPct val="110000"/>
              </a:lnSpc>
            </a:pPr>
            <a:r>
              <a:rPr lang="en-GB" sz="1600" dirty="0">
                <a:latin typeface="Arial" panose="020B0604020202020204" pitchFamily="34" charset="0"/>
                <a:cs typeface="Arial" panose="020B0604020202020204" pitchFamily="34" charset="0"/>
              </a:rPr>
              <a:t>puts in place safeguarding for older adults against abuse and neglect.</a:t>
            </a:r>
          </a:p>
          <a:p>
            <a:pPr>
              <a:lnSpc>
                <a:spcPct val="110000"/>
              </a:lnSpc>
            </a:pPr>
            <a:r>
              <a:rPr lang="en-GB" sz="1600" dirty="0">
                <a:latin typeface="Arial" panose="020B0604020202020204" pitchFamily="34" charset="0"/>
                <a:cs typeface="Arial" panose="020B0604020202020204" pitchFamily="34" charset="0"/>
              </a:rPr>
              <a:t>ensures that the local authority is having a positive impact of their wellbeing. </a:t>
            </a:r>
          </a:p>
          <a:p>
            <a:pPr marL="0" indent="0">
              <a:lnSpc>
                <a:spcPct val="110000"/>
              </a:lnSpc>
              <a:buNone/>
            </a:pPr>
            <a:r>
              <a:rPr lang="en-GB" sz="1600" u="sng" dirty="0">
                <a:latin typeface="Arial" panose="020B0604020202020204" pitchFamily="34" charset="0"/>
                <a:cs typeface="Arial" panose="020B0604020202020204" pitchFamily="34" charset="0"/>
              </a:rPr>
              <a:t>Equality Act 2010: </a:t>
            </a:r>
          </a:p>
          <a:p>
            <a:pPr>
              <a:lnSpc>
                <a:spcPct val="110000"/>
              </a:lnSpc>
            </a:pPr>
            <a:r>
              <a:rPr lang="en-GB" sz="1600" dirty="0">
                <a:latin typeface="Arial" panose="020B0604020202020204" pitchFamily="34" charset="0"/>
                <a:cs typeface="Arial" panose="020B0604020202020204" pitchFamily="34" charset="0"/>
              </a:rPr>
              <a:t>protects the ageing population from ageism.</a:t>
            </a:r>
          </a:p>
          <a:p>
            <a:pPr>
              <a:lnSpc>
                <a:spcPct val="110000"/>
              </a:lnSpc>
            </a:pPr>
            <a:r>
              <a:rPr lang="en-GB" sz="1600" dirty="0">
                <a:latin typeface="Arial" panose="020B0604020202020204" pitchFamily="34" charset="0"/>
                <a:cs typeface="Arial" panose="020B0604020202020204" pitchFamily="34" charset="0"/>
              </a:rPr>
              <a:t>older adults having the right to access the same opportunities, healthcare services and support as the rest of the population. </a:t>
            </a:r>
          </a:p>
          <a:p>
            <a:pPr marL="0" indent="0">
              <a:lnSpc>
                <a:spcPct val="110000"/>
              </a:lnSpc>
              <a:buNone/>
            </a:pPr>
            <a:r>
              <a:rPr lang="en-GB" sz="1600" u="sng" dirty="0">
                <a:latin typeface="Arial" panose="020B0604020202020204" pitchFamily="34" charset="0"/>
                <a:cs typeface="Arial" panose="020B0604020202020204" pitchFamily="34" charset="0"/>
              </a:rPr>
              <a:t>NHS Long Term Plan: </a:t>
            </a:r>
          </a:p>
          <a:p>
            <a:pPr>
              <a:lnSpc>
                <a:spcPct val="110000"/>
              </a:lnSpc>
            </a:pPr>
            <a:r>
              <a:rPr lang="en-GB" sz="1600" dirty="0">
                <a:latin typeface="Arial" panose="020B0604020202020204" pitchFamily="34" charset="0"/>
                <a:cs typeface="Arial" panose="020B0604020202020204" pitchFamily="34" charset="0"/>
              </a:rPr>
              <a:t>a big emphasis on personalised care, ensuring older adults have easier access to health services. </a:t>
            </a:r>
          </a:p>
          <a:p>
            <a:pPr>
              <a:lnSpc>
                <a:spcPct val="110000"/>
              </a:lnSpc>
            </a:pPr>
            <a:r>
              <a:rPr lang="en-GB" sz="1600" dirty="0">
                <a:latin typeface="Arial" panose="020B0604020202020204" pitchFamily="34" charset="0"/>
                <a:cs typeface="Arial" panose="020B0604020202020204" pitchFamily="34" charset="0"/>
              </a:rPr>
              <a:t>Prevention of illness and management of conditions that are more common for older people. (NHS England, 2019)</a:t>
            </a:r>
          </a:p>
        </p:txBody>
      </p:sp>
      <p:pic>
        <p:nvPicPr>
          <p:cNvPr id="22" name="Audio 21">
            <a:hlinkClick r:id="" action="ppaction://media"/>
            <a:extLst>
              <a:ext uri="{FF2B5EF4-FFF2-40B4-BE49-F238E27FC236}">
                <a16:creationId xmlns:a16="http://schemas.microsoft.com/office/drawing/2014/main" id="{0255C18C-B769-E171-1727-21BA8E6B9FD0}"/>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91136569"/>
      </p:ext>
    </p:extLst>
  </p:cSld>
  <p:clrMapOvr>
    <a:masterClrMapping/>
  </p:clrMapOvr>
  <mc:AlternateContent xmlns:mc="http://schemas.openxmlformats.org/markup-compatibility/2006">
    <mc:Choice xmlns:p14="http://schemas.microsoft.com/office/powerpoint/2010/main" Requires="p14">
      <p:transition spd="slow" p14:dur="2000" advTm="77106"/>
    </mc:Choice>
    <mc:Fallback>
      <p:transition spd="slow" advTm="771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1826C-ADC1-633F-B927-24032CA2DFA9}"/>
              </a:ext>
            </a:extLst>
          </p:cNvPr>
          <p:cNvSpPr>
            <a:spLocks noGrp="1"/>
          </p:cNvSpPr>
          <p:nvPr>
            <p:ph type="title"/>
          </p:nvPr>
        </p:nvSpPr>
        <p:spPr/>
        <p:txBody>
          <a:bodyPr>
            <a:normAutofit/>
          </a:bodyPr>
          <a:lstStyle/>
          <a:p>
            <a:r>
              <a:rPr lang="en-GB" b="1" u="sng" dirty="0">
                <a:latin typeface="Arial" panose="020B0604020202020204" pitchFamily="34" charset="0"/>
                <a:cs typeface="Arial" panose="020B0604020202020204" pitchFamily="34" charset="0"/>
              </a:rPr>
              <a:t>Current Care Services:</a:t>
            </a:r>
            <a:br>
              <a:rPr lang="en-GB" b="1" u="sng" dirty="0">
                <a:latin typeface="Arial" panose="020B0604020202020204" pitchFamily="34" charset="0"/>
                <a:cs typeface="Arial" panose="020B0604020202020204" pitchFamily="34" charset="0"/>
              </a:rPr>
            </a:br>
            <a:r>
              <a:rPr lang="en-GB" sz="2800" u="sng" dirty="0">
                <a:latin typeface="Arial" panose="020B0604020202020204" pitchFamily="34" charset="0"/>
                <a:cs typeface="Arial" panose="020B0604020202020204" pitchFamily="34" charset="0"/>
              </a:rPr>
              <a:t>Residential Care Homes</a:t>
            </a:r>
            <a:endParaRPr lang="en-GB"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C89E48F-052A-96BE-43FD-B78534032547}"/>
              </a:ext>
            </a:extLst>
          </p:cNvPr>
          <p:cNvSpPr>
            <a:spLocks noGrp="1"/>
          </p:cNvSpPr>
          <p:nvPr>
            <p:ph idx="1"/>
          </p:nvPr>
        </p:nvSpPr>
        <p:spPr>
          <a:xfrm>
            <a:off x="838200" y="1825625"/>
            <a:ext cx="10515600" cy="2587659"/>
          </a:xfrm>
        </p:spPr>
        <p:txBody>
          <a:bodyPr>
            <a:normAutofit lnSpcReduction="10000"/>
          </a:bodyPr>
          <a:lstStyle/>
          <a:p>
            <a:pPr marL="0" indent="0">
              <a:lnSpc>
                <a:spcPct val="100000"/>
              </a:lnSpc>
              <a:buNone/>
            </a:pPr>
            <a:r>
              <a:rPr lang="en-GB" sz="2400" dirty="0">
                <a:latin typeface="Arial" panose="020B0604020202020204" pitchFamily="34" charset="0"/>
                <a:cs typeface="Arial" panose="020B0604020202020204" pitchFamily="34" charset="0"/>
              </a:rPr>
              <a:t>Residential care homes provide 24-hour accommodation and personalised care for older adults who can no longer live independently, and as of the 14</a:t>
            </a:r>
            <a:r>
              <a:rPr lang="en-GB" sz="2400" baseline="30000" dirty="0">
                <a:latin typeface="Arial" panose="020B0604020202020204" pitchFamily="34" charset="0"/>
                <a:cs typeface="Arial" panose="020B0604020202020204" pitchFamily="34" charset="0"/>
              </a:rPr>
              <a:t>th</a:t>
            </a:r>
            <a:r>
              <a:rPr lang="en-GB" sz="2400" dirty="0">
                <a:latin typeface="Arial" panose="020B0604020202020204" pitchFamily="34" charset="0"/>
                <a:cs typeface="Arial" panose="020B0604020202020204" pitchFamily="34" charset="0"/>
              </a:rPr>
              <a:t> of July 2025, there are over 320,000 older adults situated in care. (Department of Health and Social Care, 2025). </a:t>
            </a:r>
          </a:p>
          <a:p>
            <a:pPr marL="0" indent="0">
              <a:lnSpc>
                <a:spcPct val="100000"/>
              </a:lnSpc>
              <a:buNone/>
            </a:pPr>
            <a:r>
              <a:rPr lang="en-GB" sz="2400" dirty="0">
                <a:latin typeface="Arial" panose="020B0604020202020204" pitchFamily="34" charset="0"/>
                <a:cs typeface="Arial" panose="020B0604020202020204" pitchFamily="34" charset="0"/>
              </a:rPr>
              <a:t>However, this number will only grow as an additional 350,000 older adults may need residence in a care home by 2050 (Care Management Matters, 2022).</a:t>
            </a:r>
          </a:p>
          <a:p>
            <a:pPr marL="0" indent="0">
              <a:buNone/>
            </a:pPr>
            <a:endParaRPr lang="en-GB" sz="24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4A521A43-59BE-954B-B3AD-AA612465797E}"/>
              </a:ext>
            </a:extLst>
          </p:cNvPr>
          <p:cNvSpPr txBox="1"/>
          <p:nvPr/>
        </p:nvSpPr>
        <p:spPr>
          <a:xfrm>
            <a:off x="838199" y="4548221"/>
            <a:ext cx="5444067" cy="2031325"/>
          </a:xfrm>
          <a:prstGeom prst="rect">
            <a:avLst/>
          </a:prstGeom>
          <a:noFill/>
          <a:ln>
            <a:solidFill>
              <a:schemeClr val="accent6">
                <a:lumMod val="75000"/>
              </a:schemeClr>
            </a:solidFill>
          </a:ln>
        </p:spPr>
        <p:txBody>
          <a:bodyPr wrap="square" rtlCol="0">
            <a:spAutoFit/>
          </a:bodyPr>
          <a:lstStyle/>
          <a:p>
            <a:r>
              <a:rPr lang="en-GB" b="1" u="sng" dirty="0">
                <a:latin typeface="Arial" panose="020B0604020202020204" pitchFamily="34" charset="0"/>
                <a:cs typeface="Arial" panose="020B0604020202020204" pitchFamily="34" charset="0"/>
              </a:rPr>
              <a:t>Strengths: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Provides comprehensive care for individuals with specific needs.</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Offers social interaction and a structured routine to residents. </a:t>
            </a:r>
          </a:p>
          <a:p>
            <a:r>
              <a:rPr lang="en-GB" dirty="0">
                <a:latin typeface="Arial" panose="020B0604020202020204" pitchFamily="34" charset="0"/>
                <a:cs typeface="Arial" panose="020B0604020202020204" pitchFamily="34" charset="0"/>
              </a:rPr>
              <a:t>(Competition and Markets Authority, 2017)</a:t>
            </a:r>
          </a:p>
        </p:txBody>
      </p:sp>
      <p:sp>
        <p:nvSpPr>
          <p:cNvPr id="7" name="TextBox 6">
            <a:extLst>
              <a:ext uri="{FF2B5EF4-FFF2-40B4-BE49-F238E27FC236}">
                <a16:creationId xmlns:a16="http://schemas.microsoft.com/office/drawing/2014/main" id="{A4E916F5-D459-2E8D-3107-F863D41FD1F4}"/>
              </a:ext>
            </a:extLst>
          </p:cNvPr>
          <p:cNvSpPr txBox="1"/>
          <p:nvPr/>
        </p:nvSpPr>
        <p:spPr>
          <a:xfrm>
            <a:off x="6282266" y="4548221"/>
            <a:ext cx="5444067" cy="2031325"/>
          </a:xfrm>
          <a:prstGeom prst="rect">
            <a:avLst/>
          </a:prstGeom>
          <a:noFill/>
          <a:ln>
            <a:solidFill>
              <a:srgbClr val="C00000"/>
            </a:solidFill>
          </a:ln>
        </p:spPr>
        <p:txBody>
          <a:bodyPr wrap="square" rtlCol="0">
            <a:spAutoFit/>
          </a:bodyPr>
          <a:lstStyle/>
          <a:p>
            <a:r>
              <a:rPr lang="en-GB" b="1" u="sng" dirty="0">
                <a:latin typeface="Arial" panose="020B0604020202020204" pitchFamily="34" charset="0"/>
                <a:cs typeface="Arial" panose="020B0604020202020204" pitchFamily="34" charset="0"/>
              </a:rPr>
              <a:t>Weaknesses: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Limited capacity and long waiting lists due to insufficient new bed creation. </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Staff shortages and high turnover rate which impacts care quality.</a:t>
            </a:r>
          </a:p>
          <a:p>
            <a:r>
              <a:rPr lang="en-GB" dirty="0">
                <a:latin typeface="Arial" panose="020B0604020202020204" pitchFamily="34" charset="0"/>
                <a:cs typeface="Arial" panose="020B0604020202020204" pitchFamily="34" charset="0"/>
              </a:rPr>
              <a:t>(Competition and Markets Authority, 2017)</a:t>
            </a:r>
          </a:p>
        </p:txBody>
      </p:sp>
      <p:pic>
        <p:nvPicPr>
          <p:cNvPr id="13" name="Audio 12">
            <a:hlinkClick r:id="" action="ppaction://media"/>
            <a:extLst>
              <a:ext uri="{FF2B5EF4-FFF2-40B4-BE49-F238E27FC236}">
                <a16:creationId xmlns:a16="http://schemas.microsoft.com/office/drawing/2014/main" id="{0EEA1C11-7B56-4665-4739-A252B011AF5F}"/>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9456869"/>
      </p:ext>
    </p:extLst>
  </p:cSld>
  <p:clrMapOvr>
    <a:masterClrMapping/>
  </p:clrMapOvr>
  <mc:AlternateContent xmlns:mc="http://schemas.openxmlformats.org/markup-compatibility/2006">
    <mc:Choice xmlns:p14="http://schemas.microsoft.com/office/powerpoint/2010/main" Requires="p14">
      <p:transition spd="slow" p14:dur="2000" advTm="42868"/>
    </mc:Choice>
    <mc:Fallback>
      <p:transition spd="slow" advTm="428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B79FE8-C67F-7012-962A-477D3FE8C9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3BC2D3-DA0D-6D80-ABAB-534921D7DF8A}"/>
              </a:ext>
            </a:extLst>
          </p:cNvPr>
          <p:cNvSpPr>
            <a:spLocks noGrp="1"/>
          </p:cNvSpPr>
          <p:nvPr>
            <p:ph type="title"/>
          </p:nvPr>
        </p:nvSpPr>
        <p:spPr/>
        <p:txBody>
          <a:bodyPr/>
          <a:lstStyle/>
          <a:p>
            <a:r>
              <a:rPr lang="en-GB" b="1" u="sng" dirty="0">
                <a:latin typeface="Arial" panose="020B0604020202020204" pitchFamily="34" charset="0"/>
                <a:cs typeface="Arial" panose="020B0604020202020204" pitchFamily="34" charset="0"/>
              </a:rPr>
              <a:t>Current Care Services:</a:t>
            </a:r>
            <a:br>
              <a:rPr lang="en-GB" b="1" u="sng" dirty="0">
                <a:latin typeface="Arial" panose="020B0604020202020204" pitchFamily="34" charset="0"/>
                <a:cs typeface="Arial" panose="020B0604020202020204" pitchFamily="34" charset="0"/>
              </a:rPr>
            </a:br>
            <a:r>
              <a:rPr lang="en-GB" sz="2800" u="sng" dirty="0">
                <a:latin typeface="Arial" panose="020B0604020202020204" pitchFamily="34" charset="0"/>
                <a:cs typeface="Arial" panose="020B0604020202020204" pitchFamily="34" charset="0"/>
              </a:rPr>
              <a:t>Day Centres</a:t>
            </a:r>
            <a:endParaRPr lang="en-GB"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725B065-35BA-4760-32F2-F5B23781BD94}"/>
              </a:ext>
            </a:extLst>
          </p:cNvPr>
          <p:cNvSpPr>
            <a:spLocks noGrp="1"/>
          </p:cNvSpPr>
          <p:nvPr>
            <p:ph idx="1"/>
          </p:nvPr>
        </p:nvSpPr>
        <p:spPr>
          <a:xfrm>
            <a:off x="838200" y="1825626"/>
            <a:ext cx="10515600" cy="2825952"/>
          </a:xfrm>
        </p:spPr>
        <p:txBody>
          <a:bodyPr>
            <a:normAutofit fontScale="92500"/>
          </a:bodyPr>
          <a:lstStyle/>
          <a:p>
            <a:pPr>
              <a:lnSpc>
                <a:spcPct val="110000"/>
              </a:lnSpc>
            </a:pPr>
            <a:r>
              <a:rPr lang="en-GB" sz="2400" dirty="0">
                <a:latin typeface="Arial" panose="020B0604020202020204" pitchFamily="34" charset="0"/>
                <a:cs typeface="Arial" panose="020B0604020202020204" pitchFamily="34" charset="0"/>
              </a:rPr>
              <a:t>Day centres offer structured daytime care, social activities, and support for older individuals.</a:t>
            </a:r>
          </a:p>
          <a:p>
            <a:pPr>
              <a:lnSpc>
                <a:spcPct val="110000"/>
              </a:lnSpc>
            </a:pPr>
            <a:r>
              <a:rPr lang="en-GB" sz="2400" dirty="0">
                <a:latin typeface="Arial" panose="020B0604020202020204" pitchFamily="34" charset="0"/>
                <a:cs typeface="Arial" panose="020B0604020202020204" pitchFamily="34" charset="0"/>
              </a:rPr>
              <a:t>They provide respite for carers by offering a safe and engaging environment for those they care for, allowing carers time to rest. They also help with maintaining older adults' independence. Research indicates that day centres can be cost-effective and beneficial, with some studies suggesting they offer more benefits than standard care (Orellana et al., 2020).</a:t>
            </a:r>
          </a:p>
        </p:txBody>
      </p:sp>
      <p:sp>
        <p:nvSpPr>
          <p:cNvPr id="5" name="TextBox 4">
            <a:extLst>
              <a:ext uri="{FF2B5EF4-FFF2-40B4-BE49-F238E27FC236}">
                <a16:creationId xmlns:a16="http://schemas.microsoft.com/office/drawing/2014/main" id="{11B5E532-07F6-AEFE-5E26-009BE907F029}"/>
              </a:ext>
            </a:extLst>
          </p:cNvPr>
          <p:cNvSpPr txBox="1"/>
          <p:nvPr/>
        </p:nvSpPr>
        <p:spPr>
          <a:xfrm>
            <a:off x="838200" y="4651577"/>
            <a:ext cx="5444067" cy="1754326"/>
          </a:xfrm>
          <a:prstGeom prst="rect">
            <a:avLst/>
          </a:prstGeom>
          <a:noFill/>
          <a:ln>
            <a:solidFill>
              <a:schemeClr val="accent6">
                <a:lumMod val="75000"/>
              </a:schemeClr>
            </a:solidFill>
          </a:ln>
        </p:spPr>
        <p:txBody>
          <a:bodyPr wrap="square" rtlCol="0">
            <a:spAutoFit/>
          </a:bodyPr>
          <a:lstStyle/>
          <a:p>
            <a:r>
              <a:rPr lang="en-GB" b="1" u="sng" dirty="0">
                <a:latin typeface="Arial" panose="020B0604020202020204" pitchFamily="34" charset="0"/>
                <a:cs typeface="Arial" panose="020B0604020202020204" pitchFamily="34" charset="0"/>
              </a:rPr>
              <a:t>Strengths: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Supports social engagement and well-being.</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Offer respite to carers, reducing caregiver burnout.</a:t>
            </a:r>
          </a:p>
          <a:p>
            <a:r>
              <a:rPr lang="en-GB" dirty="0">
                <a:latin typeface="Arial" panose="020B0604020202020204" pitchFamily="34" charset="0"/>
                <a:cs typeface="Arial" panose="020B0604020202020204" pitchFamily="34" charset="0"/>
              </a:rPr>
              <a:t>(NIHR, 2020)</a:t>
            </a:r>
          </a:p>
        </p:txBody>
      </p:sp>
      <p:sp>
        <p:nvSpPr>
          <p:cNvPr id="6" name="TextBox 5">
            <a:extLst>
              <a:ext uri="{FF2B5EF4-FFF2-40B4-BE49-F238E27FC236}">
                <a16:creationId xmlns:a16="http://schemas.microsoft.com/office/drawing/2014/main" id="{C42C31C0-FC59-3F19-6204-3DE21ACD418C}"/>
              </a:ext>
            </a:extLst>
          </p:cNvPr>
          <p:cNvSpPr txBox="1"/>
          <p:nvPr/>
        </p:nvSpPr>
        <p:spPr>
          <a:xfrm>
            <a:off x="6282267" y="4627797"/>
            <a:ext cx="5444067" cy="1754326"/>
          </a:xfrm>
          <a:prstGeom prst="rect">
            <a:avLst/>
          </a:prstGeom>
          <a:noFill/>
          <a:ln>
            <a:solidFill>
              <a:srgbClr val="C00000"/>
            </a:solidFill>
          </a:ln>
        </p:spPr>
        <p:txBody>
          <a:bodyPr wrap="square" rtlCol="0">
            <a:spAutoFit/>
          </a:bodyPr>
          <a:lstStyle/>
          <a:p>
            <a:r>
              <a:rPr lang="en-GB" b="1" u="sng" dirty="0">
                <a:latin typeface="Arial" panose="020B0604020202020204" pitchFamily="34" charset="0"/>
                <a:cs typeface="Arial" panose="020B0604020202020204" pitchFamily="34" charset="0"/>
              </a:rPr>
              <a:t>Weaknesses: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Declining numbers due to funding cuts and policy changes.</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Limited availability in rural areas.</a:t>
            </a:r>
          </a:p>
          <a:p>
            <a:r>
              <a:rPr lang="en-GB" dirty="0">
                <a:latin typeface="Arial" panose="020B0604020202020204" pitchFamily="34" charset="0"/>
                <a:cs typeface="Arial" panose="020B0604020202020204" pitchFamily="34" charset="0"/>
              </a:rPr>
              <a:t>(NIHR, 2020)</a:t>
            </a:r>
          </a:p>
        </p:txBody>
      </p:sp>
      <p:pic>
        <p:nvPicPr>
          <p:cNvPr id="24" name="Audio 23">
            <a:hlinkClick r:id="" action="ppaction://media"/>
            <a:extLst>
              <a:ext uri="{FF2B5EF4-FFF2-40B4-BE49-F238E27FC236}">
                <a16:creationId xmlns:a16="http://schemas.microsoft.com/office/drawing/2014/main" id="{2EF62E40-D22B-5622-B571-544198662B0C}"/>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640147376"/>
      </p:ext>
    </p:extLst>
  </p:cSld>
  <p:clrMapOvr>
    <a:masterClrMapping/>
  </p:clrMapOvr>
  <mc:AlternateContent xmlns:mc="http://schemas.openxmlformats.org/markup-compatibility/2006">
    <mc:Choice xmlns:p14="http://schemas.microsoft.com/office/powerpoint/2010/main" Requires="p14">
      <p:transition spd="slow" p14:dur="2000" advTm="79898"/>
    </mc:Choice>
    <mc:Fallback>
      <p:transition spd="slow" advTm="798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BB95C3-F238-A2DC-DC16-4B5F10435A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37D6CE-93BB-AB9F-1A85-3E72E3D07197}"/>
              </a:ext>
            </a:extLst>
          </p:cNvPr>
          <p:cNvSpPr>
            <a:spLocks noGrp="1"/>
          </p:cNvSpPr>
          <p:nvPr>
            <p:ph type="title"/>
          </p:nvPr>
        </p:nvSpPr>
        <p:spPr/>
        <p:txBody>
          <a:bodyPr>
            <a:normAutofit/>
          </a:bodyPr>
          <a:lstStyle/>
          <a:p>
            <a:pPr>
              <a:lnSpc>
                <a:spcPct val="100000"/>
              </a:lnSpc>
            </a:pPr>
            <a:r>
              <a:rPr lang="en-GB" sz="3600" b="1" u="sng" dirty="0">
                <a:latin typeface="Arial" panose="020B0604020202020204" pitchFamily="34" charset="0"/>
                <a:cs typeface="Arial" panose="020B0604020202020204" pitchFamily="34" charset="0"/>
              </a:rPr>
              <a:t>Technological Advancements in Elderly Care:</a:t>
            </a:r>
            <a:br>
              <a:rPr lang="en-GB" dirty="0"/>
            </a:br>
            <a:r>
              <a:rPr lang="en-GB" sz="2800" u="sng" dirty="0">
                <a:latin typeface="Arial" panose="020B0604020202020204" pitchFamily="34" charset="0"/>
                <a:cs typeface="Arial" panose="020B0604020202020204" pitchFamily="34" charset="0"/>
              </a:rPr>
              <a:t>Telemedicine (NHS England, 2023)</a:t>
            </a:r>
            <a:endParaRPr lang="en-GB"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2739532-1EC7-D777-0618-F04F21352F5B}"/>
              </a:ext>
            </a:extLst>
          </p:cNvPr>
          <p:cNvSpPr>
            <a:spLocks noGrp="1"/>
          </p:cNvSpPr>
          <p:nvPr>
            <p:ph idx="1"/>
          </p:nvPr>
        </p:nvSpPr>
        <p:spPr>
          <a:xfrm>
            <a:off x="838200" y="1825625"/>
            <a:ext cx="10515600" cy="2785286"/>
          </a:xfrm>
        </p:spPr>
        <p:txBody>
          <a:bodyPr>
            <a:normAutofit fontScale="77500" lnSpcReduction="20000"/>
          </a:bodyPr>
          <a:lstStyle/>
          <a:p>
            <a:pPr marL="0" indent="0">
              <a:lnSpc>
                <a:spcPct val="150000"/>
              </a:lnSpc>
              <a:buNone/>
            </a:pPr>
            <a:r>
              <a:rPr lang="en-GB" sz="2000" dirty="0">
                <a:latin typeface="Arial" panose="020B0604020202020204" pitchFamily="34" charset="0"/>
                <a:cs typeface="Arial" panose="020B0604020202020204" pitchFamily="34" charset="0"/>
              </a:rPr>
              <a:t>Telemedicine allows for medical consultations and healthcare support without patients leaving to visit their doctors or going to hospital. This can include:</a:t>
            </a:r>
          </a:p>
          <a:p>
            <a:pPr>
              <a:lnSpc>
                <a:spcPct val="150000"/>
              </a:lnSpc>
            </a:pPr>
            <a:r>
              <a:rPr lang="en-GB" sz="2000" dirty="0">
                <a:latin typeface="Arial" panose="020B0604020202020204" pitchFamily="34" charset="0"/>
                <a:cs typeface="Arial" panose="020B0604020202020204" pitchFamily="34" charset="0"/>
              </a:rPr>
              <a:t>Video consultations between elderly patients and their healthcare professionals or doctors.</a:t>
            </a:r>
          </a:p>
          <a:p>
            <a:pPr>
              <a:lnSpc>
                <a:spcPct val="150000"/>
              </a:lnSpc>
            </a:pPr>
            <a:r>
              <a:rPr lang="en-GB" sz="2000" dirty="0">
                <a:latin typeface="Arial" panose="020B0604020202020204" pitchFamily="34" charset="0"/>
                <a:cs typeface="Arial" panose="020B0604020202020204" pitchFamily="34" charset="0"/>
              </a:rPr>
              <a:t>Applications that can be used to order repeat prescriptions, book appointments or access Electronic Health Records (NHS app, for example).</a:t>
            </a:r>
          </a:p>
          <a:p>
            <a:pPr>
              <a:lnSpc>
                <a:spcPct val="150000"/>
              </a:lnSpc>
            </a:pPr>
            <a:r>
              <a:rPr lang="en-GB" sz="2000" dirty="0">
                <a:latin typeface="Arial" panose="020B0604020202020204" pitchFamily="34" charset="0"/>
                <a:cs typeface="Arial" panose="020B0604020202020204" pitchFamily="34" charset="0"/>
              </a:rPr>
              <a:t>Having a home blood pressure monitor, where results can be uploaded and shared via a digital platform or a secure mobile app. </a:t>
            </a:r>
          </a:p>
        </p:txBody>
      </p:sp>
      <p:sp>
        <p:nvSpPr>
          <p:cNvPr id="4" name="TextBox 3">
            <a:extLst>
              <a:ext uri="{FF2B5EF4-FFF2-40B4-BE49-F238E27FC236}">
                <a16:creationId xmlns:a16="http://schemas.microsoft.com/office/drawing/2014/main" id="{67EDBD08-74EA-15C8-38DE-C19E5A666203}"/>
              </a:ext>
            </a:extLst>
          </p:cNvPr>
          <p:cNvSpPr txBox="1"/>
          <p:nvPr/>
        </p:nvSpPr>
        <p:spPr>
          <a:xfrm>
            <a:off x="1439693" y="4610911"/>
            <a:ext cx="4085618" cy="2031325"/>
          </a:xfrm>
          <a:prstGeom prst="rect">
            <a:avLst/>
          </a:prstGeom>
          <a:noFill/>
          <a:ln>
            <a:solidFill>
              <a:schemeClr val="accent6">
                <a:lumMod val="50000"/>
              </a:schemeClr>
            </a:solidFill>
          </a:ln>
        </p:spPr>
        <p:txBody>
          <a:bodyPr wrap="square" rtlCol="0">
            <a:spAutoFit/>
          </a:bodyPr>
          <a:lstStyle/>
          <a:p>
            <a:r>
              <a:rPr lang="en-GB" dirty="0">
                <a:solidFill>
                  <a:schemeClr val="accent6">
                    <a:lumMod val="75000"/>
                  </a:schemeClr>
                </a:solidFill>
                <a:latin typeface="Arial" panose="020B0604020202020204" pitchFamily="34" charset="0"/>
                <a:cs typeface="Arial" panose="020B0604020202020204" pitchFamily="34" charset="0"/>
              </a:rPr>
              <a:t>Benefits: </a:t>
            </a:r>
          </a:p>
          <a:p>
            <a:pPr marL="285750" indent="-285750">
              <a:buFont typeface="Arial" panose="020B0604020202020204" pitchFamily="34" charset="0"/>
              <a:buChar char="•"/>
            </a:pPr>
            <a:r>
              <a:rPr lang="en-GB" dirty="0">
                <a:solidFill>
                  <a:schemeClr val="accent6">
                    <a:lumMod val="75000"/>
                  </a:schemeClr>
                </a:solidFill>
                <a:latin typeface="Arial" panose="020B0604020202020204" pitchFamily="34" charset="0"/>
                <a:cs typeface="Arial" panose="020B0604020202020204" pitchFamily="34" charset="0"/>
              </a:rPr>
              <a:t>Reduces travel burden.</a:t>
            </a:r>
          </a:p>
          <a:p>
            <a:endParaRPr lang="en-GB" dirty="0">
              <a:solidFill>
                <a:schemeClr val="accent6">
                  <a:lumMod val="75000"/>
                </a:schemeClr>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chemeClr val="accent6">
                    <a:lumMod val="75000"/>
                  </a:schemeClr>
                </a:solidFill>
                <a:latin typeface="Arial" panose="020B0604020202020204" pitchFamily="34" charset="0"/>
                <a:cs typeface="Arial" panose="020B0604020202020204" pitchFamily="34" charset="0"/>
              </a:rPr>
              <a:t> May be easier to explain symptoms through online consultation tools instead of face-to-face.</a:t>
            </a:r>
          </a:p>
        </p:txBody>
      </p:sp>
      <p:sp>
        <p:nvSpPr>
          <p:cNvPr id="5" name="TextBox 4">
            <a:extLst>
              <a:ext uri="{FF2B5EF4-FFF2-40B4-BE49-F238E27FC236}">
                <a16:creationId xmlns:a16="http://schemas.microsoft.com/office/drawing/2014/main" id="{C59FA6CD-661F-4814-6DB3-52466E889895}"/>
              </a:ext>
            </a:extLst>
          </p:cNvPr>
          <p:cNvSpPr txBox="1"/>
          <p:nvPr/>
        </p:nvSpPr>
        <p:spPr>
          <a:xfrm>
            <a:off x="5677711" y="4610910"/>
            <a:ext cx="4085618" cy="2031325"/>
          </a:xfrm>
          <a:prstGeom prst="rect">
            <a:avLst/>
          </a:prstGeom>
          <a:noFill/>
          <a:ln>
            <a:solidFill>
              <a:srgbClr val="C00000"/>
            </a:solidFill>
          </a:ln>
        </p:spPr>
        <p:txBody>
          <a:bodyPr wrap="square" rtlCol="0">
            <a:spAutoFit/>
          </a:bodyPr>
          <a:lstStyle/>
          <a:p>
            <a:r>
              <a:rPr lang="en-GB" dirty="0">
                <a:solidFill>
                  <a:srgbClr val="FF0000"/>
                </a:solidFill>
                <a:latin typeface="Arial" panose="020B0604020202020204" pitchFamily="34" charset="0"/>
                <a:cs typeface="Arial" panose="020B0604020202020204" pitchFamily="34" charset="0"/>
              </a:rPr>
              <a:t>Challenges: </a:t>
            </a:r>
          </a:p>
          <a:p>
            <a:pPr marL="285750" indent="-285750">
              <a:buFont typeface="Arial" panose="020B0604020202020204" pitchFamily="34" charset="0"/>
              <a:buChar char="•"/>
            </a:pPr>
            <a:r>
              <a:rPr lang="en-GB" dirty="0">
                <a:solidFill>
                  <a:srgbClr val="FF0000"/>
                </a:solidFill>
                <a:latin typeface="Arial" panose="020B0604020202020204" pitchFamily="34" charset="0"/>
                <a:cs typeface="Arial" panose="020B0604020202020204" pitchFamily="34" charset="0"/>
              </a:rPr>
              <a:t>Practitioners must be trained to provide personalised care.</a:t>
            </a:r>
          </a:p>
          <a:p>
            <a:pPr marL="285750" indent="-285750">
              <a:buFont typeface="Arial" panose="020B0604020202020204" pitchFamily="34" charset="0"/>
              <a:buChar char="•"/>
            </a:pPr>
            <a:endParaRPr lang="en-GB" dirty="0">
              <a:solidFill>
                <a:srgbClr val="FF000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rgbClr val="FF0000"/>
                </a:solidFill>
                <a:latin typeface="Arial" panose="020B0604020202020204" pitchFamily="34" charset="0"/>
                <a:cs typeface="Arial" panose="020B0604020202020204" pitchFamily="34" charset="0"/>
              </a:rPr>
              <a:t> Barriers such as a poor Wi-Fi signal can affect the quality and reliability of online consultations.</a:t>
            </a:r>
          </a:p>
        </p:txBody>
      </p:sp>
      <p:pic>
        <p:nvPicPr>
          <p:cNvPr id="22" name="Audio 21">
            <a:hlinkClick r:id="" action="ppaction://media"/>
            <a:extLst>
              <a:ext uri="{FF2B5EF4-FFF2-40B4-BE49-F238E27FC236}">
                <a16:creationId xmlns:a16="http://schemas.microsoft.com/office/drawing/2014/main" id="{B8CFE7A1-EAEE-EABD-E982-C9E8673B3A6C}"/>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29978755"/>
      </p:ext>
    </p:extLst>
  </p:cSld>
  <p:clrMapOvr>
    <a:masterClrMapping/>
  </p:clrMapOvr>
  <mc:AlternateContent xmlns:mc="http://schemas.openxmlformats.org/markup-compatibility/2006">
    <mc:Choice xmlns:p14="http://schemas.microsoft.com/office/powerpoint/2010/main" Requires="p14">
      <p:transition spd="slow" p14:dur="2000" advTm="60014"/>
    </mc:Choice>
    <mc:Fallback>
      <p:transition spd="slow" advTm="600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0D2B94-C7CF-5559-4BDE-109393FD6F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8C812D-EF20-296E-5BF4-498864854954}"/>
              </a:ext>
            </a:extLst>
          </p:cNvPr>
          <p:cNvSpPr>
            <a:spLocks noGrp="1"/>
          </p:cNvSpPr>
          <p:nvPr>
            <p:ph type="title"/>
          </p:nvPr>
        </p:nvSpPr>
        <p:spPr/>
        <p:txBody>
          <a:bodyPr>
            <a:normAutofit/>
          </a:bodyPr>
          <a:lstStyle/>
          <a:p>
            <a:pPr>
              <a:lnSpc>
                <a:spcPct val="100000"/>
              </a:lnSpc>
            </a:pPr>
            <a:r>
              <a:rPr lang="en-GB" sz="3600" b="1" u="sng" dirty="0">
                <a:latin typeface="Arial" panose="020B0604020202020204" pitchFamily="34" charset="0"/>
                <a:cs typeface="Arial" panose="020B0604020202020204" pitchFamily="34" charset="0"/>
              </a:rPr>
              <a:t>Technological Advancements in Elderly Care:</a:t>
            </a:r>
            <a:br>
              <a:rPr lang="en-GB" dirty="0"/>
            </a:br>
            <a:r>
              <a:rPr lang="en-GB" sz="2800" u="sng" dirty="0">
                <a:latin typeface="Arial" panose="020B0604020202020204" pitchFamily="34" charset="0"/>
                <a:cs typeface="Arial" panose="020B0604020202020204" pitchFamily="34" charset="0"/>
              </a:rPr>
              <a:t>Smart Device Monitoring + Smart Home Integration</a:t>
            </a:r>
            <a:endParaRPr lang="en-GB"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BDD8DB0-31C6-95D1-B36D-2C2986030FCF}"/>
              </a:ext>
            </a:extLst>
          </p:cNvPr>
          <p:cNvSpPr>
            <a:spLocks noGrp="1"/>
          </p:cNvSpPr>
          <p:nvPr>
            <p:ph idx="1"/>
          </p:nvPr>
        </p:nvSpPr>
        <p:spPr>
          <a:xfrm>
            <a:off x="838200" y="1825625"/>
            <a:ext cx="10515600" cy="2785286"/>
          </a:xfrm>
        </p:spPr>
        <p:txBody>
          <a:bodyPr>
            <a:normAutofit fontScale="92500" lnSpcReduction="10000"/>
          </a:bodyPr>
          <a:lstStyle/>
          <a:p>
            <a:pPr>
              <a:lnSpc>
                <a:spcPct val="110000"/>
              </a:lnSpc>
            </a:pPr>
            <a:r>
              <a:rPr lang="en-GB" sz="2000" dirty="0">
                <a:latin typeface="Arial" panose="020B0604020202020204" pitchFamily="34" charset="0"/>
                <a:cs typeface="Arial" panose="020B0604020202020204" pitchFamily="34" charset="0"/>
              </a:rPr>
              <a:t>The first smartwatch that was able to track the heartbeat was the Basis B1 Band in 2013 and since then, smartwatches have had many technological advances in health such as measuring sleep patterns and blood pressure. (Maker, 2013)</a:t>
            </a:r>
          </a:p>
          <a:p>
            <a:pPr>
              <a:lnSpc>
                <a:spcPct val="110000"/>
              </a:lnSpc>
            </a:pPr>
            <a:r>
              <a:rPr lang="en-GB" sz="2000" dirty="0">
                <a:latin typeface="Arial" panose="020B0604020202020204" pitchFamily="34" charset="0"/>
                <a:cs typeface="Arial" panose="020B0604020202020204" pitchFamily="34" charset="0"/>
              </a:rPr>
              <a:t>This is something that a caregiver (or the owner of the watch) can easily use to track their health and make necessary adjustments to their routine or lifestyle if anomalies are detected.</a:t>
            </a:r>
          </a:p>
          <a:p>
            <a:pPr>
              <a:lnSpc>
                <a:spcPct val="110000"/>
              </a:lnSpc>
            </a:pPr>
            <a:r>
              <a:rPr lang="en-GB" sz="2000" dirty="0">
                <a:latin typeface="Arial" panose="020B0604020202020204" pitchFamily="34" charset="0"/>
                <a:cs typeface="Arial" panose="020B0604020202020204" pitchFamily="34" charset="0"/>
              </a:rPr>
              <a:t>Technology including thermostats, voice assistants like Alexa and Google Home allow the elderly to order their groceries, adjust the temperature, schedule medical appointments or even control the security around their house (Jmir et al., 2024)</a:t>
            </a:r>
          </a:p>
        </p:txBody>
      </p:sp>
      <p:sp>
        <p:nvSpPr>
          <p:cNvPr id="4" name="TextBox 3">
            <a:extLst>
              <a:ext uri="{FF2B5EF4-FFF2-40B4-BE49-F238E27FC236}">
                <a16:creationId xmlns:a16="http://schemas.microsoft.com/office/drawing/2014/main" id="{A5799F01-FBB3-9A84-AF63-F3B1E4E9C517}"/>
              </a:ext>
            </a:extLst>
          </p:cNvPr>
          <p:cNvSpPr txBox="1"/>
          <p:nvPr/>
        </p:nvSpPr>
        <p:spPr>
          <a:xfrm>
            <a:off x="1274592" y="4488120"/>
            <a:ext cx="4296653" cy="2308324"/>
          </a:xfrm>
          <a:prstGeom prst="rect">
            <a:avLst/>
          </a:prstGeom>
          <a:noFill/>
          <a:ln>
            <a:solidFill>
              <a:schemeClr val="accent6">
                <a:lumMod val="50000"/>
              </a:schemeClr>
            </a:solidFill>
          </a:ln>
        </p:spPr>
        <p:txBody>
          <a:bodyPr wrap="square" rtlCol="0">
            <a:spAutoFit/>
          </a:bodyPr>
          <a:lstStyle/>
          <a:p>
            <a:r>
              <a:rPr lang="en-GB" dirty="0">
                <a:solidFill>
                  <a:schemeClr val="accent6">
                    <a:lumMod val="75000"/>
                  </a:schemeClr>
                </a:solidFill>
                <a:latin typeface="Arial" panose="020B0604020202020204" pitchFamily="34" charset="0"/>
                <a:cs typeface="Arial" panose="020B0604020202020204" pitchFamily="34" charset="0"/>
              </a:rPr>
              <a:t>Benefits: </a:t>
            </a:r>
          </a:p>
          <a:p>
            <a:pPr marL="285750" indent="-285750">
              <a:buFont typeface="Arial" panose="020B0604020202020204" pitchFamily="34" charset="0"/>
              <a:buChar char="•"/>
            </a:pPr>
            <a:r>
              <a:rPr lang="en-GB" dirty="0">
                <a:solidFill>
                  <a:schemeClr val="accent6">
                    <a:lumMod val="75000"/>
                  </a:schemeClr>
                </a:solidFill>
                <a:latin typeface="Arial" panose="020B0604020202020204" pitchFamily="34" charset="0"/>
                <a:cs typeface="Arial" panose="020B0604020202020204" pitchFamily="34" charset="0"/>
              </a:rPr>
              <a:t>Very helpful with remote care, where in person appointments are reduced </a:t>
            </a:r>
            <a:r>
              <a:rPr lang="en-GB" dirty="0">
                <a:latin typeface="Arial" panose="020B0604020202020204" pitchFamily="34" charset="0"/>
                <a:cs typeface="Arial" panose="020B0604020202020204" pitchFamily="34" charset="0"/>
              </a:rPr>
              <a:t>(University of Birmingham, 2023)</a:t>
            </a:r>
          </a:p>
          <a:p>
            <a:endParaRPr lang="en-GB" dirty="0">
              <a:solidFill>
                <a:schemeClr val="accent6">
                  <a:lumMod val="75000"/>
                </a:schemeClr>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chemeClr val="accent6">
                    <a:lumMod val="75000"/>
                  </a:schemeClr>
                </a:solidFill>
                <a:latin typeface="Arial" panose="020B0604020202020204" pitchFamily="34" charset="0"/>
                <a:cs typeface="Arial" panose="020B0604020202020204" pitchFamily="34" charset="0"/>
              </a:rPr>
              <a:t>Greatly benefits elderly who may have mobility issues. </a:t>
            </a:r>
            <a:r>
              <a:rPr lang="en-GB" dirty="0">
                <a:latin typeface="Arial" panose="020B0604020202020204" pitchFamily="34" charset="0"/>
                <a:cs typeface="Arial" panose="020B0604020202020204" pitchFamily="34" charset="0"/>
              </a:rPr>
              <a:t>(Jmir et al., 2024)</a:t>
            </a:r>
            <a:endParaRPr lang="en-GB" dirty="0">
              <a:solidFill>
                <a:schemeClr val="accent6">
                  <a:lumMod val="75000"/>
                </a:schemeClr>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8547CBB-D417-2E29-CD95-FD920C454499}"/>
              </a:ext>
            </a:extLst>
          </p:cNvPr>
          <p:cNvSpPr txBox="1"/>
          <p:nvPr/>
        </p:nvSpPr>
        <p:spPr>
          <a:xfrm>
            <a:off x="6007637" y="4457342"/>
            <a:ext cx="4085618" cy="2369880"/>
          </a:xfrm>
          <a:prstGeom prst="rect">
            <a:avLst/>
          </a:prstGeom>
          <a:noFill/>
          <a:ln>
            <a:solidFill>
              <a:srgbClr val="C00000"/>
            </a:solidFill>
          </a:ln>
        </p:spPr>
        <p:txBody>
          <a:bodyPr wrap="square" rtlCol="0">
            <a:spAutoFit/>
          </a:bodyPr>
          <a:lstStyle/>
          <a:p>
            <a:r>
              <a:rPr lang="en-GB" dirty="0">
                <a:solidFill>
                  <a:srgbClr val="FF0000"/>
                </a:solidFill>
                <a:latin typeface="Arial" panose="020B0604020202020204" pitchFamily="34" charset="0"/>
                <a:cs typeface="Arial" panose="020B0604020202020204" pitchFamily="34" charset="0"/>
              </a:rPr>
              <a:t>Challenges: </a:t>
            </a:r>
          </a:p>
          <a:p>
            <a:pPr marL="285750" indent="-285750">
              <a:buFont typeface="Arial" panose="020B0604020202020204" pitchFamily="34" charset="0"/>
              <a:buChar char="•"/>
            </a:pPr>
            <a:r>
              <a:rPr lang="en-GB" dirty="0">
                <a:solidFill>
                  <a:srgbClr val="FF0000"/>
                </a:solidFill>
                <a:latin typeface="Arial" panose="020B0604020202020204" pitchFamily="34" charset="0"/>
                <a:cs typeface="Arial" panose="020B0604020202020204" pitchFamily="34" charset="0"/>
              </a:rPr>
              <a:t>Technology is always advancing, meaning there may be an important feature or update to a smart device that an elderly person can't use, simply because they are unfamiliar to it - limits accessibility. </a:t>
            </a:r>
            <a:r>
              <a:rPr lang="en-GB" dirty="0">
                <a:latin typeface="Arial" panose="020B0604020202020204" pitchFamily="34" charset="0"/>
                <a:cs typeface="Arial" panose="020B0604020202020204" pitchFamily="34" charset="0"/>
              </a:rPr>
              <a:t>(Jmir et al., 2024)</a:t>
            </a:r>
            <a:r>
              <a:rPr lang="en-GB" dirty="0">
                <a:solidFill>
                  <a:srgbClr val="FF0000"/>
                </a:solidFill>
                <a:latin typeface="Arial" panose="020B0604020202020204" pitchFamily="34" charset="0"/>
                <a:cs typeface="Arial" panose="020B0604020202020204" pitchFamily="34" charset="0"/>
              </a:rPr>
              <a:t> </a:t>
            </a:r>
          </a:p>
        </p:txBody>
      </p:sp>
      <p:pic>
        <p:nvPicPr>
          <p:cNvPr id="34" name="Audio 33">
            <a:hlinkClick r:id="" action="ppaction://media"/>
            <a:extLst>
              <a:ext uri="{FF2B5EF4-FFF2-40B4-BE49-F238E27FC236}">
                <a16:creationId xmlns:a16="http://schemas.microsoft.com/office/drawing/2014/main" id="{6D0072D0-7336-2822-DF91-0962BC360D3C}"/>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53847512"/>
      </p:ext>
    </p:extLst>
  </p:cSld>
  <p:clrMapOvr>
    <a:masterClrMapping/>
  </p:clrMapOvr>
  <mc:AlternateContent xmlns:mc="http://schemas.openxmlformats.org/markup-compatibility/2006">
    <mc:Choice xmlns:p14="http://schemas.microsoft.com/office/powerpoint/2010/main" Requires="p14">
      <p:transition spd="slow" p14:dur="2000" advTm="98396"/>
    </mc:Choice>
    <mc:Fallback>
      <p:transition spd="slow" advTm="983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F10DA3-867B-01D8-9CB8-BE34A629E0D9}"/>
              </a:ext>
            </a:extLst>
          </p:cNvPr>
          <p:cNvSpPr>
            <a:spLocks noGrp="1"/>
          </p:cNvSpPr>
          <p:nvPr>
            <p:ph type="title"/>
          </p:nvPr>
        </p:nvSpPr>
        <p:spPr>
          <a:xfrm>
            <a:off x="793662" y="386930"/>
            <a:ext cx="10066122" cy="1298448"/>
          </a:xfrm>
        </p:spPr>
        <p:txBody>
          <a:bodyPr anchor="b">
            <a:normAutofit/>
          </a:bodyPr>
          <a:lstStyle/>
          <a:p>
            <a:r>
              <a:rPr lang="en-GB" sz="2600" b="1" u="sng" dirty="0">
                <a:latin typeface="Arial" panose="020B0604020202020204" pitchFamily="34" charset="0"/>
                <a:cs typeface="Arial" panose="020B0604020202020204" pitchFamily="34" charset="0"/>
              </a:rPr>
              <a:t>Case Study:</a:t>
            </a:r>
            <a:br>
              <a:rPr lang="en-GB" sz="2600" b="1" u="sng" dirty="0">
                <a:latin typeface="Arial" panose="020B0604020202020204" pitchFamily="34" charset="0"/>
                <a:cs typeface="Arial" panose="020B0604020202020204" pitchFamily="34" charset="0"/>
              </a:rPr>
            </a:br>
            <a:r>
              <a:rPr lang="en-GB" sz="2600" u="sng" dirty="0">
                <a:latin typeface="Arial" panose="020B0604020202020204" pitchFamily="34" charset="0"/>
                <a:cs typeface="Arial" panose="020B0604020202020204" pitchFamily="34" charset="0"/>
              </a:rPr>
              <a:t>Use of a Pilot Smart Home Monitoring System with Older Adults Living Alone (Ochieng et al., 2023)</a:t>
            </a:r>
            <a:endParaRPr lang="en-GB" sz="2600" u="sng" dirty="0"/>
          </a:p>
        </p:txBody>
      </p:sp>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8E0C540-319E-DB2C-49F4-76207BD470F3}"/>
              </a:ext>
            </a:extLst>
          </p:cNvPr>
          <p:cNvSpPr>
            <a:spLocks noGrp="1"/>
          </p:cNvSpPr>
          <p:nvPr>
            <p:ph idx="1"/>
          </p:nvPr>
        </p:nvSpPr>
        <p:spPr>
          <a:xfrm>
            <a:off x="793661" y="2599509"/>
            <a:ext cx="4530898" cy="3639450"/>
          </a:xfrm>
        </p:spPr>
        <p:txBody>
          <a:bodyPr anchor="ctr">
            <a:normAutofit/>
          </a:bodyPr>
          <a:lstStyle/>
          <a:p>
            <a:pPr>
              <a:lnSpc>
                <a:spcPct val="100000"/>
              </a:lnSpc>
            </a:pPr>
            <a:r>
              <a:rPr lang="en-GB" sz="1100" dirty="0">
                <a:latin typeface="Arial" panose="020B0604020202020204" pitchFamily="34" charset="0"/>
                <a:cs typeface="Arial" panose="020B0604020202020204" pitchFamily="34" charset="0"/>
              </a:rPr>
              <a:t>Carried out in East Midlands and published in 2023, this study aimed to explore the experiences that older people and their next-of-kin have with smart devices monitoring daily activity.</a:t>
            </a:r>
          </a:p>
          <a:p>
            <a:pPr>
              <a:lnSpc>
                <a:spcPct val="100000"/>
              </a:lnSpc>
            </a:pPr>
            <a:r>
              <a:rPr lang="en-GB" sz="1100" dirty="0">
                <a:latin typeface="Arial" panose="020B0604020202020204" pitchFamily="34" charset="0"/>
                <a:cs typeface="Arial" panose="020B0604020202020204" pitchFamily="34" charset="0"/>
              </a:rPr>
              <a:t> The Howz kit (smart sensors) was the piece of technology used, placed on everyday appliances to gather information on the daily routine.</a:t>
            </a:r>
          </a:p>
          <a:p>
            <a:pPr>
              <a:lnSpc>
                <a:spcPct val="100000"/>
              </a:lnSpc>
            </a:pPr>
            <a:r>
              <a:rPr lang="en-GB" sz="1100" dirty="0">
                <a:latin typeface="Arial" panose="020B0604020202020204" pitchFamily="34" charset="0"/>
                <a:cs typeface="Arial" panose="020B0604020202020204" pitchFamily="34" charset="0"/>
              </a:rPr>
              <a:t> It also considered any irregular things in their routine, with the older adults' GPs receiving their information on a weekly basis.</a:t>
            </a:r>
          </a:p>
          <a:p>
            <a:pPr>
              <a:lnSpc>
                <a:spcPct val="100000"/>
              </a:lnSpc>
            </a:pPr>
            <a:r>
              <a:rPr lang="en-GB" sz="1100" dirty="0">
                <a:latin typeface="Arial" panose="020B0604020202020204" pitchFamily="34" charset="0"/>
                <a:cs typeface="Arial" panose="020B0604020202020204" pitchFamily="34" charset="0"/>
              </a:rPr>
              <a:t> Data was collected from 2017 to 2018 after 1, 3 and 8 months.</a:t>
            </a:r>
          </a:p>
          <a:p>
            <a:pPr marL="0" indent="0">
              <a:lnSpc>
                <a:spcPct val="100000"/>
              </a:lnSpc>
              <a:buNone/>
            </a:pPr>
            <a:r>
              <a:rPr lang="en-GB" sz="1100" b="1" u="sng" dirty="0">
                <a:latin typeface="Arial" panose="020B0604020202020204" pitchFamily="34" charset="0"/>
                <a:cs typeface="Arial" panose="020B0604020202020204" pitchFamily="34" charset="0"/>
              </a:rPr>
              <a:t>After installing:</a:t>
            </a:r>
          </a:p>
          <a:p>
            <a:pPr>
              <a:lnSpc>
                <a:spcPct val="100000"/>
              </a:lnSpc>
            </a:pPr>
            <a:r>
              <a:rPr lang="en-GB" sz="1100" dirty="0">
                <a:latin typeface="Arial" panose="020B0604020202020204" pitchFamily="34" charset="0"/>
                <a:cs typeface="Arial" panose="020B0604020202020204" pitchFamily="34" charset="0"/>
              </a:rPr>
              <a:t>The older adults got used to the sensors in days and their next-of-kins reported a sense of security and safety knowing they were able to access information into their older relative's daily activities. </a:t>
            </a:r>
          </a:p>
          <a:p>
            <a:pPr>
              <a:lnSpc>
                <a:spcPct val="100000"/>
              </a:lnSpc>
            </a:pPr>
            <a:r>
              <a:rPr lang="en-GB" sz="1100" dirty="0">
                <a:latin typeface="Arial" panose="020B0604020202020204" pitchFamily="34" charset="0"/>
                <a:cs typeface="Arial" panose="020B0604020202020204" pitchFamily="34" charset="0"/>
              </a:rPr>
              <a:t>It promoted healthy physical behaviour for the older adults, wanting to look after themselves so their next-of-kin didn't worry about them.</a:t>
            </a:r>
          </a:p>
        </p:txBody>
      </p:sp>
      <p:pic>
        <p:nvPicPr>
          <p:cNvPr id="5" name="Picture 4" descr="A white phone with different types of devices&#10;&#10;AI-generated content may be incorrect.">
            <a:extLst>
              <a:ext uri="{FF2B5EF4-FFF2-40B4-BE49-F238E27FC236}">
                <a16:creationId xmlns:a16="http://schemas.microsoft.com/office/drawing/2014/main" id="{68AB4C0E-EC30-7C37-1D79-93E4BE0E2D5E}"/>
              </a:ext>
            </a:extLst>
          </p:cNvPr>
          <p:cNvPicPr>
            <a:picLocks noChangeAspect="1"/>
          </p:cNvPicPr>
          <p:nvPr/>
        </p:nvPicPr>
        <p:blipFill>
          <a:blip r:embed="rId4"/>
          <a:stretch>
            <a:fillRect/>
          </a:stretch>
        </p:blipFill>
        <p:spPr>
          <a:xfrm>
            <a:off x="5911532" y="2776980"/>
            <a:ext cx="5150277" cy="3128793"/>
          </a:xfrm>
          <a:prstGeom prst="rect">
            <a:avLst/>
          </a:prstGeom>
        </p:spPr>
      </p:pic>
      <p:sp>
        <p:nvSpPr>
          <p:cNvPr id="16" name="Rectangle 1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Audio 33">
            <a:hlinkClick r:id="" action="ppaction://media"/>
            <a:extLst>
              <a:ext uri="{FF2B5EF4-FFF2-40B4-BE49-F238E27FC236}">
                <a16:creationId xmlns:a16="http://schemas.microsoft.com/office/drawing/2014/main" id="{18FB3DEB-5AC3-2FEA-1E57-96A7B3143FD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0437766"/>
      </p:ext>
    </p:extLst>
  </p:cSld>
  <p:clrMapOvr>
    <a:masterClrMapping/>
  </p:clrMapOvr>
  <mc:AlternateContent xmlns:mc="http://schemas.openxmlformats.org/markup-compatibility/2006">
    <mc:Choice xmlns:p14="http://schemas.microsoft.com/office/powerpoint/2010/main" Requires="p14">
      <p:transition spd="slow" p14:dur="2000" advTm="78079"/>
    </mc:Choice>
    <mc:Fallback>
      <p:transition spd="slow" advTm="780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F2869-A2F2-20EE-765D-536702CE049A}"/>
              </a:ext>
            </a:extLst>
          </p:cNvPr>
          <p:cNvSpPr>
            <a:spLocks noGrp="1"/>
          </p:cNvSpPr>
          <p:nvPr>
            <p:ph type="title"/>
          </p:nvPr>
        </p:nvSpPr>
        <p:spPr/>
        <p:txBody>
          <a:bodyPr/>
          <a:lstStyle/>
          <a:p>
            <a:pPr>
              <a:lnSpc>
                <a:spcPct val="100000"/>
              </a:lnSpc>
            </a:pPr>
            <a:r>
              <a:rPr lang="en-GB" b="1" u="sng" dirty="0">
                <a:latin typeface="Arial" panose="020B0604020202020204" pitchFamily="34" charset="0"/>
                <a:cs typeface="Arial" panose="020B0604020202020204" pitchFamily="34" charset="0"/>
              </a:rPr>
              <a:t>Case Study:</a:t>
            </a:r>
            <a:r>
              <a:rPr lang="en-GB" b="1" dirty="0">
                <a:latin typeface="Arial" panose="020B0604020202020204" pitchFamily="34" charset="0"/>
                <a:cs typeface="Arial" panose="020B0604020202020204" pitchFamily="34" charset="0"/>
              </a:rPr>
              <a:t> </a:t>
            </a:r>
            <a:br>
              <a:rPr lang="en-GB" b="1"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Link to NHS Long Term Plan (NHS England, 2019)</a:t>
            </a:r>
            <a:endParaRPr lang="en-GB" sz="2600" dirty="0"/>
          </a:p>
        </p:txBody>
      </p:sp>
      <p:sp>
        <p:nvSpPr>
          <p:cNvPr id="3" name="Content Placeholder 2">
            <a:extLst>
              <a:ext uri="{FF2B5EF4-FFF2-40B4-BE49-F238E27FC236}">
                <a16:creationId xmlns:a16="http://schemas.microsoft.com/office/drawing/2014/main" id="{58F1932F-4FA0-FB12-CF19-BA836183F78E}"/>
              </a:ext>
            </a:extLst>
          </p:cNvPr>
          <p:cNvSpPr>
            <a:spLocks noGrp="1"/>
          </p:cNvSpPr>
          <p:nvPr>
            <p:ph idx="1"/>
          </p:nvPr>
        </p:nvSpPr>
        <p:spPr/>
        <p:txBody>
          <a:bodyPr>
            <a:normAutofit lnSpcReduction="10000"/>
          </a:bodyPr>
          <a:lstStyle/>
          <a:p>
            <a:pPr marL="0" indent="0" algn="ctr">
              <a:lnSpc>
                <a:spcPct val="100000"/>
              </a:lnSpc>
              <a:buNone/>
            </a:pPr>
            <a:r>
              <a:rPr lang="en-GB" sz="3600" dirty="0">
                <a:latin typeface="Arial" panose="020B0604020202020204" pitchFamily="34" charset="0"/>
                <a:cs typeface="Arial" panose="020B0604020202020204" pitchFamily="34" charset="0"/>
              </a:rPr>
              <a:t>Though this study was done before 2019 (when the policy was released), it outlines the foundations of the NHS Long Term Plan, which aims to use tools such as digital monitoring to reduce unnecessary hospital admissions as well as support wellbeing. This shows the state of technology for elderly care is always evolving and it will only continue to grow and improve.</a:t>
            </a:r>
          </a:p>
        </p:txBody>
      </p:sp>
      <p:pic>
        <p:nvPicPr>
          <p:cNvPr id="28" name="Audio 27">
            <a:hlinkClick r:id="" action="ppaction://media"/>
            <a:extLst>
              <a:ext uri="{FF2B5EF4-FFF2-40B4-BE49-F238E27FC236}">
                <a16:creationId xmlns:a16="http://schemas.microsoft.com/office/drawing/2014/main" id="{36C8915B-8D6F-99C5-F55A-4256FDECB176}"/>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79998841"/>
      </p:ext>
    </p:extLst>
  </p:cSld>
  <p:clrMapOvr>
    <a:masterClrMapping/>
  </p:clrMapOvr>
  <mc:AlternateContent xmlns:mc="http://schemas.openxmlformats.org/markup-compatibility/2006">
    <mc:Choice xmlns:p14="http://schemas.microsoft.com/office/powerpoint/2010/main" Requires="p14">
      <p:transition spd="slow" p14:dur="2000" advTm="37077"/>
    </mc:Choice>
    <mc:Fallback>
      <p:transition spd="slow" advTm="370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5130E-DBFB-987E-20E8-1515E793B807}"/>
              </a:ext>
            </a:extLst>
          </p:cNvPr>
          <p:cNvSpPr>
            <a:spLocks noGrp="1"/>
          </p:cNvSpPr>
          <p:nvPr>
            <p:ph type="title"/>
          </p:nvPr>
        </p:nvSpPr>
        <p:spPr/>
        <p:txBody>
          <a:bodyPr>
            <a:normAutofit/>
          </a:bodyPr>
          <a:lstStyle/>
          <a:p>
            <a:r>
              <a:rPr lang="en-GB" sz="4000" b="1" u="sng" dirty="0">
                <a:latin typeface="Arial" panose="020B0604020202020204" pitchFamily="34" charset="0"/>
                <a:cs typeface="Arial" panose="020B0604020202020204" pitchFamily="34" charset="0"/>
              </a:rPr>
              <a:t>Recommendations for Improvement</a:t>
            </a:r>
            <a:endParaRPr lang="en-GB" sz="4000" dirty="0"/>
          </a:p>
        </p:txBody>
      </p:sp>
      <p:sp>
        <p:nvSpPr>
          <p:cNvPr id="3" name="Content Placeholder 2">
            <a:extLst>
              <a:ext uri="{FF2B5EF4-FFF2-40B4-BE49-F238E27FC236}">
                <a16:creationId xmlns:a16="http://schemas.microsoft.com/office/drawing/2014/main" id="{65910039-61D1-1698-9BA2-A85F38F0D520}"/>
              </a:ext>
            </a:extLst>
          </p:cNvPr>
          <p:cNvSpPr>
            <a:spLocks noGrp="1"/>
          </p:cNvSpPr>
          <p:nvPr>
            <p:ph idx="1"/>
          </p:nvPr>
        </p:nvSpPr>
        <p:spPr>
          <a:xfrm>
            <a:off x="838200" y="1825625"/>
            <a:ext cx="10515600" cy="4667250"/>
          </a:xfrm>
        </p:spPr>
        <p:txBody>
          <a:bodyPr>
            <a:normAutofit fontScale="85000" lnSpcReduction="10000"/>
          </a:bodyPr>
          <a:lstStyle/>
          <a:p>
            <a:pPr marL="0" indent="0">
              <a:lnSpc>
                <a:spcPct val="110000"/>
              </a:lnSpc>
              <a:buNone/>
            </a:pPr>
            <a:r>
              <a:rPr lang="en-GB" sz="2000" b="1" u="sng" dirty="0">
                <a:latin typeface="Arial" panose="020B0604020202020204" pitchFamily="34" charset="0"/>
                <a:cs typeface="Arial" panose="020B0604020202020204" pitchFamily="34" charset="0"/>
              </a:rPr>
              <a:t>Enhanced caregiver support:</a:t>
            </a:r>
          </a:p>
          <a:p>
            <a:pPr>
              <a:lnSpc>
                <a:spcPct val="110000"/>
              </a:lnSpc>
            </a:pPr>
            <a:r>
              <a:rPr lang="en-GB" sz="2000" dirty="0">
                <a:latin typeface="Arial" panose="020B0604020202020204" pitchFamily="34" charset="0"/>
                <a:cs typeface="Arial" panose="020B0604020202020204" pitchFamily="34" charset="0"/>
              </a:rPr>
              <a:t>This could be enhanced using a digital communication platform that connect a patient's caregivers at home and their healthcare professionals. For example, health and medication tracking. Here, health professionals can log important health information. (</a:t>
            </a:r>
            <a:r>
              <a:rPr lang="en-GB" sz="2000" dirty="0" err="1">
                <a:latin typeface="Arial" panose="020B0604020202020204" pitchFamily="34" charset="0"/>
                <a:cs typeface="Arial" panose="020B0604020202020204" pitchFamily="34" charset="0"/>
              </a:rPr>
              <a:t>Szczepura</a:t>
            </a:r>
            <a:r>
              <a:rPr lang="en-GB" sz="2000" dirty="0">
                <a:latin typeface="Arial" panose="020B0604020202020204" pitchFamily="34" charset="0"/>
                <a:cs typeface="Arial" panose="020B0604020202020204" pitchFamily="34" charset="0"/>
              </a:rPr>
              <a:t> et al,. 2024)</a:t>
            </a:r>
          </a:p>
          <a:p>
            <a:pPr marL="0" indent="0">
              <a:lnSpc>
                <a:spcPct val="110000"/>
              </a:lnSpc>
              <a:buNone/>
            </a:pPr>
            <a:r>
              <a:rPr lang="en-GB" sz="2000" b="1" u="sng" dirty="0">
                <a:latin typeface="Arial" panose="020B0604020202020204" pitchFamily="34" charset="0"/>
                <a:cs typeface="Arial" panose="020B0604020202020204" pitchFamily="34" charset="0"/>
              </a:rPr>
              <a:t>Use of the Biological Theory of Ageing:</a:t>
            </a:r>
          </a:p>
          <a:p>
            <a:pPr>
              <a:lnSpc>
                <a:spcPct val="110000"/>
              </a:lnSpc>
            </a:pPr>
            <a:r>
              <a:rPr lang="en-GB" sz="2000" dirty="0">
                <a:latin typeface="Arial" panose="020B0604020202020204" pitchFamily="34" charset="0"/>
                <a:cs typeface="Arial" panose="020B0604020202020204" pitchFamily="34" charset="0"/>
              </a:rPr>
              <a:t>To discourage the wear and tear of cells and body systems as ageing occurs, we can promote regular physical activity or introduce health programmes that focus on delaying the onset of age-related diseases caused by lack of movement. (Liu et al., 2024)</a:t>
            </a:r>
          </a:p>
          <a:p>
            <a:pPr marL="0" indent="0">
              <a:lnSpc>
                <a:spcPct val="110000"/>
              </a:lnSpc>
              <a:buNone/>
            </a:pPr>
            <a:r>
              <a:rPr lang="en-GB" sz="2000" b="1" u="sng" dirty="0">
                <a:latin typeface="Arial" panose="020B0604020202020204" pitchFamily="34" charset="0"/>
                <a:cs typeface="Arial" panose="020B0604020202020204" pitchFamily="34" charset="0"/>
              </a:rPr>
              <a:t>Stronger enforcement of existing legislation:</a:t>
            </a:r>
            <a:endParaRPr lang="en-GB" sz="2000" b="1" dirty="0">
              <a:latin typeface="Arial" panose="020B0604020202020204" pitchFamily="34" charset="0"/>
              <a:cs typeface="Arial" panose="020B0604020202020204" pitchFamily="34" charset="0"/>
            </a:endParaRPr>
          </a:p>
          <a:p>
            <a:pPr marL="0" indent="0">
              <a:lnSpc>
                <a:spcPct val="110000"/>
              </a:lnSpc>
              <a:buNone/>
            </a:pPr>
            <a:r>
              <a:rPr lang="en-GB" sz="2000" dirty="0">
                <a:latin typeface="Arial" panose="020B0604020202020204" pitchFamily="34" charset="0"/>
                <a:cs typeface="Arial" panose="020B0604020202020204" pitchFamily="34" charset="0"/>
              </a:rPr>
              <a:t>This could include increased funding for community-based elderly services or mandatory training for caregivers in the use of assistive technologies. (WHO, 2021)</a:t>
            </a:r>
          </a:p>
          <a:p>
            <a:pPr marL="0" indent="0">
              <a:lnSpc>
                <a:spcPct val="110000"/>
              </a:lnSpc>
              <a:buNone/>
            </a:pPr>
            <a:r>
              <a:rPr lang="en-GB" sz="2000" dirty="0">
                <a:latin typeface="Arial" panose="020B0604020202020204" pitchFamily="34" charset="0"/>
                <a:cs typeface="Arial" panose="020B0604020202020204" pitchFamily="34" charset="0"/>
              </a:rPr>
              <a:t> Furthermore, policies like the Care Act 2014 and the Equality Act 2010 should continue to evolve to ensure that all older adults have equitable access to health resources, technology, and quality care. </a:t>
            </a:r>
          </a:p>
          <a:p>
            <a:pPr marL="0" indent="0">
              <a:buNone/>
            </a:pPr>
            <a:endParaRPr lang="en-GB" sz="2200" dirty="0">
              <a:latin typeface="Arial" panose="020B0604020202020204" pitchFamily="34" charset="0"/>
              <a:cs typeface="Arial" panose="020B0604020202020204" pitchFamily="34" charset="0"/>
            </a:endParaRPr>
          </a:p>
        </p:txBody>
      </p:sp>
      <p:pic>
        <p:nvPicPr>
          <p:cNvPr id="43" name="Audio 42">
            <a:hlinkClick r:id="" action="ppaction://media"/>
            <a:extLst>
              <a:ext uri="{FF2B5EF4-FFF2-40B4-BE49-F238E27FC236}">
                <a16:creationId xmlns:a16="http://schemas.microsoft.com/office/drawing/2014/main" id="{3551C977-0B29-E229-7608-4CDEDA9C5459}"/>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70208431"/>
      </p:ext>
    </p:extLst>
  </p:cSld>
  <p:clrMapOvr>
    <a:masterClrMapping/>
  </p:clrMapOvr>
  <mc:AlternateContent xmlns:mc="http://schemas.openxmlformats.org/markup-compatibility/2006">
    <mc:Choice xmlns:p14="http://schemas.microsoft.com/office/powerpoint/2010/main" Requires="p14">
      <p:transition spd="slow" p14:dur="2000" advTm="112282"/>
    </mc:Choice>
    <mc:Fallback>
      <p:transition spd="slow" advTm="1122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B709F-E08D-3E85-5865-62A0AFF902DC}"/>
              </a:ext>
            </a:extLst>
          </p:cNvPr>
          <p:cNvSpPr>
            <a:spLocks noGrp="1"/>
          </p:cNvSpPr>
          <p:nvPr>
            <p:ph type="title"/>
          </p:nvPr>
        </p:nvSpPr>
        <p:spPr/>
        <p:txBody>
          <a:bodyPr/>
          <a:lstStyle/>
          <a:p>
            <a:r>
              <a:rPr lang="en-GB" b="1" u="sng" dirty="0">
                <a:latin typeface="Arial" panose="020B0604020202020204" pitchFamily="34" charset="0"/>
                <a:cs typeface="Arial" panose="020B0604020202020204" pitchFamily="34" charset="0"/>
              </a:rPr>
              <a:t>Conclusion</a:t>
            </a:r>
            <a:endParaRPr lang="en-GB" dirty="0"/>
          </a:p>
        </p:txBody>
      </p:sp>
      <p:sp>
        <p:nvSpPr>
          <p:cNvPr id="3" name="Content Placeholder 2">
            <a:extLst>
              <a:ext uri="{FF2B5EF4-FFF2-40B4-BE49-F238E27FC236}">
                <a16:creationId xmlns:a16="http://schemas.microsoft.com/office/drawing/2014/main" id="{03261076-A1E5-3290-9716-854B4BC7A872}"/>
              </a:ext>
            </a:extLst>
          </p:cNvPr>
          <p:cNvSpPr>
            <a:spLocks noGrp="1"/>
          </p:cNvSpPr>
          <p:nvPr>
            <p:ph idx="1"/>
          </p:nvPr>
        </p:nvSpPr>
        <p:spPr>
          <a:xfrm>
            <a:off x="838200" y="1690688"/>
            <a:ext cx="10515600" cy="4351338"/>
          </a:xfrm>
        </p:spPr>
        <p:txBody>
          <a:bodyPr>
            <a:normAutofit/>
          </a:bodyPr>
          <a:lstStyle/>
          <a:p>
            <a:pPr>
              <a:lnSpc>
                <a:spcPct val="100000"/>
              </a:lnSpc>
            </a:pPr>
            <a:r>
              <a:rPr lang="en-GB" sz="2400" dirty="0">
                <a:latin typeface="Arial" panose="020B0604020202020204" pitchFamily="34" charset="0"/>
                <a:cs typeface="Arial" panose="020B0604020202020204" pitchFamily="34" charset="0"/>
              </a:rPr>
              <a:t>Ageing is a complicated process which is influenced by biological, environmental, and psychological factors, and there is still ongoing research exploring the impacts of these processes. (WHO, 2021)</a:t>
            </a:r>
          </a:p>
          <a:p>
            <a:pPr>
              <a:lnSpc>
                <a:spcPct val="100000"/>
              </a:lnSpc>
            </a:pPr>
            <a:r>
              <a:rPr lang="en-GB" sz="2400" dirty="0">
                <a:latin typeface="Arial" panose="020B0604020202020204" pitchFamily="34" charset="0"/>
                <a:cs typeface="Arial" panose="020B0604020202020204" pitchFamily="34" charset="0"/>
              </a:rPr>
              <a:t>Using theoretical frameworks can help us to understand the physical, emotional, and social aspects of ageing; however, they will not be enough to help address the practical challenges the aging population face without the support of effective policies and evaluation of these policies, and technological innovation, and gradual improvement of the systems we already have in place. (WHO, 2021)</a:t>
            </a:r>
          </a:p>
          <a:p>
            <a:pPr marL="0" indent="0">
              <a:buNone/>
            </a:pPr>
            <a:endParaRPr lang="en-GB" dirty="0"/>
          </a:p>
        </p:txBody>
      </p:sp>
      <p:pic>
        <p:nvPicPr>
          <p:cNvPr id="35" name="Audio 34">
            <a:hlinkClick r:id="" action="ppaction://media"/>
            <a:extLst>
              <a:ext uri="{FF2B5EF4-FFF2-40B4-BE49-F238E27FC236}">
                <a16:creationId xmlns:a16="http://schemas.microsoft.com/office/drawing/2014/main" id="{BC52850D-93D4-5C60-C02F-DF27C62850AF}"/>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53678615"/>
      </p:ext>
    </p:extLst>
  </p:cSld>
  <p:clrMapOvr>
    <a:masterClrMapping/>
  </p:clrMapOvr>
  <mc:AlternateContent xmlns:mc="http://schemas.openxmlformats.org/markup-compatibility/2006">
    <mc:Choice xmlns:p14="http://schemas.microsoft.com/office/powerpoint/2010/main" Requires="p14">
      <p:transition spd="slow" p14:dur="2000" advTm="69444"/>
    </mc:Choice>
    <mc:Fallback>
      <p:transition spd="slow" advTm="694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269EA-A0F9-1362-688D-715A4BEFBE81}"/>
              </a:ext>
            </a:extLst>
          </p:cNvPr>
          <p:cNvSpPr>
            <a:spLocks noGrp="1"/>
          </p:cNvSpPr>
          <p:nvPr>
            <p:ph type="title"/>
          </p:nvPr>
        </p:nvSpPr>
        <p:spPr>
          <a:xfrm>
            <a:off x="433046" y="359895"/>
            <a:ext cx="10515600" cy="1325563"/>
          </a:xfrm>
        </p:spPr>
        <p:txBody>
          <a:bodyPr>
            <a:normAutofit/>
          </a:bodyPr>
          <a:lstStyle/>
          <a:p>
            <a:r>
              <a:rPr lang="en-GB" sz="3600" b="1" u="sng" dirty="0">
                <a:latin typeface="Arial" panose="020B0604020202020204" pitchFamily="34" charset="0"/>
                <a:cs typeface="Arial" panose="020B0604020202020204" pitchFamily="34" charset="0"/>
              </a:rPr>
              <a:t>References</a:t>
            </a:r>
          </a:p>
        </p:txBody>
      </p:sp>
      <p:sp>
        <p:nvSpPr>
          <p:cNvPr id="5" name="Rectangle 2">
            <a:extLst>
              <a:ext uri="{FF2B5EF4-FFF2-40B4-BE49-F238E27FC236}">
                <a16:creationId xmlns:a16="http://schemas.microsoft.com/office/drawing/2014/main" id="{3186B930-9253-925B-2F75-BE2DA104CC96}"/>
              </a:ext>
            </a:extLst>
          </p:cNvPr>
          <p:cNvSpPr>
            <a:spLocks noChangeArrowheads="1"/>
          </p:cNvSpPr>
          <p:nvPr/>
        </p:nvSpPr>
        <p:spPr bwMode="auto">
          <a:xfrm>
            <a:off x="954380" y="2108111"/>
            <a:ext cx="9557657" cy="730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91440" bIns="0" numCol="1" anchor="ctr" anchorCtr="0" compatLnSpc="1">
            <a:prstTxWarp prst="textNoShape">
              <a:avLst/>
            </a:prstTxWarp>
            <a:spAutoFit/>
          </a:bodyPr>
          <a:lstStyle/>
          <a:p>
            <a:pPr marL="171450" lvl="0" indent="-171450" eaLnBrk="0" fontAlgn="base" hangingPunct="0">
              <a:lnSpc>
                <a:spcPct val="150000"/>
              </a:lnSpc>
              <a:spcBef>
                <a:spcPct val="0"/>
              </a:spcBef>
              <a:spcAft>
                <a:spcPct val="0"/>
              </a:spcAft>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Barton, C., Sturge, G. and Harker, R. (2024). The UK’s changing population. [online] House of Commons Library. Available at: </a:t>
            </a:r>
            <a:r>
              <a:rPr lang="en-GB" altLang="en-US" sz="1100" dirty="0">
                <a:latin typeface="Arial" panose="020B0604020202020204" pitchFamily="34" charset="0"/>
                <a:cs typeface="Arial" panose="020B0604020202020204" pitchFamily="34" charset="0"/>
                <a:hlinkClick r:id="rId2"/>
              </a:rPr>
              <a:t>https://commonslibrary.parliament.uk/the-uks-changing-population/</a:t>
            </a:r>
            <a:r>
              <a:rPr lang="en-GB" altLang="en-US" sz="1100" dirty="0">
                <a:latin typeface="Arial" panose="020B0604020202020204" pitchFamily="34" charset="0"/>
                <a:cs typeface="Arial" panose="020B0604020202020204" pitchFamily="34" charset="0"/>
              </a:rPr>
              <a:t>.</a:t>
            </a:r>
          </a:p>
          <a:p>
            <a:pPr marL="171450" lvl="0" indent="-171450" eaLnBrk="0" fontAlgn="base" hangingPunct="0">
              <a:lnSpc>
                <a:spcPct val="150000"/>
              </a:lnSpc>
              <a:spcBef>
                <a:spcPct val="0"/>
              </a:spcBef>
              <a:spcAft>
                <a:spcPct val="0"/>
              </a:spcAft>
              <a:buFont typeface="Arial" panose="020B0604020202020204" pitchFamily="34" charset="0"/>
              <a:buChar char="•"/>
            </a:pPr>
            <a:endPar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6" name="Rectangle 3">
            <a:extLst>
              <a:ext uri="{FF2B5EF4-FFF2-40B4-BE49-F238E27FC236}">
                <a16:creationId xmlns:a16="http://schemas.microsoft.com/office/drawing/2014/main" id="{B54E2FFE-EBE8-3715-DB3B-759C09D5BBF5}"/>
              </a:ext>
            </a:extLst>
          </p:cNvPr>
          <p:cNvSpPr>
            <a:spLocks noChangeArrowheads="1"/>
          </p:cNvSpPr>
          <p:nvPr/>
        </p:nvSpPr>
        <p:spPr bwMode="auto">
          <a:xfrm>
            <a:off x="954380" y="2649806"/>
            <a:ext cx="11036969" cy="507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91440" bIns="0" numCol="1" anchor="ctr" anchorCtr="0" compatLnSpc="1">
            <a:prstTxWarp prst="textNoShape">
              <a:avLst/>
            </a:prstTxWarp>
            <a:spAutoFit/>
          </a:bodyPr>
          <a:lstStyle/>
          <a:p>
            <a:pPr marL="171450" lvl="0" indent="-171450" eaLnBrk="0" fontAlgn="base" hangingPunct="0">
              <a:spcBef>
                <a:spcPct val="0"/>
              </a:spcBef>
              <a:spcAft>
                <a:spcPct val="0"/>
              </a:spcAft>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Department of Health &amp; Social Care (2025). Care and Support Statutory Guidance. [online] GOV.UK. Available at: </a:t>
            </a:r>
            <a:r>
              <a:rPr lang="en-GB" altLang="en-US" sz="1100" dirty="0">
                <a:latin typeface="Arial" panose="020B0604020202020204" pitchFamily="34" charset="0"/>
                <a:cs typeface="Arial" panose="020B0604020202020204" pitchFamily="34" charset="0"/>
                <a:hlinkClick r:id="rId3"/>
              </a:rPr>
              <a:t>https://www.gov.uk/government/publications/care-act-statutory-guidance/care-and-support-statutory-guidance</a:t>
            </a:r>
            <a:r>
              <a:rPr lang="en-GB" altLang="en-US" sz="1100" dirty="0">
                <a:latin typeface="Arial" panose="020B0604020202020204" pitchFamily="34" charset="0"/>
                <a:cs typeface="Arial" panose="020B0604020202020204" pitchFamily="34" charset="0"/>
              </a:rPr>
              <a:t>.</a:t>
            </a:r>
          </a:p>
          <a:p>
            <a:pPr marL="171450" lvl="0" indent="-171450" eaLnBrk="0" fontAlgn="base" hangingPunct="0">
              <a:spcBef>
                <a:spcPct val="0"/>
              </a:spcBef>
              <a:spcAft>
                <a:spcPct val="0"/>
              </a:spcAft>
              <a:buFont typeface="Arial" panose="020B0604020202020204" pitchFamily="34" charset="0"/>
              <a:buChar char="•"/>
            </a:pPr>
            <a:endPar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7" name="Rectangle 4">
            <a:extLst>
              <a:ext uri="{FF2B5EF4-FFF2-40B4-BE49-F238E27FC236}">
                <a16:creationId xmlns:a16="http://schemas.microsoft.com/office/drawing/2014/main" id="{7B82AC50-084B-7B06-EE50-A0CCA9F32DEB}"/>
              </a:ext>
            </a:extLst>
          </p:cNvPr>
          <p:cNvSpPr>
            <a:spLocks noChangeArrowheads="1"/>
          </p:cNvSpPr>
          <p:nvPr/>
        </p:nvSpPr>
        <p:spPr bwMode="auto">
          <a:xfrm>
            <a:off x="954380" y="3015002"/>
            <a:ext cx="10628748" cy="730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91440" bIns="0" numCol="1" anchor="ctr" anchorCtr="0" compatLnSpc="1">
            <a:prstTxWarp prst="textNoShape">
              <a:avLst/>
            </a:prstTxWarp>
            <a:spAutoFit/>
          </a:bodyPr>
          <a:lstStyle/>
          <a:p>
            <a:pPr marL="171450" lvl="0" indent="-171450" eaLnBrk="0" fontAlgn="base" hangingPunct="0">
              <a:lnSpc>
                <a:spcPct val="150000"/>
              </a:lnSpc>
              <a:spcBef>
                <a:spcPct val="0"/>
              </a:spcBef>
              <a:spcAft>
                <a:spcPct val="0"/>
              </a:spcAft>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Mauk, K.L. (2023). Gerontological nursing: Competencies for care. 5th ed. [online] Burlington, Ma: Jones &amp; Bartlett Learning. Available at: </a:t>
            </a:r>
            <a:r>
              <a:rPr lang="en-GB" altLang="en-US" sz="1100" dirty="0">
                <a:latin typeface="Arial" panose="020B0604020202020204" pitchFamily="34" charset="0"/>
                <a:cs typeface="Arial" panose="020B0604020202020204" pitchFamily="34" charset="0"/>
                <a:hlinkClick r:id="rId4"/>
              </a:rPr>
              <a:t>https://samples.jbpub.com/9781284104479/Chapter_3.pdf</a:t>
            </a:r>
            <a:r>
              <a:rPr lang="en-GB" altLang="en-US" sz="1100" dirty="0">
                <a:latin typeface="Arial" panose="020B0604020202020204" pitchFamily="34" charset="0"/>
                <a:cs typeface="Arial" panose="020B0604020202020204" pitchFamily="34" charset="0"/>
              </a:rPr>
              <a:t>.</a:t>
            </a:r>
          </a:p>
          <a:p>
            <a:pPr marL="171450" lvl="0" indent="-171450" eaLnBrk="0" fontAlgn="base" hangingPunct="0">
              <a:lnSpc>
                <a:spcPct val="150000"/>
              </a:lnSpc>
              <a:spcBef>
                <a:spcPct val="0"/>
              </a:spcBef>
              <a:spcAft>
                <a:spcPct val="0"/>
              </a:spcAft>
              <a:buFont typeface="Arial" panose="020B0604020202020204" pitchFamily="34" charset="0"/>
              <a:buChar char="•"/>
            </a:pPr>
            <a:endPar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8" name="Rectangle 5">
            <a:extLst>
              <a:ext uri="{FF2B5EF4-FFF2-40B4-BE49-F238E27FC236}">
                <a16:creationId xmlns:a16="http://schemas.microsoft.com/office/drawing/2014/main" id="{611163B0-399D-2890-010D-3F8A15B1BBAF}"/>
              </a:ext>
            </a:extLst>
          </p:cNvPr>
          <p:cNvSpPr>
            <a:spLocks noChangeArrowheads="1"/>
          </p:cNvSpPr>
          <p:nvPr/>
        </p:nvSpPr>
        <p:spPr bwMode="auto">
          <a:xfrm>
            <a:off x="954380" y="3542284"/>
            <a:ext cx="10515600" cy="984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91440" bIns="0" numCol="1" anchor="ctr" anchorCtr="0" compatLnSpc="1">
            <a:prstTxWarp prst="textNoShape">
              <a:avLst/>
            </a:prstTxWarp>
            <a:spAutoFit/>
          </a:bodyPr>
          <a:lstStyle/>
          <a:p>
            <a:pPr marL="171450" lvl="0" indent="-171450" eaLnBrk="0" fontAlgn="base" hangingPunct="0">
              <a:lnSpc>
                <a:spcPct val="150000"/>
              </a:lnSpc>
              <a:spcBef>
                <a:spcPct val="0"/>
              </a:spcBef>
              <a:spcAft>
                <a:spcPct val="0"/>
              </a:spcAft>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The King's Fund (2024b). Social Care 360: Expenditure. [online] The King’s Fund. Available at: </a:t>
            </a:r>
            <a:r>
              <a:rPr lang="en-GB" altLang="en-US" sz="1100" dirty="0">
                <a:latin typeface="Arial" panose="020B0604020202020204" pitchFamily="34" charset="0"/>
                <a:cs typeface="Arial" panose="020B0604020202020204" pitchFamily="34" charset="0"/>
                <a:hlinkClick r:id="rId5"/>
              </a:rPr>
              <a:t>https://www.kingsfund.org.uk/insight-and-analysis/long-reads/social-care-360-expenditure</a:t>
            </a:r>
            <a:r>
              <a:rPr lang="en-GB" altLang="en-US" sz="1100" dirty="0">
                <a:latin typeface="Arial" panose="020B0604020202020204" pitchFamily="34" charset="0"/>
                <a:cs typeface="Arial" panose="020B0604020202020204" pitchFamily="34" charset="0"/>
              </a:rPr>
              <a:t>.</a:t>
            </a:r>
          </a:p>
          <a:p>
            <a:pPr marL="171450" lvl="0" indent="-171450" eaLnBrk="0" fontAlgn="base" hangingPunct="0">
              <a:lnSpc>
                <a:spcPct val="150000"/>
              </a:lnSpc>
              <a:spcBef>
                <a:spcPct val="0"/>
              </a:spcBef>
              <a:spcAft>
                <a:spcPct val="0"/>
              </a:spcAft>
              <a:buFont typeface="Arial" panose="020B0604020202020204" pitchFamily="34" charset="0"/>
              <a:buChar char="•"/>
            </a:pPr>
            <a:endParaRPr lang="en-GB" altLang="en-US" sz="1100" dirty="0">
              <a:latin typeface="Arial" panose="020B0604020202020204" pitchFamily="34" charset="0"/>
              <a:cs typeface="Arial" panose="020B0604020202020204" pitchFamily="34" charset="0"/>
            </a:endParaRPr>
          </a:p>
          <a:p>
            <a:pPr marL="171450" lvl="0" indent="-171450" eaLnBrk="0" fontAlgn="base" hangingPunct="0">
              <a:lnSpc>
                <a:spcPct val="150000"/>
              </a:lnSpc>
              <a:spcBef>
                <a:spcPct val="0"/>
              </a:spcBef>
              <a:spcAft>
                <a:spcPct val="0"/>
              </a:spcAft>
              <a:buFont typeface="Arial" panose="020B0604020202020204" pitchFamily="34" charset="0"/>
              <a:buChar char="•"/>
            </a:pPr>
            <a:endPar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3" name="Rectangle 1">
            <a:extLst>
              <a:ext uri="{FF2B5EF4-FFF2-40B4-BE49-F238E27FC236}">
                <a16:creationId xmlns:a16="http://schemas.microsoft.com/office/drawing/2014/main" id="{CEBC9A12-07CC-9249-DE0E-3179F3C78888}"/>
              </a:ext>
            </a:extLst>
          </p:cNvPr>
          <p:cNvSpPr>
            <a:spLocks noGrp="1" noChangeArrowheads="1"/>
          </p:cNvSpPr>
          <p:nvPr>
            <p:ph idx="1"/>
          </p:nvPr>
        </p:nvSpPr>
        <p:spPr bwMode="auto">
          <a:xfrm>
            <a:off x="433046" y="1541391"/>
            <a:ext cx="9642383" cy="730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0" rIns="91440" bIns="0" numCol="1" anchor="ctr" anchorCtr="0" compatLnSpc="1">
            <a:prstTxWarp prst="textNoShape">
              <a:avLst/>
            </a:prstTxWarp>
            <a:spAutoFit/>
          </a:bodyPr>
          <a:lstStyle/>
          <a:p>
            <a:pPr eaLnBrk="0" fontAlgn="base" hangingPunct="0">
              <a:lnSpc>
                <a:spcPct val="150000"/>
              </a:lnSpc>
              <a:spcBef>
                <a:spcPct val="0"/>
              </a:spcBef>
              <a:spcAft>
                <a:spcPct val="0"/>
              </a:spcAf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Anuradha Bardhan (2024). Biological, Psychological and Social Perspectives of Ageing. </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Journal of Social Development</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32(1), pp.113–129. </a:t>
            </a:r>
          </a:p>
          <a:p>
            <a:pPr marL="0" indent="0" eaLnBrk="0" fontAlgn="base" hangingPunct="0">
              <a:lnSpc>
                <a:spcPct val="150000"/>
              </a:lnSpc>
              <a:spcBef>
                <a:spcPct val="0"/>
              </a:spcBef>
              <a:spcAft>
                <a:spcPct val="0"/>
              </a:spcAft>
              <a:buNone/>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Available at: </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6"/>
              </a:rPr>
              <a:t>https://www.researchgate.net/publication/386098994_Biological_Psychological_and_Social_Perspectives_of_Ageing</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p>
          <a:p>
            <a:pPr marL="0" indent="0" eaLnBrk="0" fontAlgn="base" hangingPunct="0">
              <a:lnSpc>
                <a:spcPct val="150000"/>
              </a:lnSpc>
              <a:spcBef>
                <a:spcPct val="0"/>
              </a:spcBef>
              <a:spcAft>
                <a:spcPct val="0"/>
              </a:spcAft>
              <a:buNone/>
            </a:pPr>
            <a:endPar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1" name="Rectangle 1">
            <a:extLst>
              <a:ext uri="{FF2B5EF4-FFF2-40B4-BE49-F238E27FC236}">
                <a16:creationId xmlns:a16="http://schemas.microsoft.com/office/drawing/2014/main" id="{EA610B95-0306-339F-8D04-52CF610B1CE2}"/>
              </a:ext>
            </a:extLst>
          </p:cNvPr>
          <p:cNvSpPr txBox="1">
            <a:spLocks noChangeArrowheads="1"/>
          </p:cNvSpPr>
          <p:nvPr/>
        </p:nvSpPr>
        <p:spPr bwMode="auto">
          <a:xfrm>
            <a:off x="433046" y="4043490"/>
            <a:ext cx="7641836" cy="476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0" rIns="91440" bIns="0" numCol="1" rtlCol="0" anchor="ctr" anchorCtr="0" compatLnSpc="1">
            <a:prstTxWarp prst="textNoShape">
              <a:avLst/>
            </a:prstTxWarp>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50000"/>
              </a:lnSpc>
              <a:spcBef>
                <a:spcPct val="0"/>
              </a:spcBef>
              <a:spcAft>
                <a:spcPct val="0"/>
              </a:spcAft>
            </a:pPr>
            <a:r>
              <a:rPr lang="en-US" altLang="en-US" sz="1100" dirty="0">
                <a:latin typeface="Arial" panose="020B0604020202020204" pitchFamily="34" charset="0"/>
                <a:cs typeface="Arial" panose="020B0604020202020204" pitchFamily="34" charset="0"/>
              </a:rPr>
              <a:t>NHS England (2019b). </a:t>
            </a:r>
            <a:r>
              <a:rPr lang="en-US" altLang="en-US" sz="1100" i="1" dirty="0">
                <a:latin typeface="Arial" panose="020B0604020202020204" pitchFamily="34" charset="0"/>
                <a:cs typeface="Arial" panose="020B0604020202020204" pitchFamily="34" charset="0"/>
              </a:rPr>
              <a:t>NHS Long Term Plan</a:t>
            </a:r>
            <a:r>
              <a:rPr lang="en-US" altLang="en-US" sz="1100" dirty="0">
                <a:latin typeface="Arial" panose="020B0604020202020204" pitchFamily="34" charset="0"/>
                <a:cs typeface="Arial" panose="020B0604020202020204" pitchFamily="34" charset="0"/>
              </a:rPr>
              <a:t>. [online] NHS England. Available at: </a:t>
            </a:r>
            <a:r>
              <a:rPr lang="en-US" altLang="en-US" sz="1100" dirty="0">
                <a:latin typeface="Arial" panose="020B0604020202020204" pitchFamily="34" charset="0"/>
                <a:cs typeface="Arial" panose="020B0604020202020204" pitchFamily="34" charset="0"/>
                <a:hlinkClick r:id="rId7"/>
              </a:rPr>
              <a:t>https://www.longtermplan.nhs.uk/</a:t>
            </a:r>
            <a:r>
              <a:rPr lang="en-US" altLang="en-US" sz="1100" dirty="0">
                <a:latin typeface="Arial" panose="020B0604020202020204" pitchFamily="34" charset="0"/>
                <a:cs typeface="Arial" panose="020B0604020202020204" pitchFamily="34" charset="0"/>
              </a:rPr>
              <a:t>.</a:t>
            </a:r>
          </a:p>
          <a:p>
            <a:pPr eaLnBrk="0" fontAlgn="base" hangingPunct="0">
              <a:lnSpc>
                <a:spcPct val="150000"/>
              </a:lnSpc>
              <a:spcBef>
                <a:spcPct val="0"/>
              </a:spcBef>
              <a:spcAft>
                <a:spcPct val="0"/>
              </a:spcAft>
            </a:pPr>
            <a:endParaRPr lang="en-US" altLang="en-US" sz="1100" dirty="0">
              <a:latin typeface="Arial" panose="020B0604020202020204" pitchFamily="34" charset="0"/>
              <a:cs typeface="Arial" panose="020B0604020202020204" pitchFamily="34" charset="0"/>
            </a:endParaRPr>
          </a:p>
        </p:txBody>
      </p:sp>
      <p:sp>
        <p:nvSpPr>
          <p:cNvPr id="12" name="Rectangle 3">
            <a:extLst>
              <a:ext uri="{FF2B5EF4-FFF2-40B4-BE49-F238E27FC236}">
                <a16:creationId xmlns:a16="http://schemas.microsoft.com/office/drawing/2014/main" id="{234FB873-EBCA-052C-1600-70DAF93A3AA0}"/>
              </a:ext>
            </a:extLst>
          </p:cNvPr>
          <p:cNvSpPr>
            <a:spLocks noChangeArrowheads="1"/>
          </p:cNvSpPr>
          <p:nvPr/>
        </p:nvSpPr>
        <p:spPr bwMode="auto">
          <a:xfrm>
            <a:off x="954380" y="4765643"/>
            <a:ext cx="8089900" cy="730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91440" bIns="0" numCol="1" anchor="ctr" anchorCtr="0" compatLnSpc="1">
            <a:prstTxWarp prst="textNoShape">
              <a:avLst/>
            </a:prstTxWarp>
            <a:spAutoFit/>
          </a:bodyPr>
          <a:lstStyle/>
          <a:p>
            <a:pPr marL="285750" lvl="0" indent="-285750" eaLnBrk="0" fontAlgn="base" hangingPunct="0">
              <a:lnSpc>
                <a:spcPct val="150000"/>
              </a:lnSpc>
              <a:spcBef>
                <a:spcPct val="0"/>
              </a:spcBef>
              <a:spcAft>
                <a:spcPct val="0"/>
              </a:spcAft>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GOV.UK (2010b). Equality Act 2010. [online] Legislation.gov.uk. Available at: </a:t>
            </a:r>
            <a:r>
              <a:rPr lang="en-GB" altLang="en-US" sz="1100" dirty="0">
                <a:latin typeface="Arial" panose="020B0604020202020204" pitchFamily="34" charset="0"/>
                <a:cs typeface="Arial" panose="020B0604020202020204" pitchFamily="34" charset="0"/>
                <a:hlinkClick r:id="rId8"/>
              </a:rPr>
              <a:t>https://www.legislation.gov.uk/ukpga/2010/15/contents/enacted</a:t>
            </a:r>
            <a:r>
              <a:rPr lang="en-GB" altLang="en-US" sz="1100" dirty="0">
                <a:latin typeface="Arial" panose="020B0604020202020204" pitchFamily="34" charset="0"/>
                <a:cs typeface="Arial" panose="020B0604020202020204" pitchFamily="34" charset="0"/>
              </a:rPr>
              <a:t>.</a:t>
            </a:r>
          </a:p>
          <a:p>
            <a:pPr lvl="0" eaLnBrk="0" fontAlgn="base" hangingPunct="0">
              <a:lnSpc>
                <a:spcPct val="150000"/>
              </a:lnSpc>
              <a:spcBef>
                <a:spcPct val="0"/>
              </a:spcBef>
              <a:spcAft>
                <a:spcPct val="0"/>
              </a:spcAft>
            </a:pPr>
            <a:endPar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3" name="Rectangle 1">
            <a:extLst>
              <a:ext uri="{FF2B5EF4-FFF2-40B4-BE49-F238E27FC236}">
                <a16:creationId xmlns:a16="http://schemas.microsoft.com/office/drawing/2014/main" id="{C45543FB-5769-FF9E-89CF-CBBCBE57A894}"/>
              </a:ext>
            </a:extLst>
          </p:cNvPr>
          <p:cNvSpPr>
            <a:spLocks noChangeArrowheads="1"/>
          </p:cNvSpPr>
          <p:nvPr/>
        </p:nvSpPr>
        <p:spPr bwMode="auto">
          <a:xfrm>
            <a:off x="433046" y="5322102"/>
            <a:ext cx="9984961" cy="730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Department of Health and Social Care (2025). </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Adult social care in England, monthly statistics: August 2025</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GOV.UK. Available at: </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9"/>
              </a:rPr>
              <a:t>https://www.gov.uk/government/statistics/adult-social-care-in-england-monthly-statistics-august-2025/adult-social-care-in-england-monthly-statistics-august-2025</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altLang="en-US" sz="1100" b="0" i="0" u="none" strike="noStrike" cap="none" normalizeH="0" baseline="0" dirty="0">
              <a:ln>
                <a:noFill/>
              </a:ln>
              <a:solidFill>
                <a:schemeClr val="tx1"/>
              </a:solidFill>
              <a:effectLst/>
              <a:latin typeface="Arial" panose="020B0604020202020204" pitchFamily="34" charset="0"/>
            </a:endParaRPr>
          </a:p>
        </p:txBody>
      </p:sp>
      <p:sp>
        <p:nvSpPr>
          <p:cNvPr id="14" name="Rectangle 2">
            <a:extLst>
              <a:ext uri="{FF2B5EF4-FFF2-40B4-BE49-F238E27FC236}">
                <a16:creationId xmlns:a16="http://schemas.microsoft.com/office/drawing/2014/main" id="{764B6B31-4D1E-1B24-E0A4-290B857FAD9E}"/>
              </a:ext>
            </a:extLst>
          </p:cNvPr>
          <p:cNvSpPr>
            <a:spLocks noChangeArrowheads="1"/>
          </p:cNvSpPr>
          <p:nvPr/>
        </p:nvSpPr>
        <p:spPr bwMode="auto">
          <a:xfrm>
            <a:off x="433046" y="6052495"/>
            <a:ext cx="8356600" cy="730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Care Management Matters. (2022). </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Darting through the decades: Future demand for older people’s care homes</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Available at: </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10"/>
              </a:rPr>
              <a:t>https://www.caremanagementmatters.co.uk/feature/darting-through-the-decades-future-demand-for-older-peoples-care-homes/</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altLang="en-US" sz="1100" b="0" i="0" u="none" strike="noStrike" cap="none" normalizeH="0" baseline="0" dirty="0">
              <a:ln>
                <a:noFill/>
              </a:ln>
              <a:solidFill>
                <a:schemeClr val="tx1"/>
              </a:solidFill>
              <a:effectLst/>
              <a:latin typeface="Arial" panose="020B0604020202020204" pitchFamily="34" charset="0"/>
            </a:endParaRPr>
          </a:p>
        </p:txBody>
      </p:sp>
      <p:sp>
        <p:nvSpPr>
          <p:cNvPr id="15" name="Rectangle 4">
            <a:extLst>
              <a:ext uri="{FF2B5EF4-FFF2-40B4-BE49-F238E27FC236}">
                <a16:creationId xmlns:a16="http://schemas.microsoft.com/office/drawing/2014/main" id="{B440DB0C-B7B4-D345-B845-CE65474FB8CB}"/>
              </a:ext>
            </a:extLst>
          </p:cNvPr>
          <p:cNvSpPr>
            <a:spLocks noChangeArrowheads="1"/>
          </p:cNvSpPr>
          <p:nvPr/>
        </p:nvSpPr>
        <p:spPr bwMode="auto">
          <a:xfrm>
            <a:off x="433046" y="4393009"/>
            <a:ext cx="9507731" cy="476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0" rIns="91440" bIns="0" numCol="1" anchor="ctr" anchorCtr="0" compatLnSpc="1">
            <a:prstTxWarp prst="textNoShape">
              <a:avLst/>
            </a:prstTxWarp>
            <a:spAutoFit/>
          </a:bodyPr>
          <a:lstStyle/>
          <a:p>
            <a:pPr marL="171450" marR="0" lvl="0" indent="-1714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Legislation.gov.uk (2014b). </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Care Act 2014</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Legislation.gov.uk. Available at: </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11"/>
              </a:rPr>
              <a:t>https://www.legislation.gov.uk/ukpga/2014/23/contents/enacted</a:t>
            </a:r>
            <a:endPar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8519482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a:extLst>
              <a:ext uri="{FF2B5EF4-FFF2-40B4-BE49-F238E27FC236}">
                <a16:creationId xmlns:a16="http://schemas.microsoft.com/office/drawing/2014/main" id="{C96338B3-1858-D296-4B10-8FFCE54A49E6}"/>
              </a:ext>
            </a:extLst>
          </p:cNvPr>
          <p:cNvSpPr>
            <a:spLocks noGrp="1" noChangeArrowheads="1"/>
          </p:cNvSpPr>
          <p:nvPr>
            <p:ph idx="4294967295"/>
          </p:nvPr>
        </p:nvSpPr>
        <p:spPr bwMode="auto">
          <a:xfrm>
            <a:off x="216310" y="316503"/>
            <a:ext cx="10126663"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eaLnBrk="0" fontAlgn="base" hangingPunct="0">
              <a:lnSpc>
                <a:spcPct val="150000"/>
              </a:lnSpc>
              <a:spcBef>
                <a:spcPct val="0"/>
              </a:spcBef>
              <a:spcAft>
                <a:spcPct val="0"/>
              </a:spcAf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Competition and Markets Authority (2017). </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Care Homes Market Study Final Report</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Available at: </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2"/>
              </a:rPr>
              <a:t>https://assets.publishing.service.gov.uk/media/5a1fdf30e5274a750b82533a/care-homes-market-study-final-report.pdf</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altLang="en-US" sz="1100" b="0" i="0" u="none" strike="noStrike" cap="none" normalizeH="0" baseline="0" dirty="0">
              <a:ln>
                <a:noFill/>
              </a:ln>
              <a:solidFill>
                <a:schemeClr val="tx1"/>
              </a:solidFill>
              <a:effectLst/>
              <a:latin typeface="Arial" panose="020B0604020202020204" pitchFamily="34" charset="0"/>
            </a:endParaRPr>
          </a:p>
        </p:txBody>
      </p:sp>
      <p:sp>
        <p:nvSpPr>
          <p:cNvPr id="8" name="Rectangle 3">
            <a:extLst>
              <a:ext uri="{FF2B5EF4-FFF2-40B4-BE49-F238E27FC236}">
                <a16:creationId xmlns:a16="http://schemas.microsoft.com/office/drawing/2014/main" id="{32A2467B-06F7-B8EF-EFC2-B32551FFA4EC}"/>
              </a:ext>
            </a:extLst>
          </p:cNvPr>
          <p:cNvSpPr>
            <a:spLocks noChangeArrowheads="1"/>
          </p:cNvSpPr>
          <p:nvPr/>
        </p:nvSpPr>
        <p:spPr bwMode="auto">
          <a:xfrm>
            <a:off x="216310" y="939812"/>
            <a:ext cx="9702799" cy="476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171450" marR="0" lvl="0" indent="-1714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Orellana, K., Manthorpe, J. and Tinker, A. (2020). Day </a:t>
            </a:r>
            <a:r>
              <a:rPr kumimoji="0" lang="en-US" altLang="en-US" sz="11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centres</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for older people: a systematically conducted scoping review of literature about their benefits, purposes and how they are perceived. </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Ageing and Society</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40(1), pp.73–104. </a:t>
            </a:r>
            <a:r>
              <a:rPr kumimoji="0" lang="en-US" altLang="en-US" sz="11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://doi.org/10.1017/s0144686x18000843 .</a:t>
            </a:r>
            <a:endParaRPr kumimoji="0" lang="en-US" altLang="en-US" sz="1100" b="0" i="0" u="none" strike="noStrike" cap="none" normalizeH="0" baseline="0" dirty="0">
              <a:ln>
                <a:noFill/>
              </a:ln>
              <a:solidFill>
                <a:schemeClr val="tx1"/>
              </a:solidFill>
              <a:effectLst/>
              <a:latin typeface="Arial" panose="020B0604020202020204" pitchFamily="34" charset="0"/>
            </a:endParaRPr>
          </a:p>
        </p:txBody>
      </p:sp>
      <p:sp>
        <p:nvSpPr>
          <p:cNvPr id="9" name="Rectangle 4">
            <a:extLst>
              <a:ext uri="{FF2B5EF4-FFF2-40B4-BE49-F238E27FC236}">
                <a16:creationId xmlns:a16="http://schemas.microsoft.com/office/drawing/2014/main" id="{6EAAD3DA-0351-250E-8F2D-C2F730A01A49}"/>
              </a:ext>
            </a:extLst>
          </p:cNvPr>
          <p:cNvSpPr>
            <a:spLocks noChangeArrowheads="1"/>
          </p:cNvSpPr>
          <p:nvPr/>
        </p:nvSpPr>
        <p:spPr bwMode="auto">
          <a:xfrm>
            <a:off x="216310" y="1505465"/>
            <a:ext cx="9355667" cy="476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171450" marR="0" lvl="0" indent="-1714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NIHR (2020). </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Research evidence on day </a:t>
            </a:r>
            <a:r>
              <a:rPr kumimoji="0" lang="en-US" altLang="en-US" sz="1100" b="0" i="1" u="none" strike="noStrike" cap="none" normalizeH="0" baseline="0" dirty="0" err="1">
                <a:ln>
                  <a:noFill/>
                </a:ln>
                <a:solidFill>
                  <a:schemeClr val="tx1"/>
                </a:solidFill>
                <a:effectLst/>
                <a:latin typeface="Arial" panose="020B0604020202020204" pitchFamily="34" charset="0"/>
                <a:cs typeface="Arial" panose="020B0604020202020204" pitchFamily="34" charset="0"/>
              </a:rPr>
              <a:t>centres</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 for older people</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arc-sl.nihr.ac.uk. Available at: </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3"/>
              </a:rPr>
              <a:t>https://arc-sl.nihr.ac.uk/day-centre-resources-hub/research-evidence-day-centres-older-people</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altLang="en-US" sz="1100" b="0" i="0" u="none" strike="noStrike" cap="none" normalizeH="0" baseline="0" dirty="0">
              <a:ln>
                <a:noFill/>
              </a:ln>
              <a:solidFill>
                <a:schemeClr val="tx1"/>
              </a:solidFill>
              <a:effectLst/>
              <a:latin typeface="Arial" panose="020B0604020202020204" pitchFamily="34" charset="0"/>
            </a:endParaRPr>
          </a:p>
        </p:txBody>
      </p:sp>
      <p:sp>
        <p:nvSpPr>
          <p:cNvPr id="10" name="Rectangle 5">
            <a:extLst>
              <a:ext uri="{FF2B5EF4-FFF2-40B4-BE49-F238E27FC236}">
                <a16:creationId xmlns:a16="http://schemas.microsoft.com/office/drawing/2014/main" id="{D03D5028-C7E1-49A1-BF6F-FA586DDBF89B}"/>
              </a:ext>
            </a:extLst>
          </p:cNvPr>
          <p:cNvSpPr>
            <a:spLocks noChangeArrowheads="1"/>
          </p:cNvSpPr>
          <p:nvPr/>
        </p:nvSpPr>
        <p:spPr bwMode="auto">
          <a:xfrm>
            <a:off x="216310" y="2144679"/>
            <a:ext cx="9355667" cy="222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171450" marR="0" lvl="0" indent="-1714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NHS England (2023). </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Remote Consulting</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www.england.nhs.uk. Available at: </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4"/>
              </a:rPr>
              <a:t>https://www.england.nhs.uk/long-read/remote-consulting /</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altLang="en-US" sz="1100" b="0" i="0" u="none" strike="noStrike" cap="none" normalizeH="0" baseline="0" dirty="0">
              <a:ln>
                <a:noFill/>
              </a:ln>
              <a:solidFill>
                <a:schemeClr val="tx1"/>
              </a:solidFill>
              <a:effectLst/>
              <a:latin typeface="Arial" panose="020B0604020202020204" pitchFamily="34" charset="0"/>
            </a:endParaRPr>
          </a:p>
        </p:txBody>
      </p:sp>
      <p:sp>
        <p:nvSpPr>
          <p:cNvPr id="11" name="Rectangle 6">
            <a:extLst>
              <a:ext uri="{FF2B5EF4-FFF2-40B4-BE49-F238E27FC236}">
                <a16:creationId xmlns:a16="http://schemas.microsoft.com/office/drawing/2014/main" id="{B54FF7F3-927E-5D67-4B00-EC7A0160D99B}"/>
              </a:ext>
            </a:extLst>
          </p:cNvPr>
          <p:cNvSpPr>
            <a:spLocks noChangeArrowheads="1"/>
          </p:cNvSpPr>
          <p:nvPr/>
        </p:nvSpPr>
        <p:spPr bwMode="auto">
          <a:xfrm>
            <a:off x="216310" y="2529977"/>
            <a:ext cx="8720667" cy="222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171450" marR="0" lvl="0" indent="-1714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Maker, R. (2013). </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Basis B1</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DC Rainmaker. Available at: </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5"/>
              </a:rPr>
              <a:t>https://www.dcrainmaker.com/2013/07/basis-b1-review.html</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altLang="en-US" sz="1100" b="0" i="0" u="none" strike="noStrike" cap="none" normalizeH="0" baseline="0" dirty="0">
              <a:ln>
                <a:noFill/>
              </a:ln>
              <a:solidFill>
                <a:schemeClr val="tx1"/>
              </a:solidFill>
              <a:effectLst/>
              <a:latin typeface="Arial" panose="020B0604020202020204" pitchFamily="34" charset="0"/>
            </a:endParaRPr>
          </a:p>
        </p:txBody>
      </p:sp>
      <p:sp>
        <p:nvSpPr>
          <p:cNvPr id="12" name="Rectangle 7">
            <a:extLst>
              <a:ext uri="{FF2B5EF4-FFF2-40B4-BE49-F238E27FC236}">
                <a16:creationId xmlns:a16="http://schemas.microsoft.com/office/drawing/2014/main" id="{9EB72E8A-4B25-4999-A819-4E6AF66563B8}"/>
              </a:ext>
            </a:extLst>
          </p:cNvPr>
          <p:cNvSpPr>
            <a:spLocks noChangeArrowheads="1"/>
          </p:cNvSpPr>
          <p:nvPr/>
        </p:nvSpPr>
        <p:spPr bwMode="auto">
          <a:xfrm>
            <a:off x="216310" y="2752538"/>
            <a:ext cx="9355667" cy="730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171450" marR="0" lvl="0" indent="-1714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Jmir, P., Edwards, Edwards, K., Jones, R., Shenton, D., Page, T., Maramba, I., Warren, A., Fraser, F., Križaj, T., Coombe, T., Cowls, H. and Chatterjee, A. (2024). </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Implementing smart speakers for care home residents at scale across a region: uses, benefits and barriers</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Available at: </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6"/>
              </a:rPr>
              <a:t>https://s3.ca-central-1.amazonaws.com/assets.jmir.org/assets/preprints/preprint-26767-submitted.pdf</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altLang="en-US" sz="1100" b="0" i="0" u="none" strike="noStrike" cap="none" normalizeH="0" baseline="0" dirty="0">
              <a:ln>
                <a:noFill/>
              </a:ln>
              <a:solidFill>
                <a:schemeClr val="tx1"/>
              </a:solidFill>
              <a:effectLst/>
              <a:latin typeface="Arial" panose="020B0604020202020204" pitchFamily="34" charset="0"/>
            </a:endParaRPr>
          </a:p>
        </p:txBody>
      </p:sp>
      <p:sp>
        <p:nvSpPr>
          <p:cNvPr id="13" name="Rectangle 8">
            <a:extLst>
              <a:ext uri="{FF2B5EF4-FFF2-40B4-BE49-F238E27FC236}">
                <a16:creationId xmlns:a16="http://schemas.microsoft.com/office/drawing/2014/main" id="{A08603B7-BA98-A024-4D8A-1711D9D4D1F1}"/>
              </a:ext>
            </a:extLst>
          </p:cNvPr>
          <p:cNvSpPr>
            <a:spLocks noChangeArrowheads="1"/>
          </p:cNvSpPr>
          <p:nvPr/>
        </p:nvSpPr>
        <p:spPr bwMode="auto">
          <a:xfrm>
            <a:off x="216309" y="3477451"/>
            <a:ext cx="9702799" cy="984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171450" marR="0" lvl="0" indent="-1714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Birmingham, U. of (2023). </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Remote symptom reporting for patients may reduce times for 7 million on elective-care waiting lists</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University of Birmingham. Available at: </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7"/>
              </a:rPr>
              <a:t>https://www.birmingham.ac.uk/news/2023/remote-symptom-reporting-for-patients-may-reduce-times-for-7m-on-elective-care-waiting-lists</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endParaRPr kumimoji="0" lang="en-US" altLang="en-US" sz="1100" b="0" i="0" u="none" strike="noStrike" cap="none" normalizeH="0" baseline="0" dirty="0">
              <a:ln>
                <a:noFill/>
              </a:ln>
              <a:solidFill>
                <a:schemeClr val="tx1"/>
              </a:solidFill>
              <a:effectLst/>
              <a:latin typeface="Arial" panose="020B0604020202020204" pitchFamily="34" charset="0"/>
            </a:endParaRPr>
          </a:p>
        </p:txBody>
      </p:sp>
      <p:sp>
        <p:nvSpPr>
          <p:cNvPr id="5" name="Rectangle 1">
            <a:extLst>
              <a:ext uri="{FF2B5EF4-FFF2-40B4-BE49-F238E27FC236}">
                <a16:creationId xmlns:a16="http://schemas.microsoft.com/office/drawing/2014/main" id="{161897F3-7005-3622-9C73-CE421416BE49}"/>
              </a:ext>
            </a:extLst>
          </p:cNvPr>
          <p:cNvSpPr txBox="1">
            <a:spLocks noChangeArrowheads="1"/>
          </p:cNvSpPr>
          <p:nvPr/>
        </p:nvSpPr>
        <p:spPr bwMode="auto">
          <a:xfrm>
            <a:off x="185739" y="4272737"/>
            <a:ext cx="11168062" cy="730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rtlCol="0" anchor="ctr" anchorCtr="0" compatLnSpc="1">
            <a:prstTxWarp prst="textNoShape">
              <a:avLst/>
            </a:prstTxWarp>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50000"/>
              </a:lnSpc>
              <a:spcBef>
                <a:spcPct val="0"/>
              </a:spcBef>
              <a:spcAft>
                <a:spcPct val="0"/>
              </a:spcAft>
            </a:pPr>
            <a:r>
              <a:rPr lang="en-US" altLang="en-US" sz="1100" dirty="0">
                <a:latin typeface="Arial" panose="020B0604020202020204" pitchFamily="34" charset="0"/>
                <a:cs typeface="Arial" panose="020B0604020202020204" pitchFamily="34" charset="0"/>
              </a:rPr>
              <a:t>Ochieng, B.M., Chaudhry, I., Chamley, C., Dewy </a:t>
            </a:r>
            <a:r>
              <a:rPr lang="en-US" altLang="en-US" sz="1100" dirty="0" err="1">
                <a:latin typeface="Arial" panose="020B0604020202020204" pitchFamily="34" charset="0"/>
                <a:cs typeface="Arial" panose="020B0604020202020204" pitchFamily="34" charset="0"/>
              </a:rPr>
              <a:t>Nijhof</a:t>
            </a:r>
            <a:r>
              <a:rPr lang="en-US" altLang="en-US" sz="1100" dirty="0">
                <a:latin typeface="Arial" panose="020B0604020202020204" pitchFamily="34" charset="0"/>
                <a:cs typeface="Arial" panose="020B0604020202020204" pitchFamily="34" charset="0"/>
              </a:rPr>
              <a:t>, Ochieng, R., Rogerson, L., Wong, R. and Prasad, R. (2023). A Case Study of a Pilot Smart Home Monitoring System with Older Adults Living Alone in East Midlands. </a:t>
            </a:r>
            <a:r>
              <a:rPr lang="en-US" altLang="en-US" sz="1100" i="1" dirty="0">
                <a:latin typeface="Arial" panose="020B0604020202020204" pitchFamily="34" charset="0"/>
                <a:cs typeface="Arial" panose="020B0604020202020204" pitchFamily="34" charset="0"/>
              </a:rPr>
              <a:t>ATHENS JOURNAL OF HEALTH &amp; MEDICAL SCIENCES</a:t>
            </a:r>
            <a:r>
              <a:rPr lang="en-US" altLang="en-US" sz="1100" dirty="0">
                <a:latin typeface="Arial" panose="020B0604020202020204" pitchFamily="34" charset="0"/>
                <a:cs typeface="Arial" panose="020B0604020202020204" pitchFamily="34" charset="0"/>
              </a:rPr>
              <a:t>, 10(3), pp.157–170. </a:t>
            </a:r>
            <a:r>
              <a:rPr lang="en-US" altLang="en-US" sz="1100" dirty="0" err="1">
                <a:latin typeface="Arial" panose="020B0604020202020204" pitchFamily="34" charset="0"/>
                <a:cs typeface="Arial" panose="020B0604020202020204" pitchFamily="34" charset="0"/>
              </a:rPr>
              <a:t>doi:https</a:t>
            </a:r>
            <a:r>
              <a:rPr lang="en-US" altLang="en-US" sz="1100" dirty="0">
                <a:latin typeface="Arial" panose="020B0604020202020204" pitchFamily="34" charset="0"/>
                <a:cs typeface="Arial" panose="020B0604020202020204" pitchFamily="34" charset="0"/>
              </a:rPr>
              <a:t>://doi.org/10.30958/ajhms.10-3-2</a:t>
            </a:r>
          </a:p>
          <a:p>
            <a:pPr eaLnBrk="0" fontAlgn="base" hangingPunct="0">
              <a:lnSpc>
                <a:spcPct val="150000"/>
              </a:lnSpc>
              <a:spcBef>
                <a:spcPct val="0"/>
              </a:spcBef>
              <a:spcAft>
                <a:spcPct val="0"/>
              </a:spcAft>
            </a:pPr>
            <a:endParaRPr lang="en-US" altLang="en-US" sz="1100" dirty="0">
              <a:latin typeface="Arial" panose="020B0604020202020204" pitchFamily="34" charset="0"/>
              <a:cs typeface="Arial" panose="020B0604020202020204" pitchFamily="34" charset="0"/>
            </a:endParaRPr>
          </a:p>
        </p:txBody>
      </p:sp>
      <p:sp>
        <p:nvSpPr>
          <p:cNvPr id="6" name="Rectangle 2">
            <a:extLst>
              <a:ext uri="{FF2B5EF4-FFF2-40B4-BE49-F238E27FC236}">
                <a16:creationId xmlns:a16="http://schemas.microsoft.com/office/drawing/2014/main" id="{0E39670D-E1C1-A888-BE57-08410DEA7DA5}"/>
              </a:ext>
            </a:extLst>
          </p:cNvPr>
          <p:cNvSpPr>
            <a:spLocks noChangeArrowheads="1"/>
          </p:cNvSpPr>
          <p:nvPr/>
        </p:nvSpPr>
        <p:spPr bwMode="auto">
          <a:xfrm>
            <a:off x="107081" y="4858491"/>
            <a:ext cx="11167533" cy="730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1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Szczepura</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 Khan, A.J., Wild, D., Nelson, S., Woodhouse, S. and Collinson, M. (2024). Digital Adoption by an Organization Supporting Informal Caregivers During COVID-19 Pandemic Showing Impact on Service Use, Organizational Performance, and Carers’ Well-Being: Retrospective Population-Based Database Study With Embedded User Survey. </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JMIR Aging</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7, p.e46414. </a:t>
            </a:r>
            <a:r>
              <a:rPr kumimoji="0" lang="en-US" altLang="en-US" sz="11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://doi.org/10.2196/46414.</a:t>
            </a:r>
          </a:p>
        </p:txBody>
      </p:sp>
      <p:sp>
        <p:nvSpPr>
          <p:cNvPr id="14" name="Rectangle 3">
            <a:extLst>
              <a:ext uri="{FF2B5EF4-FFF2-40B4-BE49-F238E27FC236}">
                <a16:creationId xmlns:a16="http://schemas.microsoft.com/office/drawing/2014/main" id="{F54DF137-684E-C34B-2BF5-407891832AAA}"/>
              </a:ext>
            </a:extLst>
          </p:cNvPr>
          <p:cNvSpPr>
            <a:spLocks noChangeArrowheads="1"/>
          </p:cNvSpPr>
          <p:nvPr/>
        </p:nvSpPr>
        <p:spPr bwMode="auto">
          <a:xfrm>
            <a:off x="216309" y="5719029"/>
            <a:ext cx="10515601" cy="476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Liu, C., Yang, Z., He, L., Xiao, Y., Zhao, H., Zhang, L., Liu, T., Chen, R., Zhang, K. and Luo, B. (2024). Optimal lifestyle patterns for delaying ageing and reducing all-cause mortality: insights from the UK Biobank. </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European Review of Aging and Physical Activity</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21(1). </a:t>
            </a:r>
            <a:r>
              <a:rPr kumimoji="0" lang="en-US" altLang="en-US" sz="11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://doi.org/10.1186/s11556-024-00362-7.</a:t>
            </a:r>
            <a:endParaRPr kumimoji="0" lang="en-US" altLang="en-US" b="0" i="0" u="none" strike="noStrike" cap="none" normalizeH="0" baseline="0" dirty="0">
              <a:ln>
                <a:noFill/>
              </a:ln>
              <a:solidFill>
                <a:schemeClr val="tx1"/>
              </a:solidFill>
              <a:effectLst/>
              <a:latin typeface="Arial" panose="020B0604020202020204" pitchFamily="34" charset="0"/>
            </a:endParaRPr>
          </a:p>
        </p:txBody>
      </p:sp>
      <p:sp>
        <p:nvSpPr>
          <p:cNvPr id="16" name="Rectangle 5">
            <a:extLst>
              <a:ext uri="{FF2B5EF4-FFF2-40B4-BE49-F238E27FC236}">
                <a16:creationId xmlns:a16="http://schemas.microsoft.com/office/drawing/2014/main" id="{6E1FBCC3-4205-9183-B83F-C151BC841E16}"/>
              </a:ext>
            </a:extLst>
          </p:cNvPr>
          <p:cNvSpPr>
            <a:spLocks noChangeArrowheads="1"/>
          </p:cNvSpPr>
          <p:nvPr/>
        </p:nvSpPr>
        <p:spPr bwMode="auto">
          <a:xfrm>
            <a:off x="0" y="7770119"/>
            <a:ext cx="7509932" cy="476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171450" marR="0" lvl="0" indent="-1714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Raffington, L. (2024). Utilizing epigenetics to study the shared nature of development and biological aging across the lifespan. </a:t>
            </a:r>
            <a:r>
              <a:rPr kumimoji="0" lang="en-US" altLang="en-US" sz="1100" b="0" i="1" u="none" strike="noStrike" cap="none" normalizeH="0" baseline="0" dirty="0" err="1">
                <a:ln>
                  <a:noFill/>
                </a:ln>
                <a:solidFill>
                  <a:schemeClr val="tx1"/>
                </a:solidFill>
                <a:effectLst/>
                <a:latin typeface="Arial" panose="020B0604020202020204" pitchFamily="34" charset="0"/>
                <a:cs typeface="Arial" panose="020B0604020202020204" pitchFamily="34" charset="0"/>
              </a:rPr>
              <a:t>npj</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 science of learning</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9(1). </a:t>
            </a:r>
            <a:r>
              <a:rPr kumimoji="0" lang="en-US" altLang="en-US" sz="11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://doi.org/10.1038/s41539-024-00239-5.</a:t>
            </a:r>
            <a:endParaRPr kumimoji="0" lang="en-US" altLang="en-US"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227404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B61C873-CF1E-4EC0-BD72-C0B24A3A8356}"/>
              </a:ext>
            </a:extLst>
          </p:cNvPr>
          <p:cNvSpPr>
            <a:spLocks noChangeArrowheads="1"/>
          </p:cNvSpPr>
          <p:nvPr/>
        </p:nvSpPr>
        <p:spPr bwMode="auto">
          <a:xfrm>
            <a:off x="165537" y="322156"/>
            <a:ext cx="6671733" cy="476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World Health Organization (2021). </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Decade of Healthy Aging</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Available at: </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2"/>
              </a:rPr>
              <a:t>https://www.who.int/publications/b/56512</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altLang="en-US" b="0" i="0" u="none" strike="noStrike" cap="none" normalizeH="0" baseline="0" dirty="0">
              <a:ln>
                <a:noFill/>
              </a:ln>
              <a:solidFill>
                <a:schemeClr val="tx1"/>
              </a:solidFill>
              <a:effectLst/>
              <a:latin typeface="Arial" panose="020B0604020202020204" pitchFamily="34" charset="0"/>
            </a:endParaRPr>
          </a:p>
        </p:txBody>
      </p:sp>
      <p:sp>
        <p:nvSpPr>
          <p:cNvPr id="11" name="Rectangle 5">
            <a:extLst>
              <a:ext uri="{FF2B5EF4-FFF2-40B4-BE49-F238E27FC236}">
                <a16:creationId xmlns:a16="http://schemas.microsoft.com/office/drawing/2014/main" id="{A80D3BA3-BA8E-3603-1BE9-3D4C2DE047DC}"/>
              </a:ext>
            </a:extLst>
          </p:cNvPr>
          <p:cNvSpPr>
            <a:spLocks noChangeArrowheads="1"/>
          </p:cNvSpPr>
          <p:nvPr/>
        </p:nvSpPr>
        <p:spPr bwMode="auto">
          <a:xfrm>
            <a:off x="165537" y="955777"/>
            <a:ext cx="7509932" cy="476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171450" marR="0" lvl="0" indent="-1714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Raffington, L. (2024). Utilizing epigenetics to study the shared nature of development and biological aging across the lifespan. </a:t>
            </a:r>
            <a:r>
              <a:rPr kumimoji="0" lang="en-US" altLang="en-US" sz="1100" b="0" i="1" u="none" strike="noStrike" cap="none" normalizeH="0" baseline="0" dirty="0" err="1">
                <a:ln>
                  <a:noFill/>
                </a:ln>
                <a:solidFill>
                  <a:schemeClr val="tx1"/>
                </a:solidFill>
                <a:effectLst/>
                <a:latin typeface="Arial" panose="020B0604020202020204" pitchFamily="34" charset="0"/>
                <a:cs typeface="Arial" panose="020B0604020202020204" pitchFamily="34" charset="0"/>
              </a:rPr>
              <a:t>npj</a:t>
            </a:r>
            <a:r>
              <a:rPr kumimoji="0" lang="en-US" altLang="en-US" sz="11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 science of learning</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9(1). </a:t>
            </a:r>
            <a:r>
              <a:rPr kumimoji="0" lang="en-US" altLang="en-US" sz="11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://doi.org/10.1038/s41539-024-00239-5.</a:t>
            </a:r>
          </a:p>
        </p:txBody>
      </p:sp>
    </p:spTree>
    <p:extLst>
      <p:ext uri="{BB962C8B-B14F-4D97-AF65-F5344CB8AC3E}">
        <p14:creationId xmlns:p14="http://schemas.microsoft.com/office/powerpoint/2010/main" val="35184787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538</TotalTime>
  <Words>2873</Words>
  <Application>Microsoft Office PowerPoint</Application>
  <PresentationFormat>Widescreen</PresentationFormat>
  <Paragraphs>131</Paragraphs>
  <Slides>16</Slides>
  <Notes>0</Notes>
  <HiddenSlides>0</HiddenSlides>
  <MMClips>13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Aptos</vt:lpstr>
      <vt:lpstr>Aptos Display</vt:lpstr>
      <vt:lpstr>Arial</vt:lpstr>
      <vt:lpstr>Office Theme</vt:lpstr>
      <vt:lpstr>PowerPoint Presentation</vt:lpstr>
      <vt:lpstr>Introduction</vt:lpstr>
      <vt:lpstr>The Ageing Population</vt:lpstr>
      <vt:lpstr>Theoretical Frameworks</vt:lpstr>
      <vt:lpstr>Policy and Legislation</vt:lpstr>
      <vt:lpstr>Current Care Services: Residential Care Homes</vt:lpstr>
      <vt:lpstr>Current Care Services: Day Centres</vt:lpstr>
      <vt:lpstr>Technological Advancements in Elderly Care: Telemedicine (NHS England, 2023)</vt:lpstr>
      <vt:lpstr>Technological Advancements in Elderly Care: Smart Device Monitoring + Smart Home Integration</vt:lpstr>
      <vt:lpstr>Case Study: Use of a Pilot Smart Home Monitoring System with Older Adults Living Alone (Ochieng et al., 2023)</vt:lpstr>
      <vt:lpstr>Case Study:  Link to NHS Long Term Plan (NHS England, 2019)</vt:lpstr>
      <vt:lpstr>Recommendations for Improvement</vt:lpstr>
      <vt:lpstr>Conclusion</vt:lpstr>
      <vt:lpstr>References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YVES Mukusa Kusonika</dc:creator>
  <cp:lastModifiedBy>Victoria Mukusa</cp:lastModifiedBy>
  <cp:revision>3</cp:revision>
  <dcterms:created xsi:type="dcterms:W3CDTF">2025-10-12T00:48:13Z</dcterms:created>
  <dcterms:modified xsi:type="dcterms:W3CDTF">2025-10-26T15:13:12Z</dcterms:modified>
</cp:coreProperties>
</file>