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FFEE20-3372-4C8C-8F61-5B7AD5BB4CE8}" v="13" dt="2023-06-08T09:12:38.5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B19D2E-8872-451A-AA43-DA53A7ED88C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D3DD3C7-FC92-4B0C-9FB9-2E9FA2240FAA}">
      <dgm:prSet/>
      <dgm:spPr/>
      <dgm:t>
        <a:bodyPr/>
        <a:lstStyle/>
        <a:p>
          <a:r>
            <a:rPr lang="zh-CN" b="1"/>
            <a:t>上海浦东文华东方酒店</a:t>
          </a:r>
          <a:endParaRPr lang="en-US"/>
        </a:p>
      </dgm:t>
    </dgm:pt>
    <dgm:pt modelId="{65D1DA76-FDAD-4F59-AD73-DD9C5EF60B53}" type="parTrans" cxnId="{78F5B4E8-1C09-40E0-88E3-C84B101B8CD9}">
      <dgm:prSet/>
      <dgm:spPr/>
      <dgm:t>
        <a:bodyPr/>
        <a:lstStyle/>
        <a:p>
          <a:endParaRPr lang="en-US"/>
        </a:p>
      </dgm:t>
    </dgm:pt>
    <dgm:pt modelId="{4F9CCFC3-260A-466E-A11F-184D82359ACB}" type="sibTrans" cxnId="{78F5B4E8-1C09-40E0-88E3-C84B101B8CD9}">
      <dgm:prSet/>
      <dgm:spPr/>
      <dgm:t>
        <a:bodyPr/>
        <a:lstStyle/>
        <a:p>
          <a:endParaRPr lang="en-US"/>
        </a:p>
      </dgm:t>
    </dgm:pt>
    <dgm:pt modelId="{013CFCD5-B92D-4C89-8460-7AB170449B98}">
      <dgm:prSet/>
      <dgm:spPr/>
      <dgm:t>
        <a:bodyPr/>
        <a:lstStyle/>
        <a:p>
          <a:r>
            <a:rPr lang="en-US" b="1"/>
            <a:t>Mandarin Oriental Pudong, Shanghai</a:t>
          </a:r>
          <a:endParaRPr lang="en-US"/>
        </a:p>
      </dgm:t>
    </dgm:pt>
    <dgm:pt modelId="{89F3D346-9E61-419D-AE71-B7D53628809C}" type="parTrans" cxnId="{8288117A-17D1-4513-A57E-7C6027ADD446}">
      <dgm:prSet/>
      <dgm:spPr/>
      <dgm:t>
        <a:bodyPr/>
        <a:lstStyle/>
        <a:p>
          <a:endParaRPr lang="en-US"/>
        </a:p>
      </dgm:t>
    </dgm:pt>
    <dgm:pt modelId="{6600D056-F1C2-41F4-8507-5506B49C68B0}" type="sibTrans" cxnId="{8288117A-17D1-4513-A57E-7C6027ADD446}">
      <dgm:prSet/>
      <dgm:spPr/>
      <dgm:t>
        <a:bodyPr/>
        <a:lstStyle/>
        <a:p>
          <a:endParaRPr lang="en-US"/>
        </a:p>
      </dgm:t>
    </dgm:pt>
    <dgm:pt modelId="{173E3562-E0A0-4D26-97AE-39E019342FA2}">
      <dgm:prSet/>
      <dgm:spPr/>
      <dgm:t>
        <a:bodyPr/>
        <a:lstStyle/>
        <a:p>
          <a:r>
            <a:rPr lang="ja-JP"/>
            <a:t>陆家嘴酒家</a:t>
          </a:r>
          <a:endParaRPr lang="en-US"/>
        </a:p>
      </dgm:t>
    </dgm:pt>
    <dgm:pt modelId="{74BE40F5-0C81-45B9-83B9-B3D161C34B6E}" type="parTrans" cxnId="{ED26D21E-5BB3-4D8A-A14D-FC95B165C92A}">
      <dgm:prSet/>
      <dgm:spPr/>
      <dgm:t>
        <a:bodyPr/>
        <a:lstStyle/>
        <a:p>
          <a:endParaRPr lang="en-US"/>
        </a:p>
      </dgm:t>
    </dgm:pt>
    <dgm:pt modelId="{E96CEFA7-6488-4DE8-A472-E1AE77ED8992}" type="sibTrans" cxnId="{ED26D21E-5BB3-4D8A-A14D-FC95B165C92A}">
      <dgm:prSet/>
      <dgm:spPr/>
      <dgm:t>
        <a:bodyPr/>
        <a:lstStyle/>
        <a:p>
          <a:endParaRPr lang="en-US"/>
        </a:p>
      </dgm:t>
    </dgm:pt>
    <dgm:pt modelId="{4ADF3AE0-81A3-47E5-91C4-45E214E578EE}" type="pres">
      <dgm:prSet presAssocID="{85B19D2E-8872-451A-AA43-DA53A7ED88C6}" presName="vert0" presStyleCnt="0">
        <dgm:presLayoutVars>
          <dgm:dir/>
          <dgm:animOne val="branch"/>
          <dgm:animLvl val="lvl"/>
        </dgm:presLayoutVars>
      </dgm:prSet>
      <dgm:spPr/>
    </dgm:pt>
    <dgm:pt modelId="{CFFCE029-07FE-4645-A612-4E5161BA1CB7}" type="pres">
      <dgm:prSet presAssocID="{DD3DD3C7-FC92-4B0C-9FB9-2E9FA2240FAA}" presName="thickLine" presStyleLbl="alignNode1" presStyleIdx="0" presStyleCnt="3"/>
      <dgm:spPr/>
    </dgm:pt>
    <dgm:pt modelId="{B95A7C83-8B0F-46B3-8207-F26E3DC72F36}" type="pres">
      <dgm:prSet presAssocID="{DD3DD3C7-FC92-4B0C-9FB9-2E9FA2240FAA}" presName="horz1" presStyleCnt="0"/>
      <dgm:spPr/>
    </dgm:pt>
    <dgm:pt modelId="{4679815B-4814-4B1F-859D-9E1874EE4BAB}" type="pres">
      <dgm:prSet presAssocID="{DD3DD3C7-FC92-4B0C-9FB9-2E9FA2240FAA}" presName="tx1" presStyleLbl="revTx" presStyleIdx="0" presStyleCnt="3"/>
      <dgm:spPr/>
    </dgm:pt>
    <dgm:pt modelId="{73F5A0C3-1E5A-4F62-9252-A3A38D447888}" type="pres">
      <dgm:prSet presAssocID="{DD3DD3C7-FC92-4B0C-9FB9-2E9FA2240FAA}" presName="vert1" presStyleCnt="0"/>
      <dgm:spPr/>
    </dgm:pt>
    <dgm:pt modelId="{BFDD2E61-8FD3-4ACE-9BBF-238FB6AFA33E}" type="pres">
      <dgm:prSet presAssocID="{013CFCD5-B92D-4C89-8460-7AB170449B98}" presName="thickLine" presStyleLbl="alignNode1" presStyleIdx="1" presStyleCnt="3"/>
      <dgm:spPr/>
    </dgm:pt>
    <dgm:pt modelId="{0142E37F-060C-4DC3-92B6-453F5DA4800E}" type="pres">
      <dgm:prSet presAssocID="{013CFCD5-B92D-4C89-8460-7AB170449B98}" presName="horz1" presStyleCnt="0"/>
      <dgm:spPr/>
    </dgm:pt>
    <dgm:pt modelId="{4762EB07-166F-43AC-A0CD-0E450229B317}" type="pres">
      <dgm:prSet presAssocID="{013CFCD5-B92D-4C89-8460-7AB170449B98}" presName="tx1" presStyleLbl="revTx" presStyleIdx="1" presStyleCnt="3"/>
      <dgm:spPr/>
    </dgm:pt>
    <dgm:pt modelId="{023BB7A4-4926-43C9-82A2-25521E3928A3}" type="pres">
      <dgm:prSet presAssocID="{013CFCD5-B92D-4C89-8460-7AB170449B98}" presName="vert1" presStyleCnt="0"/>
      <dgm:spPr/>
    </dgm:pt>
    <dgm:pt modelId="{EDC3D91C-D474-42D5-B3E0-88BD88421F83}" type="pres">
      <dgm:prSet presAssocID="{173E3562-E0A0-4D26-97AE-39E019342FA2}" presName="thickLine" presStyleLbl="alignNode1" presStyleIdx="2" presStyleCnt="3"/>
      <dgm:spPr/>
    </dgm:pt>
    <dgm:pt modelId="{99ACF47C-7F2C-4712-9E8F-F69C90D32513}" type="pres">
      <dgm:prSet presAssocID="{173E3562-E0A0-4D26-97AE-39E019342FA2}" presName="horz1" presStyleCnt="0"/>
      <dgm:spPr/>
    </dgm:pt>
    <dgm:pt modelId="{EEDA9ED9-B51D-4754-B23D-C03DC8B692CC}" type="pres">
      <dgm:prSet presAssocID="{173E3562-E0A0-4D26-97AE-39E019342FA2}" presName="tx1" presStyleLbl="revTx" presStyleIdx="2" presStyleCnt="3"/>
      <dgm:spPr/>
    </dgm:pt>
    <dgm:pt modelId="{B33242E9-D6BA-4646-93EC-ED90DBF680FD}" type="pres">
      <dgm:prSet presAssocID="{173E3562-E0A0-4D26-97AE-39E019342FA2}" presName="vert1" presStyleCnt="0"/>
      <dgm:spPr/>
    </dgm:pt>
  </dgm:ptLst>
  <dgm:cxnLst>
    <dgm:cxn modelId="{71513717-A06C-4F34-9153-229E5066611F}" type="presOf" srcId="{DD3DD3C7-FC92-4B0C-9FB9-2E9FA2240FAA}" destId="{4679815B-4814-4B1F-859D-9E1874EE4BAB}" srcOrd="0" destOrd="0" presId="urn:microsoft.com/office/officeart/2008/layout/LinedList"/>
    <dgm:cxn modelId="{ED26D21E-5BB3-4D8A-A14D-FC95B165C92A}" srcId="{85B19D2E-8872-451A-AA43-DA53A7ED88C6}" destId="{173E3562-E0A0-4D26-97AE-39E019342FA2}" srcOrd="2" destOrd="0" parTransId="{74BE40F5-0C81-45B9-83B9-B3D161C34B6E}" sibTransId="{E96CEFA7-6488-4DE8-A472-E1AE77ED8992}"/>
    <dgm:cxn modelId="{BDBCD61E-CFA0-4B8D-B373-CDD17FF055A8}" type="presOf" srcId="{85B19D2E-8872-451A-AA43-DA53A7ED88C6}" destId="{4ADF3AE0-81A3-47E5-91C4-45E214E578EE}" srcOrd="0" destOrd="0" presId="urn:microsoft.com/office/officeart/2008/layout/LinedList"/>
    <dgm:cxn modelId="{8288117A-17D1-4513-A57E-7C6027ADD446}" srcId="{85B19D2E-8872-451A-AA43-DA53A7ED88C6}" destId="{013CFCD5-B92D-4C89-8460-7AB170449B98}" srcOrd="1" destOrd="0" parTransId="{89F3D346-9E61-419D-AE71-B7D53628809C}" sibTransId="{6600D056-F1C2-41F4-8507-5506B49C68B0}"/>
    <dgm:cxn modelId="{BF7320C1-3180-41B5-8D45-34BDF15C91E8}" type="presOf" srcId="{173E3562-E0A0-4D26-97AE-39E019342FA2}" destId="{EEDA9ED9-B51D-4754-B23D-C03DC8B692CC}" srcOrd="0" destOrd="0" presId="urn:microsoft.com/office/officeart/2008/layout/LinedList"/>
    <dgm:cxn modelId="{948F6BC4-8DF9-4904-9A3A-7C31E2DB8604}" type="presOf" srcId="{013CFCD5-B92D-4C89-8460-7AB170449B98}" destId="{4762EB07-166F-43AC-A0CD-0E450229B317}" srcOrd="0" destOrd="0" presId="urn:microsoft.com/office/officeart/2008/layout/LinedList"/>
    <dgm:cxn modelId="{78F5B4E8-1C09-40E0-88E3-C84B101B8CD9}" srcId="{85B19D2E-8872-451A-AA43-DA53A7ED88C6}" destId="{DD3DD3C7-FC92-4B0C-9FB9-2E9FA2240FAA}" srcOrd="0" destOrd="0" parTransId="{65D1DA76-FDAD-4F59-AD73-DD9C5EF60B53}" sibTransId="{4F9CCFC3-260A-466E-A11F-184D82359ACB}"/>
    <dgm:cxn modelId="{76822465-AB0E-495A-9F6E-85A96DE57DDA}" type="presParOf" srcId="{4ADF3AE0-81A3-47E5-91C4-45E214E578EE}" destId="{CFFCE029-07FE-4645-A612-4E5161BA1CB7}" srcOrd="0" destOrd="0" presId="urn:microsoft.com/office/officeart/2008/layout/LinedList"/>
    <dgm:cxn modelId="{04FB869A-FC38-48F1-BBE1-32F058F6A25D}" type="presParOf" srcId="{4ADF3AE0-81A3-47E5-91C4-45E214E578EE}" destId="{B95A7C83-8B0F-46B3-8207-F26E3DC72F36}" srcOrd="1" destOrd="0" presId="urn:microsoft.com/office/officeart/2008/layout/LinedList"/>
    <dgm:cxn modelId="{9B840511-62C7-4F04-B548-67862E99F4D8}" type="presParOf" srcId="{B95A7C83-8B0F-46B3-8207-F26E3DC72F36}" destId="{4679815B-4814-4B1F-859D-9E1874EE4BAB}" srcOrd="0" destOrd="0" presId="urn:microsoft.com/office/officeart/2008/layout/LinedList"/>
    <dgm:cxn modelId="{0DA75232-8298-4E7A-8041-3D1005283FC2}" type="presParOf" srcId="{B95A7C83-8B0F-46B3-8207-F26E3DC72F36}" destId="{73F5A0C3-1E5A-4F62-9252-A3A38D447888}" srcOrd="1" destOrd="0" presId="urn:microsoft.com/office/officeart/2008/layout/LinedList"/>
    <dgm:cxn modelId="{C982C4F0-DE8A-4C34-8D9D-D8DF97671329}" type="presParOf" srcId="{4ADF3AE0-81A3-47E5-91C4-45E214E578EE}" destId="{BFDD2E61-8FD3-4ACE-9BBF-238FB6AFA33E}" srcOrd="2" destOrd="0" presId="urn:microsoft.com/office/officeart/2008/layout/LinedList"/>
    <dgm:cxn modelId="{A0F8FA39-F301-4209-BD0A-F9399BCEA0D2}" type="presParOf" srcId="{4ADF3AE0-81A3-47E5-91C4-45E214E578EE}" destId="{0142E37F-060C-4DC3-92B6-453F5DA4800E}" srcOrd="3" destOrd="0" presId="urn:microsoft.com/office/officeart/2008/layout/LinedList"/>
    <dgm:cxn modelId="{28EC5F90-30CB-4821-A18F-F96249B62853}" type="presParOf" srcId="{0142E37F-060C-4DC3-92B6-453F5DA4800E}" destId="{4762EB07-166F-43AC-A0CD-0E450229B317}" srcOrd="0" destOrd="0" presId="urn:microsoft.com/office/officeart/2008/layout/LinedList"/>
    <dgm:cxn modelId="{7B4B65D0-CC29-456A-BF95-C34B36919D8C}" type="presParOf" srcId="{0142E37F-060C-4DC3-92B6-453F5DA4800E}" destId="{023BB7A4-4926-43C9-82A2-25521E3928A3}" srcOrd="1" destOrd="0" presId="urn:microsoft.com/office/officeart/2008/layout/LinedList"/>
    <dgm:cxn modelId="{CED3645B-BF96-4A74-8FC6-EE5DE33EECF6}" type="presParOf" srcId="{4ADF3AE0-81A3-47E5-91C4-45E214E578EE}" destId="{EDC3D91C-D474-42D5-B3E0-88BD88421F83}" srcOrd="4" destOrd="0" presId="urn:microsoft.com/office/officeart/2008/layout/LinedList"/>
    <dgm:cxn modelId="{10F76209-8A4F-4975-9148-6CA71156B398}" type="presParOf" srcId="{4ADF3AE0-81A3-47E5-91C4-45E214E578EE}" destId="{99ACF47C-7F2C-4712-9E8F-F69C90D32513}" srcOrd="5" destOrd="0" presId="urn:microsoft.com/office/officeart/2008/layout/LinedList"/>
    <dgm:cxn modelId="{A432A338-8FF8-4460-924D-DC63274E5F70}" type="presParOf" srcId="{99ACF47C-7F2C-4712-9E8F-F69C90D32513}" destId="{EEDA9ED9-B51D-4754-B23D-C03DC8B692CC}" srcOrd="0" destOrd="0" presId="urn:microsoft.com/office/officeart/2008/layout/LinedList"/>
    <dgm:cxn modelId="{BFEBED34-8732-44E5-B2DA-3506D9848B0A}" type="presParOf" srcId="{99ACF47C-7F2C-4712-9E8F-F69C90D32513}" destId="{B33242E9-D6BA-4646-93EC-ED90DBF680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CE029-07FE-4645-A612-4E5161BA1CB7}">
      <dsp:nvSpPr>
        <dsp:cNvPr id="0" name=""/>
        <dsp:cNvSpPr/>
      </dsp:nvSpPr>
      <dsp:spPr>
        <a:xfrm>
          <a:off x="0" y="2559"/>
          <a:ext cx="39733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79815B-4814-4B1F-859D-9E1874EE4BAB}">
      <dsp:nvSpPr>
        <dsp:cNvPr id="0" name=""/>
        <dsp:cNvSpPr/>
      </dsp:nvSpPr>
      <dsp:spPr>
        <a:xfrm>
          <a:off x="0" y="2559"/>
          <a:ext cx="3973385" cy="17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3700" b="1" kern="1200"/>
            <a:t>上海浦东文华东方酒店</a:t>
          </a:r>
          <a:endParaRPr lang="en-US" sz="3700" kern="1200"/>
        </a:p>
      </dsp:txBody>
      <dsp:txXfrm>
        <a:off x="0" y="2559"/>
        <a:ext cx="3973385" cy="1745881"/>
      </dsp:txXfrm>
    </dsp:sp>
    <dsp:sp modelId="{BFDD2E61-8FD3-4ACE-9BBF-238FB6AFA33E}">
      <dsp:nvSpPr>
        <dsp:cNvPr id="0" name=""/>
        <dsp:cNvSpPr/>
      </dsp:nvSpPr>
      <dsp:spPr>
        <a:xfrm>
          <a:off x="0" y="1748441"/>
          <a:ext cx="39733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2EB07-166F-43AC-A0CD-0E450229B317}">
      <dsp:nvSpPr>
        <dsp:cNvPr id="0" name=""/>
        <dsp:cNvSpPr/>
      </dsp:nvSpPr>
      <dsp:spPr>
        <a:xfrm>
          <a:off x="0" y="1748441"/>
          <a:ext cx="3973385" cy="17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kern="1200"/>
            <a:t>Mandarin Oriental Pudong, Shanghai</a:t>
          </a:r>
          <a:endParaRPr lang="en-US" sz="3700" kern="1200"/>
        </a:p>
      </dsp:txBody>
      <dsp:txXfrm>
        <a:off x="0" y="1748441"/>
        <a:ext cx="3973385" cy="1745881"/>
      </dsp:txXfrm>
    </dsp:sp>
    <dsp:sp modelId="{EDC3D91C-D474-42D5-B3E0-88BD88421F83}">
      <dsp:nvSpPr>
        <dsp:cNvPr id="0" name=""/>
        <dsp:cNvSpPr/>
      </dsp:nvSpPr>
      <dsp:spPr>
        <a:xfrm>
          <a:off x="0" y="3494322"/>
          <a:ext cx="39733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A9ED9-B51D-4754-B23D-C03DC8B692CC}">
      <dsp:nvSpPr>
        <dsp:cNvPr id="0" name=""/>
        <dsp:cNvSpPr/>
      </dsp:nvSpPr>
      <dsp:spPr>
        <a:xfrm>
          <a:off x="0" y="3494322"/>
          <a:ext cx="3973385" cy="17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ja-JP" sz="3700" kern="1200"/>
            <a:t>陆家嘴酒家</a:t>
          </a:r>
          <a:endParaRPr lang="en-US" sz="3700" kern="1200"/>
        </a:p>
      </dsp:txBody>
      <dsp:txXfrm>
        <a:off x="0" y="3494322"/>
        <a:ext cx="3973385" cy="17458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0842" y="385011"/>
            <a:ext cx="9144000" cy="2779513"/>
          </a:xfrm>
        </p:spPr>
        <p:txBody>
          <a:bodyPr>
            <a:normAutofit fontScale="90000"/>
          </a:bodyPr>
          <a:lstStyle/>
          <a:p>
            <a:br>
              <a:rPr lang="en-GB">
                <a:cs typeface="Calibri Light"/>
              </a:rPr>
            </a:b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Foreign Languages &amp; Cultural 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Awareness (BMIH5003)</a:t>
            </a:r>
            <a:br>
              <a:rPr lang="en-GB">
                <a:cs typeface="Calibri Light"/>
              </a:rPr>
            </a:br>
            <a:br>
              <a:rPr lang="en-GB">
                <a:cs typeface="Calibri Light"/>
              </a:rPr>
            </a:br>
            <a:r>
              <a:rPr lang="en-GB" sz="2400" b="1" u="sng">
                <a:cs typeface="Calibri Light"/>
              </a:rPr>
              <a:t>Hotel Breakfast Board</a:t>
            </a:r>
            <a:endParaRPr lang="en-GB" b="1" u="sng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0842" y="2920248"/>
            <a:ext cx="9144000" cy="30193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>
              <a:cs typeface="Calibri"/>
            </a:endParaRPr>
          </a:p>
          <a:p>
            <a:r>
              <a:rPr lang="en-GB" b="1">
                <a:cs typeface="Calibri"/>
              </a:rPr>
              <a:t>Name: </a:t>
            </a:r>
            <a:r>
              <a:rPr lang="en-GB">
                <a:cs typeface="Calibri"/>
              </a:rPr>
              <a:t>Umer Aman</a:t>
            </a:r>
          </a:p>
          <a:p>
            <a:endParaRPr lang="en-GB" b="1">
              <a:cs typeface="Calibri"/>
            </a:endParaRPr>
          </a:p>
          <a:p>
            <a:r>
              <a:rPr lang="en-GB" b="1">
                <a:cs typeface="Calibri"/>
              </a:rPr>
              <a:t>Student Number: </a:t>
            </a:r>
            <a:r>
              <a:rPr lang="en-GB">
                <a:cs typeface="Calibri"/>
              </a:rPr>
              <a:t>2128039</a:t>
            </a:r>
          </a:p>
          <a:p>
            <a:endParaRPr lang="en-GB" b="1">
              <a:cs typeface="Calibri"/>
            </a:endParaRPr>
          </a:p>
          <a:p>
            <a:r>
              <a:rPr lang="en-GB" b="1">
                <a:cs typeface="Calibri"/>
              </a:rPr>
              <a:t>Lecturer: </a:t>
            </a:r>
            <a:r>
              <a:rPr lang="en-GB">
                <a:cs typeface="Calibri"/>
              </a:rPr>
              <a:t>Jinping Li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3449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Qi Bar">
            <a:extLst>
              <a:ext uri="{FF2B5EF4-FFF2-40B4-BE49-F238E27FC236}">
                <a16:creationId xmlns:a16="http://schemas.microsoft.com/office/drawing/2014/main" id="{31B5B3F6-33E6-AA97-B345-ED0BBAB8C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238" y="34242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andarin Oriental Pudong Shanghai Cover">
            <a:extLst>
              <a:ext uri="{FF2B5EF4-FFF2-40B4-BE49-F238E27FC236}">
                <a16:creationId xmlns:a16="http://schemas.microsoft.com/office/drawing/2014/main" id="{413BF0DE-6329-3122-9C81-93589E496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409" y="740712"/>
            <a:ext cx="4387917" cy="308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36" name="TextBox 4">
            <a:extLst>
              <a:ext uri="{FF2B5EF4-FFF2-40B4-BE49-F238E27FC236}">
                <a16:creationId xmlns:a16="http://schemas.microsoft.com/office/drawing/2014/main" id="{40ABC1FE-F3AE-4A99-AF81-3F4712E4170E}"/>
              </a:ext>
            </a:extLst>
          </p:cNvPr>
          <p:cNvGraphicFramePr/>
          <p:nvPr/>
        </p:nvGraphicFramePr>
        <p:xfrm>
          <a:off x="952228" y="743447"/>
          <a:ext cx="3973385" cy="5242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Picture 11" descr="A picture containing plate, table, food, several&#10;&#10;Description automatically generated">
            <a:extLst>
              <a:ext uri="{FF2B5EF4-FFF2-40B4-BE49-F238E27FC236}">
                <a16:creationId xmlns:a16="http://schemas.microsoft.com/office/drawing/2014/main" id="{4FE033D0-74CC-5773-BD30-1C5ED512FF7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61735" y="3695292"/>
            <a:ext cx="3799305" cy="2538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407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7C36FC-DEAA-4DCA-B0AB-7F9357FA4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7045" y="643467"/>
            <a:ext cx="4661488" cy="2460741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8C38CD-A630-49FF-8417-6792A2B13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4080063"/>
            <a:ext cx="4614930" cy="2156145"/>
          </a:xfrm>
          <a:prstGeom prst="rect">
            <a:avLst/>
          </a:pr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3C3509-3A55-5749-9AA4-F42089C32738}"/>
              </a:ext>
            </a:extLst>
          </p:cNvPr>
          <p:cNvSpPr txBox="1"/>
          <p:nvPr/>
        </p:nvSpPr>
        <p:spPr>
          <a:xfrm>
            <a:off x="782053" y="4084053"/>
            <a:ext cx="448189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altLang="ja-JP"/>
            </a:br>
            <a:r>
              <a:rPr lang="ja-JP" altLang="en-US" sz="2400">
                <a:ea typeface="+mn-lt"/>
                <a:cs typeface="+mn-lt"/>
              </a:rPr>
              <a:t>陆家嘴餐厅提供一系列令人兴奋的选择，从美味的自助早餐到一百多种选择以及点菜菜单。</a:t>
            </a:r>
            <a:endParaRPr lang="ja-JP" altLang="en-GB" sz="2400" b="1">
              <a:solidFill>
                <a:srgbClr val="202124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46F828-FFE6-E6A1-1686-9AD3E3F50FAF}"/>
              </a:ext>
            </a:extLst>
          </p:cNvPr>
          <p:cNvSpPr txBox="1"/>
          <p:nvPr/>
        </p:nvSpPr>
        <p:spPr>
          <a:xfrm>
            <a:off x="7225632" y="124325"/>
            <a:ext cx="3983787" cy="477053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Calibri"/>
                <a:ea typeface="MS PGothic"/>
                <a:cs typeface="Calibri"/>
              </a:rPr>
              <a:t>Breakfast Menu Options</a:t>
            </a:r>
            <a:endParaRPr lang="en-US" altLang="zh-CN" sz="2800" b="1">
              <a:latin typeface="Calibri"/>
              <a:ea typeface="Calibri"/>
              <a:cs typeface="Calibri"/>
            </a:endParaRPr>
          </a:p>
          <a:p>
            <a:pPr algn="ctr"/>
            <a:r>
              <a:rPr lang="zh-CN" altLang="en-US" sz="2800">
                <a:ea typeface="+mn-lt"/>
                <a:cs typeface="+mn-lt"/>
              </a:rPr>
              <a:t> </a:t>
            </a:r>
            <a:br>
              <a:rPr lang="zh-CN" sz="2800">
                <a:ea typeface="+mn-lt"/>
                <a:cs typeface="+mn-lt"/>
              </a:rPr>
            </a:br>
            <a:r>
              <a:rPr lang="zh-CN" sz="2800">
                <a:ea typeface="+mn-lt"/>
                <a:cs typeface="+mn-lt"/>
              </a:rPr>
              <a:t>早餐菜单选项</a:t>
            </a:r>
            <a:endParaRPr lang="zh-CN" altLang="en-US" sz="2800" b="1">
              <a:ea typeface="MS PGothic"/>
              <a:cs typeface="Calibri"/>
            </a:endParaRPr>
          </a:p>
          <a:p>
            <a:pPr algn="ctr"/>
            <a:endParaRPr lang="en-US" altLang="zh-CN" sz="2000" b="1">
              <a:ea typeface="+mn-lt"/>
              <a:cs typeface="+mn-lt"/>
            </a:endParaRPr>
          </a:p>
          <a:p>
            <a:pPr algn="ctr"/>
            <a:r>
              <a:rPr lang="ja-JP" altLang="en-US" sz="2000">
                <a:cs typeface="Calibri"/>
              </a:rPr>
              <a:t>每天全天供应，从早上六点到下午十二点</a:t>
            </a:r>
            <a:r>
              <a:rPr lang="zh-CN" altLang="en-GB" sz="2000">
                <a:ea typeface="+mn-lt"/>
                <a:cs typeface="Calibri"/>
              </a:rPr>
              <a:t>。</a:t>
            </a:r>
            <a:endParaRPr lang="zh-CN"/>
          </a:p>
          <a:p>
            <a:pPr algn="ctr"/>
            <a:r>
              <a:rPr lang="zh-CN" altLang="en-GB" sz="2000">
                <a:latin typeface="Calibri" panose="020F0502020204030204"/>
                <a:ea typeface="宋体"/>
                <a:cs typeface="Calibri"/>
              </a:rPr>
              <a:t>6am - 12pm</a:t>
            </a:r>
            <a:endParaRPr lang="zh-CN" altLang="en-GB" sz="2000">
              <a:latin typeface="Calibri" panose="020F0502020204030204"/>
              <a:ea typeface="宋体" panose="02010600030101010101" pitchFamily="2" charset="-122"/>
              <a:cs typeface="Calibri"/>
            </a:endParaRPr>
          </a:p>
          <a:p>
            <a:pPr algn="ctr"/>
            <a:endParaRPr lang="zh-CN" sz="2800">
              <a:latin typeface="Calibri" panose="020F0502020204030204"/>
              <a:ea typeface="宋体" panose="02010600030101010101" pitchFamily="2" charset="-122"/>
              <a:cs typeface="Calibri"/>
            </a:endParaRPr>
          </a:p>
          <a:p>
            <a:pPr algn="ctr"/>
            <a:endParaRPr lang="zh-CN" altLang="en-US" sz="2800">
              <a:latin typeface="Calibri" panose="020F0502020204030204"/>
              <a:ea typeface="宋体" panose="02010600030101010101" pitchFamily="2" charset="-122"/>
              <a:cs typeface="Calibri"/>
            </a:endParaRPr>
          </a:p>
          <a:p>
            <a:pPr algn="ctr"/>
            <a:endParaRPr lang="zh-CN" altLang="en-US" sz="2800">
              <a:latin typeface="Calibri" panose="020F0502020204030204"/>
              <a:ea typeface="宋体"/>
              <a:cs typeface="Calibri"/>
            </a:endParaRPr>
          </a:p>
          <a:p>
            <a:endParaRPr lang="zh-CN" altLang="en-US" sz="2800">
              <a:latin typeface="Calibri" panose="020F0502020204030204"/>
              <a:ea typeface="宋体"/>
              <a:cs typeface="Calibri"/>
            </a:endParaRPr>
          </a:p>
          <a:p>
            <a:endParaRPr lang="en-US" altLang="zh-CN" sz="2800">
              <a:latin typeface="Calibri" panose="020F0502020204030204"/>
              <a:ea typeface="宋体"/>
              <a:cs typeface="Calibri"/>
            </a:endParaRP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41BF25D4-E66E-9680-4378-9D9D56B945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6395" y="3276955"/>
            <a:ext cx="5963385" cy="3053707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688BD6BE-45F6-FFD1-9FF7-3DDA65E93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4786" y="704294"/>
            <a:ext cx="5755584" cy="3171684"/>
          </a:xfrm>
        </p:spPr>
      </p:pic>
    </p:spTree>
    <p:extLst>
      <p:ext uri="{BB962C8B-B14F-4D97-AF65-F5344CB8AC3E}">
        <p14:creationId xmlns:p14="http://schemas.microsoft.com/office/powerpoint/2010/main" val="1084465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1214" y="1111170"/>
            <a:ext cx="11040" cy="464510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3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3027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10334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48A3E2D-40BA-6BF0-E6ED-C64E419C2762}"/>
              </a:ext>
            </a:extLst>
          </p:cNvPr>
          <p:cNvSpPr txBox="1"/>
          <p:nvPr/>
        </p:nvSpPr>
        <p:spPr>
          <a:xfrm>
            <a:off x="1584158" y="447842"/>
            <a:ext cx="3923629" cy="40010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zh-CN" altLang="en-US" b="1">
              <a:solidFill>
                <a:srgbClr val="202124"/>
              </a:solidFill>
              <a:latin typeface="Consolas"/>
              <a:ea typeface="宋体"/>
            </a:endParaRPr>
          </a:p>
          <a:p>
            <a:pPr algn="ctr"/>
            <a:r>
              <a:rPr lang="zh-CN" sz="2400" b="1">
                <a:ea typeface="+mn-lt"/>
                <a:cs typeface="+mn-lt"/>
              </a:rPr>
              <a:t>欧陆式自助早餐</a:t>
            </a:r>
          </a:p>
          <a:p>
            <a:pPr algn="ctr"/>
            <a:endParaRPr lang="zh-CN" dirty="0">
              <a:cs typeface="Calibri"/>
            </a:endParaRPr>
          </a:p>
          <a:p>
            <a:pPr algn="ctr"/>
            <a:r>
              <a:rPr lang="zh-CN" sz="1600">
                <a:ea typeface="+mn-lt"/>
                <a:cs typeface="+mn-lt"/>
              </a:rPr>
              <a:t>提供完整的选择，包括面包，糕点，麦片，酸奶，新鲜水果和咖啡以及肉类，奶酪和鸡蛋，每个人都能找到适合自己的东西。</a:t>
            </a:r>
            <a:endParaRPr lang="zh-CN" sz="1600"/>
          </a:p>
          <a:p>
            <a:pPr algn="ctr"/>
            <a:endParaRPr lang="zh-CN" dirty="0">
              <a:ea typeface="宋体" panose="02010600030101010101" pitchFamily="2" charset="-122"/>
              <a:cs typeface="Calibri"/>
            </a:endParaRPr>
          </a:p>
          <a:p>
            <a:pPr algn="ctr"/>
            <a:r>
              <a:rPr lang="en-US" altLang="zh-CN" sz="2000" b="1" dirty="0">
                <a:ea typeface="+mn-lt"/>
                <a:cs typeface="+mn-lt"/>
              </a:rPr>
              <a:t>29</a:t>
            </a:r>
            <a:r>
              <a:rPr lang="zh-CN" altLang="en-US" sz="2000" b="1">
                <a:ea typeface="+mn-lt"/>
                <a:cs typeface="+mn-lt"/>
              </a:rPr>
              <a:t>元</a:t>
            </a:r>
            <a:r>
              <a:rPr lang="en-US" altLang="zh-CN" sz="2000" b="1" dirty="0">
                <a:ea typeface="+mn-lt"/>
                <a:cs typeface="+mn-lt"/>
              </a:rPr>
              <a:t>/</a:t>
            </a:r>
            <a:r>
              <a:rPr lang="zh-CN" altLang="en-US" sz="2000" b="1">
                <a:ea typeface="+mn-lt"/>
                <a:cs typeface="+mn-lt"/>
              </a:rPr>
              <a:t>人</a:t>
            </a:r>
            <a:endParaRPr lang="zh-CN" sz="2000" b="1"/>
          </a:p>
          <a:p>
            <a:pPr algn="ctr"/>
            <a:endParaRPr lang="zh-CN" dirty="0">
              <a:ea typeface="宋体" panose="02010600030101010101" pitchFamily="2" charset="-122"/>
              <a:cs typeface="Calibri"/>
            </a:endParaRPr>
          </a:p>
          <a:p>
            <a:pPr algn="ctr"/>
            <a:endParaRPr lang="zh-CN" dirty="0">
              <a:ea typeface="宋体" panose="02010600030101010101" pitchFamily="2" charset="-122"/>
              <a:cs typeface="Calibri"/>
            </a:endParaRPr>
          </a:p>
          <a:p>
            <a:pPr algn="ctr"/>
            <a:endParaRPr lang="zh-CN" dirty="0">
              <a:ea typeface="宋体" panose="02010600030101010101" pitchFamily="2" charset="-122"/>
              <a:cs typeface="Calibri"/>
            </a:endParaRPr>
          </a:p>
          <a:p>
            <a:pPr algn="ctr"/>
            <a:endParaRPr lang="zh-CN">
              <a:ea typeface="宋体" panose="02010600030101010101" pitchFamily="2" charset="-122"/>
              <a:cs typeface="Calibri"/>
            </a:endParaRPr>
          </a:p>
          <a:p>
            <a:pPr algn="ctr"/>
            <a:endParaRPr lang="zh-CN">
              <a:ea typeface="宋体"/>
              <a:cs typeface="Calibri"/>
            </a:endParaRPr>
          </a:p>
          <a:p>
            <a:pPr algn="ctr"/>
            <a:endParaRPr lang="zh-CN" altLang="en-US">
              <a:cs typeface="Calibri"/>
            </a:endParaRP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D4A68593-0494-3598-D1A5-62B8E2D29F8F}"/>
              </a:ext>
            </a:extLst>
          </p:cNvPr>
          <p:cNvSpPr txBox="1"/>
          <p:nvPr/>
        </p:nvSpPr>
        <p:spPr>
          <a:xfrm>
            <a:off x="1398603" y="3432207"/>
            <a:ext cx="3923629" cy="30008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dirty="0">
              <a:solidFill>
                <a:srgbClr val="202124"/>
              </a:solidFill>
              <a:latin typeface="Consolas"/>
              <a:ea typeface="宋体"/>
            </a:endParaRPr>
          </a:p>
          <a:p>
            <a:pPr algn="ctr"/>
            <a:r>
              <a:rPr lang="zh-CN" sz="2400" b="1">
                <a:ea typeface="+mn-lt"/>
                <a:cs typeface="+mn-lt"/>
              </a:rPr>
              <a:t>亚洲早餐</a:t>
            </a:r>
            <a:endParaRPr lang="zh-CN" sz="2400" b="1"/>
          </a:p>
          <a:p>
            <a:pPr algn="ctr"/>
            <a:endParaRPr lang="zh-CN" altLang="en-US" sz="2100" b="1" dirty="0">
              <a:solidFill>
                <a:srgbClr val="202124"/>
              </a:solidFill>
              <a:latin typeface="Consolas"/>
              <a:ea typeface="宋体"/>
              <a:cs typeface="+mn-lt"/>
            </a:endParaRPr>
          </a:p>
          <a:p>
            <a:pPr algn="ctr"/>
            <a:r>
              <a:rPr lang="zh-CN" sz="1600">
                <a:ea typeface="+mn-lt"/>
                <a:cs typeface="+mn-lt"/>
              </a:rPr>
              <a:t>亚洲早餐虾哈高点心，鸡肉烧麦，虾和猪肉萧迈，叉烧包，粥，鸡蛋根据您的喜好烹制。</a:t>
            </a:r>
          </a:p>
          <a:p>
            <a:pPr algn="ctr"/>
            <a:endParaRPr lang="zh-CN" sz="2000" b="1" dirty="0">
              <a:ea typeface="+mn-lt"/>
              <a:cs typeface="+mn-lt"/>
            </a:endParaRPr>
          </a:p>
          <a:p>
            <a:pPr algn="ctr"/>
            <a:r>
              <a:rPr lang="en-US" altLang="zh-CN" sz="2000" b="1" dirty="0">
                <a:ea typeface="+mn-lt"/>
                <a:cs typeface="+mn-lt"/>
              </a:rPr>
              <a:t>18</a:t>
            </a:r>
            <a:r>
              <a:rPr lang="zh-CN" altLang="en-US" sz="2000" b="1">
                <a:ea typeface="+mn-lt"/>
                <a:cs typeface="+mn-lt"/>
              </a:rPr>
              <a:t> 元</a:t>
            </a:r>
            <a:endParaRPr lang="zh-CN" sz="2000" b="1"/>
          </a:p>
          <a:p>
            <a:pPr algn="ctr"/>
            <a:endParaRPr lang="zh-CN" altLang="en-US" sz="1600" dirty="0">
              <a:ea typeface="+mn-lt"/>
              <a:cs typeface="+mn-lt"/>
            </a:endParaRPr>
          </a:p>
          <a:p>
            <a:pPr algn="ctr"/>
            <a:endParaRPr lang="zh-CN" altLang="en-US" sz="1600" dirty="0">
              <a:ea typeface="+mn-lt"/>
              <a:cs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FDD394-CBDA-5D39-B9FB-BF31113A4BEF}"/>
              </a:ext>
            </a:extLst>
          </p:cNvPr>
          <p:cNvSpPr txBox="1"/>
          <p:nvPr/>
        </p:nvSpPr>
        <p:spPr>
          <a:xfrm>
            <a:off x="6702927" y="4924926"/>
            <a:ext cx="4561303" cy="12157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zh-CN" altLang="en-US" sz="1400" dirty="0">
              <a:ea typeface="+mn-lt"/>
              <a:cs typeface="+mn-lt"/>
            </a:endParaRPr>
          </a:p>
          <a:p>
            <a:pPr algn="ctr"/>
            <a:endParaRPr lang="zh-CN" altLang="en-US" sz="1400" dirty="0">
              <a:ea typeface="+mn-lt"/>
              <a:cs typeface="+mn-lt"/>
            </a:endParaRPr>
          </a:p>
          <a:p>
            <a:pPr algn="ctr"/>
            <a:r>
              <a:rPr lang="zh-CN" altLang="en-US" sz="1200">
                <a:ea typeface="+mn-lt"/>
                <a:cs typeface="+mn-lt"/>
              </a:rPr>
              <a:t>我们很乐意为您提供有关所有菜肴的详细过敏原信息</a:t>
            </a:r>
            <a:endParaRPr lang="en-US" altLang="zh-CN" sz="1200">
              <a:ea typeface="宋体"/>
              <a:cs typeface="Calibri"/>
            </a:endParaRPr>
          </a:p>
          <a:p>
            <a:pPr algn="ctr"/>
            <a:r>
              <a:rPr lang="zh-CN" altLang="en-US" sz="1200">
                <a:ea typeface="+mn-lt"/>
                <a:cs typeface="+mn-lt"/>
              </a:rPr>
              <a:t>和我们菜单上的饮料。</a:t>
            </a:r>
            <a:endParaRPr lang="zh-CN" altLang="en-US" sz="1200">
              <a:cs typeface="Calibri" panose="020F0502020204030204"/>
            </a:endParaRPr>
          </a:p>
          <a:p>
            <a:endParaRPr lang="zh-CN" sz="2100" b="1" dirty="0">
              <a:solidFill>
                <a:srgbClr val="202124"/>
              </a:solidFill>
              <a:latin typeface="Consolas"/>
              <a:ea typeface="宋体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8005D0-B52F-D115-83CE-C5AC21B88CC1}"/>
              </a:ext>
            </a:extLst>
          </p:cNvPr>
          <p:cNvSpPr txBox="1"/>
          <p:nvPr/>
        </p:nvSpPr>
        <p:spPr>
          <a:xfrm>
            <a:off x="6610417" y="693820"/>
            <a:ext cx="400009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zh-CN" sz="2400" b="1">
                <a:ea typeface="+mn-lt"/>
                <a:cs typeface="+mn-lt"/>
              </a:rPr>
              <a:t>传统英式早餐</a:t>
            </a:r>
          </a:p>
          <a:p>
            <a:pPr algn="ctr"/>
            <a:endParaRPr lang="zh-CN" altLang="en-US" sz="1600" b="1" dirty="0">
              <a:ea typeface="宋体"/>
              <a:cs typeface="Calibri"/>
            </a:endParaRPr>
          </a:p>
          <a:p>
            <a:pPr algn="ctr"/>
            <a:r>
              <a:rPr lang="zh-CN" sz="1600">
                <a:ea typeface="+mn-lt"/>
                <a:cs typeface="+mn-lt"/>
              </a:rPr>
              <a:t>英式早餐包括煎鸡蛋、香肠、培根、西红柿、蘑菇、炸面包和一片白布丁或黑布丁。</a:t>
            </a:r>
          </a:p>
          <a:p>
            <a:pPr algn="ctr"/>
            <a:endParaRPr lang="zh-CN" altLang="en-US" sz="1600" dirty="0">
              <a:ea typeface="+mn-lt"/>
              <a:cs typeface="+mn-lt"/>
            </a:endParaRPr>
          </a:p>
          <a:p>
            <a:pPr algn="ctr"/>
            <a:r>
              <a:rPr lang="zh-CN" sz="1600">
                <a:ea typeface="+mn-lt"/>
                <a:cs typeface="+mn-lt"/>
              </a:rPr>
              <a:t>提供素食选择。</a:t>
            </a:r>
            <a:endParaRPr lang="zh-CN"/>
          </a:p>
          <a:p>
            <a:pPr algn="ctr"/>
            <a:endParaRPr lang="zh-CN" altLang="en-US" sz="2000" b="1" dirty="0">
              <a:ea typeface="+mn-lt"/>
              <a:cs typeface="+mn-lt"/>
            </a:endParaRPr>
          </a:p>
          <a:p>
            <a:pPr algn="ctr"/>
            <a:r>
              <a:rPr lang="zh-CN" sz="2000" b="1">
                <a:ea typeface="+mn-lt"/>
                <a:cs typeface="+mn-lt"/>
              </a:rPr>
              <a:t>18元/人</a:t>
            </a: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EAC5DCB-69D5-0446-701E-75B63FE366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8880" y="3528060"/>
            <a:ext cx="2743200" cy="166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565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  Foreign Languages &amp; Cultural  Awareness (BMIH5003)  Hotel Breakfast Board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</cp:revision>
  <dcterms:created xsi:type="dcterms:W3CDTF">2023-06-08T09:10:01Z</dcterms:created>
  <dcterms:modified xsi:type="dcterms:W3CDTF">2023-06-08T09:12:49Z</dcterms:modified>
</cp:coreProperties>
</file>