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74" r:id="rId6"/>
    <p:sldId id="277" r:id="rId7"/>
    <p:sldId id="278" r:id="rId8"/>
    <p:sldId id="275" r:id="rId9"/>
    <p:sldId id="276" r:id="rId10"/>
    <p:sldId id="260" r:id="rId11"/>
    <p:sldId id="265" r:id="rId12"/>
    <p:sldId id="271" r:id="rId13"/>
    <p:sldId id="270" r:id="rId14"/>
    <p:sldId id="272" r:id="rId15"/>
    <p:sldId id="273" r:id="rId16"/>
  </p:sldIdLst>
  <p:sldSz cx="9144000" cy="6858000" type="screen4x3"/>
  <p:notesSz cx="7315200" cy="96012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169920" cy="480060"/>
          </a:xfrm>
          <a:prstGeom prst="rect">
            <a:avLst/>
          </a:prstGeom>
        </p:spPr>
        <p:txBody>
          <a:bodyPr vert="horz" lIns="96661" tIns="48331" rIns="96661" bIns="48331" rtlCol="0"/>
          <a:lstStyle>
            <a:lvl1pPr algn="l">
              <a:defRPr sz="1300"/>
            </a:lvl1pPr>
          </a:lstStyle>
          <a:p>
            <a:endParaRPr lang="en-US"/>
          </a:p>
        </p:txBody>
      </p:sp>
      <p:sp>
        <p:nvSpPr>
          <p:cNvPr id="3" name="Date Placeholder 2"/>
          <p:cNvSpPr>
            <a:spLocks noGrp="1"/>
          </p:cNvSpPr>
          <p:nvPr>
            <p:ph type="dt" idx="1"/>
          </p:nvPr>
        </p:nvSpPr>
        <p:spPr>
          <a:xfrm>
            <a:off x="4143587" y="0"/>
            <a:ext cx="3169920" cy="480060"/>
          </a:xfrm>
          <a:prstGeom prst="rect">
            <a:avLst/>
          </a:prstGeom>
        </p:spPr>
        <p:txBody>
          <a:bodyPr vert="horz" lIns="96661" tIns="48331" rIns="96661" bIns="48331" rtlCol="0"/>
          <a:lstStyle>
            <a:lvl1pPr algn="r">
              <a:defRPr sz="1300"/>
            </a:lvl1pPr>
          </a:lstStyle>
          <a:p>
            <a:fld id="{6697CFCD-E4FF-4F4C-939D-325BD39E3A44}" type="datetimeFigureOut">
              <a:rPr lang="en-US" smtClean="0"/>
              <a:pPr/>
              <a:t>7/6/2018</a:t>
            </a:fld>
            <a:endParaRPr lang="en-US"/>
          </a:p>
        </p:txBody>
      </p:sp>
      <p:sp>
        <p:nvSpPr>
          <p:cNvPr id="4" name="Slide Image Placeholder 3"/>
          <p:cNvSpPr>
            <a:spLocks noGrp="1" noRot="1" noChangeAspect="1"/>
          </p:cNvSpPr>
          <p:nvPr>
            <p:ph type="sldImg" idx="2"/>
          </p:nvPr>
        </p:nvSpPr>
        <p:spPr>
          <a:xfrm>
            <a:off x="1257300" y="720725"/>
            <a:ext cx="4800600" cy="3600450"/>
          </a:xfrm>
          <a:prstGeom prst="rect">
            <a:avLst/>
          </a:prstGeom>
          <a:noFill/>
          <a:ln w="12700">
            <a:solidFill>
              <a:prstClr val="black"/>
            </a:solidFill>
          </a:ln>
        </p:spPr>
        <p:txBody>
          <a:bodyPr vert="horz" lIns="96661" tIns="48331" rIns="96661" bIns="48331" rtlCol="0" anchor="ctr"/>
          <a:lstStyle/>
          <a:p>
            <a:endParaRPr lang="en-US"/>
          </a:p>
        </p:txBody>
      </p:sp>
      <p:sp>
        <p:nvSpPr>
          <p:cNvPr id="5" name="Notes Placeholder 4"/>
          <p:cNvSpPr>
            <a:spLocks noGrp="1"/>
          </p:cNvSpPr>
          <p:nvPr>
            <p:ph type="body" sz="quarter" idx="3"/>
          </p:nvPr>
        </p:nvSpPr>
        <p:spPr>
          <a:xfrm>
            <a:off x="731520" y="4560570"/>
            <a:ext cx="5852160" cy="4320540"/>
          </a:xfrm>
          <a:prstGeom prst="rect">
            <a:avLst/>
          </a:prstGeom>
        </p:spPr>
        <p:txBody>
          <a:bodyPr vert="horz" lIns="96661" tIns="48331" rIns="96661" bIns="48331"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119474"/>
            <a:ext cx="3169920" cy="480060"/>
          </a:xfrm>
          <a:prstGeom prst="rect">
            <a:avLst/>
          </a:prstGeom>
        </p:spPr>
        <p:txBody>
          <a:bodyPr vert="horz" lIns="96661" tIns="48331" rIns="96661" bIns="48331" rtlCol="0" anchor="b"/>
          <a:lstStyle>
            <a:lvl1pPr algn="l">
              <a:defRPr sz="1300"/>
            </a:lvl1pPr>
          </a:lstStyle>
          <a:p>
            <a:endParaRPr lang="en-US"/>
          </a:p>
        </p:txBody>
      </p:sp>
      <p:sp>
        <p:nvSpPr>
          <p:cNvPr id="7" name="Slide Number Placeholder 6"/>
          <p:cNvSpPr>
            <a:spLocks noGrp="1"/>
          </p:cNvSpPr>
          <p:nvPr>
            <p:ph type="sldNum" sz="quarter" idx="5"/>
          </p:nvPr>
        </p:nvSpPr>
        <p:spPr>
          <a:xfrm>
            <a:off x="4143587" y="9119474"/>
            <a:ext cx="3169920" cy="480060"/>
          </a:xfrm>
          <a:prstGeom prst="rect">
            <a:avLst/>
          </a:prstGeom>
        </p:spPr>
        <p:txBody>
          <a:bodyPr vert="horz" lIns="96661" tIns="48331" rIns="96661" bIns="48331" rtlCol="0" anchor="b"/>
          <a:lstStyle>
            <a:lvl1pPr algn="r">
              <a:defRPr sz="1300"/>
            </a:lvl1pPr>
          </a:lstStyle>
          <a:p>
            <a:fld id="{3CCEA11B-9831-4F93-BA52-07F887736454}"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F2E00F6-8576-493E-BAFC-D9AE761594E2}" type="datetimeFigureOut">
              <a:rPr lang="en-US" smtClean="0"/>
              <a:pPr/>
              <a:t>7/6/2018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910360-E1C9-4386-B4D4-19A62D0AFBFF}"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F2E00F6-8576-493E-BAFC-D9AE761594E2}" type="datetimeFigureOut">
              <a:rPr lang="en-US" smtClean="0"/>
              <a:pPr/>
              <a:t>7/6/2018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910360-E1C9-4386-B4D4-19A62D0AFBFF}"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F2E00F6-8576-493E-BAFC-D9AE761594E2}" type="datetimeFigureOut">
              <a:rPr lang="en-US" smtClean="0"/>
              <a:pPr/>
              <a:t>7/6/2018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910360-E1C9-4386-B4D4-19A62D0AFBFF}"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5F2E00F6-8576-493E-BAFC-D9AE761594E2}" type="datetimeFigureOut">
              <a:rPr lang="en-US" smtClean="0"/>
              <a:pPr/>
              <a:t>7/6/2018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6910360-E1C9-4386-B4D4-19A62D0AFBFF}"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5F2E00F6-8576-493E-BAFC-D9AE761594E2}" type="datetimeFigureOut">
              <a:rPr lang="en-US" smtClean="0"/>
              <a:pPr/>
              <a:t>7/6/2018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6910360-E1C9-4386-B4D4-19A62D0AFBFF}"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F2E00F6-8576-493E-BAFC-D9AE761594E2}" type="datetimeFigureOut">
              <a:rPr lang="en-US" smtClean="0"/>
              <a:pPr/>
              <a:t>7/6/2018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6910360-E1C9-4386-B4D4-19A62D0AFBFF}"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2E00F6-8576-493E-BAFC-D9AE761594E2}" type="datetimeFigureOut">
              <a:rPr lang="en-US" smtClean="0"/>
              <a:pPr/>
              <a:t>7/6/2018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6910360-E1C9-4386-B4D4-19A62D0AFBFF}"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F2E00F6-8576-493E-BAFC-D9AE761594E2}" type="datetimeFigureOut">
              <a:rPr lang="en-US" smtClean="0"/>
              <a:pPr/>
              <a:t>7/6/2018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6910360-E1C9-4386-B4D4-19A62D0AFBFF}"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F2E00F6-8576-493E-BAFC-D9AE761594E2}" type="datetimeFigureOut">
              <a:rPr lang="en-US" smtClean="0"/>
              <a:pPr/>
              <a:t>7/6/2018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6910360-E1C9-4386-B4D4-19A62D0AFBFF}"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F2E00F6-8576-493E-BAFC-D9AE761594E2}" type="datetimeFigureOut">
              <a:rPr lang="en-US" smtClean="0"/>
              <a:pPr/>
              <a:t>7/6/2018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910360-E1C9-4386-B4D4-19A62D0AFBFF}"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F2E00F6-8576-493E-BAFC-D9AE761594E2}" type="datetimeFigureOut">
              <a:rPr lang="en-US" smtClean="0"/>
              <a:pPr/>
              <a:t>7/6/2018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6910360-E1C9-4386-B4D4-19A62D0AFBFF}"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F2E00F6-8576-493E-BAFC-D9AE761594E2}" type="datetimeFigureOut">
              <a:rPr lang="en-US" smtClean="0"/>
              <a:pPr/>
              <a:t>7/6/2018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6910360-E1C9-4386-B4D4-19A62D0AFBFF}"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066800"/>
            <a:ext cx="7772400" cy="1470025"/>
          </a:xfrm>
        </p:spPr>
        <p:txBody>
          <a:bodyPr>
            <a:normAutofit fontScale="90000"/>
          </a:bodyPr>
          <a:lstStyle/>
          <a:p>
            <a:r>
              <a:rPr lang="en-US" sz="3600" b="1" dirty="0" smtClean="0">
                <a:solidFill>
                  <a:srgbClr val="002060"/>
                </a:solidFill>
              </a:rPr>
              <a:t>Assignment – 1 (Part 1)</a:t>
            </a:r>
            <a:r>
              <a:rPr lang="en-US" dirty="0">
                <a:solidFill>
                  <a:srgbClr val="002060"/>
                </a:solidFill>
              </a:rPr>
              <a:t/>
            </a:r>
            <a:br>
              <a:rPr lang="en-US" dirty="0">
                <a:solidFill>
                  <a:srgbClr val="002060"/>
                </a:solidFill>
              </a:rPr>
            </a:br>
            <a:r>
              <a:rPr lang="en-US" sz="3200" b="1" dirty="0" smtClean="0">
                <a:solidFill>
                  <a:srgbClr val="002060"/>
                </a:solidFill>
              </a:rPr>
              <a:t>MARKETING MANAGEMENT</a:t>
            </a:r>
            <a:br>
              <a:rPr lang="en-US" sz="3200" b="1" dirty="0" smtClean="0">
                <a:solidFill>
                  <a:srgbClr val="002060"/>
                </a:solidFill>
              </a:rPr>
            </a:br>
            <a:r>
              <a:rPr lang="en-US" sz="2700" b="1" dirty="0" smtClean="0">
                <a:solidFill>
                  <a:srgbClr val="002060"/>
                </a:solidFill>
              </a:rPr>
              <a:t>SBMA7102D</a:t>
            </a:r>
            <a:endParaRPr lang="en-US" sz="2700" dirty="0">
              <a:solidFill>
                <a:srgbClr val="002060"/>
              </a:solidFill>
            </a:endParaRPr>
          </a:p>
        </p:txBody>
      </p:sp>
      <p:sp>
        <p:nvSpPr>
          <p:cNvPr id="3" name="Subtitle 2"/>
          <p:cNvSpPr>
            <a:spLocks noGrp="1"/>
          </p:cNvSpPr>
          <p:nvPr>
            <p:ph type="subTitle" idx="1"/>
          </p:nvPr>
        </p:nvSpPr>
        <p:spPr>
          <a:xfrm>
            <a:off x="1371600" y="3124200"/>
            <a:ext cx="6400800" cy="1752600"/>
          </a:xfrm>
        </p:spPr>
        <p:txBody>
          <a:bodyPr>
            <a:normAutofit fontScale="70000" lnSpcReduction="20000"/>
          </a:bodyPr>
          <a:lstStyle/>
          <a:p>
            <a:r>
              <a:rPr lang="en-US" b="1" dirty="0" smtClean="0">
                <a:solidFill>
                  <a:srgbClr val="002060"/>
                </a:solidFill>
              </a:rPr>
              <a:t>SUBMITTED BY</a:t>
            </a:r>
            <a:r>
              <a:rPr lang="en-US" b="1" dirty="0">
                <a:solidFill>
                  <a:srgbClr val="002060"/>
                </a:solidFill>
              </a:rPr>
              <a:t>: JAMILA SEEDAT</a:t>
            </a:r>
            <a:endParaRPr lang="en-US" dirty="0">
              <a:solidFill>
                <a:srgbClr val="002060"/>
              </a:solidFill>
            </a:endParaRPr>
          </a:p>
          <a:p>
            <a:r>
              <a:rPr lang="en-US" b="1" dirty="0">
                <a:solidFill>
                  <a:srgbClr val="002060"/>
                </a:solidFill>
              </a:rPr>
              <a:t> </a:t>
            </a:r>
            <a:endParaRPr lang="en-US" dirty="0">
              <a:solidFill>
                <a:srgbClr val="002060"/>
              </a:solidFill>
            </a:endParaRPr>
          </a:p>
          <a:p>
            <a:r>
              <a:rPr lang="en-US" b="1" dirty="0">
                <a:solidFill>
                  <a:srgbClr val="002060"/>
                </a:solidFill>
              </a:rPr>
              <a:t>STUDENT No.: 1706982</a:t>
            </a:r>
            <a:endParaRPr lang="en-US" dirty="0">
              <a:solidFill>
                <a:srgbClr val="002060"/>
              </a:solidFill>
            </a:endParaRPr>
          </a:p>
          <a:p>
            <a:r>
              <a:rPr lang="en-US" b="1" dirty="0">
                <a:solidFill>
                  <a:srgbClr val="002060"/>
                </a:solidFill>
              </a:rPr>
              <a:t> </a:t>
            </a:r>
            <a:endParaRPr lang="en-US" dirty="0">
              <a:solidFill>
                <a:srgbClr val="002060"/>
              </a:solidFill>
            </a:endParaRPr>
          </a:p>
          <a:p>
            <a:r>
              <a:rPr lang="en-US" b="1" dirty="0">
                <a:solidFill>
                  <a:srgbClr val="002060"/>
                </a:solidFill>
              </a:rPr>
              <a:t>Due Date: </a:t>
            </a:r>
            <a:r>
              <a:rPr lang="en-US" b="1" dirty="0" smtClean="0">
                <a:solidFill>
                  <a:srgbClr val="002060"/>
                </a:solidFill>
              </a:rPr>
              <a:t>  Friday 06th July 2018</a:t>
            </a:r>
            <a:endParaRPr lang="en-US" dirty="0">
              <a:solidFill>
                <a:srgbClr val="002060"/>
              </a:solidFill>
            </a:endParaRPr>
          </a:p>
          <a:p>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5"/>
          <p:cNvSpPr>
            <a:spLocks noGrp="1"/>
          </p:cNvSpPr>
          <p:nvPr>
            <p:ph type="subTitle" idx="1"/>
          </p:nvPr>
        </p:nvSpPr>
        <p:spPr>
          <a:xfrm>
            <a:off x="1295400" y="685800"/>
            <a:ext cx="6400800" cy="1752600"/>
          </a:xfrm>
        </p:spPr>
        <p:txBody>
          <a:bodyPr>
            <a:normAutofit/>
          </a:bodyPr>
          <a:lstStyle/>
          <a:p>
            <a:r>
              <a:rPr lang="en-US" sz="3600" b="1" dirty="0" smtClean="0">
                <a:solidFill>
                  <a:srgbClr val="002060"/>
                </a:solidFill>
              </a:rPr>
              <a:t>e-Commerce.</a:t>
            </a:r>
          </a:p>
          <a:p>
            <a:r>
              <a:rPr lang="en-US" sz="3600" b="1" dirty="0" smtClean="0">
                <a:solidFill>
                  <a:srgbClr val="002060"/>
                </a:solidFill>
              </a:rPr>
              <a:t>Is It The Future of Engagement?</a:t>
            </a:r>
          </a:p>
        </p:txBody>
      </p:sp>
      <p:pic>
        <p:nvPicPr>
          <p:cNvPr id="2" name="Picture 2"/>
          <p:cNvPicPr>
            <a:picLocks noChangeAspect="1" noChangeArrowheads="1"/>
          </p:cNvPicPr>
          <p:nvPr/>
        </p:nvPicPr>
        <p:blipFill>
          <a:blip r:embed="rId2"/>
          <a:srcRect/>
          <a:stretch>
            <a:fillRect/>
          </a:stretch>
        </p:blipFill>
        <p:spPr bwMode="auto">
          <a:xfrm>
            <a:off x="2362200" y="2590800"/>
            <a:ext cx="4343400" cy="3253357"/>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04800" y="990600"/>
            <a:ext cx="8458200" cy="5105400"/>
          </a:xfrm>
        </p:spPr>
        <p:txBody>
          <a:bodyPr>
            <a:normAutofit/>
          </a:bodyPr>
          <a:lstStyle/>
          <a:p>
            <a:endParaRPr lang="en-US" sz="1900" dirty="0" smtClean="0">
              <a:solidFill>
                <a:srgbClr val="002060"/>
              </a:solidFill>
              <a:latin typeface="Arial" pitchFamily="34" charset="0"/>
              <a:cs typeface="Arial" pitchFamily="34" charset="0"/>
            </a:endParaRPr>
          </a:p>
          <a:p>
            <a:r>
              <a:rPr lang="en-US" sz="1900" dirty="0" smtClean="0">
                <a:solidFill>
                  <a:srgbClr val="002060"/>
                </a:solidFill>
                <a:latin typeface="Arial" pitchFamily="34" charset="0"/>
                <a:cs typeface="Arial" pitchFamily="34" charset="0"/>
              </a:rPr>
              <a:t>In today’s digital world, engagement and e-commerce are becoming increasing intertwined.</a:t>
            </a:r>
          </a:p>
          <a:p>
            <a:r>
              <a:rPr lang="en-US" sz="1900" dirty="0" smtClean="0">
                <a:solidFill>
                  <a:srgbClr val="002060"/>
                </a:solidFill>
                <a:latin typeface="Arial" pitchFamily="34" charset="0"/>
                <a:cs typeface="Arial" pitchFamily="34" charset="0"/>
              </a:rPr>
              <a:t>Historically brands were built at the point of engagement and sold at the point of transaction and the role of media was to shorten the distance between the two.</a:t>
            </a:r>
          </a:p>
          <a:p>
            <a:r>
              <a:rPr lang="en-US" sz="1900" dirty="0" smtClean="0">
                <a:solidFill>
                  <a:srgbClr val="002060"/>
                </a:solidFill>
                <a:latin typeface="Arial" pitchFamily="34" charset="0"/>
                <a:cs typeface="Arial" pitchFamily="34" charset="0"/>
              </a:rPr>
              <a:t>Today, however, these two points are merging because e-commerce does brand building and transactional at the same time thus giving consumers the ability to engage and buy at the same time.</a:t>
            </a:r>
          </a:p>
          <a:p>
            <a:r>
              <a:rPr lang="en-US" sz="1900" dirty="0" smtClean="0">
                <a:solidFill>
                  <a:srgbClr val="002060"/>
                </a:solidFill>
                <a:latin typeface="Arial" pitchFamily="34" charset="0"/>
                <a:cs typeface="Arial" pitchFamily="34" charset="0"/>
              </a:rPr>
              <a:t>Brands are using their commercial spaces to interact with consumers that use digital devices to do product research, consumer reviews, price comparisons or locating a physical store.</a:t>
            </a:r>
          </a:p>
          <a:p>
            <a:r>
              <a:rPr lang="en-US" sz="1900" dirty="0" smtClean="0">
                <a:solidFill>
                  <a:srgbClr val="002060"/>
                </a:solidFill>
                <a:latin typeface="Arial" pitchFamily="34" charset="0"/>
                <a:cs typeface="Arial" pitchFamily="34" charset="0"/>
              </a:rPr>
              <a:t>In some advanced markets there is evidence of content and e-commerce merging for example </a:t>
            </a:r>
            <a:r>
              <a:rPr lang="en-US" sz="1900" dirty="0" err="1" smtClean="0">
                <a:solidFill>
                  <a:srgbClr val="002060"/>
                </a:solidFill>
                <a:latin typeface="Arial" pitchFamily="34" charset="0"/>
                <a:cs typeface="Arial" pitchFamily="34" charset="0"/>
              </a:rPr>
              <a:t>Alibaba</a:t>
            </a:r>
            <a:r>
              <a:rPr lang="en-US" sz="1900" dirty="0" smtClean="0">
                <a:solidFill>
                  <a:srgbClr val="002060"/>
                </a:solidFill>
                <a:latin typeface="Arial" pitchFamily="34" charset="0"/>
                <a:cs typeface="Arial" pitchFamily="34" charset="0"/>
              </a:rPr>
              <a:t> and </a:t>
            </a:r>
            <a:r>
              <a:rPr lang="en-US" sz="1900" dirty="0" err="1" smtClean="0">
                <a:solidFill>
                  <a:srgbClr val="002060"/>
                </a:solidFill>
                <a:latin typeface="Arial" pitchFamily="34" charset="0"/>
                <a:cs typeface="Arial" pitchFamily="34" charset="0"/>
              </a:rPr>
              <a:t>Tencent</a:t>
            </a:r>
            <a:r>
              <a:rPr lang="en-US" sz="1900" dirty="0" smtClean="0">
                <a:solidFill>
                  <a:srgbClr val="002060"/>
                </a:solidFill>
                <a:latin typeface="Arial" pitchFamily="34" charset="0"/>
                <a:cs typeface="Arial" pitchFamily="34" charset="0"/>
              </a:rPr>
              <a:t>.</a:t>
            </a:r>
          </a:p>
        </p:txBody>
      </p:sp>
      <p:sp>
        <p:nvSpPr>
          <p:cNvPr id="5" name="Title 1"/>
          <p:cNvSpPr txBox="1">
            <a:spLocks/>
          </p:cNvSpPr>
          <p:nvPr/>
        </p:nvSpPr>
        <p:spPr>
          <a:xfrm>
            <a:off x="0" y="0"/>
            <a:ext cx="7772400" cy="762000"/>
          </a:xfrm>
          <a:prstGeom prst="rect">
            <a:avLst/>
          </a:prstGeom>
          <a:solidFill>
            <a:schemeClr val="bg1">
              <a:lumMod val="85000"/>
            </a:schemeClr>
          </a:solidFill>
        </p:spPr>
        <p:txBody>
          <a:bodyPr vert="horz" lIns="91440" tIns="45720" rIns="91440" bIns="45720" rtlCol="0" anchor="ctr">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2700" b="1" i="0" u="none" strike="noStrike" kern="1200" cap="none" spc="0" normalizeH="0" baseline="0" noProof="0" dirty="0" smtClean="0">
                <a:ln>
                  <a:noFill/>
                </a:ln>
                <a:solidFill>
                  <a:srgbClr val="002060"/>
                </a:solidFill>
                <a:effectLst/>
                <a:uLnTx/>
                <a:uFillTx/>
                <a:latin typeface="+mj-lt"/>
                <a:ea typeface="+mj-ea"/>
                <a:cs typeface="+mj-cs"/>
              </a:rPr>
              <a:t>INTRODUCTION</a:t>
            </a:r>
            <a:endParaRPr kumimoji="0" lang="en-US" sz="2700" b="1" i="0" u="none" strike="noStrike" kern="1200" cap="none" spc="0" normalizeH="0" baseline="0" noProof="0" dirty="0">
              <a:ln>
                <a:noFill/>
              </a:ln>
              <a:solidFill>
                <a:srgbClr val="002060"/>
              </a:solidFill>
              <a:effectLst/>
              <a:uLnTx/>
              <a:uFillTx/>
              <a:latin typeface="+mj-lt"/>
              <a:ea typeface="+mj-ea"/>
              <a:cs typeface="+mj-c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28600" y="990600"/>
            <a:ext cx="8610600" cy="5257800"/>
          </a:xfrm>
        </p:spPr>
        <p:txBody>
          <a:bodyPr>
            <a:normAutofit fontScale="77500" lnSpcReduction="20000"/>
          </a:bodyPr>
          <a:lstStyle/>
          <a:p>
            <a:pPr algn="l"/>
            <a:r>
              <a:rPr lang="en-US" sz="2700" dirty="0" smtClean="0">
                <a:solidFill>
                  <a:srgbClr val="002060"/>
                </a:solidFill>
                <a:latin typeface="Arial" pitchFamily="34" charset="0"/>
                <a:cs typeface="Arial" pitchFamily="34" charset="0"/>
              </a:rPr>
              <a:t>According to the editor-in-chief of International Journal of Electronic Commerce, Vladimir </a:t>
            </a:r>
            <a:r>
              <a:rPr lang="en-US" sz="2700" dirty="0" err="1" smtClean="0">
                <a:solidFill>
                  <a:srgbClr val="002060"/>
                </a:solidFill>
                <a:latin typeface="Arial" pitchFamily="34" charset="0"/>
                <a:cs typeface="Arial" pitchFamily="34" charset="0"/>
              </a:rPr>
              <a:t>Zwass</a:t>
            </a:r>
            <a:r>
              <a:rPr lang="en-US" sz="2700" dirty="0" smtClean="0">
                <a:solidFill>
                  <a:srgbClr val="002060"/>
                </a:solidFill>
                <a:latin typeface="Arial" pitchFamily="34" charset="0"/>
                <a:cs typeface="Arial" pitchFamily="34" charset="0"/>
              </a:rPr>
              <a:t>, ‘Electronic commerce is sharing business information, maintaining business relationships and conducting business transactions by means of telecommunications networks’. </a:t>
            </a:r>
          </a:p>
          <a:p>
            <a:pPr algn="l"/>
            <a:r>
              <a:rPr lang="en-US" sz="1300" dirty="0" smtClean="0">
                <a:solidFill>
                  <a:srgbClr val="002060"/>
                </a:solidFill>
                <a:latin typeface="Arial" pitchFamily="34" charset="0"/>
                <a:cs typeface="Arial" pitchFamily="34" charset="0"/>
              </a:rPr>
              <a:t>(</a:t>
            </a:r>
            <a:r>
              <a:rPr lang="en-US" sz="1400" dirty="0" smtClean="0">
                <a:solidFill>
                  <a:srgbClr val="002060"/>
                </a:solidFill>
                <a:latin typeface="Arial" pitchFamily="34" charset="0"/>
                <a:cs typeface="Arial" pitchFamily="34" charset="0"/>
              </a:rPr>
              <a:t>Source: </a:t>
            </a:r>
            <a:r>
              <a:rPr lang="en-US" sz="1400" dirty="0" err="1" smtClean="0">
                <a:solidFill>
                  <a:srgbClr val="002060"/>
                </a:solidFill>
                <a:latin typeface="Arial" pitchFamily="34" charset="0"/>
                <a:cs typeface="Arial" pitchFamily="34" charset="0"/>
              </a:rPr>
              <a:t>Zwass</a:t>
            </a:r>
            <a:r>
              <a:rPr lang="en-US" sz="1400" dirty="0" smtClean="0">
                <a:solidFill>
                  <a:srgbClr val="002060"/>
                </a:solidFill>
                <a:latin typeface="Arial" pitchFamily="34" charset="0"/>
                <a:cs typeface="Arial" pitchFamily="34" charset="0"/>
              </a:rPr>
              <a:t>, V 1996, ’</a:t>
            </a:r>
            <a:r>
              <a:rPr lang="en-US" sz="1400" i="1" dirty="0" smtClean="0">
                <a:solidFill>
                  <a:srgbClr val="002060"/>
                </a:solidFill>
                <a:latin typeface="Arial" pitchFamily="34" charset="0"/>
                <a:cs typeface="Arial" pitchFamily="34" charset="0"/>
              </a:rPr>
              <a:t> Electronic Commerce: Structures and Issues</a:t>
            </a:r>
            <a:r>
              <a:rPr lang="en-US" sz="1400" dirty="0" smtClean="0">
                <a:solidFill>
                  <a:srgbClr val="002060"/>
                </a:solidFill>
                <a:latin typeface="Arial" pitchFamily="34" charset="0"/>
                <a:cs typeface="Arial" pitchFamily="34" charset="0"/>
              </a:rPr>
              <a:t>’, International Journal of Electronic Commerce Volume 1, Number 1, Fall, 1996, pp. 3 – 23</a:t>
            </a:r>
            <a:r>
              <a:rPr lang="en-US" sz="1300" dirty="0" smtClean="0">
                <a:solidFill>
                  <a:srgbClr val="002060"/>
                </a:solidFill>
                <a:latin typeface="Arial" pitchFamily="34" charset="0"/>
                <a:cs typeface="Arial" pitchFamily="34" charset="0"/>
              </a:rPr>
              <a:t>).</a:t>
            </a:r>
          </a:p>
          <a:p>
            <a:endParaRPr lang="en-US" sz="2700" dirty="0" smtClean="0">
              <a:solidFill>
                <a:srgbClr val="002060"/>
              </a:solidFill>
              <a:latin typeface="Arial" pitchFamily="34" charset="0"/>
              <a:cs typeface="Arial" pitchFamily="34" charset="0"/>
            </a:endParaRPr>
          </a:p>
          <a:p>
            <a:pPr algn="l"/>
            <a:r>
              <a:rPr lang="en-US" sz="2700" dirty="0" smtClean="0">
                <a:solidFill>
                  <a:srgbClr val="002060"/>
                </a:solidFill>
                <a:latin typeface="Arial" pitchFamily="34" charset="0"/>
                <a:cs typeface="Arial" pitchFamily="34" charset="0"/>
              </a:rPr>
              <a:t>Electronic commerce (e-commerce) can be understood as the marketing, buying and selling of merchandise or services over the Internet and can  be categorised as :-</a:t>
            </a:r>
          </a:p>
          <a:p>
            <a:endParaRPr lang="en-US" sz="2500" dirty="0" smtClean="0">
              <a:solidFill>
                <a:srgbClr val="002060"/>
              </a:solidFill>
              <a:latin typeface="Arial" pitchFamily="34" charset="0"/>
              <a:cs typeface="Arial" pitchFamily="34" charset="0"/>
            </a:endParaRPr>
          </a:p>
          <a:p>
            <a:pPr lvl="1" algn="l">
              <a:buFont typeface="Wingdings" pitchFamily="2" charset="2"/>
              <a:buChar char="§"/>
            </a:pPr>
            <a:r>
              <a:rPr lang="en-US" sz="2100" dirty="0" smtClean="0">
                <a:solidFill>
                  <a:srgbClr val="002060"/>
                </a:solidFill>
                <a:latin typeface="Arial" pitchFamily="34" charset="0"/>
                <a:cs typeface="Arial" pitchFamily="34" charset="0"/>
              </a:rPr>
              <a:t>Online marketing</a:t>
            </a:r>
          </a:p>
          <a:p>
            <a:pPr lvl="1" algn="l">
              <a:buFont typeface="Wingdings" pitchFamily="2" charset="2"/>
              <a:buChar char="§"/>
            </a:pPr>
            <a:r>
              <a:rPr lang="en-US" sz="2100" dirty="0" smtClean="0">
                <a:solidFill>
                  <a:srgbClr val="002060"/>
                </a:solidFill>
                <a:latin typeface="Arial" pitchFamily="34" charset="0"/>
                <a:cs typeface="Arial" pitchFamily="34" charset="0"/>
              </a:rPr>
              <a:t>Online advertising</a:t>
            </a:r>
          </a:p>
          <a:p>
            <a:pPr lvl="1" algn="l">
              <a:buFont typeface="Wingdings" pitchFamily="2" charset="2"/>
              <a:buChar char="§"/>
            </a:pPr>
            <a:r>
              <a:rPr lang="en-US" sz="2100" dirty="0" smtClean="0">
                <a:solidFill>
                  <a:srgbClr val="002060"/>
                </a:solidFill>
                <a:latin typeface="Arial" pitchFamily="34" charset="0"/>
                <a:cs typeface="Arial" pitchFamily="34" charset="0"/>
              </a:rPr>
              <a:t>Online sales</a:t>
            </a:r>
          </a:p>
          <a:p>
            <a:pPr lvl="1" algn="l">
              <a:buFont typeface="Wingdings" pitchFamily="2" charset="2"/>
              <a:buChar char="§"/>
            </a:pPr>
            <a:r>
              <a:rPr lang="en-US" sz="2100" dirty="0" smtClean="0">
                <a:solidFill>
                  <a:srgbClr val="002060"/>
                </a:solidFill>
                <a:latin typeface="Arial" pitchFamily="34" charset="0"/>
                <a:cs typeface="Arial" pitchFamily="34" charset="0"/>
              </a:rPr>
              <a:t>Product delivery</a:t>
            </a:r>
          </a:p>
          <a:p>
            <a:pPr lvl="1" algn="l">
              <a:buFont typeface="Wingdings" pitchFamily="2" charset="2"/>
              <a:buChar char="§"/>
            </a:pPr>
            <a:r>
              <a:rPr lang="en-US" sz="2100" dirty="0" smtClean="0">
                <a:solidFill>
                  <a:srgbClr val="002060"/>
                </a:solidFill>
                <a:latin typeface="Arial" pitchFamily="34" charset="0"/>
                <a:cs typeface="Arial" pitchFamily="34" charset="0"/>
              </a:rPr>
              <a:t>Product service</a:t>
            </a:r>
          </a:p>
          <a:p>
            <a:pPr lvl="1" algn="l">
              <a:buFont typeface="Wingdings" pitchFamily="2" charset="2"/>
              <a:buChar char="§"/>
            </a:pPr>
            <a:r>
              <a:rPr lang="en-US" sz="2100" dirty="0" smtClean="0">
                <a:solidFill>
                  <a:srgbClr val="002060"/>
                </a:solidFill>
                <a:latin typeface="Arial" pitchFamily="34" charset="0"/>
                <a:cs typeface="Arial" pitchFamily="34" charset="0"/>
              </a:rPr>
              <a:t>Online billing</a:t>
            </a:r>
          </a:p>
          <a:p>
            <a:pPr lvl="1" algn="l">
              <a:buFont typeface="Wingdings" pitchFamily="2" charset="2"/>
              <a:buChar char="§"/>
            </a:pPr>
            <a:r>
              <a:rPr lang="en-US" sz="2100" dirty="0" smtClean="0">
                <a:solidFill>
                  <a:srgbClr val="002060"/>
                </a:solidFill>
                <a:latin typeface="Arial" pitchFamily="34" charset="0"/>
                <a:cs typeface="Arial" pitchFamily="34" charset="0"/>
              </a:rPr>
              <a:t>Online payments</a:t>
            </a:r>
          </a:p>
          <a:p>
            <a:endParaRPr lang="en-US" sz="1900" dirty="0" smtClean="0">
              <a:solidFill>
                <a:srgbClr val="002060"/>
              </a:solidFill>
              <a:latin typeface="Arial" pitchFamily="34" charset="0"/>
              <a:cs typeface="Arial" pitchFamily="34" charset="0"/>
            </a:endParaRPr>
          </a:p>
        </p:txBody>
      </p:sp>
      <p:sp>
        <p:nvSpPr>
          <p:cNvPr id="5" name="Title 1"/>
          <p:cNvSpPr txBox="1">
            <a:spLocks/>
          </p:cNvSpPr>
          <p:nvPr/>
        </p:nvSpPr>
        <p:spPr>
          <a:xfrm>
            <a:off x="0" y="0"/>
            <a:ext cx="7772400" cy="762000"/>
          </a:xfrm>
          <a:prstGeom prst="rect">
            <a:avLst/>
          </a:prstGeom>
          <a:solidFill>
            <a:schemeClr val="bg1">
              <a:lumMod val="85000"/>
            </a:schemeClr>
          </a:solidFill>
        </p:spPr>
        <p:txBody>
          <a:bodyPr vert="horz" lIns="91440" tIns="45720" rIns="91440" bIns="45720" rtlCol="0" anchor="ctr">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2700" b="1" i="0" u="none" strike="noStrike" kern="1200" cap="none" spc="0" normalizeH="0" baseline="0" noProof="0" dirty="0" smtClean="0">
                <a:ln>
                  <a:noFill/>
                </a:ln>
                <a:solidFill>
                  <a:srgbClr val="002060"/>
                </a:solidFill>
                <a:effectLst/>
                <a:uLnTx/>
                <a:uFillTx/>
                <a:latin typeface="+mj-lt"/>
                <a:ea typeface="+mj-ea"/>
                <a:cs typeface="+mj-cs"/>
              </a:rPr>
              <a:t>DEFINITION</a:t>
            </a:r>
            <a:endParaRPr kumimoji="0" lang="en-US" sz="2700" b="1" i="0" u="none" strike="noStrike" kern="1200" cap="none" spc="0" normalizeH="0" baseline="0" noProof="0" dirty="0">
              <a:ln>
                <a:noFill/>
              </a:ln>
              <a:solidFill>
                <a:srgbClr val="002060"/>
              </a:solidFill>
              <a:effectLst/>
              <a:uLnTx/>
              <a:uFillTx/>
              <a:latin typeface="+mj-lt"/>
              <a:ea typeface="+mj-ea"/>
              <a:cs typeface="+mj-c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762000" y="1143000"/>
            <a:ext cx="7696200" cy="4800600"/>
          </a:xfrm>
        </p:spPr>
        <p:txBody>
          <a:bodyPr>
            <a:normAutofit fontScale="92500" lnSpcReduction="10000"/>
          </a:bodyPr>
          <a:lstStyle/>
          <a:p>
            <a:pPr marL="457200" indent="-457200" algn="l">
              <a:lnSpc>
                <a:spcPct val="90000"/>
              </a:lnSpc>
              <a:buFont typeface="Arial" pitchFamily="34" charset="0"/>
              <a:buAutoNum type="arabicPeriod"/>
            </a:pPr>
            <a:r>
              <a:rPr lang="en-US" sz="2200" dirty="0" smtClean="0">
                <a:solidFill>
                  <a:srgbClr val="002060"/>
                </a:solidFill>
                <a:latin typeface="Arial" pitchFamily="34" charset="0"/>
                <a:cs typeface="Arial" pitchFamily="34" charset="0"/>
              </a:rPr>
              <a:t>e-Commerce is growing -  currently it is only 11.9% of retail</a:t>
            </a:r>
          </a:p>
          <a:p>
            <a:pPr marL="457200" indent="-457200" algn="l">
              <a:lnSpc>
                <a:spcPct val="90000"/>
              </a:lnSpc>
              <a:buFont typeface="Arial" pitchFamily="34" charset="0"/>
              <a:buAutoNum type="arabicPeriod"/>
            </a:pPr>
            <a:r>
              <a:rPr lang="en-US" sz="2200" dirty="0" smtClean="0">
                <a:solidFill>
                  <a:srgbClr val="002060"/>
                </a:solidFill>
                <a:latin typeface="Arial" pitchFamily="34" charset="0"/>
                <a:cs typeface="Arial" pitchFamily="34" charset="0"/>
              </a:rPr>
              <a:t>Multi-Channel e-Commerce is 24/7 x 365 across all boundaries</a:t>
            </a:r>
          </a:p>
          <a:p>
            <a:pPr marL="457200" indent="-457200" algn="l">
              <a:lnSpc>
                <a:spcPct val="90000"/>
              </a:lnSpc>
              <a:buFont typeface="Arial" pitchFamily="34" charset="0"/>
              <a:buAutoNum type="arabicPeriod"/>
            </a:pPr>
            <a:r>
              <a:rPr lang="en-US" sz="2200" dirty="0" smtClean="0">
                <a:solidFill>
                  <a:srgbClr val="002060"/>
                </a:solidFill>
                <a:latin typeface="Arial" pitchFamily="34" charset="0"/>
                <a:cs typeface="Arial" pitchFamily="34" charset="0"/>
              </a:rPr>
              <a:t>e-Commerce automation Is an accessible reality</a:t>
            </a:r>
          </a:p>
          <a:p>
            <a:pPr marL="457200" indent="-457200" algn="l">
              <a:lnSpc>
                <a:spcPct val="90000"/>
              </a:lnSpc>
              <a:buFont typeface="Arial" pitchFamily="34" charset="0"/>
              <a:buAutoNum type="arabicPeriod"/>
            </a:pPr>
            <a:r>
              <a:rPr lang="en-US" sz="2200" dirty="0" smtClean="0">
                <a:solidFill>
                  <a:srgbClr val="002060"/>
                </a:solidFill>
                <a:latin typeface="Arial" pitchFamily="34" charset="0"/>
                <a:cs typeface="Arial" pitchFamily="34" charset="0"/>
              </a:rPr>
              <a:t>Mobile Is the new norm however there are some purchasing challenges</a:t>
            </a:r>
          </a:p>
          <a:p>
            <a:pPr marL="457200" indent="-457200" algn="l">
              <a:lnSpc>
                <a:spcPct val="90000"/>
              </a:lnSpc>
              <a:buFont typeface="Arial" pitchFamily="34" charset="0"/>
              <a:buAutoNum type="arabicPeriod"/>
            </a:pPr>
            <a:r>
              <a:rPr lang="en-US" sz="2200" dirty="0" smtClean="0">
                <a:solidFill>
                  <a:srgbClr val="002060"/>
                </a:solidFill>
                <a:latin typeface="Arial" pitchFamily="34" charset="0"/>
                <a:cs typeface="Arial" pitchFamily="34" charset="0"/>
              </a:rPr>
              <a:t>There is evidence of native social-selling delivering results</a:t>
            </a:r>
          </a:p>
          <a:p>
            <a:pPr marL="457200" indent="-457200" algn="l">
              <a:lnSpc>
                <a:spcPct val="90000"/>
              </a:lnSpc>
              <a:buFont typeface="Arial" pitchFamily="34" charset="0"/>
              <a:buAutoNum type="arabicPeriod"/>
            </a:pPr>
            <a:r>
              <a:rPr lang="en-US" sz="2200" dirty="0" smtClean="0">
                <a:solidFill>
                  <a:srgbClr val="002060"/>
                </a:solidFill>
                <a:latin typeface="Arial" pitchFamily="34" charset="0"/>
                <a:cs typeface="Arial" pitchFamily="34" charset="0"/>
              </a:rPr>
              <a:t>There lies huge opportunities in the untapped International e-Commerce space</a:t>
            </a:r>
          </a:p>
          <a:p>
            <a:pPr marL="457200" indent="-457200" algn="l">
              <a:lnSpc>
                <a:spcPct val="90000"/>
              </a:lnSpc>
              <a:buFont typeface="Arial" pitchFamily="34" charset="0"/>
              <a:buAutoNum type="arabicPeriod"/>
            </a:pPr>
            <a:r>
              <a:rPr lang="en-US" sz="2200" dirty="0" smtClean="0">
                <a:solidFill>
                  <a:srgbClr val="002060"/>
                </a:solidFill>
                <a:latin typeface="Arial" pitchFamily="34" charset="0"/>
                <a:cs typeface="Arial" pitchFamily="34" charset="0"/>
              </a:rPr>
              <a:t>For optimisation micro-moments is the area of fierce competition and challenge</a:t>
            </a:r>
          </a:p>
          <a:p>
            <a:pPr marL="457200" indent="-457200" algn="l">
              <a:lnSpc>
                <a:spcPct val="90000"/>
              </a:lnSpc>
              <a:buFont typeface="Arial" pitchFamily="34" charset="0"/>
              <a:buAutoNum type="arabicPeriod"/>
            </a:pPr>
            <a:r>
              <a:rPr lang="en-US" sz="2200" dirty="0" smtClean="0">
                <a:solidFill>
                  <a:srgbClr val="002060"/>
                </a:solidFill>
                <a:latin typeface="Arial" pitchFamily="34" charset="0"/>
                <a:cs typeface="Arial" pitchFamily="34" charset="0"/>
              </a:rPr>
              <a:t>Content Is the fundamental basis in the future of e-Commerce engagement</a:t>
            </a:r>
          </a:p>
          <a:p>
            <a:pPr marL="457200" indent="-457200" algn="l">
              <a:lnSpc>
                <a:spcPct val="90000"/>
              </a:lnSpc>
              <a:buFont typeface="Arial" pitchFamily="34" charset="0"/>
              <a:buAutoNum type="arabicPeriod"/>
            </a:pPr>
            <a:r>
              <a:rPr lang="en-US" sz="2200" dirty="0" smtClean="0">
                <a:solidFill>
                  <a:srgbClr val="002060"/>
                </a:solidFill>
                <a:latin typeface="Arial" pitchFamily="34" charset="0"/>
                <a:cs typeface="Arial" pitchFamily="34" charset="0"/>
              </a:rPr>
              <a:t>Currently B2B e-Commerce overshadows B2C by over $5 Trillion</a:t>
            </a:r>
          </a:p>
          <a:p>
            <a:pPr marL="457200" indent="-457200" algn="l">
              <a:lnSpc>
                <a:spcPct val="90000"/>
              </a:lnSpc>
              <a:buFont typeface="Arial" pitchFamily="34" charset="0"/>
              <a:buAutoNum type="arabicPeriod"/>
            </a:pPr>
            <a:r>
              <a:rPr lang="en-US" sz="2200" dirty="0" smtClean="0">
                <a:solidFill>
                  <a:srgbClr val="002060"/>
                </a:solidFill>
                <a:latin typeface="Arial" pitchFamily="34" charset="0"/>
                <a:cs typeface="Arial" pitchFamily="34" charset="0"/>
              </a:rPr>
              <a:t>e-Commerce ‘s biggest challenge is fragmentation</a:t>
            </a:r>
          </a:p>
          <a:p>
            <a:pPr marL="457200" indent="-457200" algn="l">
              <a:lnSpc>
                <a:spcPct val="90000"/>
              </a:lnSpc>
            </a:pPr>
            <a:endParaRPr lang="en-US" sz="1800" dirty="0" smtClean="0">
              <a:solidFill>
                <a:srgbClr val="002060"/>
              </a:solidFill>
              <a:latin typeface="Arial" pitchFamily="34" charset="0"/>
              <a:cs typeface="Arial" pitchFamily="34" charset="0"/>
            </a:endParaRPr>
          </a:p>
          <a:p>
            <a:pPr algn="l"/>
            <a:endParaRPr lang="en-US" sz="1900" dirty="0" smtClean="0">
              <a:solidFill>
                <a:srgbClr val="002060"/>
              </a:solidFill>
              <a:latin typeface="Arial" pitchFamily="34" charset="0"/>
              <a:cs typeface="Arial" pitchFamily="34" charset="0"/>
            </a:endParaRPr>
          </a:p>
        </p:txBody>
      </p:sp>
      <p:sp>
        <p:nvSpPr>
          <p:cNvPr id="5" name="Title 1"/>
          <p:cNvSpPr txBox="1">
            <a:spLocks/>
          </p:cNvSpPr>
          <p:nvPr/>
        </p:nvSpPr>
        <p:spPr>
          <a:xfrm>
            <a:off x="0" y="0"/>
            <a:ext cx="7772400" cy="762000"/>
          </a:xfrm>
          <a:prstGeom prst="rect">
            <a:avLst/>
          </a:prstGeom>
          <a:solidFill>
            <a:schemeClr val="bg1">
              <a:lumMod val="85000"/>
            </a:schemeClr>
          </a:solidFill>
        </p:spPr>
        <p:txBody>
          <a:bodyPr vert="horz" lIns="91440" tIns="45720" rIns="91440" bIns="45720" rtlCol="0" anchor="ctr">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2700" b="1" i="0" u="none" strike="noStrike" kern="1200" cap="none" spc="0" normalizeH="0" baseline="0" noProof="0" dirty="0" smtClean="0">
                <a:ln>
                  <a:noFill/>
                </a:ln>
                <a:solidFill>
                  <a:srgbClr val="002060"/>
                </a:solidFill>
                <a:effectLst/>
                <a:uLnTx/>
                <a:uFillTx/>
                <a:latin typeface="+mj-lt"/>
                <a:ea typeface="+mj-ea"/>
                <a:cs typeface="+mj-cs"/>
              </a:rPr>
              <a:t>THE FUTURE OF e-COMMERCE</a:t>
            </a:r>
            <a:endParaRPr kumimoji="0" lang="en-US" sz="2700" b="1" i="0" u="none" strike="noStrike" kern="1200" cap="none" spc="0" normalizeH="0" baseline="0" noProof="0" dirty="0">
              <a:ln>
                <a:noFill/>
              </a:ln>
              <a:solidFill>
                <a:srgbClr val="002060"/>
              </a:solidFill>
              <a:effectLst/>
              <a:uLnTx/>
              <a:uFillTx/>
              <a:latin typeface="+mj-lt"/>
              <a:ea typeface="+mj-ea"/>
              <a:cs typeface="+mj-c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762000" y="1143000"/>
            <a:ext cx="7696200" cy="4800600"/>
          </a:xfrm>
        </p:spPr>
        <p:txBody>
          <a:bodyPr>
            <a:normAutofit/>
          </a:bodyPr>
          <a:lstStyle/>
          <a:p>
            <a:pPr marL="457200" indent="-457200" algn="l">
              <a:lnSpc>
                <a:spcPct val="90000"/>
              </a:lnSpc>
            </a:pPr>
            <a:endParaRPr lang="en-US" sz="1800" dirty="0" smtClean="0">
              <a:solidFill>
                <a:srgbClr val="002060"/>
              </a:solidFill>
              <a:latin typeface="Arial" pitchFamily="34" charset="0"/>
              <a:cs typeface="Arial" pitchFamily="34" charset="0"/>
            </a:endParaRPr>
          </a:p>
          <a:p>
            <a:pPr algn="l"/>
            <a:endParaRPr lang="en-US" sz="1900" dirty="0" smtClean="0">
              <a:solidFill>
                <a:srgbClr val="002060"/>
              </a:solidFill>
              <a:latin typeface="Arial" pitchFamily="34" charset="0"/>
              <a:cs typeface="Arial" pitchFamily="34" charset="0"/>
            </a:endParaRPr>
          </a:p>
        </p:txBody>
      </p:sp>
      <p:sp>
        <p:nvSpPr>
          <p:cNvPr id="5" name="Title 1"/>
          <p:cNvSpPr txBox="1">
            <a:spLocks/>
          </p:cNvSpPr>
          <p:nvPr/>
        </p:nvSpPr>
        <p:spPr>
          <a:xfrm>
            <a:off x="0" y="0"/>
            <a:ext cx="7772400" cy="762000"/>
          </a:xfrm>
          <a:prstGeom prst="rect">
            <a:avLst/>
          </a:prstGeom>
          <a:solidFill>
            <a:schemeClr val="bg1">
              <a:lumMod val="85000"/>
            </a:schemeClr>
          </a:solidFill>
        </p:spPr>
        <p:txBody>
          <a:bodyPr vert="horz" lIns="91440" tIns="45720" rIns="91440" bIns="45720" rtlCol="0" anchor="ctr">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2700" b="1" i="0" u="none" strike="noStrike" kern="1200" cap="none" spc="0" normalizeH="0" baseline="0" noProof="0" dirty="0" smtClean="0">
                <a:ln>
                  <a:noFill/>
                </a:ln>
                <a:solidFill>
                  <a:srgbClr val="002060"/>
                </a:solidFill>
                <a:effectLst/>
                <a:uLnTx/>
                <a:uFillTx/>
                <a:latin typeface="+mj-lt"/>
                <a:ea typeface="+mj-ea"/>
                <a:cs typeface="+mj-cs"/>
              </a:rPr>
              <a:t>GROWTH STATS FOR e-COMMERCE</a:t>
            </a:r>
            <a:endParaRPr kumimoji="0" lang="en-US" sz="2700" b="1" i="0" u="none" strike="noStrike" kern="1200" cap="none" spc="0" normalizeH="0" baseline="0" noProof="0" dirty="0">
              <a:ln>
                <a:noFill/>
              </a:ln>
              <a:solidFill>
                <a:srgbClr val="002060"/>
              </a:solidFill>
              <a:effectLst/>
              <a:uLnTx/>
              <a:uFillTx/>
              <a:latin typeface="+mj-lt"/>
              <a:ea typeface="+mj-ea"/>
              <a:cs typeface="+mj-cs"/>
            </a:endParaRPr>
          </a:p>
        </p:txBody>
      </p:sp>
      <p:pic>
        <p:nvPicPr>
          <p:cNvPr id="3074" name="Picture 2"/>
          <p:cNvPicPr>
            <a:picLocks noChangeAspect="1" noChangeArrowheads="1"/>
          </p:cNvPicPr>
          <p:nvPr/>
        </p:nvPicPr>
        <p:blipFill>
          <a:blip r:embed="rId2"/>
          <a:srcRect/>
          <a:stretch>
            <a:fillRect/>
          </a:stretch>
        </p:blipFill>
        <p:spPr bwMode="auto">
          <a:xfrm>
            <a:off x="609600" y="914400"/>
            <a:ext cx="8324755" cy="5328904"/>
          </a:xfrm>
          <a:prstGeom prst="rect">
            <a:avLst/>
          </a:prstGeom>
          <a:noFill/>
          <a:ln w="9525">
            <a:noFill/>
            <a:miter lim="800000"/>
            <a:headEnd/>
            <a:tailEnd/>
          </a:ln>
          <a:effectLst/>
        </p:spPr>
      </p:pic>
      <p:sp>
        <p:nvSpPr>
          <p:cNvPr id="7" name="Rectangle 6"/>
          <p:cNvSpPr/>
          <p:nvPr/>
        </p:nvSpPr>
        <p:spPr>
          <a:xfrm>
            <a:off x="762000" y="6096000"/>
            <a:ext cx="1787669" cy="253916"/>
          </a:xfrm>
          <a:prstGeom prst="rect">
            <a:avLst/>
          </a:prstGeom>
        </p:spPr>
        <p:txBody>
          <a:bodyPr wrap="none">
            <a:spAutoFit/>
          </a:bodyPr>
          <a:lstStyle/>
          <a:p>
            <a:r>
              <a:rPr lang="en-US" sz="1050" dirty="0" smtClean="0">
                <a:latin typeface="Arial" pitchFamily="34" charset="0"/>
                <a:cs typeface="Arial" pitchFamily="34" charset="0"/>
              </a:rPr>
              <a:t>(Source: Meeker, M 2018) </a:t>
            </a:r>
            <a:endParaRPr lang="en-US" sz="1050" dirty="0">
              <a:latin typeface="Arial" pitchFamily="34" charset="0"/>
              <a:cs typeface="Arial" pitchFamily="34" charset="0"/>
            </a:endParaRPr>
          </a:p>
        </p:txBody>
      </p:sp>
      <p:sp>
        <p:nvSpPr>
          <p:cNvPr id="8" name="Rectangle 7"/>
          <p:cNvSpPr/>
          <p:nvPr/>
        </p:nvSpPr>
        <p:spPr>
          <a:xfrm>
            <a:off x="685800" y="838200"/>
            <a:ext cx="679994" cy="253916"/>
          </a:xfrm>
          <a:prstGeom prst="rect">
            <a:avLst/>
          </a:prstGeom>
        </p:spPr>
        <p:txBody>
          <a:bodyPr wrap="none">
            <a:spAutoFit/>
          </a:bodyPr>
          <a:lstStyle/>
          <a:p>
            <a:r>
              <a:rPr lang="en-US" sz="1050" dirty="0" smtClean="0">
                <a:latin typeface="Arial" pitchFamily="34" charset="0"/>
                <a:cs typeface="Arial" pitchFamily="34" charset="0"/>
              </a:rPr>
              <a:t>Figure 1</a:t>
            </a:r>
            <a:endParaRPr lang="en-US" sz="1050" dirty="0">
              <a:latin typeface="Arial" pitchFamily="34" charset="0"/>
              <a:cs typeface="Arial"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762000" y="1143000"/>
            <a:ext cx="7696200" cy="4800600"/>
          </a:xfrm>
        </p:spPr>
        <p:txBody>
          <a:bodyPr>
            <a:normAutofit/>
          </a:bodyPr>
          <a:lstStyle/>
          <a:p>
            <a:pPr marL="457200" indent="-457200" algn="l">
              <a:lnSpc>
                <a:spcPct val="90000"/>
              </a:lnSpc>
            </a:pPr>
            <a:endParaRPr lang="en-US" sz="1800" dirty="0" smtClean="0">
              <a:solidFill>
                <a:srgbClr val="002060"/>
              </a:solidFill>
              <a:latin typeface="Arial" pitchFamily="34" charset="0"/>
              <a:cs typeface="Arial" pitchFamily="34" charset="0"/>
            </a:endParaRPr>
          </a:p>
          <a:p>
            <a:pPr algn="l"/>
            <a:endParaRPr lang="en-US" sz="1900" dirty="0" smtClean="0">
              <a:solidFill>
                <a:srgbClr val="002060"/>
              </a:solidFill>
              <a:latin typeface="Arial" pitchFamily="34" charset="0"/>
              <a:cs typeface="Arial" pitchFamily="34" charset="0"/>
            </a:endParaRPr>
          </a:p>
        </p:txBody>
      </p:sp>
      <p:sp>
        <p:nvSpPr>
          <p:cNvPr id="5" name="Title 1"/>
          <p:cNvSpPr txBox="1">
            <a:spLocks/>
          </p:cNvSpPr>
          <p:nvPr/>
        </p:nvSpPr>
        <p:spPr>
          <a:xfrm>
            <a:off x="0" y="0"/>
            <a:ext cx="7772400" cy="762000"/>
          </a:xfrm>
          <a:prstGeom prst="rect">
            <a:avLst/>
          </a:prstGeom>
          <a:solidFill>
            <a:schemeClr val="bg1">
              <a:lumMod val="85000"/>
            </a:schemeClr>
          </a:solidFill>
        </p:spPr>
        <p:txBody>
          <a:bodyPr vert="horz" lIns="91440" tIns="45720" rIns="91440" bIns="45720" rtlCol="0" anchor="ctr">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2700" b="1" i="0" u="none" strike="noStrike" kern="1200" cap="none" spc="0" normalizeH="0" baseline="0" noProof="0" dirty="0" smtClean="0">
                <a:ln>
                  <a:noFill/>
                </a:ln>
                <a:solidFill>
                  <a:srgbClr val="002060"/>
                </a:solidFill>
                <a:effectLst/>
                <a:uLnTx/>
                <a:uFillTx/>
                <a:latin typeface="+mj-lt"/>
                <a:ea typeface="+mj-ea"/>
                <a:cs typeface="+mj-cs"/>
              </a:rPr>
              <a:t>TOP 10 e-COMMERCE COMPANIES IN THE WORLD</a:t>
            </a:r>
            <a:endParaRPr kumimoji="0" lang="en-US" sz="2700" b="1" i="0" u="none" strike="noStrike" kern="1200" cap="none" spc="0" normalizeH="0" baseline="0" noProof="0" dirty="0">
              <a:ln>
                <a:noFill/>
              </a:ln>
              <a:solidFill>
                <a:srgbClr val="002060"/>
              </a:solidFill>
              <a:effectLst/>
              <a:uLnTx/>
              <a:uFillTx/>
              <a:latin typeface="+mj-lt"/>
              <a:ea typeface="+mj-ea"/>
              <a:cs typeface="+mj-cs"/>
            </a:endParaRPr>
          </a:p>
        </p:txBody>
      </p:sp>
      <p:pic>
        <p:nvPicPr>
          <p:cNvPr id="6" name="Picture 5"/>
          <p:cNvPicPr/>
          <p:nvPr/>
        </p:nvPicPr>
        <p:blipFill>
          <a:blip r:embed="rId2"/>
          <a:srcRect/>
          <a:stretch>
            <a:fillRect/>
          </a:stretch>
        </p:blipFill>
        <p:spPr bwMode="auto">
          <a:xfrm>
            <a:off x="304800" y="1143000"/>
            <a:ext cx="8229600" cy="4876800"/>
          </a:xfrm>
          <a:prstGeom prst="rect">
            <a:avLst/>
          </a:prstGeom>
          <a:noFill/>
          <a:ln w="9525">
            <a:noFill/>
            <a:miter lim="800000"/>
            <a:headEnd/>
            <a:tailEnd/>
          </a:ln>
        </p:spPr>
      </p:pic>
      <p:sp>
        <p:nvSpPr>
          <p:cNvPr id="7" name="Rectangle 6"/>
          <p:cNvSpPr/>
          <p:nvPr/>
        </p:nvSpPr>
        <p:spPr>
          <a:xfrm>
            <a:off x="685800" y="838200"/>
            <a:ext cx="679994" cy="253916"/>
          </a:xfrm>
          <a:prstGeom prst="rect">
            <a:avLst/>
          </a:prstGeom>
        </p:spPr>
        <p:txBody>
          <a:bodyPr wrap="none">
            <a:spAutoFit/>
          </a:bodyPr>
          <a:lstStyle/>
          <a:p>
            <a:r>
              <a:rPr lang="en-US" sz="1050" dirty="0" smtClean="0">
                <a:latin typeface="Arial" pitchFamily="34" charset="0"/>
                <a:cs typeface="Arial" pitchFamily="34" charset="0"/>
              </a:rPr>
              <a:t>Figure 2</a:t>
            </a:r>
            <a:endParaRPr lang="en-US" sz="1050" dirty="0">
              <a:latin typeface="Arial" pitchFamily="34" charset="0"/>
              <a:cs typeface="Arial" pitchFamily="34" charset="0"/>
            </a:endParaRPr>
          </a:p>
        </p:txBody>
      </p:sp>
      <p:sp>
        <p:nvSpPr>
          <p:cNvPr id="8" name="Rectangle 7"/>
          <p:cNvSpPr/>
          <p:nvPr/>
        </p:nvSpPr>
        <p:spPr>
          <a:xfrm>
            <a:off x="762000" y="6096000"/>
            <a:ext cx="2013693" cy="253916"/>
          </a:xfrm>
          <a:prstGeom prst="rect">
            <a:avLst/>
          </a:prstGeom>
        </p:spPr>
        <p:txBody>
          <a:bodyPr wrap="none">
            <a:spAutoFit/>
          </a:bodyPr>
          <a:lstStyle/>
          <a:p>
            <a:r>
              <a:rPr lang="en-US" sz="1050" dirty="0" smtClean="0">
                <a:latin typeface="Arial" pitchFamily="34" charset="0"/>
                <a:cs typeface="Arial" pitchFamily="34" charset="0"/>
              </a:rPr>
              <a:t>(Source: </a:t>
            </a:r>
            <a:r>
              <a:rPr lang="en-US" sz="1050" dirty="0" err="1" smtClean="0">
                <a:latin typeface="Arial" pitchFamily="34" charset="0"/>
                <a:cs typeface="Arial" pitchFamily="34" charset="0"/>
              </a:rPr>
              <a:t>Chepkemoi</a:t>
            </a:r>
            <a:r>
              <a:rPr lang="en-US" sz="1050" dirty="0" smtClean="0">
                <a:latin typeface="Arial" pitchFamily="34" charset="0"/>
                <a:cs typeface="Arial" pitchFamily="34" charset="0"/>
              </a:rPr>
              <a:t>, J  2017) </a:t>
            </a:r>
            <a:endParaRPr lang="en-US" sz="1050" dirty="0">
              <a:latin typeface="Arial" pitchFamily="34" charset="0"/>
              <a:cs typeface="Arial"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762000" y="1143000"/>
            <a:ext cx="7696200" cy="4800600"/>
          </a:xfrm>
        </p:spPr>
        <p:txBody>
          <a:bodyPr>
            <a:normAutofit fontScale="92500" lnSpcReduction="10000"/>
          </a:bodyPr>
          <a:lstStyle/>
          <a:p>
            <a:pPr algn="l"/>
            <a:endParaRPr lang="en-US" sz="1900" dirty="0" smtClean="0">
              <a:solidFill>
                <a:srgbClr val="002060"/>
              </a:solidFill>
              <a:latin typeface="Arial" pitchFamily="34" charset="0"/>
              <a:cs typeface="Arial" pitchFamily="34" charset="0"/>
            </a:endParaRPr>
          </a:p>
          <a:p>
            <a:pPr marL="457200" indent="-457200" algn="l">
              <a:buAutoNum type="arabicPeriod"/>
            </a:pPr>
            <a:r>
              <a:rPr lang="en-US" sz="1900" dirty="0" smtClean="0">
                <a:solidFill>
                  <a:srgbClr val="002060"/>
                </a:solidFill>
                <a:latin typeface="Arial" pitchFamily="34" charset="0"/>
                <a:cs typeface="Arial" pitchFamily="34" charset="0"/>
              </a:rPr>
              <a:t>Low Startup Costs</a:t>
            </a:r>
          </a:p>
          <a:p>
            <a:pPr marL="457200" indent="-457200" algn="l">
              <a:buAutoNum type="arabicPeriod"/>
            </a:pPr>
            <a:r>
              <a:rPr lang="en-US" sz="1900" dirty="0" smtClean="0">
                <a:solidFill>
                  <a:srgbClr val="002060"/>
                </a:solidFill>
                <a:latin typeface="Arial" pitchFamily="34" charset="0"/>
                <a:cs typeface="Arial" pitchFamily="34" charset="0"/>
              </a:rPr>
              <a:t>No Boundaries</a:t>
            </a:r>
          </a:p>
          <a:p>
            <a:pPr marL="457200" indent="-457200" algn="l">
              <a:buAutoNum type="arabicPeriod"/>
            </a:pPr>
            <a:r>
              <a:rPr lang="en-US" sz="1900" dirty="0" smtClean="0">
                <a:solidFill>
                  <a:srgbClr val="002060"/>
                </a:solidFill>
                <a:latin typeface="Arial" pitchFamily="34" charset="0"/>
                <a:cs typeface="Arial" pitchFamily="34" charset="0"/>
              </a:rPr>
              <a:t>Services or Product are available to potential consumers 24x7/365 days</a:t>
            </a:r>
          </a:p>
          <a:p>
            <a:pPr marL="457200" indent="-457200" algn="l">
              <a:buAutoNum type="arabicPeriod"/>
            </a:pPr>
            <a:r>
              <a:rPr lang="en-US" sz="1900" dirty="0" smtClean="0">
                <a:solidFill>
                  <a:srgbClr val="002060"/>
                </a:solidFill>
                <a:latin typeface="Arial" pitchFamily="34" charset="0"/>
                <a:cs typeface="Arial" pitchFamily="34" charset="0"/>
              </a:rPr>
              <a:t>e-Commerce websites are available on all search engines thus attracting potential global consumers</a:t>
            </a:r>
          </a:p>
          <a:p>
            <a:pPr marL="457200" indent="-457200" algn="l">
              <a:buAutoNum type="arabicPeriod"/>
            </a:pPr>
            <a:r>
              <a:rPr lang="en-US" sz="1900" dirty="0" smtClean="0">
                <a:solidFill>
                  <a:srgbClr val="002060"/>
                </a:solidFill>
                <a:latin typeface="Arial" pitchFamily="34" charset="0"/>
                <a:cs typeface="Arial" pitchFamily="34" charset="0"/>
              </a:rPr>
              <a:t>Reduces costs in the areas of marketing and advertising, personnel and travelling</a:t>
            </a:r>
          </a:p>
          <a:p>
            <a:pPr marL="457200" indent="-457200" algn="l">
              <a:buAutoNum type="arabicPeriod"/>
            </a:pPr>
            <a:r>
              <a:rPr lang="en-US" sz="1900" dirty="0" smtClean="0">
                <a:solidFill>
                  <a:srgbClr val="002060"/>
                </a:solidFill>
                <a:latin typeface="Arial" pitchFamily="34" charset="0"/>
                <a:cs typeface="Arial" pitchFamily="34" charset="0"/>
              </a:rPr>
              <a:t>Content can be changed as and when needed at very little cost</a:t>
            </a:r>
          </a:p>
          <a:p>
            <a:pPr marL="457200" indent="-457200" algn="l">
              <a:buAutoNum type="arabicPeriod"/>
            </a:pPr>
            <a:r>
              <a:rPr lang="en-US" sz="1900" dirty="0" smtClean="0">
                <a:solidFill>
                  <a:srgbClr val="002060"/>
                </a:solidFill>
                <a:latin typeface="Arial" pitchFamily="34" charset="0"/>
                <a:cs typeface="Arial" pitchFamily="34" charset="0"/>
              </a:rPr>
              <a:t>Highly scalable and secure</a:t>
            </a:r>
          </a:p>
          <a:p>
            <a:pPr marL="457200" indent="-457200" algn="l">
              <a:buAutoNum type="arabicPeriod"/>
            </a:pPr>
            <a:r>
              <a:rPr lang="en-US" sz="1900" dirty="0" smtClean="0">
                <a:solidFill>
                  <a:srgbClr val="002060"/>
                </a:solidFill>
                <a:latin typeface="Arial" pitchFamily="34" charset="0"/>
                <a:cs typeface="Arial" pitchFamily="34" charset="0"/>
              </a:rPr>
              <a:t>Allows for </a:t>
            </a:r>
            <a:r>
              <a:rPr lang="en-US" sz="1900" dirty="0" err="1" smtClean="0">
                <a:solidFill>
                  <a:srgbClr val="002060"/>
                </a:solidFill>
                <a:latin typeface="Arial" pitchFamily="34" charset="0"/>
                <a:cs typeface="Arial" pitchFamily="34" charset="0"/>
              </a:rPr>
              <a:t>personalised</a:t>
            </a:r>
            <a:r>
              <a:rPr lang="en-US" sz="1900" dirty="0" smtClean="0">
                <a:solidFill>
                  <a:srgbClr val="002060"/>
                </a:solidFill>
                <a:latin typeface="Arial" pitchFamily="34" charset="0"/>
                <a:cs typeface="Arial" pitchFamily="34" charset="0"/>
              </a:rPr>
              <a:t>, demographic, segmented and targeted marketing</a:t>
            </a:r>
          </a:p>
          <a:p>
            <a:pPr marL="457200" indent="-457200" algn="l">
              <a:buFont typeface="Arial" pitchFamily="34" charset="0"/>
              <a:buAutoNum type="arabicPeriod"/>
            </a:pPr>
            <a:r>
              <a:rPr lang="en-US" sz="1900" dirty="0" smtClean="0">
                <a:solidFill>
                  <a:srgbClr val="002060"/>
                </a:solidFill>
                <a:latin typeface="Arial" pitchFamily="34" charset="0"/>
                <a:cs typeface="Arial" pitchFamily="34" charset="0"/>
              </a:rPr>
              <a:t>With consumer data that is gathered companies can easily calculate and evaluate sales effectiveness, customer effectiveness, marketing campaigns, product mix, customer engagement, customer feedback on products and services, etc</a:t>
            </a:r>
          </a:p>
          <a:p>
            <a:pPr marL="457200" indent="-457200" algn="l">
              <a:buAutoNum type="arabicPeriod"/>
            </a:pPr>
            <a:endParaRPr lang="en-US" sz="1900" dirty="0" smtClean="0">
              <a:solidFill>
                <a:srgbClr val="002060"/>
              </a:solidFill>
              <a:latin typeface="Arial" pitchFamily="34" charset="0"/>
              <a:cs typeface="Arial" pitchFamily="34" charset="0"/>
            </a:endParaRPr>
          </a:p>
          <a:p>
            <a:pPr marL="457200" indent="-457200" algn="l">
              <a:buAutoNum type="arabicPeriod"/>
            </a:pPr>
            <a:endParaRPr lang="en-US" sz="1900" dirty="0" smtClean="0">
              <a:solidFill>
                <a:srgbClr val="002060"/>
              </a:solidFill>
              <a:latin typeface="Arial" pitchFamily="34" charset="0"/>
              <a:cs typeface="Arial" pitchFamily="34" charset="0"/>
            </a:endParaRPr>
          </a:p>
          <a:p>
            <a:pPr marL="457200" indent="-457200" algn="l">
              <a:buAutoNum type="arabicPeriod"/>
            </a:pPr>
            <a:endParaRPr lang="en-US" sz="1900" dirty="0" smtClean="0">
              <a:solidFill>
                <a:srgbClr val="002060"/>
              </a:solidFill>
              <a:latin typeface="Arial" pitchFamily="34" charset="0"/>
              <a:cs typeface="Arial" pitchFamily="34" charset="0"/>
            </a:endParaRPr>
          </a:p>
          <a:p>
            <a:pPr marL="457200" indent="-457200" algn="l">
              <a:buAutoNum type="arabicPeriod"/>
            </a:pPr>
            <a:endParaRPr lang="en-US" sz="1900" dirty="0" smtClean="0">
              <a:solidFill>
                <a:srgbClr val="002060"/>
              </a:solidFill>
              <a:latin typeface="Arial" pitchFamily="34" charset="0"/>
              <a:cs typeface="Arial" pitchFamily="34" charset="0"/>
            </a:endParaRPr>
          </a:p>
        </p:txBody>
      </p:sp>
      <p:sp>
        <p:nvSpPr>
          <p:cNvPr id="5" name="Title 1"/>
          <p:cNvSpPr txBox="1">
            <a:spLocks/>
          </p:cNvSpPr>
          <p:nvPr/>
        </p:nvSpPr>
        <p:spPr>
          <a:xfrm>
            <a:off x="0" y="0"/>
            <a:ext cx="7772400" cy="762000"/>
          </a:xfrm>
          <a:prstGeom prst="rect">
            <a:avLst/>
          </a:prstGeom>
          <a:solidFill>
            <a:schemeClr val="bg1">
              <a:lumMod val="85000"/>
            </a:schemeClr>
          </a:solidFill>
        </p:spPr>
        <p:txBody>
          <a:bodyPr vert="horz" lIns="91440" tIns="45720" rIns="91440" bIns="45720" rtlCol="0" anchor="ctr">
            <a:normAutofit/>
          </a:bodyPr>
          <a:lstStyle/>
          <a:p>
            <a:pPr lvl="0">
              <a:spcBef>
                <a:spcPct val="0"/>
              </a:spcBef>
              <a:defRPr/>
            </a:pPr>
            <a:r>
              <a:rPr lang="en-US" sz="2700" b="1" dirty="0" smtClean="0">
                <a:solidFill>
                  <a:srgbClr val="002060"/>
                </a:solidFill>
              </a:rPr>
              <a:t>KEY BENEFITS OF e-COMMERCE</a:t>
            </a:r>
            <a:endParaRPr lang="en-US" sz="2700" b="1" dirty="0">
              <a:solidFill>
                <a:srgbClr val="002060"/>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762000" y="1143000"/>
            <a:ext cx="7696200" cy="4800600"/>
          </a:xfrm>
        </p:spPr>
        <p:txBody>
          <a:bodyPr>
            <a:normAutofit lnSpcReduction="10000"/>
          </a:bodyPr>
          <a:lstStyle/>
          <a:p>
            <a:pPr marL="457200" indent="-457200" algn="l">
              <a:lnSpc>
                <a:spcPct val="90000"/>
              </a:lnSpc>
              <a:buFont typeface="Arial" pitchFamily="34" charset="0"/>
              <a:buAutoNum type="arabicPeriod"/>
            </a:pPr>
            <a:r>
              <a:rPr lang="en-US" sz="1800" dirty="0" smtClean="0">
                <a:solidFill>
                  <a:srgbClr val="002060"/>
                </a:solidFill>
                <a:latin typeface="Arial" pitchFamily="34" charset="0"/>
                <a:cs typeface="Arial" pitchFamily="34" charset="0"/>
              </a:rPr>
              <a:t>Online availability is one of the most important drawbacks in that if the site goes down then there is no access and thus no consumers.</a:t>
            </a:r>
          </a:p>
          <a:p>
            <a:pPr marL="457200" indent="-457200" algn="l">
              <a:lnSpc>
                <a:spcPct val="90000"/>
              </a:lnSpc>
              <a:buFont typeface="Arial" pitchFamily="34" charset="0"/>
              <a:buAutoNum type="arabicPeriod"/>
            </a:pPr>
            <a:r>
              <a:rPr lang="en-US" sz="1800" dirty="0" smtClean="0">
                <a:solidFill>
                  <a:srgbClr val="002060"/>
                </a:solidFill>
                <a:latin typeface="Arial" pitchFamily="34" charset="0"/>
                <a:cs typeface="Arial" pitchFamily="34" charset="0"/>
              </a:rPr>
              <a:t>Consideration will need to be given for investment into augmented reality where consumers are given a digital in-store feel exposure to products.</a:t>
            </a:r>
          </a:p>
          <a:p>
            <a:pPr marL="457200" indent="-457200" algn="l">
              <a:lnSpc>
                <a:spcPct val="90000"/>
              </a:lnSpc>
              <a:buFont typeface="Arial" pitchFamily="34" charset="0"/>
              <a:buAutoNum type="arabicPeriod"/>
            </a:pPr>
            <a:r>
              <a:rPr lang="en-US" sz="1800" dirty="0" smtClean="0">
                <a:solidFill>
                  <a:srgbClr val="002060"/>
                </a:solidFill>
                <a:latin typeface="Arial" pitchFamily="34" charset="0"/>
                <a:cs typeface="Arial" pitchFamily="34" charset="0"/>
              </a:rPr>
              <a:t>Companies may need to experiment with different platforms to beat of competitors and secure their niche and the more competitive the niche is the more expensive are the cost of the adverts. More popular platforms like </a:t>
            </a:r>
            <a:r>
              <a:rPr lang="en-US" sz="1800" dirty="0" err="1" smtClean="0">
                <a:solidFill>
                  <a:srgbClr val="002060"/>
                </a:solidFill>
                <a:latin typeface="Arial" pitchFamily="34" charset="0"/>
                <a:cs typeface="Arial" pitchFamily="34" charset="0"/>
              </a:rPr>
              <a:t>facebook</a:t>
            </a:r>
            <a:r>
              <a:rPr lang="en-US" sz="1800" dirty="0" smtClean="0">
                <a:solidFill>
                  <a:srgbClr val="002060"/>
                </a:solidFill>
                <a:latin typeface="Arial" pitchFamily="34" charset="0"/>
                <a:cs typeface="Arial" pitchFamily="34" charset="0"/>
              </a:rPr>
              <a:t>, </a:t>
            </a:r>
            <a:r>
              <a:rPr lang="en-US" sz="1800" dirty="0" err="1" smtClean="0">
                <a:solidFill>
                  <a:srgbClr val="002060"/>
                </a:solidFill>
                <a:latin typeface="Arial" pitchFamily="34" charset="0"/>
                <a:cs typeface="Arial" pitchFamily="34" charset="0"/>
              </a:rPr>
              <a:t>pinterest</a:t>
            </a:r>
            <a:r>
              <a:rPr lang="en-US" sz="1800" dirty="0" smtClean="0">
                <a:solidFill>
                  <a:srgbClr val="002060"/>
                </a:solidFill>
                <a:latin typeface="Arial" pitchFamily="34" charset="0"/>
                <a:cs typeface="Arial" pitchFamily="34" charset="0"/>
              </a:rPr>
              <a:t>, etc are likely have a higher cost for advertising.</a:t>
            </a:r>
          </a:p>
          <a:p>
            <a:pPr marL="457200" indent="-457200" algn="l">
              <a:lnSpc>
                <a:spcPct val="90000"/>
              </a:lnSpc>
              <a:buFont typeface="Arial" pitchFamily="34" charset="0"/>
              <a:buAutoNum type="arabicPeriod"/>
            </a:pPr>
            <a:r>
              <a:rPr lang="en-US" sz="1800" dirty="0" smtClean="0">
                <a:solidFill>
                  <a:srgbClr val="002060"/>
                </a:solidFill>
                <a:latin typeface="Arial" pitchFamily="34" charset="0"/>
                <a:cs typeface="Arial" pitchFamily="34" charset="0"/>
              </a:rPr>
              <a:t>Consumers are used to getting information immediately and therefore companies using  e-commerce as a vehicle will need to have trained staff to respond on a 24/7 online basis.</a:t>
            </a:r>
          </a:p>
          <a:p>
            <a:pPr marL="457200" indent="-457200" algn="l">
              <a:lnSpc>
                <a:spcPct val="90000"/>
              </a:lnSpc>
              <a:buFont typeface="Arial" pitchFamily="34" charset="0"/>
              <a:buAutoNum type="arabicPeriod"/>
            </a:pPr>
            <a:r>
              <a:rPr lang="en-US" sz="1800" dirty="0" smtClean="0">
                <a:solidFill>
                  <a:srgbClr val="002060"/>
                </a:solidFill>
                <a:latin typeface="Arial" pitchFamily="34" charset="0"/>
                <a:cs typeface="Arial" pitchFamily="34" charset="0"/>
              </a:rPr>
              <a:t>Providing a speedy, reliable and efficient delivery of products is key to the success of e-commerce. A same day delivery as used by Amazon is the benchmark to beat.</a:t>
            </a:r>
          </a:p>
          <a:p>
            <a:pPr marL="457200" indent="-457200" algn="l">
              <a:lnSpc>
                <a:spcPct val="90000"/>
              </a:lnSpc>
              <a:buFont typeface="Arial" pitchFamily="34" charset="0"/>
              <a:buAutoNum type="arabicPeriod"/>
            </a:pPr>
            <a:r>
              <a:rPr lang="en-US" sz="1800" dirty="0" smtClean="0">
                <a:solidFill>
                  <a:srgbClr val="002060"/>
                </a:solidFill>
                <a:latin typeface="Arial" pitchFamily="34" charset="0"/>
                <a:cs typeface="Arial" pitchFamily="34" charset="0"/>
              </a:rPr>
              <a:t>Some consumers still prefer retail stores to online shopping. Companies could consider a mix of retail outlets together with online e-commerce as an option to satisfy both types of consumers and while the evolution of online e-commerce becomes the norm.</a:t>
            </a:r>
          </a:p>
          <a:p>
            <a:pPr marL="457200" indent="-457200" algn="l">
              <a:lnSpc>
                <a:spcPct val="90000"/>
              </a:lnSpc>
              <a:buFont typeface="Arial" pitchFamily="34" charset="0"/>
              <a:buAutoNum type="arabicPeriod"/>
            </a:pPr>
            <a:endParaRPr lang="en-US" sz="1800" dirty="0" smtClean="0">
              <a:solidFill>
                <a:srgbClr val="002060"/>
              </a:solidFill>
              <a:latin typeface="Arial" pitchFamily="34" charset="0"/>
              <a:cs typeface="Arial" pitchFamily="34" charset="0"/>
            </a:endParaRPr>
          </a:p>
          <a:p>
            <a:pPr marL="457200" indent="-457200" algn="l">
              <a:lnSpc>
                <a:spcPct val="90000"/>
              </a:lnSpc>
              <a:buFont typeface="Arial" pitchFamily="34" charset="0"/>
              <a:buAutoNum type="arabicPeriod"/>
            </a:pPr>
            <a:endParaRPr lang="en-US" sz="1800" dirty="0" smtClean="0">
              <a:solidFill>
                <a:srgbClr val="002060"/>
              </a:solidFill>
              <a:latin typeface="Arial" pitchFamily="34" charset="0"/>
              <a:cs typeface="Arial" pitchFamily="34" charset="0"/>
            </a:endParaRPr>
          </a:p>
          <a:p>
            <a:pPr algn="l"/>
            <a:endParaRPr lang="en-US" sz="1900" dirty="0" smtClean="0">
              <a:solidFill>
                <a:srgbClr val="002060"/>
              </a:solidFill>
              <a:latin typeface="Arial" pitchFamily="34" charset="0"/>
              <a:cs typeface="Arial" pitchFamily="34" charset="0"/>
            </a:endParaRPr>
          </a:p>
        </p:txBody>
      </p:sp>
      <p:sp>
        <p:nvSpPr>
          <p:cNvPr id="5" name="Title 1"/>
          <p:cNvSpPr txBox="1">
            <a:spLocks/>
          </p:cNvSpPr>
          <p:nvPr/>
        </p:nvSpPr>
        <p:spPr>
          <a:xfrm>
            <a:off x="0" y="0"/>
            <a:ext cx="7772400" cy="762000"/>
          </a:xfrm>
          <a:prstGeom prst="rect">
            <a:avLst/>
          </a:prstGeom>
          <a:solidFill>
            <a:schemeClr val="bg1">
              <a:lumMod val="85000"/>
            </a:schemeClr>
          </a:solidFill>
        </p:spPr>
        <p:txBody>
          <a:bodyPr vert="horz" lIns="91440" tIns="45720" rIns="91440" bIns="45720" rtlCol="0" anchor="ctr">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2700" b="1" i="0" u="none" strike="noStrike" kern="1200" cap="none" spc="0" normalizeH="0" baseline="0" noProof="0" dirty="0" smtClean="0">
                <a:ln>
                  <a:noFill/>
                </a:ln>
                <a:solidFill>
                  <a:srgbClr val="002060"/>
                </a:solidFill>
                <a:effectLst/>
                <a:uLnTx/>
                <a:uFillTx/>
                <a:latin typeface="+mj-lt"/>
                <a:ea typeface="+mj-ea"/>
                <a:cs typeface="+mj-cs"/>
              </a:rPr>
              <a:t>DISADVANTAGES OF e-COMMERCE</a:t>
            </a:r>
            <a:endParaRPr kumimoji="0" lang="en-US" sz="2700" b="1" i="0" u="none" strike="noStrike" kern="1200" cap="none" spc="0" normalizeH="0" baseline="0" noProof="0" dirty="0">
              <a:ln>
                <a:noFill/>
              </a:ln>
              <a:solidFill>
                <a:srgbClr val="002060"/>
              </a:solidFill>
              <a:effectLst/>
              <a:uLnTx/>
              <a:uFillTx/>
              <a:latin typeface="+mj-lt"/>
              <a:ea typeface="+mj-ea"/>
              <a:cs typeface="+mj-c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762000" y="1143000"/>
            <a:ext cx="7696200" cy="4800600"/>
          </a:xfrm>
        </p:spPr>
        <p:txBody>
          <a:bodyPr>
            <a:normAutofit lnSpcReduction="10000"/>
          </a:bodyPr>
          <a:lstStyle/>
          <a:p>
            <a:pPr lvl="1" indent="-457200" algn="l">
              <a:lnSpc>
                <a:spcPct val="90000"/>
              </a:lnSpc>
              <a:buFont typeface="Arial" pitchFamily="34" charset="0"/>
              <a:buAutoNum type="arabicPeriod"/>
            </a:pPr>
            <a:r>
              <a:rPr lang="en-US" sz="2200" dirty="0" smtClean="0">
                <a:solidFill>
                  <a:srgbClr val="002060"/>
                </a:solidFill>
                <a:latin typeface="Arial" pitchFamily="34" charset="0"/>
                <a:cs typeface="Arial" pitchFamily="34" charset="0"/>
              </a:rPr>
              <a:t>Marketers can build brand relevance with a special event or a  seasonal date.</a:t>
            </a:r>
          </a:p>
          <a:p>
            <a:pPr lvl="1" indent="-457200" algn="l">
              <a:lnSpc>
                <a:spcPct val="90000"/>
              </a:lnSpc>
              <a:buFont typeface="Arial" pitchFamily="34" charset="0"/>
              <a:buAutoNum type="arabicPeriod"/>
            </a:pPr>
            <a:r>
              <a:rPr lang="en-US" sz="2200" dirty="0" smtClean="0">
                <a:solidFill>
                  <a:srgbClr val="002060"/>
                </a:solidFill>
                <a:latin typeface="Arial" pitchFamily="34" charset="0"/>
                <a:cs typeface="Arial" pitchFamily="34" charset="0"/>
              </a:rPr>
              <a:t>Marketers can launch and showcase their products.</a:t>
            </a:r>
          </a:p>
          <a:p>
            <a:pPr lvl="1" indent="-457200" algn="l">
              <a:lnSpc>
                <a:spcPct val="90000"/>
              </a:lnSpc>
              <a:buFont typeface="Arial" pitchFamily="34" charset="0"/>
              <a:buAutoNum type="arabicPeriod"/>
            </a:pPr>
            <a:r>
              <a:rPr lang="en-US" sz="2200" dirty="0" smtClean="0">
                <a:solidFill>
                  <a:srgbClr val="002060"/>
                </a:solidFill>
                <a:latin typeface="Arial" pitchFamily="34" charset="0"/>
                <a:cs typeface="Arial" pitchFamily="34" charset="0"/>
              </a:rPr>
              <a:t>Marketers can create content for users to experience their products by using video content on a content rich platform.</a:t>
            </a:r>
          </a:p>
          <a:p>
            <a:pPr lvl="1" indent="-457200" algn="l">
              <a:lnSpc>
                <a:spcPct val="90000"/>
              </a:lnSpc>
              <a:buFont typeface="Arial" pitchFamily="34" charset="0"/>
              <a:buAutoNum type="arabicPeriod"/>
            </a:pPr>
            <a:r>
              <a:rPr lang="en-US" sz="2200" dirty="0" smtClean="0">
                <a:solidFill>
                  <a:srgbClr val="002060"/>
                </a:solidFill>
                <a:latin typeface="Arial" pitchFamily="34" charset="0"/>
                <a:cs typeface="Arial" pitchFamily="34" charset="0"/>
              </a:rPr>
              <a:t>Marketers can strive for reach and the easy sharing of content with consumers thus creating brands at the point of purchase.</a:t>
            </a:r>
          </a:p>
          <a:p>
            <a:pPr lvl="1" indent="-457200" algn="l">
              <a:lnSpc>
                <a:spcPct val="90000"/>
              </a:lnSpc>
              <a:buFont typeface="Arial" pitchFamily="34" charset="0"/>
              <a:buAutoNum type="arabicPeriod"/>
            </a:pPr>
            <a:r>
              <a:rPr lang="en-US" sz="2200" dirty="0" smtClean="0">
                <a:solidFill>
                  <a:srgbClr val="002060"/>
                </a:solidFill>
                <a:latin typeface="Arial" pitchFamily="34" charset="0"/>
                <a:cs typeface="Arial" pitchFamily="34" charset="0"/>
              </a:rPr>
              <a:t>Marketers can be innovative in their approach to building brands at the point of purchase.</a:t>
            </a:r>
          </a:p>
          <a:p>
            <a:pPr lvl="1" indent="-457200" algn="l">
              <a:lnSpc>
                <a:spcPct val="90000"/>
              </a:lnSpc>
              <a:buFont typeface="Arial" pitchFamily="34" charset="0"/>
              <a:buAutoNum type="arabicPeriod"/>
            </a:pPr>
            <a:r>
              <a:rPr lang="en-US" sz="2200" dirty="0" smtClean="0">
                <a:solidFill>
                  <a:srgbClr val="002060"/>
                </a:solidFill>
                <a:latin typeface="Arial" pitchFamily="34" charset="0"/>
                <a:cs typeface="Arial" pitchFamily="34" charset="0"/>
              </a:rPr>
              <a:t>Marketers can use existing e-commerce data that is available from existing e-commerce platforms like </a:t>
            </a:r>
            <a:r>
              <a:rPr lang="en-US" sz="2200" dirty="0" err="1" smtClean="0">
                <a:solidFill>
                  <a:srgbClr val="002060"/>
                </a:solidFill>
                <a:latin typeface="Arial" pitchFamily="34" charset="0"/>
                <a:cs typeface="Arial" pitchFamily="34" charset="0"/>
              </a:rPr>
              <a:t>Alibaba</a:t>
            </a:r>
            <a:r>
              <a:rPr lang="en-US" sz="2200" dirty="0" smtClean="0">
                <a:solidFill>
                  <a:srgbClr val="002060"/>
                </a:solidFill>
                <a:latin typeface="Arial" pitchFamily="34" charset="0"/>
                <a:cs typeface="Arial" pitchFamily="34" charset="0"/>
              </a:rPr>
              <a:t> to target consumers and which would be more relevant for consumers to see their content.</a:t>
            </a:r>
          </a:p>
          <a:p>
            <a:pPr lvl="1" algn="l">
              <a:buFont typeface="Arial" pitchFamily="34" charset="0"/>
              <a:buChar char="•"/>
            </a:pPr>
            <a:endParaRPr lang="en-US" sz="2000" dirty="0" smtClean="0">
              <a:solidFill>
                <a:srgbClr val="002060"/>
              </a:solidFill>
              <a:latin typeface="Arial" pitchFamily="34" charset="0"/>
              <a:cs typeface="Arial" pitchFamily="34" charset="0"/>
            </a:endParaRPr>
          </a:p>
          <a:p>
            <a:pPr lvl="1" algn="l"/>
            <a:endParaRPr lang="en-US" sz="1500" dirty="0" smtClean="0">
              <a:solidFill>
                <a:srgbClr val="002060"/>
              </a:solidFill>
              <a:latin typeface="Arial" pitchFamily="34" charset="0"/>
              <a:cs typeface="Arial" pitchFamily="34" charset="0"/>
            </a:endParaRPr>
          </a:p>
          <a:p>
            <a:pPr lvl="1" algn="l">
              <a:buFont typeface="Arial" pitchFamily="34" charset="0"/>
              <a:buChar char="•"/>
            </a:pPr>
            <a:endParaRPr lang="en-US" sz="1500" dirty="0" smtClean="0">
              <a:solidFill>
                <a:srgbClr val="002060"/>
              </a:solidFill>
              <a:latin typeface="Arial" pitchFamily="34" charset="0"/>
              <a:cs typeface="Arial" pitchFamily="34" charset="0"/>
            </a:endParaRPr>
          </a:p>
        </p:txBody>
      </p:sp>
      <p:sp>
        <p:nvSpPr>
          <p:cNvPr id="5" name="Title 1"/>
          <p:cNvSpPr txBox="1">
            <a:spLocks/>
          </p:cNvSpPr>
          <p:nvPr/>
        </p:nvSpPr>
        <p:spPr>
          <a:xfrm>
            <a:off x="0" y="0"/>
            <a:ext cx="7772400" cy="762000"/>
          </a:xfrm>
          <a:prstGeom prst="rect">
            <a:avLst/>
          </a:prstGeom>
          <a:solidFill>
            <a:schemeClr val="bg1">
              <a:lumMod val="85000"/>
            </a:schemeClr>
          </a:solidFill>
        </p:spPr>
        <p:txBody>
          <a:bodyPr vert="horz" lIns="91440" tIns="45720" rIns="91440" bIns="45720" rtlCol="0" anchor="ctr">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2700" b="1" i="0" u="none" strike="noStrike" kern="1200" cap="none" spc="0" normalizeH="0" baseline="0" noProof="0" dirty="0" smtClean="0">
                <a:ln>
                  <a:noFill/>
                </a:ln>
                <a:solidFill>
                  <a:srgbClr val="002060"/>
                </a:solidFill>
                <a:effectLst/>
                <a:uLnTx/>
                <a:uFillTx/>
                <a:latin typeface="+mj-lt"/>
                <a:ea typeface="+mj-ea"/>
                <a:cs typeface="+mj-cs"/>
              </a:rPr>
              <a:t>E-COMMERCE BRAND BUILDING</a:t>
            </a:r>
            <a:endParaRPr kumimoji="0" lang="en-US" sz="2700" b="1" i="0" u="none" strike="noStrike" kern="1200" cap="none" spc="0" normalizeH="0" baseline="0" noProof="0" dirty="0">
              <a:ln>
                <a:noFill/>
              </a:ln>
              <a:solidFill>
                <a:srgbClr val="002060"/>
              </a:solidFill>
              <a:effectLst/>
              <a:uLnTx/>
              <a:uFillTx/>
              <a:latin typeface="+mj-lt"/>
              <a:ea typeface="+mj-ea"/>
              <a:cs typeface="+mj-cs"/>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762000" y="1143000"/>
            <a:ext cx="7696200" cy="4800600"/>
          </a:xfrm>
        </p:spPr>
        <p:txBody>
          <a:bodyPr>
            <a:normAutofit/>
          </a:bodyPr>
          <a:lstStyle/>
          <a:p>
            <a:pPr lvl="1" indent="-457200" algn="l">
              <a:lnSpc>
                <a:spcPct val="90000"/>
              </a:lnSpc>
              <a:buFont typeface="Arial" pitchFamily="34" charset="0"/>
              <a:buAutoNum type="arabicPeriod"/>
            </a:pPr>
            <a:r>
              <a:rPr lang="en-US" sz="2200" dirty="0" smtClean="0">
                <a:solidFill>
                  <a:srgbClr val="002060"/>
                </a:solidFill>
                <a:latin typeface="Arial" pitchFamily="34" charset="0"/>
                <a:cs typeface="Arial" pitchFamily="34" charset="0"/>
              </a:rPr>
              <a:t>Marketers need to plan both branding and e-commerce marketing of their marketing communications as a single set of outcomes to improve sales.</a:t>
            </a:r>
          </a:p>
          <a:p>
            <a:pPr lvl="1" indent="-457200" algn="l">
              <a:lnSpc>
                <a:spcPct val="90000"/>
              </a:lnSpc>
              <a:buFont typeface="Arial" pitchFamily="34" charset="0"/>
              <a:buAutoNum type="arabicPeriod"/>
            </a:pPr>
            <a:endParaRPr lang="en-US" sz="2200" dirty="0" smtClean="0">
              <a:solidFill>
                <a:srgbClr val="002060"/>
              </a:solidFill>
              <a:latin typeface="Arial" pitchFamily="34" charset="0"/>
              <a:cs typeface="Arial" pitchFamily="34" charset="0"/>
            </a:endParaRPr>
          </a:p>
          <a:p>
            <a:pPr lvl="1" indent="-457200" algn="l">
              <a:lnSpc>
                <a:spcPct val="90000"/>
              </a:lnSpc>
              <a:buFont typeface="Arial" pitchFamily="34" charset="0"/>
              <a:buAutoNum type="arabicPeriod"/>
            </a:pPr>
            <a:r>
              <a:rPr lang="en-US" sz="2200" dirty="0" smtClean="0">
                <a:solidFill>
                  <a:srgbClr val="002060"/>
                </a:solidFill>
                <a:latin typeface="Arial" pitchFamily="34" charset="0"/>
                <a:cs typeface="Arial" pitchFamily="34" charset="0"/>
              </a:rPr>
              <a:t>Marketers need to tie their branding strategy and their e-commerce strategy together to achieve an integrated outcome based plan and model that allows for planning and managing an end to end strategy.</a:t>
            </a:r>
          </a:p>
          <a:p>
            <a:pPr lvl="1" indent="-457200" algn="l">
              <a:lnSpc>
                <a:spcPct val="90000"/>
              </a:lnSpc>
              <a:buFont typeface="Arial" pitchFamily="34" charset="0"/>
              <a:buAutoNum type="arabicPeriod"/>
            </a:pPr>
            <a:endParaRPr lang="en-US" sz="2200" dirty="0" smtClean="0">
              <a:solidFill>
                <a:srgbClr val="002060"/>
              </a:solidFill>
              <a:latin typeface="Arial" pitchFamily="34" charset="0"/>
              <a:cs typeface="Arial" pitchFamily="34" charset="0"/>
            </a:endParaRPr>
          </a:p>
          <a:p>
            <a:pPr lvl="1" indent="-457200" algn="l">
              <a:lnSpc>
                <a:spcPct val="90000"/>
              </a:lnSpc>
              <a:buFont typeface="Arial" pitchFamily="34" charset="0"/>
              <a:buAutoNum type="arabicPeriod"/>
            </a:pPr>
            <a:r>
              <a:rPr lang="en-US" sz="2200" dirty="0" smtClean="0">
                <a:solidFill>
                  <a:srgbClr val="002060"/>
                </a:solidFill>
                <a:latin typeface="Arial" pitchFamily="34" charset="0"/>
                <a:cs typeface="Arial" pitchFamily="34" charset="0"/>
              </a:rPr>
              <a:t>Marketers need to implement tools and systems to track the correlation between branding and sales.</a:t>
            </a:r>
          </a:p>
        </p:txBody>
      </p:sp>
      <p:sp>
        <p:nvSpPr>
          <p:cNvPr id="5" name="Title 1"/>
          <p:cNvSpPr txBox="1">
            <a:spLocks/>
          </p:cNvSpPr>
          <p:nvPr/>
        </p:nvSpPr>
        <p:spPr>
          <a:xfrm>
            <a:off x="0" y="0"/>
            <a:ext cx="7772400" cy="762000"/>
          </a:xfrm>
          <a:prstGeom prst="rect">
            <a:avLst/>
          </a:prstGeom>
          <a:solidFill>
            <a:schemeClr val="bg1">
              <a:lumMod val="85000"/>
            </a:schemeClr>
          </a:solidFill>
        </p:spPr>
        <p:txBody>
          <a:bodyPr vert="horz" lIns="91440" tIns="45720" rIns="91440" bIns="45720" rtlCol="0" anchor="ctr">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z="2700" b="1" dirty="0" smtClean="0">
                <a:solidFill>
                  <a:srgbClr val="002060"/>
                </a:solidFill>
                <a:latin typeface="+mj-lt"/>
                <a:ea typeface="+mj-ea"/>
                <a:cs typeface="+mj-cs"/>
              </a:rPr>
              <a:t>BUILDING A NEW e-COMMERCE MODEL</a:t>
            </a:r>
            <a:endParaRPr kumimoji="0" lang="en-US" sz="2700" b="1" i="0" u="none" strike="noStrike" kern="1200" cap="none" spc="0" normalizeH="0" baseline="0" noProof="0" dirty="0">
              <a:ln>
                <a:noFill/>
              </a:ln>
              <a:solidFill>
                <a:srgbClr val="002060"/>
              </a:solidFill>
              <a:effectLst/>
              <a:uLnTx/>
              <a:uFillTx/>
              <a:latin typeface="+mj-lt"/>
              <a:ea typeface="+mj-ea"/>
              <a:cs typeface="+mj-cs"/>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762000" y="1143000"/>
            <a:ext cx="7696200" cy="4800600"/>
          </a:xfrm>
        </p:spPr>
        <p:txBody>
          <a:bodyPr>
            <a:normAutofit/>
          </a:bodyPr>
          <a:lstStyle/>
          <a:p>
            <a:pPr marL="457200" indent="-457200" algn="l">
              <a:lnSpc>
                <a:spcPct val="90000"/>
              </a:lnSpc>
            </a:pPr>
            <a:endParaRPr lang="en-US" sz="1800" dirty="0" smtClean="0">
              <a:solidFill>
                <a:srgbClr val="002060"/>
              </a:solidFill>
              <a:latin typeface="Arial" pitchFamily="34" charset="0"/>
              <a:cs typeface="Arial" pitchFamily="34" charset="0"/>
            </a:endParaRPr>
          </a:p>
          <a:p>
            <a:pPr algn="l"/>
            <a:endParaRPr lang="en-US" sz="1900" dirty="0" smtClean="0">
              <a:solidFill>
                <a:srgbClr val="002060"/>
              </a:solidFill>
              <a:latin typeface="Arial" pitchFamily="34" charset="0"/>
              <a:cs typeface="Arial" pitchFamily="34" charset="0"/>
            </a:endParaRPr>
          </a:p>
        </p:txBody>
      </p:sp>
      <p:sp>
        <p:nvSpPr>
          <p:cNvPr id="5" name="Title 1"/>
          <p:cNvSpPr txBox="1">
            <a:spLocks/>
          </p:cNvSpPr>
          <p:nvPr/>
        </p:nvSpPr>
        <p:spPr>
          <a:xfrm>
            <a:off x="0" y="0"/>
            <a:ext cx="7772400" cy="762000"/>
          </a:xfrm>
          <a:prstGeom prst="rect">
            <a:avLst/>
          </a:prstGeom>
          <a:solidFill>
            <a:schemeClr val="bg1">
              <a:lumMod val="85000"/>
            </a:schemeClr>
          </a:solidFill>
        </p:spPr>
        <p:txBody>
          <a:bodyPr vert="horz" lIns="91440" tIns="45720" rIns="91440" bIns="45720" rtlCol="0" anchor="ctr">
            <a:normAutofit fontScale="925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2700" b="1" i="0" u="none" strike="noStrike" kern="1200" cap="none" spc="0" normalizeH="0" baseline="0" noProof="0" dirty="0" smtClean="0">
                <a:ln>
                  <a:noFill/>
                </a:ln>
                <a:solidFill>
                  <a:srgbClr val="002060"/>
                </a:solidFill>
                <a:effectLst/>
                <a:uLnTx/>
                <a:uFillTx/>
                <a:latin typeface="+mj-lt"/>
                <a:ea typeface="+mj-ea"/>
                <a:cs typeface="+mj-cs"/>
              </a:rPr>
              <a:t>CONSEQUENCES OF NON-COMPLIANCE</a:t>
            </a:r>
            <a:r>
              <a:rPr kumimoji="0" lang="en-US" sz="2700" b="1" i="0" u="none" strike="noStrike" kern="1200" cap="none" spc="0" normalizeH="0" noProof="0" dirty="0" smtClean="0">
                <a:ln>
                  <a:noFill/>
                </a:ln>
                <a:solidFill>
                  <a:srgbClr val="002060"/>
                </a:solidFill>
                <a:effectLst/>
                <a:uLnTx/>
                <a:uFillTx/>
                <a:latin typeface="+mj-lt"/>
                <a:ea typeface="+mj-ea"/>
                <a:cs typeface="+mj-cs"/>
              </a:rPr>
              <a:t> on </a:t>
            </a:r>
            <a:r>
              <a:rPr kumimoji="0" lang="en-US" sz="2700" b="1" i="0" u="none" strike="noStrike" kern="1200" cap="none" spc="0" normalizeH="0" baseline="0" noProof="0" dirty="0" smtClean="0">
                <a:ln>
                  <a:noFill/>
                </a:ln>
                <a:solidFill>
                  <a:srgbClr val="002060"/>
                </a:solidFill>
                <a:effectLst/>
                <a:uLnTx/>
                <a:uFillTx/>
                <a:latin typeface="+mj-lt"/>
                <a:ea typeface="+mj-ea"/>
                <a:cs typeface="+mj-cs"/>
              </a:rPr>
              <a:t>e-COMMERCE</a:t>
            </a:r>
            <a:endParaRPr kumimoji="0" lang="en-US" sz="2700" b="1" i="0" u="none" strike="noStrike" kern="1200" cap="none" spc="0" normalizeH="0" baseline="0" noProof="0" dirty="0">
              <a:ln>
                <a:noFill/>
              </a:ln>
              <a:solidFill>
                <a:srgbClr val="002060"/>
              </a:solidFill>
              <a:effectLst/>
              <a:uLnTx/>
              <a:uFillTx/>
              <a:latin typeface="+mj-lt"/>
              <a:ea typeface="+mj-ea"/>
              <a:cs typeface="+mj-cs"/>
            </a:endParaRPr>
          </a:p>
        </p:txBody>
      </p:sp>
      <p:pic>
        <p:nvPicPr>
          <p:cNvPr id="2050" name="Picture 2"/>
          <p:cNvPicPr>
            <a:picLocks noChangeAspect="1" noChangeArrowheads="1"/>
          </p:cNvPicPr>
          <p:nvPr/>
        </p:nvPicPr>
        <p:blipFill>
          <a:blip r:embed="rId2"/>
          <a:srcRect/>
          <a:stretch>
            <a:fillRect/>
          </a:stretch>
        </p:blipFill>
        <p:spPr bwMode="auto">
          <a:xfrm>
            <a:off x="304800" y="838200"/>
            <a:ext cx="8458200" cy="5602884"/>
          </a:xfrm>
          <a:prstGeom prst="rect">
            <a:avLst/>
          </a:prstGeom>
          <a:noFill/>
          <a:ln w="9525">
            <a:noFill/>
            <a:miter lim="800000"/>
            <a:headEnd/>
            <a:tailEnd/>
          </a:ln>
          <a:effectLst/>
        </p:spPr>
      </p:pic>
      <p:sp>
        <p:nvSpPr>
          <p:cNvPr id="6" name="Rectangle 5"/>
          <p:cNvSpPr/>
          <p:nvPr/>
        </p:nvSpPr>
        <p:spPr>
          <a:xfrm>
            <a:off x="685800" y="838200"/>
            <a:ext cx="679994" cy="253916"/>
          </a:xfrm>
          <a:prstGeom prst="rect">
            <a:avLst/>
          </a:prstGeom>
        </p:spPr>
        <p:txBody>
          <a:bodyPr wrap="none">
            <a:spAutoFit/>
          </a:bodyPr>
          <a:lstStyle/>
          <a:p>
            <a:r>
              <a:rPr lang="en-US" sz="1050" dirty="0" smtClean="0">
                <a:latin typeface="Arial" pitchFamily="34" charset="0"/>
                <a:cs typeface="Arial" pitchFamily="34" charset="0"/>
              </a:rPr>
              <a:t>Figure 3</a:t>
            </a:r>
            <a:endParaRPr lang="en-US" sz="1050" dirty="0">
              <a:latin typeface="Arial" pitchFamily="34" charset="0"/>
              <a:cs typeface="Arial" pitchFamily="34" charset="0"/>
            </a:endParaRPr>
          </a:p>
        </p:txBody>
      </p:sp>
      <p:sp>
        <p:nvSpPr>
          <p:cNvPr id="7" name="Rectangle 6"/>
          <p:cNvSpPr/>
          <p:nvPr/>
        </p:nvSpPr>
        <p:spPr>
          <a:xfrm>
            <a:off x="762000" y="6096000"/>
            <a:ext cx="1787669" cy="253916"/>
          </a:xfrm>
          <a:prstGeom prst="rect">
            <a:avLst/>
          </a:prstGeom>
        </p:spPr>
        <p:txBody>
          <a:bodyPr wrap="none">
            <a:spAutoFit/>
          </a:bodyPr>
          <a:lstStyle/>
          <a:p>
            <a:r>
              <a:rPr lang="en-US" sz="1050" dirty="0" smtClean="0">
                <a:latin typeface="Arial" pitchFamily="34" charset="0"/>
                <a:cs typeface="Arial" pitchFamily="34" charset="0"/>
              </a:rPr>
              <a:t>(Source: Meeker, M 2018) </a:t>
            </a:r>
            <a:endParaRPr lang="en-US" sz="1050" dirty="0">
              <a:latin typeface="Arial" pitchFamily="34" charset="0"/>
              <a:cs typeface="Arial"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81000" y="990600"/>
            <a:ext cx="8458200" cy="5486400"/>
          </a:xfrm>
        </p:spPr>
        <p:txBody>
          <a:bodyPr>
            <a:normAutofit fontScale="47500" lnSpcReduction="20000"/>
          </a:bodyPr>
          <a:lstStyle/>
          <a:p>
            <a:pPr marL="457200" indent="-457200" algn="l">
              <a:lnSpc>
                <a:spcPct val="90000"/>
              </a:lnSpc>
            </a:pPr>
            <a:r>
              <a:rPr lang="en-US" sz="2700" dirty="0" smtClean="0">
                <a:solidFill>
                  <a:srgbClr val="002060"/>
                </a:solidFill>
                <a:latin typeface="Arial" pitchFamily="34" charset="0"/>
                <a:cs typeface="Arial" pitchFamily="34" charset="0"/>
              </a:rPr>
              <a:t>An example of CSR used by an e-Commerce company is Toms Shoes. The company donates 1 pair of shoes or eyeglasses purchased on its e-commerce site to the less fortunate. Toms can be considered the innovators in social entrepreneurship and they have recently launched their new e-commerce platform called “Marketplace”.</a:t>
            </a:r>
          </a:p>
          <a:p>
            <a:pPr marL="457200" indent="-457200" algn="l">
              <a:lnSpc>
                <a:spcPct val="90000"/>
              </a:lnSpc>
            </a:pPr>
            <a:r>
              <a:rPr lang="en-US" sz="2700" dirty="0" smtClean="0">
                <a:solidFill>
                  <a:srgbClr val="002060"/>
                </a:solidFill>
                <a:latin typeface="Arial" pitchFamily="34" charset="0"/>
                <a:cs typeface="Arial" pitchFamily="34" charset="0"/>
              </a:rPr>
              <a:t>Toms has helped and contributed to people in need with the following:-</a:t>
            </a:r>
          </a:p>
          <a:p>
            <a:pPr marL="457200" indent="-457200" algn="l">
              <a:lnSpc>
                <a:spcPct val="90000"/>
              </a:lnSpc>
            </a:pPr>
            <a:endParaRPr lang="en-US" sz="2700" dirty="0" smtClean="0">
              <a:solidFill>
                <a:srgbClr val="002060"/>
              </a:solidFill>
              <a:latin typeface="Arial" pitchFamily="34" charset="0"/>
              <a:cs typeface="Arial" pitchFamily="34" charset="0"/>
            </a:endParaRPr>
          </a:p>
          <a:p>
            <a:pPr marL="457200" indent="-457200" algn="l">
              <a:lnSpc>
                <a:spcPct val="90000"/>
              </a:lnSpc>
              <a:buFont typeface="+mj-lt"/>
              <a:buAutoNum type="arabicPeriod"/>
            </a:pPr>
            <a:r>
              <a:rPr lang="en-US" sz="2700" dirty="0" smtClean="0">
                <a:solidFill>
                  <a:srgbClr val="002060"/>
                </a:solidFill>
                <a:latin typeface="Arial" pitchFamily="34" charset="0"/>
                <a:cs typeface="Arial" pitchFamily="34" charset="0"/>
              </a:rPr>
              <a:t>Shoes – Gave 75 million pairs of shoes to children in need.</a:t>
            </a:r>
          </a:p>
          <a:p>
            <a:pPr marL="457200" indent="-457200" algn="l">
              <a:lnSpc>
                <a:spcPct val="90000"/>
              </a:lnSpc>
              <a:buFont typeface="+mj-lt"/>
              <a:buAutoNum type="arabicPeriod"/>
            </a:pPr>
            <a:r>
              <a:rPr lang="en-US" sz="2700" dirty="0" smtClean="0">
                <a:solidFill>
                  <a:srgbClr val="002060"/>
                </a:solidFill>
                <a:latin typeface="Arial" pitchFamily="34" charset="0"/>
                <a:cs typeface="Arial" pitchFamily="34" charset="0"/>
              </a:rPr>
              <a:t>Sight – Helped to restore sight to over 500 thousand people in need.</a:t>
            </a:r>
          </a:p>
          <a:p>
            <a:pPr marL="457200" indent="-457200" algn="l">
              <a:lnSpc>
                <a:spcPct val="90000"/>
              </a:lnSpc>
              <a:buFont typeface="+mj-lt"/>
              <a:buAutoNum type="arabicPeriod"/>
            </a:pPr>
            <a:r>
              <a:rPr lang="en-US" sz="2700" dirty="0" smtClean="0">
                <a:solidFill>
                  <a:srgbClr val="002060"/>
                </a:solidFill>
                <a:latin typeface="Arial" pitchFamily="34" charset="0"/>
                <a:cs typeface="Arial" pitchFamily="34" charset="0"/>
              </a:rPr>
              <a:t>Water – Helped provide 450000 weeks of safe water to drink for people in need.</a:t>
            </a:r>
          </a:p>
          <a:p>
            <a:pPr marL="457200" indent="-457200" algn="l">
              <a:lnSpc>
                <a:spcPct val="90000"/>
              </a:lnSpc>
              <a:buFont typeface="+mj-lt"/>
              <a:buAutoNum type="arabicPeriod"/>
            </a:pPr>
            <a:r>
              <a:rPr lang="en-US" sz="2700" dirty="0" smtClean="0">
                <a:solidFill>
                  <a:srgbClr val="002060"/>
                </a:solidFill>
                <a:latin typeface="Arial" pitchFamily="34" charset="0"/>
                <a:cs typeface="Arial" pitchFamily="34" charset="0"/>
              </a:rPr>
              <a:t>Safe Birth – Helped with vital materials and training to 175000 mothers in need</a:t>
            </a:r>
          </a:p>
          <a:p>
            <a:pPr marL="457200" indent="-457200" algn="l">
              <a:lnSpc>
                <a:spcPct val="90000"/>
              </a:lnSpc>
              <a:buFont typeface="+mj-lt"/>
              <a:buAutoNum type="arabicPeriod"/>
            </a:pPr>
            <a:r>
              <a:rPr lang="en-US" sz="2700" dirty="0" smtClean="0">
                <a:solidFill>
                  <a:srgbClr val="002060"/>
                </a:solidFill>
                <a:latin typeface="Arial" pitchFamily="34" charset="0"/>
                <a:cs typeface="Arial" pitchFamily="34" charset="0"/>
              </a:rPr>
              <a:t>Bullying Prevention Services. – Helped provide training to school staff and councilors to prevent school bullying.</a:t>
            </a:r>
          </a:p>
          <a:p>
            <a:pPr marL="457200" indent="-457200" algn="l">
              <a:lnSpc>
                <a:spcPct val="90000"/>
              </a:lnSpc>
            </a:pPr>
            <a:endParaRPr lang="en-US" sz="2700" dirty="0" smtClean="0">
              <a:solidFill>
                <a:srgbClr val="002060"/>
              </a:solidFill>
              <a:latin typeface="Arial" pitchFamily="34" charset="0"/>
              <a:cs typeface="Arial" pitchFamily="34" charset="0"/>
            </a:endParaRPr>
          </a:p>
          <a:p>
            <a:pPr marL="457200" indent="-457200" algn="l">
              <a:lnSpc>
                <a:spcPct val="90000"/>
              </a:lnSpc>
            </a:pPr>
            <a:r>
              <a:rPr lang="en-US" sz="2700" dirty="0" smtClean="0">
                <a:solidFill>
                  <a:srgbClr val="002060"/>
                </a:solidFill>
                <a:latin typeface="Arial" pitchFamily="34" charset="0"/>
                <a:cs typeface="Arial" pitchFamily="34" charset="0"/>
              </a:rPr>
              <a:t>Toms uses charitable storylines with celebrities that support their business philosophy  to promote themselves on social media. Toms also allows fans and consumers to create their own content about their TOMS experience. Toms is a  for-profit business with a philanthropic component. </a:t>
            </a:r>
          </a:p>
          <a:p>
            <a:pPr marL="457200" indent="-457200" algn="l">
              <a:lnSpc>
                <a:spcPct val="90000"/>
              </a:lnSpc>
            </a:pPr>
            <a:endParaRPr lang="en-US" sz="2700" dirty="0" smtClean="0">
              <a:solidFill>
                <a:srgbClr val="002060"/>
              </a:solidFill>
              <a:latin typeface="Arial" pitchFamily="34" charset="0"/>
              <a:cs typeface="Arial" pitchFamily="34" charset="0"/>
            </a:endParaRPr>
          </a:p>
          <a:p>
            <a:pPr marL="457200" indent="-457200" algn="l">
              <a:lnSpc>
                <a:spcPct val="90000"/>
              </a:lnSpc>
            </a:pPr>
            <a:r>
              <a:rPr lang="en-US" sz="2700" dirty="0" smtClean="0">
                <a:solidFill>
                  <a:srgbClr val="002060"/>
                </a:solidFill>
                <a:latin typeface="Arial" pitchFamily="34" charset="0"/>
                <a:cs typeface="Arial" pitchFamily="34" charset="0"/>
              </a:rPr>
              <a:t>The key element for TOMS success was to use an active community  on social media as their brand storytellers as well as the use of the 3V’s  (valued customer, value proposition, and value network)as their business model.</a:t>
            </a:r>
          </a:p>
          <a:p>
            <a:pPr marL="457200" indent="-457200" algn="l">
              <a:lnSpc>
                <a:spcPct val="90000"/>
              </a:lnSpc>
            </a:pPr>
            <a:endParaRPr lang="en-US" sz="2700" dirty="0" smtClean="0">
              <a:solidFill>
                <a:srgbClr val="002060"/>
              </a:solidFill>
              <a:latin typeface="Arial" pitchFamily="34" charset="0"/>
              <a:cs typeface="Arial" pitchFamily="34" charset="0"/>
            </a:endParaRPr>
          </a:p>
          <a:p>
            <a:pPr marL="457200" indent="-457200" algn="l">
              <a:lnSpc>
                <a:spcPct val="90000"/>
              </a:lnSpc>
            </a:pPr>
            <a:r>
              <a:rPr lang="en-US" sz="2700" dirty="0" smtClean="0">
                <a:solidFill>
                  <a:srgbClr val="002060"/>
                </a:solidFill>
                <a:latin typeface="Arial" pitchFamily="34" charset="0"/>
                <a:cs typeface="Arial" pitchFamily="34" charset="0"/>
              </a:rPr>
              <a:t>A  risk for Toms is that it is using social media to spread its story and this could well impact on its reputation and its business model with regards to compliance, ethical issues and the improper management of social media going forward. Another risk is other competitors like Sketchers are currently considering the adoption of the  successful TOMS Business model.</a:t>
            </a:r>
          </a:p>
          <a:p>
            <a:pPr marL="457200" indent="-457200" algn="l">
              <a:lnSpc>
                <a:spcPct val="90000"/>
              </a:lnSpc>
            </a:pPr>
            <a:endParaRPr lang="en-US" sz="2700" dirty="0" smtClean="0">
              <a:solidFill>
                <a:srgbClr val="002060"/>
              </a:solidFill>
              <a:latin typeface="Arial" pitchFamily="34" charset="0"/>
              <a:cs typeface="Arial" pitchFamily="34" charset="0"/>
            </a:endParaRPr>
          </a:p>
          <a:p>
            <a:pPr marL="457200" indent="-457200" algn="l">
              <a:lnSpc>
                <a:spcPct val="90000"/>
              </a:lnSpc>
            </a:pPr>
            <a:r>
              <a:rPr lang="en-US" sz="2700" dirty="0" smtClean="0">
                <a:solidFill>
                  <a:srgbClr val="002060"/>
                </a:solidFill>
                <a:latin typeface="Arial" pitchFamily="34" charset="0"/>
                <a:cs typeface="Arial" pitchFamily="34" charset="0"/>
              </a:rPr>
              <a:t>Some leanings from the TOMS business success are:</a:t>
            </a:r>
          </a:p>
          <a:p>
            <a:pPr marL="457200" indent="-457200" algn="l">
              <a:lnSpc>
                <a:spcPct val="90000"/>
              </a:lnSpc>
              <a:buFont typeface="+mj-lt"/>
              <a:buAutoNum type="arabicPeriod"/>
            </a:pPr>
            <a:r>
              <a:rPr lang="en-US" sz="2700" dirty="0" smtClean="0">
                <a:solidFill>
                  <a:srgbClr val="002060"/>
                </a:solidFill>
                <a:latin typeface="Arial" pitchFamily="34" charset="0"/>
                <a:cs typeface="Arial" pitchFamily="34" charset="0"/>
              </a:rPr>
              <a:t>An interactive community that uses social media to promote the brand</a:t>
            </a:r>
          </a:p>
          <a:p>
            <a:pPr marL="457200" indent="-457200" algn="l">
              <a:lnSpc>
                <a:spcPct val="90000"/>
              </a:lnSpc>
              <a:buFont typeface="+mj-lt"/>
              <a:buAutoNum type="arabicPeriod"/>
            </a:pPr>
            <a:r>
              <a:rPr lang="en-US" sz="2700" dirty="0" smtClean="0">
                <a:solidFill>
                  <a:srgbClr val="002060"/>
                </a:solidFill>
                <a:latin typeface="Arial" pitchFamily="34" charset="0"/>
                <a:cs typeface="Arial" pitchFamily="34" charset="0"/>
              </a:rPr>
              <a:t>Linking the social cause and CSR activities to the purchase of company products</a:t>
            </a:r>
          </a:p>
          <a:p>
            <a:pPr marL="457200" indent="-457200" algn="l">
              <a:lnSpc>
                <a:spcPct val="90000"/>
              </a:lnSpc>
              <a:buFont typeface="+mj-lt"/>
              <a:buAutoNum type="arabicPeriod"/>
            </a:pPr>
            <a:r>
              <a:rPr lang="en-US" sz="2700" dirty="0" smtClean="0">
                <a:solidFill>
                  <a:srgbClr val="002060"/>
                </a:solidFill>
                <a:latin typeface="Arial" pitchFamily="34" charset="0"/>
                <a:cs typeface="Arial" pitchFamily="34" charset="0"/>
              </a:rPr>
              <a:t>Using social testimonials to  grow and expand brand presence  on social media platforms</a:t>
            </a:r>
          </a:p>
          <a:p>
            <a:pPr marL="457200" indent="-457200" algn="l">
              <a:lnSpc>
                <a:spcPct val="90000"/>
              </a:lnSpc>
              <a:buFont typeface="+mj-lt"/>
              <a:buAutoNum type="arabicPeriod"/>
            </a:pPr>
            <a:endParaRPr lang="en-US" sz="1900" dirty="0" smtClean="0">
              <a:solidFill>
                <a:srgbClr val="002060"/>
              </a:solidFill>
              <a:latin typeface="Arial" pitchFamily="34" charset="0"/>
              <a:cs typeface="Arial" pitchFamily="34" charset="0"/>
            </a:endParaRPr>
          </a:p>
          <a:p>
            <a:pPr marL="457200" indent="-457200" algn="l">
              <a:lnSpc>
                <a:spcPct val="90000"/>
              </a:lnSpc>
            </a:pPr>
            <a:r>
              <a:rPr lang="en-US" sz="1900" dirty="0" smtClean="0">
                <a:solidFill>
                  <a:srgbClr val="002060"/>
                </a:solidFill>
                <a:latin typeface="Arial" pitchFamily="34" charset="0"/>
                <a:cs typeface="Arial" pitchFamily="34" charset="0"/>
              </a:rPr>
              <a:t>.</a:t>
            </a:r>
          </a:p>
          <a:p>
            <a:pPr marL="457200" indent="-457200" algn="l">
              <a:lnSpc>
                <a:spcPct val="90000"/>
              </a:lnSpc>
            </a:pPr>
            <a:endParaRPr lang="en-US" sz="1900" dirty="0" smtClean="0">
              <a:solidFill>
                <a:srgbClr val="002060"/>
              </a:solidFill>
              <a:latin typeface="Arial" pitchFamily="34" charset="0"/>
              <a:cs typeface="Arial" pitchFamily="34" charset="0"/>
            </a:endParaRPr>
          </a:p>
          <a:p>
            <a:pPr marL="457200" indent="-457200" algn="l">
              <a:lnSpc>
                <a:spcPct val="90000"/>
              </a:lnSpc>
            </a:pPr>
            <a:endParaRPr lang="en-US" sz="1900" dirty="0" smtClean="0">
              <a:solidFill>
                <a:srgbClr val="002060"/>
              </a:solidFill>
              <a:latin typeface="Arial" pitchFamily="34" charset="0"/>
              <a:cs typeface="Arial" pitchFamily="34" charset="0"/>
            </a:endParaRPr>
          </a:p>
          <a:p>
            <a:pPr marL="457200" indent="-457200" algn="l">
              <a:lnSpc>
                <a:spcPct val="90000"/>
              </a:lnSpc>
            </a:pPr>
            <a:endParaRPr lang="en-US" sz="1900" dirty="0" smtClean="0">
              <a:solidFill>
                <a:srgbClr val="002060"/>
              </a:solidFill>
              <a:latin typeface="Arial" pitchFamily="34" charset="0"/>
              <a:cs typeface="Arial" pitchFamily="34" charset="0"/>
            </a:endParaRPr>
          </a:p>
          <a:p>
            <a:pPr marL="457200" indent="-457200" algn="l">
              <a:lnSpc>
                <a:spcPct val="90000"/>
              </a:lnSpc>
            </a:pPr>
            <a:endParaRPr lang="en-US" sz="2000" dirty="0" smtClean="0"/>
          </a:p>
          <a:p>
            <a:pPr marL="457200" indent="-457200" algn="l">
              <a:lnSpc>
                <a:spcPct val="90000"/>
              </a:lnSpc>
              <a:buFont typeface="+mj-lt"/>
              <a:buAutoNum type="arabicPeriod"/>
            </a:pPr>
            <a:endParaRPr lang="en-US" sz="2000" dirty="0" smtClean="0"/>
          </a:p>
          <a:p>
            <a:pPr marL="457200" indent="-457200" algn="l">
              <a:lnSpc>
                <a:spcPct val="90000"/>
              </a:lnSpc>
            </a:pPr>
            <a:endParaRPr lang="en-US" sz="1900" dirty="0" smtClean="0">
              <a:solidFill>
                <a:srgbClr val="002060"/>
              </a:solidFill>
              <a:latin typeface="Arial" pitchFamily="34" charset="0"/>
              <a:cs typeface="Arial" pitchFamily="34" charset="0"/>
            </a:endParaRPr>
          </a:p>
        </p:txBody>
      </p:sp>
      <p:sp>
        <p:nvSpPr>
          <p:cNvPr id="5" name="Title 1"/>
          <p:cNvSpPr txBox="1">
            <a:spLocks/>
          </p:cNvSpPr>
          <p:nvPr/>
        </p:nvSpPr>
        <p:spPr>
          <a:xfrm>
            <a:off x="0" y="0"/>
            <a:ext cx="7772400" cy="762000"/>
          </a:xfrm>
          <a:prstGeom prst="rect">
            <a:avLst/>
          </a:prstGeom>
          <a:solidFill>
            <a:schemeClr val="bg1">
              <a:lumMod val="85000"/>
            </a:schemeClr>
          </a:solidFill>
        </p:spPr>
        <p:txBody>
          <a:bodyPr vert="horz" lIns="91440" tIns="45720" rIns="91440" bIns="45720" rtlCol="0" anchor="ctr">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2700" b="1" i="0" u="none" strike="noStrike" kern="1200" cap="none" spc="0" normalizeH="0" baseline="0" noProof="0" dirty="0" smtClean="0">
                <a:ln>
                  <a:noFill/>
                </a:ln>
                <a:solidFill>
                  <a:srgbClr val="002060"/>
                </a:solidFill>
                <a:effectLst/>
                <a:uLnTx/>
                <a:uFillTx/>
                <a:latin typeface="+mj-lt"/>
                <a:ea typeface="+mj-ea"/>
                <a:cs typeface="+mj-cs"/>
              </a:rPr>
              <a:t>EXAMPLE OF CSR in e-COMMERCE</a:t>
            </a:r>
            <a:endParaRPr kumimoji="0" lang="en-US" sz="2700" b="1" i="0" u="none" strike="noStrike" kern="1200" cap="none" spc="0" normalizeH="0" baseline="0" noProof="0" dirty="0">
              <a:ln>
                <a:noFill/>
              </a:ln>
              <a:solidFill>
                <a:srgbClr val="002060"/>
              </a:solidFill>
              <a:effectLst/>
              <a:uLnTx/>
              <a:uFillTx/>
              <a:latin typeface="+mj-lt"/>
              <a:ea typeface="+mj-ea"/>
              <a:cs typeface="+mj-cs"/>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81000" y="990600"/>
            <a:ext cx="8458200" cy="5486400"/>
          </a:xfrm>
        </p:spPr>
        <p:txBody>
          <a:bodyPr>
            <a:normAutofit fontScale="92500" lnSpcReduction="20000"/>
          </a:bodyPr>
          <a:lstStyle/>
          <a:p>
            <a:pPr marL="457200" indent="-457200" algn="l">
              <a:lnSpc>
                <a:spcPct val="90000"/>
              </a:lnSpc>
            </a:pPr>
            <a:r>
              <a:rPr lang="en-US" sz="2000" dirty="0" smtClean="0"/>
              <a:t>	</a:t>
            </a:r>
          </a:p>
          <a:p>
            <a:pPr marL="457200" indent="-457200" algn="l">
              <a:lnSpc>
                <a:spcPct val="90000"/>
              </a:lnSpc>
            </a:pPr>
            <a:r>
              <a:rPr lang="en-US" sz="1900" dirty="0" smtClean="0">
                <a:solidFill>
                  <a:srgbClr val="002060"/>
                </a:solidFill>
                <a:latin typeface="Arial" pitchFamily="34" charset="0"/>
                <a:cs typeface="Arial" pitchFamily="34" charset="0"/>
              </a:rPr>
              <a:t>	In today’s ever-evolving and growing digital world e-commerce has to be a high priority and a necessity for marketers and companies in general. The competition in the e-commerce space has grown year on year and the reality is that e-commerce is here to stay and has to be embraced if companies are to be successful going forward. The cost of e-commerce startup is low and e-commerce offers 24x7 365 days a year “open for business” opportunities. Companies would however need to abide by and also take cognisance of online customer and supplier data security and privacy, online regulatory and compliance requirements, taxation rules and online fair-play competition rules when considering e-commerce engagement opportunities for their companies. </a:t>
            </a:r>
          </a:p>
          <a:p>
            <a:pPr marL="457200" indent="-457200" algn="l">
              <a:lnSpc>
                <a:spcPct val="90000"/>
              </a:lnSpc>
            </a:pPr>
            <a:r>
              <a:rPr lang="en-US" sz="1900" dirty="0" smtClean="0">
                <a:solidFill>
                  <a:srgbClr val="002060"/>
                </a:solidFill>
                <a:latin typeface="Arial" pitchFamily="34" charset="0"/>
                <a:cs typeface="Arial" pitchFamily="34" charset="0"/>
              </a:rPr>
              <a:t>	</a:t>
            </a:r>
          </a:p>
          <a:p>
            <a:pPr marL="457200" indent="-457200" algn="l">
              <a:lnSpc>
                <a:spcPct val="90000"/>
              </a:lnSpc>
            </a:pPr>
            <a:r>
              <a:rPr lang="en-US" sz="1900" dirty="0" smtClean="0">
                <a:solidFill>
                  <a:srgbClr val="002060"/>
                </a:solidFill>
                <a:latin typeface="Arial" pitchFamily="34" charset="0"/>
                <a:cs typeface="Arial" pitchFamily="34" charset="0"/>
              </a:rPr>
              <a:t>	An exciting era, both as a challenge and as satisfaction for companies in the e-commerce space is the opportunity for CSR programs. Companies can really showcase their real value with their contribution to community upliftment and the environment by investing in CSR programs to build brand loyalty.</a:t>
            </a:r>
          </a:p>
          <a:p>
            <a:pPr marL="457200" indent="-457200" algn="l">
              <a:lnSpc>
                <a:spcPct val="90000"/>
              </a:lnSpc>
            </a:pPr>
            <a:r>
              <a:rPr lang="en-US" sz="1900" dirty="0" smtClean="0">
                <a:solidFill>
                  <a:srgbClr val="002060"/>
                </a:solidFill>
                <a:latin typeface="Arial" pitchFamily="34" charset="0"/>
                <a:cs typeface="Arial" pitchFamily="34" charset="0"/>
              </a:rPr>
              <a:t>	</a:t>
            </a:r>
          </a:p>
          <a:p>
            <a:pPr marL="457200" indent="-457200" algn="l">
              <a:lnSpc>
                <a:spcPct val="90000"/>
              </a:lnSpc>
            </a:pPr>
            <a:r>
              <a:rPr lang="en-US" sz="1900" dirty="0" smtClean="0">
                <a:solidFill>
                  <a:srgbClr val="002060"/>
                </a:solidFill>
                <a:latin typeface="Arial" pitchFamily="34" charset="0"/>
                <a:cs typeface="Arial" pitchFamily="34" charset="0"/>
              </a:rPr>
              <a:t>	It is hard to imagine a world today without e-commerce as a key element and driver in our lives as we move forward. </a:t>
            </a:r>
          </a:p>
          <a:p>
            <a:pPr marL="457200" indent="-457200" algn="l">
              <a:lnSpc>
                <a:spcPct val="90000"/>
              </a:lnSpc>
            </a:pPr>
            <a:endParaRPr lang="en-US" sz="2000" dirty="0" smtClean="0"/>
          </a:p>
          <a:p>
            <a:pPr marL="457200" indent="-457200" algn="l">
              <a:lnSpc>
                <a:spcPct val="90000"/>
              </a:lnSpc>
            </a:pPr>
            <a:endParaRPr lang="en-US" sz="2000" dirty="0" smtClean="0"/>
          </a:p>
          <a:p>
            <a:pPr marL="457200" indent="-457200" algn="l">
              <a:lnSpc>
                <a:spcPct val="90000"/>
              </a:lnSpc>
            </a:pPr>
            <a:r>
              <a:rPr lang="en-US" sz="2000" dirty="0" smtClean="0"/>
              <a:t>	</a:t>
            </a:r>
          </a:p>
        </p:txBody>
      </p:sp>
      <p:sp>
        <p:nvSpPr>
          <p:cNvPr id="5" name="Title 1"/>
          <p:cNvSpPr txBox="1">
            <a:spLocks/>
          </p:cNvSpPr>
          <p:nvPr/>
        </p:nvSpPr>
        <p:spPr>
          <a:xfrm>
            <a:off x="0" y="0"/>
            <a:ext cx="7772400" cy="762000"/>
          </a:xfrm>
          <a:prstGeom prst="rect">
            <a:avLst/>
          </a:prstGeom>
          <a:solidFill>
            <a:schemeClr val="bg1">
              <a:lumMod val="85000"/>
            </a:schemeClr>
          </a:solidFill>
        </p:spPr>
        <p:txBody>
          <a:bodyPr vert="horz" lIns="91440" tIns="45720" rIns="91440" bIns="45720" rtlCol="0" anchor="ctr">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2700" b="1" i="0" u="none" strike="noStrike" kern="1200" cap="none" spc="0" normalizeH="0" baseline="0" noProof="0" dirty="0" smtClean="0">
                <a:ln>
                  <a:noFill/>
                </a:ln>
                <a:solidFill>
                  <a:srgbClr val="002060"/>
                </a:solidFill>
                <a:effectLst/>
                <a:uLnTx/>
                <a:uFillTx/>
                <a:latin typeface="+mj-lt"/>
                <a:ea typeface="+mj-ea"/>
                <a:cs typeface="+mj-cs"/>
              </a:rPr>
              <a:t>CONCLUSION</a:t>
            </a:r>
            <a:endParaRPr kumimoji="0" lang="en-US" sz="2700" b="1" i="0" u="none" strike="noStrike" kern="1200" cap="none" spc="0" normalizeH="0" baseline="0" noProof="0" dirty="0">
              <a:ln>
                <a:noFill/>
              </a:ln>
              <a:solidFill>
                <a:srgbClr val="002060"/>
              </a:solidFill>
              <a:effectLst/>
              <a:uLnTx/>
              <a:uFillTx/>
              <a:latin typeface="+mj-lt"/>
              <a:ea typeface="+mj-ea"/>
              <a:cs typeface="+mj-cs"/>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81000" y="990600"/>
            <a:ext cx="8458200" cy="5486400"/>
          </a:xfrm>
        </p:spPr>
        <p:txBody>
          <a:bodyPr>
            <a:normAutofit/>
          </a:bodyPr>
          <a:lstStyle/>
          <a:p>
            <a:pPr marL="457200" lvl="0" indent="-457200" algn="l">
              <a:lnSpc>
                <a:spcPct val="70000"/>
              </a:lnSpc>
              <a:buFont typeface="+mj-lt"/>
              <a:buAutoNum type="arabicPeriod"/>
            </a:pPr>
            <a:r>
              <a:rPr lang="en-US" sz="1500" dirty="0" err="1" smtClean="0">
                <a:solidFill>
                  <a:srgbClr val="002060"/>
                </a:solidFill>
                <a:latin typeface="Arial" pitchFamily="34" charset="0"/>
                <a:cs typeface="Arial" pitchFamily="34" charset="0"/>
              </a:rPr>
              <a:t>Chepkemoi</a:t>
            </a:r>
            <a:r>
              <a:rPr lang="en-US" sz="1500" dirty="0" smtClean="0">
                <a:solidFill>
                  <a:srgbClr val="002060"/>
                </a:solidFill>
                <a:latin typeface="Arial" pitchFamily="34" charset="0"/>
                <a:cs typeface="Arial" pitchFamily="34" charset="0"/>
              </a:rPr>
              <a:t>, J 2017, </a:t>
            </a:r>
            <a:r>
              <a:rPr lang="en-US" sz="1500" dirty="0" err="1" smtClean="0">
                <a:solidFill>
                  <a:srgbClr val="002060"/>
                </a:solidFill>
                <a:latin typeface="Arial" pitchFamily="34" charset="0"/>
                <a:cs typeface="Arial" pitchFamily="34" charset="0"/>
              </a:rPr>
              <a:t>Worldatlas</a:t>
            </a:r>
            <a:r>
              <a:rPr lang="en-US" sz="1500" dirty="0" smtClean="0">
                <a:solidFill>
                  <a:srgbClr val="002060"/>
                </a:solidFill>
                <a:latin typeface="Arial" pitchFamily="34" charset="0"/>
                <a:cs typeface="Arial" pitchFamily="34" charset="0"/>
              </a:rPr>
              <a:t>, 'The 25 Largest Internet Companies In The World', viewed 29 July 2018, https://www.worldatlas.com/articles/the-25-largest-internet-companies-in-the-world.html</a:t>
            </a:r>
          </a:p>
          <a:p>
            <a:pPr marL="457200" lvl="0" indent="-457200" algn="l">
              <a:lnSpc>
                <a:spcPct val="70000"/>
              </a:lnSpc>
              <a:buFont typeface="+mj-lt"/>
              <a:buAutoNum type="arabicPeriod"/>
            </a:pPr>
            <a:r>
              <a:rPr lang="en-US" sz="1500" dirty="0" err="1" smtClean="0">
                <a:solidFill>
                  <a:srgbClr val="002060"/>
                </a:solidFill>
                <a:latin typeface="Arial" pitchFamily="34" charset="0"/>
                <a:cs typeface="Arial" pitchFamily="34" charset="0"/>
              </a:rPr>
              <a:t>Dusto</a:t>
            </a:r>
            <a:r>
              <a:rPr lang="en-US" sz="1500" dirty="0" smtClean="0">
                <a:solidFill>
                  <a:srgbClr val="002060"/>
                </a:solidFill>
                <a:latin typeface="Arial" pitchFamily="34" charset="0"/>
                <a:cs typeface="Arial" pitchFamily="34" charset="0"/>
              </a:rPr>
              <a:t>, A 2013, Digital Commerce 360, 'Internet Retailer: Shoe retailer Toms launches an </a:t>
            </a:r>
            <a:r>
              <a:rPr lang="en-US" sz="1500" dirty="0" err="1" smtClean="0">
                <a:solidFill>
                  <a:srgbClr val="002060"/>
                </a:solidFill>
                <a:latin typeface="Arial" pitchFamily="34" charset="0"/>
                <a:cs typeface="Arial" pitchFamily="34" charset="0"/>
              </a:rPr>
              <a:t>e‑marketplace</a:t>
            </a:r>
            <a:r>
              <a:rPr lang="en-US" sz="1500" dirty="0" smtClean="0">
                <a:solidFill>
                  <a:srgbClr val="002060"/>
                </a:solidFill>
                <a:latin typeface="Arial" pitchFamily="34" charset="0"/>
                <a:cs typeface="Arial" pitchFamily="34" charset="0"/>
              </a:rPr>
              <a:t>',  viewed 29 July 2018, https://www.digitalcommerce360.com/2013/11/05/shoe-retailer-toms-launches-e-marketplace/</a:t>
            </a:r>
          </a:p>
          <a:p>
            <a:pPr marL="457200" lvl="0" indent="-457200" algn="l">
              <a:lnSpc>
                <a:spcPct val="70000"/>
              </a:lnSpc>
              <a:buFont typeface="+mj-lt"/>
              <a:buAutoNum type="arabicPeriod"/>
            </a:pPr>
            <a:r>
              <a:rPr lang="en-US" sz="1500" dirty="0" smtClean="0">
                <a:solidFill>
                  <a:srgbClr val="002060"/>
                </a:solidFill>
                <a:latin typeface="Arial" pitchFamily="34" charset="0"/>
                <a:cs typeface="Arial" pitchFamily="34" charset="0"/>
              </a:rPr>
              <a:t>Ferreira, NM 2018, </a:t>
            </a:r>
            <a:r>
              <a:rPr lang="en-US" sz="1500" dirty="0" err="1" smtClean="0">
                <a:solidFill>
                  <a:srgbClr val="002060"/>
                </a:solidFill>
                <a:latin typeface="Arial" pitchFamily="34" charset="0"/>
                <a:cs typeface="Arial" pitchFamily="34" charset="0"/>
              </a:rPr>
              <a:t>Oberlo</a:t>
            </a:r>
            <a:r>
              <a:rPr lang="en-US" sz="1500" dirty="0" smtClean="0">
                <a:solidFill>
                  <a:srgbClr val="002060"/>
                </a:solidFill>
                <a:latin typeface="Arial" pitchFamily="34" charset="0"/>
                <a:cs typeface="Arial" pitchFamily="34" charset="0"/>
              </a:rPr>
              <a:t>, '20 Ecommerce Advantages and Disadvantages You Need to Know', viewed 28 July 2018, https://www.oberlo.com/blog/20-ecommerce-advantages-and-disadvantages</a:t>
            </a:r>
          </a:p>
          <a:p>
            <a:pPr marL="457200" lvl="0" indent="-457200" algn="l">
              <a:lnSpc>
                <a:spcPct val="70000"/>
              </a:lnSpc>
              <a:buFont typeface="+mj-lt"/>
              <a:buAutoNum type="arabicPeriod"/>
            </a:pPr>
            <a:r>
              <a:rPr lang="en-US" sz="1500" dirty="0" err="1" smtClean="0">
                <a:solidFill>
                  <a:srgbClr val="002060"/>
                </a:solidFill>
                <a:latin typeface="Arial" pitchFamily="34" charset="0"/>
                <a:cs typeface="Arial" pitchFamily="34" charset="0"/>
              </a:rPr>
              <a:t>Lui</a:t>
            </a:r>
            <a:r>
              <a:rPr lang="en-US" sz="1500" dirty="0" smtClean="0">
                <a:solidFill>
                  <a:srgbClr val="002060"/>
                </a:solidFill>
                <a:latin typeface="Arial" pitchFamily="34" charset="0"/>
                <a:cs typeface="Arial" pitchFamily="34" charset="0"/>
              </a:rPr>
              <a:t>, H 2018, 'What Is the Future of Ecommerce in 2018 and Beyond?', viewed 28 July 2018,                                                                           https://www.shopify.com/enterprise/the-future-of-ecommerce</a:t>
            </a:r>
          </a:p>
          <a:p>
            <a:pPr marL="457200" lvl="0" indent="-457200" algn="l">
              <a:lnSpc>
                <a:spcPct val="70000"/>
              </a:lnSpc>
              <a:buFont typeface="+mj-lt"/>
              <a:buAutoNum type="arabicPeriod"/>
            </a:pPr>
            <a:r>
              <a:rPr lang="en-US" sz="1500" dirty="0" smtClean="0">
                <a:solidFill>
                  <a:srgbClr val="002060"/>
                </a:solidFill>
                <a:latin typeface="Arial" pitchFamily="34" charset="0"/>
                <a:cs typeface="Arial" pitchFamily="34" charset="0"/>
              </a:rPr>
              <a:t>Meeker, M 2018, 'Internet Trends 2018', </a:t>
            </a:r>
            <a:r>
              <a:rPr lang="en-US" sz="1500" dirty="0" err="1" smtClean="0">
                <a:solidFill>
                  <a:srgbClr val="002060"/>
                </a:solidFill>
                <a:latin typeface="Arial" pitchFamily="34" charset="0"/>
                <a:cs typeface="Arial" pitchFamily="34" charset="0"/>
              </a:rPr>
              <a:t>Kleiner</a:t>
            </a:r>
            <a:r>
              <a:rPr lang="en-US" sz="1500" dirty="0" smtClean="0">
                <a:solidFill>
                  <a:srgbClr val="002060"/>
                </a:solidFill>
                <a:latin typeface="Arial" pitchFamily="34" charset="0"/>
                <a:cs typeface="Arial" pitchFamily="34" charset="0"/>
              </a:rPr>
              <a:t> Perkins </a:t>
            </a:r>
            <a:r>
              <a:rPr lang="en-US" sz="1500" dirty="0" err="1" smtClean="0">
                <a:solidFill>
                  <a:srgbClr val="002060"/>
                </a:solidFill>
                <a:latin typeface="Arial" pitchFamily="34" charset="0"/>
                <a:cs typeface="Arial" pitchFamily="34" charset="0"/>
              </a:rPr>
              <a:t>Caufield</a:t>
            </a:r>
            <a:r>
              <a:rPr lang="en-US" sz="1500" dirty="0" smtClean="0">
                <a:solidFill>
                  <a:srgbClr val="002060"/>
                </a:solidFill>
                <a:latin typeface="Arial" pitchFamily="34" charset="0"/>
                <a:cs typeface="Arial" pitchFamily="34" charset="0"/>
              </a:rPr>
              <a:t> &amp; Byers, slide p 45, viewed 28 July 2018, https://www.recode.net/2018/5/30/17385116/mary-meeker-slides-internet-trends-code-conference-2018</a:t>
            </a:r>
          </a:p>
          <a:p>
            <a:pPr marL="457200" lvl="0" indent="-457200" algn="l">
              <a:lnSpc>
                <a:spcPct val="70000"/>
              </a:lnSpc>
              <a:buFont typeface="+mj-lt"/>
              <a:buAutoNum type="arabicPeriod"/>
            </a:pPr>
            <a:r>
              <a:rPr lang="en-US" sz="1500" dirty="0" err="1" smtClean="0">
                <a:solidFill>
                  <a:srgbClr val="002060"/>
                </a:solidFill>
                <a:latin typeface="Arial" pitchFamily="34" charset="0"/>
                <a:cs typeface="Arial" pitchFamily="34" charset="0"/>
              </a:rPr>
              <a:t>Naeini</a:t>
            </a:r>
            <a:r>
              <a:rPr lang="en-US" sz="1500" dirty="0" smtClean="0">
                <a:solidFill>
                  <a:srgbClr val="002060"/>
                </a:solidFill>
                <a:latin typeface="Arial" pitchFamily="34" charset="0"/>
                <a:cs typeface="Arial" pitchFamily="34" charset="0"/>
              </a:rPr>
              <a:t>, A,  </a:t>
            </a:r>
            <a:r>
              <a:rPr lang="en-US" sz="1500" dirty="0" err="1" smtClean="0">
                <a:solidFill>
                  <a:srgbClr val="002060"/>
                </a:solidFill>
                <a:latin typeface="Arial" pitchFamily="34" charset="0"/>
                <a:cs typeface="Arial" pitchFamily="34" charset="0"/>
              </a:rPr>
              <a:t>Dutt</a:t>
            </a:r>
            <a:r>
              <a:rPr lang="en-US" sz="1500" dirty="0" smtClean="0">
                <a:solidFill>
                  <a:srgbClr val="002060"/>
                </a:solidFill>
                <a:latin typeface="Arial" pitchFamily="34" charset="0"/>
                <a:cs typeface="Arial" pitchFamily="34" charset="0"/>
              </a:rPr>
              <a:t>, A, Angus, J, </a:t>
            </a:r>
            <a:r>
              <a:rPr lang="en-US" sz="1500" dirty="0" err="1" smtClean="0">
                <a:solidFill>
                  <a:srgbClr val="002060"/>
                </a:solidFill>
                <a:latin typeface="Arial" pitchFamily="34" charset="0"/>
                <a:cs typeface="Arial" pitchFamily="34" charset="0"/>
              </a:rPr>
              <a:t>Mardirossian</a:t>
            </a:r>
            <a:r>
              <a:rPr lang="en-US" sz="1500" dirty="0" smtClean="0">
                <a:solidFill>
                  <a:srgbClr val="002060"/>
                </a:solidFill>
                <a:latin typeface="Arial" pitchFamily="34" charset="0"/>
                <a:cs typeface="Arial" pitchFamily="34" charset="0"/>
              </a:rPr>
              <a:t>, S, &amp; </a:t>
            </a:r>
            <a:r>
              <a:rPr lang="en-US" sz="1500" dirty="0" err="1" smtClean="0">
                <a:solidFill>
                  <a:srgbClr val="002060"/>
                </a:solidFill>
                <a:latin typeface="Arial" pitchFamily="34" charset="0"/>
                <a:cs typeface="Arial" pitchFamily="34" charset="0"/>
              </a:rPr>
              <a:t>Bonfanti</a:t>
            </a:r>
            <a:r>
              <a:rPr lang="en-US" sz="1500" dirty="0" smtClean="0">
                <a:solidFill>
                  <a:srgbClr val="002060"/>
                </a:solidFill>
                <a:latin typeface="Arial" pitchFamily="34" charset="0"/>
                <a:cs typeface="Arial" pitchFamily="34" charset="0"/>
              </a:rPr>
              <a:t>, S 2015, Business Today, 'A Shoe for a Shoe, And a Smile', viewed 29 July 2018, https://www.businesstoday.in/magazine/lbs-case-study/toms-shoes-shoes-for-free-cause-marketing-strategy-case-study/story/219444.html</a:t>
            </a:r>
          </a:p>
          <a:p>
            <a:pPr marL="457200" lvl="0" indent="-457200" algn="l">
              <a:lnSpc>
                <a:spcPct val="70000"/>
              </a:lnSpc>
              <a:buFont typeface="+mj-lt"/>
              <a:buAutoNum type="arabicPeriod"/>
            </a:pPr>
            <a:r>
              <a:rPr lang="en-US" sz="1500" dirty="0" err="1" smtClean="0">
                <a:solidFill>
                  <a:srgbClr val="002060"/>
                </a:solidFill>
                <a:latin typeface="Arial" pitchFamily="34" charset="0"/>
                <a:cs typeface="Arial" pitchFamily="34" charset="0"/>
              </a:rPr>
              <a:t>Petermann</a:t>
            </a:r>
            <a:r>
              <a:rPr lang="en-US" sz="1500" dirty="0" smtClean="0">
                <a:solidFill>
                  <a:srgbClr val="002060"/>
                </a:solidFill>
                <a:latin typeface="Arial" pitchFamily="34" charset="0"/>
                <a:cs typeface="Arial" pitchFamily="34" charset="0"/>
              </a:rPr>
              <a:t>, P 2018, 'Why e-commerce is the future of engagement ', Blink, </a:t>
            </a:r>
            <a:r>
              <a:rPr lang="en-US" sz="1500" dirty="0" err="1" smtClean="0">
                <a:solidFill>
                  <a:srgbClr val="002060"/>
                </a:solidFill>
                <a:latin typeface="Arial" pitchFamily="34" charset="0"/>
                <a:cs typeface="Arial" pitchFamily="34" charset="0"/>
              </a:rPr>
              <a:t>vol</a:t>
            </a:r>
            <a:r>
              <a:rPr lang="en-US" sz="1500" dirty="0" smtClean="0">
                <a:solidFill>
                  <a:srgbClr val="002060"/>
                </a:solidFill>
                <a:latin typeface="Arial" pitchFamily="34" charset="0"/>
                <a:cs typeface="Arial" pitchFamily="34" charset="0"/>
              </a:rPr>
              <a:t> 12, pp 30-33, Publisher: Production Facilities </a:t>
            </a:r>
            <a:r>
              <a:rPr lang="en-US" sz="1500" dirty="0" err="1" smtClean="0">
                <a:solidFill>
                  <a:srgbClr val="002060"/>
                </a:solidFill>
                <a:latin typeface="Arial" pitchFamily="34" charset="0"/>
                <a:cs typeface="Arial" pitchFamily="34" charset="0"/>
              </a:rPr>
              <a:t>ApS</a:t>
            </a:r>
            <a:r>
              <a:rPr lang="en-US" sz="1500" dirty="0" smtClean="0">
                <a:solidFill>
                  <a:srgbClr val="002060"/>
                </a:solidFill>
                <a:latin typeface="Arial" pitchFamily="34" charset="0"/>
                <a:cs typeface="Arial" pitchFamily="34" charset="0"/>
              </a:rPr>
              <a:t>- 2018.</a:t>
            </a:r>
          </a:p>
          <a:p>
            <a:pPr marL="457200" lvl="0" indent="-457200" algn="l">
              <a:lnSpc>
                <a:spcPct val="70000"/>
              </a:lnSpc>
              <a:buFont typeface="+mj-lt"/>
              <a:buAutoNum type="arabicPeriod"/>
            </a:pPr>
            <a:r>
              <a:rPr lang="en-US" sz="1500" dirty="0" err="1" smtClean="0">
                <a:solidFill>
                  <a:srgbClr val="002060"/>
                </a:solidFill>
                <a:latin typeface="Arial" pitchFamily="34" charset="0"/>
                <a:cs typeface="Arial" pitchFamily="34" charset="0"/>
              </a:rPr>
              <a:t>Relander</a:t>
            </a:r>
            <a:r>
              <a:rPr lang="en-US" sz="1500" dirty="0" smtClean="0">
                <a:solidFill>
                  <a:srgbClr val="002060"/>
                </a:solidFill>
                <a:latin typeface="Arial" pitchFamily="34" charset="0"/>
                <a:cs typeface="Arial" pitchFamily="34" charset="0"/>
              </a:rPr>
              <a:t>, B 2015, Entrepreneur, 'Customer Engagement: Why Customer Engagement Is the Future of Ecommerce',  viewed 29 July 2018, https://www.entrepreneur.com/article/241268</a:t>
            </a:r>
          </a:p>
          <a:p>
            <a:pPr marL="457200" lvl="0" indent="-457200" algn="l">
              <a:lnSpc>
                <a:spcPct val="70000"/>
              </a:lnSpc>
              <a:buFont typeface="+mj-lt"/>
              <a:buAutoNum type="arabicPeriod"/>
            </a:pPr>
            <a:r>
              <a:rPr lang="en-US" sz="1500" dirty="0" err="1" smtClean="0">
                <a:solidFill>
                  <a:srgbClr val="002060"/>
                </a:solidFill>
                <a:latin typeface="Arial" pitchFamily="34" charset="0"/>
                <a:cs typeface="Arial" pitchFamily="34" charset="0"/>
              </a:rPr>
              <a:t>Techopedia</a:t>
            </a:r>
            <a:r>
              <a:rPr lang="en-US" sz="1500" dirty="0" smtClean="0">
                <a:solidFill>
                  <a:srgbClr val="002060"/>
                </a:solidFill>
                <a:latin typeface="Arial" pitchFamily="34" charset="0"/>
                <a:cs typeface="Arial" pitchFamily="34" charset="0"/>
              </a:rPr>
              <a:t>,  'Electronic Commerce (E-Commerce)', viewed 28 July 2018, https://www.techopedia.com/definition/351/electronic-commerce-e-commerce</a:t>
            </a:r>
          </a:p>
          <a:p>
            <a:pPr marL="457200" lvl="0" indent="-457200" algn="l">
              <a:lnSpc>
                <a:spcPct val="70000"/>
              </a:lnSpc>
              <a:buFont typeface="+mj-lt"/>
              <a:buAutoNum type="arabicPeriod"/>
            </a:pPr>
            <a:r>
              <a:rPr lang="en-US" sz="1500" dirty="0" smtClean="0">
                <a:solidFill>
                  <a:srgbClr val="002060"/>
                </a:solidFill>
                <a:latin typeface="Arial" pitchFamily="34" charset="0"/>
                <a:cs typeface="Arial" pitchFamily="34" charset="0"/>
              </a:rPr>
              <a:t>Toms, 'How we Give: What we give', viewed 29 July 2018, https://www.toms.com</a:t>
            </a:r>
          </a:p>
          <a:p>
            <a:pPr marL="457200" lvl="0" indent="-457200" algn="l">
              <a:lnSpc>
                <a:spcPct val="70000"/>
              </a:lnSpc>
              <a:buFont typeface="+mj-lt"/>
              <a:buAutoNum type="arabicPeriod"/>
            </a:pPr>
            <a:r>
              <a:rPr lang="en-US" sz="1500" dirty="0" err="1" smtClean="0">
                <a:solidFill>
                  <a:srgbClr val="002060"/>
                </a:solidFill>
                <a:latin typeface="Arial" pitchFamily="34" charset="0"/>
                <a:cs typeface="Arial" pitchFamily="34" charset="0"/>
              </a:rPr>
              <a:t>Zwass</a:t>
            </a:r>
            <a:r>
              <a:rPr lang="en-US" sz="1500" dirty="0" smtClean="0">
                <a:solidFill>
                  <a:srgbClr val="002060"/>
                </a:solidFill>
                <a:latin typeface="Arial" pitchFamily="34" charset="0"/>
                <a:cs typeface="Arial" pitchFamily="34" charset="0"/>
              </a:rPr>
              <a:t>, V 1996, 'Electronic Commerce: Structures and Issues',  International Journal of Electronic Commerce,  </a:t>
            </a:r>
            <a:r>
              <a:rPr lang="en-US" sz="1500" dirty="0" err="1" smtClean="0">
                <a:solidFill>
                  <a:srgbClr val="002060"/>
                </a:solidFill>
                <a:latin typeface="Arial" pitchFamily="34" charset="0"/>
                <a:cs typeface="Arial" pitchFamily="34" charset="0"/>
              </a:rPr>
              <a:t>vol</a:t>
            </a:r>
            <a:r>
              <a:rPr lang="en-US" sz="1500" dirty="0" smtClean="0">
                <a:solidFill>
                  <a:srgbClr val="002060"/>
                </a:solidFill>
                <a:latin typeface="Arial" pitchFamily="34" charset="0"/>
                <a:cs typeface="Arial" pitchFamily="34" charset="0"/>
              </a:rPr>
              <a:t> 1, no. 1, Fall, 1996, pp. 3 - 23, viewed 29 July 2018, htps://pdfs.semanticscholar.org/9f36/c5cea1838378b66b102c6afb996b77e78233.pdf</a:t>
            </a:r>
          </a:p>
        </p:txBody>
      </p:sp>
      <p:sp>
        <p:nvSpPr>
          <p:cNvPr id="5" name="Title 1"/>
          <p:cNvSpPr txBox="1">
            <a:spLocks/>
          </p:cNvSpPr>
          <p:nvPr/>
        </p:nvSpPr>
        <p:spPr>
          <a:xfrm>
            <a:off x="0" y="0"/>
            <a:ext cx="7772400" cy="762000"/>
          </a:xfrm>
          <a:prstGeom prst="rect">
            <a:avLst/>
          </a:prstGeom>
          <a:solidFill>
            <a:schemeClr val="bg1">
              <a:lumMod val="85000"/>
            </a:schemeClr>
          </a:solidFill>
        </p:spPr>
        <p:txBody>
          <a:bodyPr vert="horz" lIns="91440" tIns="45720" rIns="91440" bIns="45720" rtlCol="0" anchor="ctr">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2700" b="1" i="0" u="none" strike="noStrike" kern="1200" cap="none" spc="0" normalizeH="0" baseline="0" noProof="0" dirty="0" smtClean="0">
                <a:ln>
                  <a:noFill/>
                </a:ln>
                <a:solidFill>
                  <a:srgbClr val="002060"/>
                </a:solidFill>
                <a:effectLst/>
                <a:uLnTx/>
                <a:uFillTx/>
                <a:latin typeface="+mj-lt"/>
                <a:ea typeface="+mj-ea"/>
                <a:cs typeface="+mj-cs"/>
              </a:rPr>
              <a:t>REFERENCES</a:t>
            </a:r>
            <a:endParaRPr kumimoji="0" lang="en-US" sz="2700" b="1" i="0" u="none" strike="noStrike" kern="1200" cap="none" spc="0" normalizeH="0" baseline="0" noProof="0" dirty="0">
              <a:ln>
                <a:noFill/>
              </a:ln>
              <a:solidFill>
                <a:srgbClr val="002060"/>
              </a:solidFill>
              <a:effectLst/>
              <a:uLnTx/>
              <a:uFillTx/>
              <a:latin typeface="+mj-lt"/>
              <a:ea typeface="+mj-ea"/>
              <a:cs typeface="+mj-cs"/>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1496</TotalTime>
  <Words>1556</Words>
  <Application>Microsoft Office PowerPoint</Application>
  <PresentationFormat>On-screen Show (4:3)</PresentationFormat>
  <Paragraphs>131</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Assignment – 1 (Part 1) MARKETING MANAGEMENT SBMA7102D</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vector>
  </TitlesOfParts>
  <Company>Grizli777</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- 1 MARKETING MANAGEMENT SBMA7102D</dc:title>
  <dc:creator>Valued2</dc:creator>
  <cp:lastModifiedBy>Valued2</cp:lastModifiedBy>
  <cp:revision>163</cp:revision>
  <dcterms:created xsi:type="dcterms:W3CDTF">2018-06-26T10:59:18Z</dcterms:created>
  <dcterms:modified xsi:type="dcterms:W3CDTF">2018-07-06T07:58:41Z</dcterms:modified>
</cp:coreProperties>
</file>