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9"/>
  </p:notesMasterIdLst>
  <p:sldIdLst>
    <p:sldId id="256" r:id="rId2"/>
    <p:sldId id="257"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48"/>
    <p:restoredTop sz="72768" autoAdjust="0"/>
  </p:normalViewPr>
  <p:slideViewPr>
    <p:cSldViewPr snapToGrid="0">
      <p:cViewPr varScale="1">
        <p:scale>
          <a:sx n="67" d="100"/>
          <a:sy n="67" d="100"/>
        </p:scale>
        <p:origin x="200"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1" Type="http://schemas.openxmlformats.org/officeDocument/2006/relationships/viewProps" Target="viewProps.xml"/><Relationship Id="rId12" Type="http://schemas.openxmlformats.org/officeDocument/2006/relationships/theme" Target="theme/theme1.xml"/><Relationship Id="rId13"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notesMaster" Target="notesMasters/notesMaster1.xml"/><Relationship Id="rId1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62E5E6-791E-460C-88FA-0D0A89B40084}" type="datetimeFigureOut">
              <a:rPr lang="en-US" smtClean="0"/>
              <a:t>5/6/20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F1F582-A0A1-4BBD-A7AB-18229D660480}" type="slidenum">
              <a:rPr lang="en-US" smtClean="0"/>
              <a:t>‹#›</a:t>
            </a:fld>
            <a:endParaRPr lang="en-US" dirty="0"/>
          </a:p>
        </p:txBody>
      </p:sp>
    </p:spTree>
    <p:extLst>
      <p:ext uri="{BB962C8B-B14F-4D97-AF65-F5344CB8AC3E}">
        <p14:creationId xmlns:p14="http://schemas.microsoft.com/office/powerpoint/2010/main" val="19529898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50000"/>
              </a:lnSpc>
              <a:buNone/>
            </a:pPr>
            <a:r>
              <a:rPr lang="en-US" sz="1200" b="1" dirty="0" smtClean="0">
                <a:latin typeface="Times New Roman" panose="02020603050405020304" pitchFamily="18" charset="0"/>
                <a:cs typeface="Times New Roman" panose="02020603050405020304" pitchFamily="18" charset="0"/>
              </a:rPr>
              <a:t>Erikson’s theory of psychological development </a:t>
            </a: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Infancy</a:t>
            </a:r>
            <a:r>
              <a:rPr lang="en-US" sz="1200" dirty="0" smtClean="0">
                <a:latin typeface="Times New Roman" panose="02020603050405020304" pitchFamily="18" charset="0"/>
                <a:cs typeface="Times New Roman" panose="02020603050405020304" pitchFamily="18" charset="0"/>
              </a:rPr>
              <a:t>:  human being develops trust and mistrust</a:t>
            </a:r>
            <a:r>
              <a:rPr lang="en-US" sz="1200" baseline="0" dirty="0" smtClean="0">
                <a:latin typeface="Times New Roman" panose="02020603050405020304" pitchFamily="18" charset="0"/>
                <a:cs typeface="Times New Roman" panose="02020603050405020304" pitchFamily="18" charset="0"/>
              </a:rPr>
              <a:t> issues during this time.</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Early childhood</a:t>
            </a:r>
            <a:r>
              <a:rPr lang="en-US" sz="1200" dirty="0" smtClean="0">
                <a:latin typeface="Times New Roman" panose="02020603050405020304" pitchFamily="18" charset="0"/>
                <a:cs typeface="Times New Roman" panose="02020603050405020304" pitchFamily="18" charset="0"/>
              </a:rPr>
              <a:t>: autonomy, shame</a:t>
            </a:r>
            <a:r>
              <a:rPr lang="en-US" sz="1200" baseline="0" dirty="0" smtClean="0">
                <a:latin typeface="Times New Roman" panose="02020603050405020304" pitchFamily="18" charset="0"/>
                <a:cs typeface="Times New Roman" panose="02020603050405020304" pitchFamily="18" charset="0"/>
              </a:rPr>
              <a:t> and dubiousness develop in early childhood.</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Preschool:</a:t>
            </a:r>
            <a:r>
              <a:rPr lang="en-US" sz="1200" dirty="0" smtClean="0">
                <a:latin typeface="Times New Roman" panose="02020603050405020304" pitchFamily="18" charset="0"/>
                <a:cs typeface="Times New Roman" panose="02020603050405020304" pitchFamily="18" charset="0"/>
              </a:rPr>
              <a:t> human</a:t>
            </a:r>
            <a:r>
              <a:rPr lang="en-US" sz="1200" baseline="0" dirty="0" smtClean="0">
                <a:latin typeface="Times New Roman" panose="02020603050405020304" pitchFamily="18" charset="0"/>
                <a:cs typeface="Times New Roman" panose="02020603050405020304" pitchFamily="18" charset="0"/>
              </a:rPr>
              <a:t> being starts taking initiative and feels guilty in failure(Courses.lumenlearning.com, 2019).</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School age</a:t>
            </a:r>
            <a:r>
              <a:rPr lang="en-US" sz="1200" dirty="0" smtClean="0">
                <a:latin typeface="Times New Roman" panose="02020603050405020304" pitchFamily="18" charset="0"/>
                <a:cs typeface="Times New Roman" panose="02020603050405020304" pitchFamily="18" charset="0"/>
              </a:rPr>
              <a:t>: industry</a:t>
            </a:r>
            <a:r>
              <a:rPr lang="en-US" sz="1200" baseline="0" dirty="0" smtClean="0">
                <a:latin typeface="Times New Roman" panose="02020603050405020304" pitchFamily="18" charset="0"/>
                <a:cs typeface="Times New Roman" panose="02020603050405020304" pitchFamily="18" charset="0"/>
              </a:rPr>
              <a:t> develops in human being and they feel inferior to others.</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Adolescence</a:t>
            </a:r>
            <a:r>
              <a:rPr lang="en-US" sz="1200" dirty="0" smtClean="0">
                <a:latin typeface="Times New Roman" panose="02020603050405020304" pitchFamily="18" charset="0"/>
                <a:cs typeface="Times New Roman" panose="02020603050405020304" pitchFamily="18" charset="0"/>
              </a:rPr>
              <a:t>: human</a:t>
            </a:r>
            <a:r>
              <a:rPr lang="en-US" sz="1200" baseline="0" dirty="0" smtClean="0">
                <a:latin typeface="Times New Roman" panose="02020603050405020304" pitchFamily="18" charset="0"/>
                <a:cs typeface="Times New Roman" panose="02020603050405020304" pitchFamily="18" charset="0"/>
              </a:rPr>
              <a:t> being develops self-identity along with roles of confusion.</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Young adulthood</a:t>
            </a:r>
            <a:r>
              <a:rPr lang="en-US" sz="1200" dirty="0" smtClean="0">
                <a:latin typeface="Times New Roman" panose="02020603050405020304" pitchFamily="18" charset="0"/>
                <a:cs typeface="Times New Roman" panose="02020603050405020304" pitchFamily="18" charset="0"/>
              </a:rPr>
              <a:t>: intimacy</a:t>
            </a:r>
            <a:r>
              <a:rPr lang="en-US" sz="1200" baseline="0" dirty="0" smtClean="0">
                <a:latin typeface="Times New Roman" panose="02020603050405020304" pitchFamily="18" charset="0"/>
                <a:cs typeface="Times New Roman" panose="02020603050405020304" pitchFamily="18" charset="0"/>
              </a:rPr>
              <a:t> and isolation play significant role in young adulthood. </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Middle adulthood</a:t>
            </a:r>
            <a:r>
              <a:rPr lang="en-US" sz="1200" dirty="0" smtClean="0">
                <a:latin typeface="Times New Roman" panose="02020603050405020304" pitchFamily="18" charset="0"/>
                <a:cs typeface="Times New Roman" panose="02020603050405020304" pitchFamily="18" charset="0"/>
              </a:rPr>
              <a:t>:</a:t>
            </a:r>
            <a:r>
              <a:rPr lang="en-US" sz="1200" baseline="0" dirty="0" smtClean="0">
                <a:latin typeface="Times New Roman" panose="02020603050405020304" pitchFamily="18" charset="0"/>
                <a:cs typeface="Times New Roman" panose="02020603050405020304" pitchFamily="18" charset="0"/>
              </a:rPr>
              <a:t> in middle age generativity and stagnation develop.</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Maturity: </a:t>
            </a:r>
            <a:r>
              <a:rPr lang="en-US" sz="1200" dirty="0" smtClean="0">
                <a:latin typeface="Times New Roman" panose="02020603050405020304" pitchFamily="18" charset="0"/>
                <a:cs typeface="Times New Roman" panose="02020603050405020304" pitchFamily="18" charset="0"/>
              </a:rPr>
              <a:t>at</a:t>
            </a:r>
            <a:r>
              <a:rPr lang="en-US" sz="1200" baseline="0" dirty="0" smtClean="0">
                <a:latin typeface="Times New Roman" panose="02020603050405020304" pitchFamily="18" charset="0"/>
                <a:cs typeface="Times New Roman" panose="02020603050405020304" pitchFamily="18" charset="0"/>
              </a:rPr>
              <a:t> the mature age ego and despair get developed.</a:t>
            </a:r>
          </a:p>
          <a:p>
            <a:pPr marL="0" indent="0">
              <a:lnSpc>
                <a:spcPct val="150000"/>
              </a:lnSpc>
              <a:buNone/>
            </a:pPr>
            <a:endParaRPr lang="en-US" sz="1200" baseline="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cap="none" dirty="0" smtClean="0">
                <a:latin typeface="Times New Roman" panose="02020603050405020304" pitchFamily="18" charset="0"/>
                <a:cs typeface="Times New Roman" panose="02020603050405020304" pitchFamily="18" charset="0"/>
              </a:rPr>
              <a:t>As the part of large psychological development, adolescence works here as the most vital period of time. Human being starts having a huge transition that leads to finding a new life course action. </a:t>
            </a:r>
          </a:p>
          <a:p>
            <a:pPr marL="0" indent="0">
              <a:lnSpc>
                <a:spcPct val="150000"/>
              </a:lnSpc>
              <a:buNone/>
            </a:pP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Piaget theory of cognitive development </a:t>
            </a: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Sensori-motor: </a:t>
            </a:r>
            <a:r>
              <a:rPr lang="en-US" sz="1200" dirty="0" smtClean="0">
                <a:latin typeface="Times New Roman" panose="02020603050405020304" pitchFamily="18" charset="0"/>
                <a:cs typeface="Times New Roman" panose="02020603050405020304" pitchFamily="18" charset="0"/>
              </a:rPr>
              <a:t>generally form birth to 2 years</a:t>
            </a:r>
            <a:r>
              <a:rPr lang="en-US" sz="1200" baseline="0" dirty="0" smtClean="0">
                <a:latin typeface="Times New Roman" panose="02020603050405020304" pitchFamily="18" charset="0"/>
                <a:cs typeface="Times New Roman" panose="02020603050405020304" pitchFamily="18" charset="0"/>
              </a:rPr>
              <a:t> children develop senses about objects and motor skills.</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Pre-operational</a:t>
            </a:r>
            <a:r>
              <a:rPr lang="en-US" sz="1200" dirty="0" smtClean="0">
                <a:latin typeface="Times New Roman" panose="02020603050405020304" pitchFamily="18" charset="0"/>
                <a:cs typeface="Times New Roman" panose="02020603050405020304" pitchFamily="18" charset="0"/>
              </a:rPr>
              <a:t>: 2-6 years children start contemplating</a:t>
            </a:r>
            <a:r>
              <a:rPr lang="en-US" sz="1200" baseline="0" dirty="0" smtClean="0">
                <a:latin typeface="Times New Roman" panose="02020603050405020304" pitchFamily="18" charset="0"/>
                <a:cs typeface="Times New Roman" panose="02020603050405020304" pitchFamily="18" charset="0"/>
              </a:rPr>
              <a:t> symbolically using language(Oakley, 2014).</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Concrete operational: </a:t>
            </a:r>
            <a:r>
              <a:rPr lang="en-US" sz="1200" dirty="0" smtClean="0">
                <a:latin typeface="Times New Roman" panose="02020603050405020304" pitchFamily="18" charset="0"/>
                <a:cs typeface="Times New Roman" panose="02020603050405020304" pitchFamily="18" charset="0"/>
              </a:rPr>
              <a:t>during</a:t>
            </a:r>
            <a:r>
              <a:rPr lang="en-US" sz="1200" baseline="0" dirty="0" smtClean="0">
                <a:latin typeface="Times New Roman" panose="02020603050405020304" pitchFamily="18" charset="0"/>
                <a:cs typeface="Times New Roman" panose="02020603050405020304" pitchFamily="18" charset="0"/>
              </a:rPr>
              <a:t> the ages from7-11 years human being learn logic with application and thinks rationally.</a:t>
            </a:r>
            <a:endParaRPr lang="en-US" sz="1200" dirty="0" smtClean="0">
              <a:latin typeface="Times New Roman" panose="02020603050405020304" pitchFamily="18" charset="0"/>
              <a:cs typeface="Times New Roman" panose="02020603050405020304" pitchFamily="18" charset="0"/>
            </a:endParaRPr>
          </a:p>
          <a:p>
            <a:pPr marL="0" indent="0">
              <a:lnSpc>
                <a:spcPct val="150000"/>
              </a:lnSpc>
              <a:buNone/>
            </a:pPr>
            <a:r>
              <a:rPr lang="en-US" sz="1200" b="1" dirty="0" smtClean="0">
                <a:latin typeface="Times New Roman" panose="02020603050405020304" pitchFamily="18" charset="0"/>
                <a:cs typeface="Times New Roman" panose="02020603050405020304" pitchFamily="18" charset="0"/>
              </a:rPr>
              <a:t>Formal operational: </a:t>
            </a:r>
            <a:r>
              <a:rPr lang="en-US" sz="1200" dirty="0" smtClean="0">
                <a:latin typeface="Times New Roman" panose="02020603050405020304" pitchFamily="18" charset="0"/>
                <a:cs typeface="Times New Roman" panose="02020603050405020304" pitchFamily="18" charset="0"/>
              </a:rPr>
              <a:t>from</a:t>
            </a:r>
            <a:r>
              <a:rPr lang="en-US" sz="1200" baseline="0" dirty="0" smtClean="0">
                <a:latin typeface="Times New Roman" panose="02020603050405020304" pitchFamily="18" charset="0"/>
                <a:cs typeface="Times New Roman" panose="02020603050405020304" pitchFamily="18" charset="0"/>
              </a:rPr>
              <a:t> 12 to the adulthood human being thinks based on hypothesis and abstraction.</a:t>
            </a:r>
          </a:p>
          <a:p>
            <a:pPr marL="0" indent="0">
              <a:lnSpc>
                <a:spcPct val="150000"/>
              </a:lnSpc>
              <a:buNone/>
            </a:pPr>
            <a:endParaRPr lang="en-US" sz="1200" baseline="0" dirty="0" smtClean="0">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50000"/>
              </a:lnSpc>
              <a:spcBef>
                <a:spcPts val="0"/>
              </a:spcBef>
              <a:spcAft>
                <a:spcPts val="0"/>
              </a:spcAft>
              <a:buClrTx/>
              <a:buSzTx/>
              <a:buFontTx/>
              <a:buNone/>
              <a:tabLst/>
              <a:defRPr/>
            </a:pPr>
            <a:r>
              <a:rPr lang="en-US" sz="1200" cap="none" dirty="0" smtClean="0">
                <a:latin typeface="Times New Roman" panose="02020603050405020304" pitchFamily="18" charset="0"/>
                <a:cs typeface="Times New Roman" panose="02020603050405020304" pitchFamily="18" charset="0"/>
              </a:rPr>
              <a:t>This theory says that, human being faces transition in concrete operational stage. Their adolescence occurs that change the life angles. </a:t>
            </a:r>
          </a:p>
          <a:p>
            <a:pPr marL="0" indent="0">
              <a:lnSpc>
                <a:spcPct val="150000"/>
              </a:lnSpc>
              <a:buNone/>
            </a:pPr>
            <a:endParaRPr lang="en-US" sz="1200" dirty="0" smtClean="0">
              <a:latin typeface="Times New Roman" panose="02020603050405020304" pitchFamily="18" charset="0"/>
              <a:cs typeface="Times New Roman" panose="02020603050405020304" pitchFamily="18" charset="0"/>
            </a:endParaRPr>
          </a:p>
          <a:p>
            <a:pPr>
              <a:lnSpc>
                <a:spcPct val="150000"/>
              </a:lnSpc>
            </a:pP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BF1F582-A0A1-4BBD-A7AB-18229D660480}" type="slidenum">
              <a:rPr lang="en-US" smtClean="0"/>
              <a:t>3</a:t>
            </a:fld>
            <a:endParaRPr lang="en-US" dirty="0"/>
          </a:p>
        </p:txBody>
      </p:sp>
    </p:spTree>
    <p:extLst>
      <p:ext uri="{BB962C8B-B14F-4D97-AF65-F5344CB8AC3E}">
        <p14:creationId xmlns:p14="http://schemas.microsoft.com/office/powerpoint/2010/main" val="2013552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50000"/>
              </a:lnSpc>
            </a:pPr>
            <a:r>
              <a:rPr lang="en-US" b="1" dirty="0" smtClean="0">
                <a:latin typeface="Times New Roman" panose="02020603050405020304" pitchFamily="18" charset="0"/>
                <a:cs typeface="Times New Roman" panose="02020603050405020304" pitchFamily="18" charset="0"/>
              </a:rPr>
              <a:t>Cogitative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Reasoning skill</a:t>
            </a:r>
            <a:r>
              <a:rPr lang="en-US" dirty="0" smtClean="0">
                <a:latin typeface="Times New Roman" panose="02020603050405020304" pitchFamily="18" charset="0"/>
                <a:cs typeface="Times New Roman" panose="02020603050405020304" pitchFamily="18" charset="0"/>
              </a:rPr>
              <a:t>: youths</a:t>
            </a:r>
            <a:r>
              <a:rPr lang="en-US" baseline="0" dirty="0" smtClean="0">
                <a:latin typeface="Times New Roman" panose="02020603050405020304" pitchFamily="18" charset="0"/>
                <a:cs typeface="Times New Roman" panose="02020603050405020304" pitchFamily="18" charset="0"/>
              </a:rPr>
              <a:t>’ think through taking into consideration different reasons.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Hypothesis based thinking</a:t>
            </a:r>
            <a:r>
              <a:rPr lang="en-US" dirty="0" smtClean="0">
                <a:latin typeface="Times New Roman" panose="02020603050405020304" pitchFamily="18" charset="0"/>
                <a:cs typeface="Times New Roman" panose="02020603050405020304" pitchFamily="18" charset="0"/>
              </a:rPr>
              <a:t>: during thinking they</a:t>
            </a:r>
            <a:r>
              <a:rPr lang="en-US" baseline="0" dirty="0" smtClean="0">
                <a:latin typeface="Times New Roman" panose="02020603050405020304" pitchFamily="18" charset="0"/>
                <a:cs typeface="Times New Roman" panose="02020603050405020304" pitchFamily="18" charset="0"/>
              </a:rPr>
              <a:t> also take into consideration various hypothesis.</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Logical ground for everything</a:t>
            </a:r>
            <a:r>
              <a:rPr lang="en-US" dirty="0" smtClean="0">
                <a:latin typeface="Times New Roman" panose="02020603050405020304" pitchFamily="18" charset="0"/>
                <a:cs typeface="Times New Roman" panose="02020603050405020304" pitchFamily="18" charset="0"/>
              </a:rPr>
              <a:t>: they</a:t>
            </a:r>
            <a:r>
              <a:rPr lang="en-US" baseline="0" dirty="0" smtClean="0">
                <a:latin typeface="Times New Roman" panose="02020603050405020304" pitchFamily="18" charset="0"/>
                <a:cs typeface="Times New Roman" panose="02020603050405020304" pitchFamily="18" charset="0"/>
              </a:rPr>
              <a:t> have a logical ground for every specific activity and thinking or decision.</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Emotional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Intensely emotional and</a:t>
            </a:r>
            <a:r>
              <a:rPr lang="en-US" b="1" baseline="0" dirty="0" smtClean="0">
                <a:latin typeface="Times New Roman" panose="02020603050405020304" pitchFamily="18" charset="0"/>
                <a:cs typeface="Times New Roman" panose="02020603050405020304" pitchFamily="18" charset="0"/>
              </a:rPr>
              <a:t> irregular</a:t>
            </a:r>
            <a:r>
              <a:rPr lang="en-US" baseline="0" dirty="0" smtClean="0">
                <a:latin typeface="Times New Roman" panose="02020603050405020304" pitchFamily="18" charset="0"/>
                <a:cs typeface="Times New Roman" panose="02020603050405020304" pitchFamily="18" charset="0"/>
              </a:rPr>
              <a:t>: emotion of youths can not be understood sometimes. Their emotion is irregular and intense(Mazefsky et al., 2019).</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Behavioral pattern of adolescence</a:t>
            </a:r>
            <a:r>
              <a:rPr lang="en-US" dirty="0" smtClean="0">
                <a:latin typeface="Times New Roman" panose="02020603050405020304" pitchFamily="18" charset="0"/>
                <a:cs typeface="Times New Roman" panose="02020603050405020304" pitchFamily="18" charset="0"/>
              </a:rPr>
              <a:t>: </a:t>
            </a:r>
          </a:p>
          <a:p>
            <a:pPr>
              <a:lnSpc>
                <a:spcPct val="150000"/>
              </a:lnSpc>
            </a:pPr>
            <a:r>
              <a:rPr lang="en-US" b="1" dirty="0" smtClean="0">
                <a:latin typeface="Times New Roman" panose="02020603050405020304" pitchFamily="18" charset="0"/>
                <a:cs typeface="Times New Roman" panose="02020603050405020304" pitchFamily="18" charset="0"/>
              </a:rPr>
              <a:t>Psychological morbidities</a:t>
            </a:r>
            <a:r>
              <a:rPr lang="en-US" dirty="0" smtClean="0">
                <a:latin typeface="Times New Roman" panose="02020603050405020304" pitchFamily="18" charset="0"/>
                <a:cs typeface="Times New Roman" panose="02020603050405020304" pitchFamily="18" charset="0"/>
              </a:rPr>
              <a:t>: during</a:t>
            </a:r>
            <a:r>
              <a:rPr lang="en-US" baseline="0" dirty="0" smtClean="0">
                <a:latin typeface="Times New Roman" panose="02020603050405020304" pitchFamily="18" charset="0"/>
                <a:cs typeface="Times New Roman" panose="02020603050405020304" pitchFamily="18" charset="0"/>
              </a:rPr>
              <a:t> adolescent human beings show different mental sickness. </a:t>
            </a:r>
            <a:endParaRPr lang="en-US" dirty="0" smtClean="0">
              <a:latin typeface="Times New Roman" panose="02020603050405020304" pitchFamily="18" charset="0"/>
              <a:cs typeface="Times New Roman" panose="02020603050405020304" pitchFamily="18" charset="0"/>
            </a:endParaRPr>
          </a:p>
          <a:p>
            <a:pPr>
              <a:lnSpc>
                <a:spcPct val="150000"/>
              </a:lnSpc>
            </a:pPr>
            <a:r>
              <a:rPr lang="en-US" b="1" dirty="0" smtClean="0">
                <a:latin typeface="Times New Roman" panose="02020603050405020304" pitchFamily="18" charset="0"/>
                <a:cs typeface="Times New Roman" panose="02020603050405020304" pitchFamily="18" charset="0"/>
              </a:rPr>
              <a:t>Changes in emotion</a:t>
            </a:r>
            <a:r>
              <a:rPr lang="en-US" dirty="0" smtClean="0">
                <a:latin typeface="Times New Roman" panose="02020603050405020304" pitchFamily="18" charset="0"/>
                <a:cs typeface="Times New Roman" panose="02020603050405020304" pitchFamily="18" charset="0"/>
              </a:rPr>
              <a:t>:</a:t>
            </a:r>
            <a:r>
              <a:rPr lang="en-US" baseline="0" dirty="0" smtClean="0">
                <a:latin typeface="Times New Roman" panose="02020603050405020304" pitchFamily="18" charset="0"/>
                <a:cs typeface="Times New Roman" panose="02020603050405020304" pitchFamily="18" charset="0"/>
              </a:rPr>
              <a:t> moreover, they show changes in emotions. Moreover, changes are clear in b</a:t>
            </a:r>
            <a:r>
              <a:rPr lang="en-US" dirty="0" smtClean="0">
                <a:latin typeface="Times New Roman" panose="02020603050405020304" pitchFamily="18" charset="0"/>
                <a:cs typeface="Times New Roman" panose="02020603050405020304" pitchFamily="18" charset="0"/>
              </a:rPr>
              <a:t>ody</a:t>
            </a:r>
            <a:r>
              <a:rPr lang="en-US" baseline="0" dirty="0" smtClean="0">
                <a:latin typeface="Times New Roman" panose="02020603050405020304" pitchFamily="18" charset="0"/>
                <a:cs typeface="Times New Roman" panose="02020603050405020304" pitchFamily="18" charset="0"/>
              </a:rPr>
              <a:t> and s</a:t>
            </a:r>
            <a:r>
              <a:rPr lang="en-US" dirty="0" smtClean="0">
                <a:latin typeface="Times New Roman" panose="02020603050405020304" pitchFamily="18" charset="0"/>
                <a:cs typeface="Times New Roman" panose="02020603050405020304" pitchFamily="18" charset="0"/>
              </a:rPr>
              <a:t>ocial aspects</a:t>
            </a:r>
            <a:r>
              <a:rPr lang="en-US" baseline="0" dirty="0" smtClean="0">
                <a:latin typeface="Times New Roman" panose="02020603050405020304" pitchFamily="18" charset="0"/>
                <a:cs typeface="Times New Roman" panose="02020603050405020304" pitchFamily="18" charset="0"/>
              </a:rPr>
              <a:t> they deal with.</a:t>
            </a:r>
          </a:p>
          <a:p>
            <a:pPr>
              <a:lnSpc>
                <a:spcPct val="150000"/>
              </a:lnSpc>
            </a:pPr>
            <a:endParaRPr lang="en-US" baseline="0" dirty="0" smtClean="0">
              <a:latin typeface="Times New Roman" panose="02020603050405020304" pitchFamily="18" charset="0"/>
              <a:cs typeface="Times New Roman" panose="02020603050405020304" pitchFamily="18" charset="0"/>
            </a:endParaRPr>
          </a:p>
          <a:p>
            <a:pPr>
              <a:lnSpc>
                <a:spcPct val="150000"/>
              </a:lnSpc>
            </a:pPr>
            <a:r>
              <a:rPr lang="en-US" baseline="0" dirty="0" smtClean="0">
                <a:latin typeface="Times New Roman" panose="02020603050405020304" pitchFamily="18" charset="0"/>
                <a:cs typeface="Times New Roman" panose="02020603050405020304" pitchFamily="18" charset="0"/>
              </a:rPr>
              <a:t>These patterns the adolescence period. Accumulation of these skills define how the human being will accept its adolescence and apply that.</a:t>
            </a:r>
          </a:p>
          <a:p>
            <a:pPr>
              <a:lnSpc>
                <a:spcPct val="150000"/>
              </a:lnSpc>
            </a:pPr>
            <a:endParaRPr lang="en-US" baseline="0" dirty="0" smtClean="0">
              <a:latin typeface="Times New Roman" panose="02020603050405020304" pitchFamily="18" charset="0"/>
              <a:cs typeface="Times New Roman" panose="02020603050405020304" pitchFamily="18" charset="0"/>
            </a:endParaRPr>
          </a:p>
          <a:p>
            <a:pPr>
              <a:lnSpc>
                <a:spcPct val="150000"/>
              </a:lnSpc>
            </a:pPr>
            <a:endParaRPr lang="en-US" dirty="0" smtClean="0">
              <a:latin typeface="Times New Roman" panose="02020603050405020304" pitchFamily="18" charset="0"/>
              <a:cs typeface="Times New Roman" panose="02020603050405020304" pitchFamily="18" charset="0"/>
            </a:endParaRPr>
          </a:p>
          <a:p>
            <a:pPr marL="0" indent="0">
              <a:lnSpc>
                <a:spcPct val="150000"/>
              </a:lnSpc>
              <a:buNone/>
            </a:pPr>
            <a:endParaRPr lang="en-US" dirty="0" smtClean="0">
              <a:latin typeface="Times New Roman" panose="02020603050405020304" pitchFamily="18" charset="0"/>
              <a:cs typeface="Times New Roman" panose="02020603050405020304" pitchFamily="18" charset="0"/>
            </a:endParaRPr>
          </a:p>
          <a:p>
            <a:pPr>
              <a:lnSpc>
                <a:spcPct val="150000"/>
              </a:lnSpc>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9BF1F582-A0A1-4BBD-A7AB-18229D660480}" type="slidenum">
              <a:rPr lang="en-US" smtClean="0"/>
              <a:t>4</a:t>
            </a:fld>
            <a:endParaRPr lang="en-US" dirty="0"/>
          </a:p>
        </p:txBody>
      </p:sp>
    </p:spTree>
    <p:extLst>
      <p:ext uri="{BB962C8B-B14F-4D97-AF65-F5344CB8AC3E}">
        <p14:creationId xmlns:p14="http://schemas.microsoft.com/office/powerpoint/2010/main" val="10218338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63741743"/>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4553713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213618AB-FD88-4604-8B69-51E6EB44F594}" type="datetimeFigureOut">
              <a:rPr lang="en-US" smtClean="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4881727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7066370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213618AB-FD88-4604-8B69-51E6EB44F594}" type="datetimeFigureOut">
              <a:rPr lang="en-US" smtClean="0"/>
              <a:t>5/6/20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80104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213618AB-FD88-4604-8B69-51E6EB44F594}" type="datetimeFigureOut">
              <a:rPr lang="en-US" smtClean="0"/>
              <a:t>5/6/20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3640797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213618AB-FD88-4604-8B69-51E6EB44F594}" type="datetimeFigureOut">
              <a:rPr lang="en-US" smtClean="0"/>
              <a:t>5/6/20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4280083808"/>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78127776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7998665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9868071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9841433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363177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213618AB-FD88-4604-8B69-51E6EB44F594}" type="datetimeFigureOut">
              <a:rPr lang="en-US" smtClean="0"/>
              <a:t>5/6/20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41313586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13618AB-FD88-4604-8B69-51E6EB44F594}" type="datetimeFigureOut">
              <a:rPr lang="en-US" smtClean="0"/>
              <a:t>5/6/20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1103460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213618AB-FD88-4604-8B69-51E6EB44F594}" type="datetimeFigureOut">
              <a:rPr lang="en-US" smtClean="0"/>
              <a:t>5/6/20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1949931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39001922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213618AB-FD88-4604-8B69-51E6EB44F594}" type="datetimeFigureOut">
              <a:rPr lang="en-US" smtClean="0"/>
              <a:t>5/6/20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98738B1-3704-4778-A644-8386EF1C65D9}" type="slidenum">
              <a:rPr lang="en-US" smtClean="0"/>
              <a:t>‹#›</a:t>
            </a:fld>
            <a:endParaRPr lang="en-US" dirty="0"/>
          </a:p>
        </p:txBody>
      </p:sp>
    </p:spTree>
    <p:extLst>
      <p:ext uri="{BB962C8B-B14F-4D97-AF65-F5344CB8AC3E}">
        <p14:creationId xmlns:p14="http://schemas.microsoft.com/office/powerpoint/2010/main" val="2006102551"/>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213618AB-FD88-4604-8B69-51E6EB44F594}" type="datetimeFigureOut">
              <a:rPr lang="en-US" smtClean="0"/>
              <a:t>5/6/20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D98738B1-3704-4778-A644-8386EF1C65D9}" type="slidenum">
              <a:rPr lang="en-US" smtClean="0"/>
              <a:t>‹#›</a:t>
            </a:fld>
            <a:endParaRPr lang="en-US" dirty="0"/>
          </a:p>
        </p:txBody>
      </p:sp>
    </p:spTree>
    <p:extLst>
      <p:ext uri="{BB962C8B-B14F-4D97-AF65-F5344CB8AC3E}">
        <p14:creationId xmlns:p14="http://schemas.microsoft.com/office/powerpoint/2010/main" val="3826276840"/>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14350" y="2005635"/>
            <a:ext cx="10839450" cy="2947365"/>
          </a:xfrm>
        </p:spPr>
        <p:txBody>
          <a:bodyPr>
            <a:normAutofit fontScale="90000"/>
          </a:bodyPr>
          <a:lstStyle/>
          <a:p>
            <a:r>
              <a:rPr lang="en-US" sz="6000" b="1" dirty="0">
                <a:latin typeface="Times New Roman" panose="02020603050405020304" pitchFamily="18" charset="0"/>
                <a:cs typeface="Times New Roman" panose="02020603050405020304" pitchFamily="18" charset="0"/>
              </a:rPr>
              <a:t>Applying Psychological perspectives in Health and Social Care</a:t>
            </a:r>
            <a:endParaRPr lang="en-US" sz="6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501544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b="1" cap="none" dirty="0" smtClean="0">
                <a:latin typeface="Times New Roman" panose="02020603050405020304" pitchFamily="18" charset="0"/>
                <a:cs typeface="Times New Roman" panose="02020603050405020304" pitchFamily="18" charset="0"/>
              </a:rPr>
              <a:t>Introduction</a:t>
            </a:r>
            <a:r>
              <a:rPr lang="en-US" sz="3200" cap="none" dirty="0" smtClean="0">
                <a:latin typeface="Times New Roman" panose="02020603050405020304" pitchFamily="18" charset="0"/>
                <a:cs typeface="Times New Roman" panose="02020603050405020304" pitchFamily="18" charset="0"/>
              </a:rPr>
              <a:t>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913775" y="1734046"/>
            <a:ext cx="10363826" cy="3424107"/>
          </a:xfrm>
        </p:spPr>
        <p:txBody>
          <a:bodyPr>
            <a:normAutofit/>
          </a:bodyPr>
          <a:lstStyle/>
          <a:p>
            <a:pPr marL="0" indent="0" algn="just">
              <a:buNone/>
            </a:pPr>
            <a:r>
              <a:rPr lang="en-US" sz="1800" cap="none" dirty="0" smtClean="0">
                <a:latin typeface="Times New Roman" panose="02020603050405020304" pitchFamily="18" charset="0"/>
                <a:cs typeface="Times New Roman" panose="02020603050405020304" pitchFamily="18" charset="0"/>
              </a:rPr>
              <a:t>Psychology has been the biggest role player in health and social care. In lifespan  development this is also considered seriously. Lifespan development depends on the development of emotions, comprehension , perception as well as many other aspects by human beings from the beginning of their life to the death through interactions and other ways(</a:t>
            </a:r>
            <a:r>
              <a:rPr lang="en-US" sz="1800" cap="none" dirty="0">
                <a:latin typeface="Times New Roman" panose="02020603050405020304" pitchFamily="18" charset="0"/>
                <a:cs typeface="Times New Roman" panose="02020603050405020304" pitchFamily="18" charset="0"/>
              </a:rPr>
              <a:t>S</a:t>
            </a:r>
            <a:r>
              <a:rPr lang="en-US" sz="1800" cap="none" dirty="0" smtClean="0">
                <a:latin typeface="Times New Roman" panose="02020603050405020304" pitchFamily="18" charset="0"/>
                <a:cs typeface="Times New Roman" panose="02020603050405020304" pitchFamily="18" charset="0"/>
              </a:rPr>
              <a:t>aenz, Bee and </a:t>
            </a:r>
            <a:r>
              <a:rPr lang="en-US" sz="1800" cap="none" dirty="0">
                <a:latin typeface="Times New Roman" panose="02020603050405020304" pitchFamily="18" charset="0"/>
                <a:cs typeface="Times New Roman" panose="02020603050405020304" pitchFamily="18" charset="0"/>
              </a:rPr>
              <a:t>B</a:t>
            </a:r>
            <a:r>
              <a:rPr lang="en-US" sz="1800" cap="none" dirty="0" smtClean="0">
                <a:latin typeface="Times New Roman" panose="02020603050405020304" pitchFamily="18" charset="0"/>
                <a:cs typeface="Times New Roman" panose="02020603050405020304" pitchFamily="18" charset="0"/>
              </a:rPr>
              <a:t>oyd, 2008). Apart from that , adolescence is the best and powerful stage of life of human being.</a:t>
            </a:r>
            <a:endParaRPr lang="en-US" sz="18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442878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225792"/>
            <a:ext cx="10364451" cy="1596177"/>
          </a:xfrm>
        </p:spPr>
        <p:txBody>
          <a:bodyPr>
            <a:normAutofit/>
          </a:bodyPr>
          <a:lstStyle/>
          <a:p>
            <a:r>
              <a:rPr lang="en-US" sz="3200" cap="none" dirty="0" smtClean="0">
                <a:latin typeface="Times New Roman" panose="02020603050405020304" pitchFamily="18" charset="0"/>
                <a:cs typeface="Times New Roman" panose="02020603050405020304" pitchFamily="18" charset="0"/>
              </a:rPr>
              <a:t>Lifespan psychological theories of adolescence. </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913774" y="1175311"/>
            <a:ext cx="10363826" cy="3424107"/>
          </a:xfrm>
        </p:spPr>
        <p:txBody>
          <a:bodyPr>
            <a:noAutofit/>
          </a:bodyPr>
          <a:lstStyle/>
          <a:p>
            <a:pPr marL="0" indent="0">
              <a:buNone/>
            </a:pPr>
            <a:r>
              <a:rPr lang="en-US" sz="1800" cap="none" dirty="0" smtClean="0">
                <a:latin typeface="Times New Roman" panose="02020603050405020304" pitchFamily="18" charset="0"/>
                <a:cs typeface="Times New Roman" panose="02020603050405020304" pitchFamily="18" charset="0"/>
              </a:rPr>
              <a:t>Adolescence is the powerful stage for human being in terms of grow, brining change , developing and learning quickly. The theories of </a:t>
            </a:r>
            <a:r>
              <a:rPr lang="en-US" sz="1800" cap="none" dirty="0">
                <a:latin typeface="Times New Roman" panose="02020603050405020304" pitchFamily="18" charset="0"/>
                <a:cs typeface="Times New Roman" panose="02020603050405020304" pitchFamily="18" charset="0"/>
              </a:rPr>
              <a:t>E</a:t>
            </a:r>
            <a:r>
              <a:rPr lang="en-US" sz="1800" cap="none" dirty="0" smtClean="0">
                <a:latin typeface="Times New Roman" panose="02020603050405020304" pitchFamily="18" charset="0"/>
                <a:cs typeface="Times New Roman" panose="02020603050405020304" pitchFamily="18" charset="0"/>
              </a:rPr>
              <a:t>rikson and </a:t>
            </a:r>
            <a:r>
              <a:rPr lang="en-US" sz="1800" cap="none" dirty="0">
                <a:latin typeface="Times New Roman" panose="02020603050405020304" pitchFamily="18" charset="0"/>
                <a:cs typeface="Times New Roman" panose="02020603050405020304" pitchFamily="18" charset="0"/>
              </a:rPr>
              <a:t>P</a:t>
            </a:r>
            <a:r>
              <a:rPr lang="en-US" sz="1800" cap="none" dirty="0" smtClean="0">
                <a:latin typeface="Times New Roman" panose="02020603050405020304" pitchFamily="18" charset="0"/>
                <a:cs typeface="Times New Roman" panose="02020603050405020304" pitchFamily="18" charset="0"/>
              </a:rPr>
              <a:t>iaget are deeply related to the psychological development of adolescence. </a:t>
            </a:r>
          </a:p>
          <a:p>
            <a:pPr marL="0" indent="0">
              <a:buNone/>
            </a:pPr>
            <a:r>
              <a:rPr lang="en-US" sz="1800" b="1" cap="none" dirty="0" smtClean="0">
                <a:latin typeface="Times New Roman" panose="02020603050405020304" pitchFamily="18" charset="0"/>
                <a:cs typeface="Times New Roman" panose="02020603050405020304" pitchFamily="18" charset="0"/>
              </a:rPr>
              <a:t>Erikson’s theory of psychological development </a:t>
            </a:r>
          </a:p>
          <a:p>
            <a:pPr marL="0" indent="0">
              <a:buNone/>
            </a:pPr>
            <a:r>
              <a:rPr lang="en-US" sz="1800" cap="none" dirty="0" smtClean="0">
                <a:latin typeface="Times New Roman" panose="02020603050405020304" pitchFamily="18" charset="0"/>
                <a:cs typeface="Times New Roman" panose="02020603050405020304" pitchFamily="18" charset="0"/>
              </a:rPr>
              <a:t>For psychological development of adolescent </a:t>
            </a:r>
            <a:r>
              <a:rPr lang="en-US" sz="1800" cap="none" dirty="0">
                <a:latin typeface="Times New Roman" panose="02020603050405020304" pitchFamily="18" charset="0"/>
                <a:cs typeface="Times New Roman" panose="02020603050405020304" pitchFamily="18" charset="0"/>
              </a:rPr>
              <a:t>E</a:t>
            </a:r>
            <a:r>
              <a:rPr lang="en-US" sz="1800" cap="none" dirty="0" smtClean="0">
                <a:latin typeface="Times New Roman" panose="02020603050405020304" pitchFamily="18" charset="0"/>
                <a:cs typeface="Times New Roman" panose="02020603050405020304" pitchFamily="18" charset="0"/>
              </a:rPr>
              <a:t>rikson proposed 8 stages. Such as- infancy , early childhood, preschool, school age , adolescence , young adulthood, middle adulthood, and maturity(</a:t>
            </a:r>
            <a:r>
              <a:rPr lang="en-US" sz="1800" cap="none" dirty="0">
                <a:latin typeface="Times New Roman" panose="02020603050405020304" pitchFamily="18" charset="0"/>
                <a:cs typeface="Times New Roman" panose="02020603050405020304" pitchFamily="18" charset="0"/>
              </a:rPr>
              <a:t>C</a:t>
            </a:r>
            <a:r>
              <a:rPr lang="en-US" sz="1800" cap="none" dirty="0" smtClean="0">
                <a:latin typeface="Times New Roman" panose="02020603050405020304" pitchFamily="18" charset="0"/>
                <a:cs typeface="Times New Roman" panose="02020603050405020304" pitchFamily="18" charset="0"/>
              </a:rPr>
              <a:t>ourses.Lumenlearning.Com, 2019). As the part of large psychological development, adolescence works here as the most vital period of time. Human being starts having a huge transition that leads to finding a new life course action. </a:t>
            </a:r>
          </a:p>
          <a:p>
            <a:pPr marL="0" indent="0">
              <a:buNone/>
            </a:pPr>
            <a:r>
              <a:rPr lang="en-US" sz="1800" b="1" cap="none" dirty="0" smtClean="0">
                <a:latin typeface="Times New Roman" panose="02020603050405020304" pitchFamily="18" charset="0"/>
                <a:cs typeface="Times New Roman" panose="02020603050405020304" pitchFamily="18" charset="0"/>
              </a:rPr>
              <a:t>Piaget theory of cognitive development </a:t>
            </a:r>
          </a:p>
          <a:p>
            <a:pPr marL="0" indent="0">
              <a:buNone/>
            </a:pPr>
            <a:r>
              <a:rPr lang="en-US" sz="1800" cap="none" dirty="0" smtClean="0">
                <a:latin typeface="Times New Roman" panose="02020603050405020304" pitchFamily="18" charset="0"/>
                <a:cs typeface="Times New Roman" panose="02020603050405020304" pitchFamily="18" charset="0"/>
              </a:rPr>
              <a:t>As per Piaget, human beings develop their cognition through levels like- sensori-motor, pre-operational, concrete operational, and formal operational(</a:t>
            </a:r>
            <a:r>
              <a:rPr lang="en-US" sz="1800" cap="none" dirty="0">
                <a:latin typeface="Times New Roman" panose="02020603050405020304" pitchFamily="18" charset="0"/>
                <a:cs typeface="Times New Roman" panose="02020603050405020304" pitchFamily="18" charset="0"/>
              </a:rPr>
              <a:t>O</a:t>
            </a:r>
            <a:r>
              <a:rPr lang="en-US" sz="1800" cap="none" dirty="0" smtClean="0">
                <a:latin typeface="Times New Roman" panose="02020603050405020304" pitchFamily="18" charset="0"/>
                <a:cs typeface="Times New Roman" panose="02020603050405020304" pitchFamily="18" charset="0"/>
              </a:rPr>
              <a:t>akley, 2014). This theory says that, human being faces transition in concrete operational stage. Their adolescence occurs that change the life angles. </a:t>
            </a:r>
          </a:p>
          <a:p>
            <a:pPr marL="0" indent="0">
              <a:buNone/>
            </a:pPr>
            <a:r>
              <a:rPr lang="en-US" sz="1800" cap="none" dirty="0" smtClean="0">
                <a:latin typeface="Times New Roman" panose="02020603050405020304" pitchFamily="18" charset="0"/>
                <a:cs typeface="Times New Roman" panose="02020603050405020304" pitchFamily="18" charset="0"/>
              </a:rPr>
              <a:t> </a:t>
            </a:r>
            <a:endParaRPr lang="en-US" sz="18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1120370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Cognitive, emotional and behavioral patterns adolescence. </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p:txBody>
          <a:bodyPr>
            <a:normAutofit/>
          </a:bodyPr>
          <a:lstStyle/>
          <a:p>
            <a:r>
              <a:rPr lang="en-US" sz="1600" b="1" cap="none" dirty="0" smtClean="0">
                <a:latin typeface="Times New Roman" panose="02020603050405020304" pitchFamily="18" charset="0"/>
                <a:cs typeface="Times New Roman" panose="02020603050405020304" pitchFamily="18" charset="0"/>
              </a:rPr>
              <a:t>Cogitative pattern of adolescence</a:t>
            </a:r>
            <a:r>
              <a:rPr lang="en-US" sz="1600" cap="none" dirty="0" smtClean="0">
                <a:latin typeface="Times New Roman" panose="02020603050405020304" pitchFamily="18" charset="0"/>
                <a:cs typeface="Times New Roman" panose="02020603050405020304" pitchFamily="18" charset="0"/>
              </a:rPr>
              <a:t>: Reasoning skill, hypothesis based thinking, and logical ground for everything. This creates the basement of thinking and idea generating skills which work for easing next step works doing.</a:t>
            </a:r>
          </a:p>
          <a:p>
            <a:r>
              <a:rPr lang="en-US" sz="1600" b="1" cap="none" dirty="0" smtClean="0">
                <a:latin typeface="Times New Roman" panose="02020603050405020304" pitchFamily="18" charset="0"/>
                <a:cs typeface="Times New Roman" panose="02020603050405020304" pitchFamily="18" charset="0"/>
              </a:rPr>
              <a:t>Emotional pattern of adolescence</a:t>
            </a:r>
            <a:r>
              <a:rPr lang="en-US" sz="1600" cap="none" dirty="0" smtClean="0">
                <a:latin typeface="Times New Roman" panose="02020603050405020304" pitchFamily="18" charset="0"/>
                <a:cs typeface="Times New Roman" panose="02020603050405020304" pitchFamily="18" charset="0"/>
              </a:rPr>
              <a:t>: Intensely emotional , and irregular (</a:t>
            </a:r>
            <a:r>
              <a:rPr lang="en-US" sz="1600" cap="none" dirty="0">
                <a:latin typeface="Times New Roman" panose="02020603050405020304" pitchFamily="18" charset="0"/>
                <a:cs typeface="Times New Roman" panose="02020603050405020304" pitchFamily="18" charset="0"/>
              </a:rPr>
              <a:t>M</a:t>
            </a:r>
            <a:r>
              <a:rPr lang="en-US" sz="1600" cap="none" dirty="0" smtClean="0">
                <a:latin typeface="Times New Roman" panose="02020603050405020304" pitchFamily="18" charset="0"/>
                <a:cs typeface="Times New Roman" panose="02020603050405020304" pitchFamily="18" charset="0"/>
              </a:rPr>
              <a:t>azefsky et al., 2019). This gives the real picture of adolescence. Emotion exists in higher extent, behavior becomes changed. </a:t>
            </a:r>
          </a:p>
          <a:p>
            <a:r>
              <a:rPr lang="en-US" sz="1600" b="1" cap="none" dirty="0" smtClean="0">
                <a:latin typeface="Times New Roman" panose="02020603050405020304" pitchFamily="18" charset="0"/>
                <a:cs typeface="Times New Roman" panose="02020603050405020304" pitchFamily="18" charset="0"/>
              </a:rPr>
              <a:t>Behavioral pattern of adolescence</a:t>
            </a:r>
            <a:r>
              <a:rPr lang="en-US" sz="1600" cap="none" dirty="0" smtClean="0">
                <a:latin typeface="Times New Roman" panose="02020603050405020304" pitchFamily="18" charset="0"/>
                <a:cs typeface="Times New Roman" panose="02020603050405020304" pitchFamily="18" charset="0"/>
              </a:rPr>
              <a:t>: Psychological morbidities , and changes in emotion, body, and social aspects.</a:t>
            </a:r>
          </a:p>
          <a:p>
            <a:pPr marL="0" indent="0">
              <a:buNone/>
            </a:pPr>
            <a:r>
              <a:rPr lang="en-US" sz="1600" cap="none" dirty="0" smtClean="0">
                <a:latin typeface="Times New Roman" panose="02020603050405020304" pitchFamily="18" charset="0"/>
                <a:cs typeface="Times New Roman" panose="02020603050405020304" pitchFamily="18" charset="0"/>
              </a:rPr>
              <a:t>All these patterns lead to give shape of developing adolescence. These changes and human transmission shape the transition so that human beings can easily put foot to the next step. </a:t>
            </a:r>
          </a:p>
          <a:p>
            <a:pPr marL="0" indent="0">
              <a:buNone/>
            </a:pPr>
            <a:endParaRPr lang="en-US" sz="16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543019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Recent research studies in health and social care.</a:t>
            </a:r>
            <a:br>
              <a:rPr lang="en-US" sz="3200" cap="none" dirty="0" smtClean="0">
                <a:latin typeface="Times New Roman" panose="02020603050405020304" pitchFamily="18" charset="0"/>
                <a:cs typeface="Times New Roman" panose="02020603050405020304" pitchFamily="18" charset="0"/>
              </a:rPr>
            </a:b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914400" y="1646122"/>
            <a:ext cx="10363826" cy="3424107"/>
          </a:xfrm>
        </p:spPr>
        <p:txBody>
          <a:bodyPr>
            <a:noAutofit/>
          </a:bodyPr>
          <a:lstStyle/>
          <a:p>
            <a:r>
              <a:rPr lang="en-US" sz="1600" cap="none" dirty="0" smtClean="0">
                <a:latin typeface="Times New Roman" panose="02020603050405020304" pitchFamily="18" charset="0"/>
                <a:cs typeface="Times New Roman" panose="02020603050405020304" pitchFamily="18" charset="0"/>
              </a:rPr>
              <a:t>The research of P </a:t>
            </a:r>
            <a:r>
              <a:rPr lang="en-US" sz="1600" cap="none" dirty="0">
                <a:latin typeface="Times New Roman" panose="02020603050405020304" pitchFamily="18" charset="0"/>
                <a:cs typeface="Times New Roman" panose="02020603050405020304" pitchFamily="18" charset="0"/>
              </a:rPr>
              <a:t>M</a:t>
            </a:r>
            <a:r>
              <a:rPr lang="en-US" sz="1600" cap="none" dirty="0" smtClean="0">
                <a:latin typeface="Times New Roman" panose="02020603050405020304" pitchFamily="18" charset="0"/>
                <a:cs typeface="Times New Roman" panose="02020603050405020304" pitchFamily="18" charset="0"/>
              </a:rPr>
              <a:t>oule, G </a:t>
            </a:r>
            <a:r>
              <a:rPr lang="en-US" sz="1600" cap="none" dirty="0">
                <a:latin typeface="Times New Roman" panose="02020603050405020304" pitchFamily="18" charset="0"/>
                <a:cs typeface="Times New Roman" panose="02020603050405020304" pitchFamily="18" charset="0"/>
              </a:rPr>
              <a:t>H</a:t>
            </a:r>
            <a:r>
              <a:rPr lang="en-US" sz="1600" cap="none" dirty="0" smtClean="0">
                <a:latin typeface="Times New Roman" panose="02020603050405020304" pitchFamily="18" charset="0"/>
                <a:cs typeface="Times New Roman" panose="02020603050405020304" pitchFamily="18" charset="0"/>
              </a:rPr>
              <a:t>ek was on health and social care practitioners during 2011(moule,2011). The research was regarded to what the social and healthcare practitioners actually accomplish in their workplaces.</a:t>
            </a:r>
          </a:p>
          <a:p>
            <a:r>
              <a:rPr lang="es-ES" sz="1600" cap="none" dirty="0" smtClean="0">
                <a:latin typeface="Times New Roman" panose="02020603050405020304" pitchFamily="18" charset="0"/>
                <a:cs typeface="Times New Roman" panose="02020603050405020304" pitchFamily="18" charset="0"/>
              </a:rPr>
              <a:t>ZHANG &amp; YANG</a:t>
            </a:r>
            <a:r>
              <a:rPr lang="es-ES" sz="1600" cap="none" dirty="0">
                <a:latin typeface="Times New Roman" panose="02020603050405020304" pitchFamily="18" charset="0"/>
                <a:cs typeface="Times New Roman" panose="02020603050405020304" pitchFamily="18" charset="0"/>
              </a:rPr>
              <a:t>, </a:t>
            </a:r>
            <a:r>
              <a:rPr lang="es-ES" sz="1600" cap="none" dirty="0" smtClean="0">
                <a:latin typeface="Times New Roman" panose="02020603050405020304" pitchFamily="18" charset="0"/>
                <a:cs typeface="Times New Roman" panose="02020603050405020304" pitchFamily="18" charset="0"/>
              </a:rPr>
              <a:t>(2018), </a:t>
            </a:r>
            <a:r>
              <a:rPr lang="es-ES" sz="1600" cap="none" dirty="0" err="1" smtClean="0">
                <a:latin typeface="Times New Roman" panose="02020603050405020304" pitchFamily="18" charset="0"/>
                <a:cs typeface="Times New Roman" panose="02020603050405020304" pitchFamily="18" charset="0"/>
              </a:rPr>
              <a:t>have</a:t>
            </a:r>
            <a:r>
              <a:rPr lang="es-ES" sz="1600" cap="none" dirty="0" smtClean="0">
                <a:latin typeface="Times New Roman" panose="02020603050405020304" pitchFamily="18" charset="0"/>
                <a:cs typeface="Times New Roman" panose="02020603050405020304" pitchFamily="18" charset="0"/>
              </a:rPr>
              <a:t> pointed </a:t>
            </a:r>
            <a:r>
              <a:rPr lang="es-ES" sz="1600" cap="none" dirty="0" err="1" smtClean="0">
                <a:latin typeface="Times New Roman" panose="02020603050405020304" pitchFamily="18" charset="0"/>
                <a:cs typeface="Times New Roman" panose="02020603050405020304" pitchFamily="18" charset="0"/>
              </a:rPr>
              <a:t>out</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the</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basics</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behind</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influencing</a:t>
            </a:r>
            <a:r>
              <a:rPr lang="es-ES" sz="1600" cap="none" dirty="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factors</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for</a:t>
            </a:r>
            <a:r>
              <a:rPr lang="es-ES" sz="1600" cap="none" dirty="0" smtClean="0">
                <a:latin typeface="Times New Roman" panose="02020603050405020304" pitchFamily="18" charset="0"/>
                <a:cs typeface="Times New Roman" panose="02020603050405020304" pitchFamily="18" charset="0"/>
              </a:rPr>
              <a:t> human </a:t>
            </a:r>
            <a:r>
              <a:rPr lang="es-ES" sz="1600" cap="none" dirty="0" err="1" smtClean="0">
                <a:latin typeface="Times New Roman" panose="02020603050405020304" pitchFamily="18" charset="0"/>
                <a:cs typeface="Times New Roman" panose="02020603050405020304" pitchFamily="18" charset="0"/>
              </a:rPr>
              <a:t>behavior</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change</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They</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have</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showed</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that</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people</a:t>
            </a:r>
            <a:r>
              <a:rPr lang="es-ES" sz="1600" cap="none" dirty="0" smtClean="0">
                <a:latin typeface="Times New Roman" panose="02020603050405020304" pitchFamily="18" charset="0"/>
                <a:cs typeface="Times New Roman" panose="02020603050405020304" pitchFamily="18" charset="0"/>
              </a:rPr>
              <a:t> are </a:t>
            </a:r>
            <a:r>
              <a:rPr lang="es-ES" sz="1600" cap="none" dirty="0" err="1" smtClean="0">
                <a:latin typeface="Times New Roman" panose="02020603050405020304" pitchFamily="18" charset="0"/>
                <a:cs typeface="Times New Roman" panose="02020603050405020304" pitchFamily="18" charset="0"/>
              </a:rPr>
              <a:t>with</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their</a:t>
            </a:r>
            <a:r>
              <a:rPr lang="es-ES" sz="1600" cap="none" dirty="0" smtClean="0">
                <a:latin typeface="Times New Roman" panose="02020603050405020304" pitchFamily="18" charset="0"/>
                <a:cs typeface="Times New Roman" panose="02020603050405020304" pitchFamily="18" charset="0"/>
              </a:rPr>
              <a:t> social </a:t>
            </a:r>
            <a:r>
              <a:rPr lang="es-ES" sz="1600" cap="none" dirty="0" err="1" smtClean="0">
                <a:latin typeface="Times New Roman" panose="02020603050405020304" pitchFamily="18" charset="0"/>
                <a:cs typeface="Times New Roman" panose="02020603050405020304" pitchFamily="18" charset="0"/>
              </a:rPr>
              <a:t>bondage</a:t>
            </a:r>
            <a:r>
              <a:rPr lang="es-ES" sz="1600" cap="none" dirty="0" smtClean="0">
                <a:latin typeface="Times New Roman" panose="02020603050405020304" pitchFamily="18" charset="0"/>
                <a:cs typeface="Times New Roman" panose="02020603050405020304" pitchFamily="18" charset="0"/>
              </a:rPr>
              <a:t>, social </a:t>
            </a:r>
            <a:r>
              <a:rPr lang="es-ES" sz="1600" cap="none" dirty="0" err="1" smtClean="0">
                <a:latin typeface="Times New Roman" panose="02020603050405020304" pitchFamily="18" charset="0"/>
                <a:cs typeface="Times New Roman" panose="02020603050405020304" pitchFamily="18" charset="0"/>
              </a:rPr>
              <a:t>interaction</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capability</a:t>
            </a:r>
            <a:r>
              <a:rPr lang="es-ES" sz="1600" cap="none" dirty="0" smtClean="0">
                <a:latin typeface="Times New Roman" panose="02020603050405020304" pitchFamily="18" charset="0"/>
                <a:cs typeface="Times New Roman" panose="02020603050405020304" pitchFamily="18" charset="0"/>
              </a:rPr>
              <a:t> and mental </a:t>
            </a:r>
            <a:r>
              <a:rPr lang="es-ES" sz="1600" cap="none" dirty="0" err="1" smtClean="0">
                <a:latin typeface="Times New Roman" panose="02020603050405020304" pitchFamily="18" charset="0"/>
                <a:cs typeface="Times New Roman" panose="02020603050405020304" pitchFamily="18" charset="0"/>
              </a:rPr>
              <a:t>strenghts</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contribute</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to</a:t>
            </a:r>
            <a:r>
              <a:rPr lang="es-ES" sz="1600" cap="none" dirty="0" smtClean="0">
                <a:latin typeface="Times New Roman" panose="02020603050405020304" pitchFamily="18" charset="0"/>
                <a:cs typeface="Times New Roman" panose="02020603050405020304" pitchFamily="18" charset="0"/>
              </a:rPr>
              <a:t> cope up </a:t>
            </a:r>
            <a:r>
              <a:rPr lang="es-ES" sz="1600" cap="none" dirty="0" err="1" smtClean="0">
                <a:latin typeface="Times New Roman" panose="02020603050405020304" pitchFamily="18" charset="0"/>
                <a:cs typeface="Times New Roman" panose="02020603050405020304" pitchFamily="18" charset="0"/>
              </a:rPr>
              <a:t>with</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the</a:t>
            </a:r>
            <a:r>
              <a:rPr lang="es-ES" sz="1600" cap="none" dirty="0" smtClean="0">
                <a:latin typeface="Times New Roman" panose="02020603050405020304" pitchFamily="18" charset="0"/>
                <a:cs typeface="Times New Roman" panose="02020603050405020304" pitchFamily="18" charset="0"/>
              </a:rPr>
              <a:t> social </a:t>
            </a:r>
            <a:r>
              <a:rPr lang="es-ES" sz="1600" cap="none" dirty="0" err="1" smtClean="0">
                <a:latin typeface="Times New Roman" panose="02020603050405020304" pitchFamily="18" charset="0"/>
                <a:cs typeface="Times New Roman" panose="02020603050405020304" pitchFamily="18" charset="0"/>
              </a:rPr>
              <a:t>life</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Companion</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seeking</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beahvior</a:t>
            </a:r>
            <a:r>
              <a:rPr lang="es-ES" sz="1600" cap="none" dirty="0">
                <a:latin typeface="Times New Roman" panose="02020603050405020304" pitchFamily="18" charset="0"/>
                <a:cs typeface="Times New Roman" panose="02020603050405020304" pitchFamily="18" charset="0"/>
              </a:rPr>
              <a:t> </a:t>
            </a:r>
            <a:r>
              <a:rPr lang="es-ES" sz="1600" cap="none" dirty="0" smtClean="0">
                <a:latin typeface="Times New Roman" panose="02020603050405020304" pitchFamily="18" charset="0"/>
                <a:cs typeface="Times New Roman" panose="02020603050405020304" pitchFamily="18" charset="0"/>
              </a:rPr>
              <a:t>leads </a:t>
            </a:r>
            <a:r>
              <a:rPr lang="es-ES" sz="1600" cap="none" dirty="0" err="1" smtClean="0">
                <a:latin typeface="Times New Roman" panose="02020603050405020304" pitchFamily="18" charset="0"/>
                <a:cs typeface="Times New Roman" panose="02020603050405020304" pitchFamily="18" charset="0"/>
              </a:rPr>
              <a:t>to</a:t>
            </a:r>
            <a:r>
              <a:rPr lang="es-ES" sz="1600" cap="none" dirty="0" smtClean="0">
                <a:latin typeface="Times New Roman" panose="02020603050405020304" pitchFamily="18" charset="0"/>
                <a:cs typeface="Times New Roman" panose="02020603050405020304" pitchFamily="18" charset="0"/>
              </a:rPr>
              <a:t> </a:t>
            </a:r>
            <a:r>
              <a:rPr lang="es-ES" sz="1600" cap="none" dirty="0" err="1" smtClean="0">
                <a:latin typeface="Times New Roman" panose="02020603050405020304" pitchFamily="18" charset="0"/>
                <a:cs typeface="Times New Roman" panose="02020603050405020304" pitchFamily="18" charset="0"/>
              </a:rPr>
              <a:t>having</a:t>
            </a:r>
            <a:r>
              <a:rPr lang="es-ES" sz="1600" cap="none" dirty="0" smtClean="0">
                <a:latin typeface="Times New Roman" panose="02020603050405020304" pitchFamily="18" charset="0"/>
                <a:cs typeface="Times New Roman" panose="02020603050405020304" pitchFamily="18" charset="0"/>
              </a:rPr>
              <a:t> a </a:t>
            </a:r>
            <a:r>
              <a:rPr lang="es-ES" sz="1600" cap="none" dirty="0" err="1" smtClean="0">
                <a:latin typeface="Times New Roman" panose="02020603050405020304" pitchFamily="18" charset="0"/>
                <a:cs typeface="Times New Roman" panose="02020603050405020304" pitchFamily="18" charset="0"/>
              </a:rPr>
              <a:t>healthy</a:t>
            </a:r>
            <a:r>
              <a:rPr lang="es-ES" sz="1600" cap="none" dirty="0" smtClean="0">
                <a:latin typeface="Times New Roman" panose="02020603050405020304" pitchFamily="18" charset="0"/>
                <a:cs typeface="Times New Roman" panose="02020603050405020304" pitchFamily="18" charset="0"/>
              </a:rPr>
              <a:t> social </a:t>
            </a:r>
            <a:r>
              <a:rPr lang="es-ES" sz="1600" cap="none" dirty="0" err="1" smtClean="0">
                <a:latin typeface="Times New Roman" panose="02020603050405020304" pitchFamily="18" charset="0"/>
                <a:cs typeface="Times New Roman" panose="02020603050405020304" pitchFamily="18" charset="0"/>
              </a:rPr>
              <a:t>life</a:t>
            </a:r>
            <a:r>
              <a:rPr lang="es-ES" sz="1600" cap="none" dirty="0" smtClean="0">
                <a:latin typeface="Times New Roman" panose="02020603050405020304" pitchFamily="18" charset="0"/>
                <a:cs typeface="Times New Roman" panose="02020603050405020304" pitchFamily="18" charset="0"/>
              </a:rPr>
              <a:t>. </a:t>
            </a:r>
            <a:endParaRPr lang="en-US" sz="1600" cap="none" dirty="0" smtClean="0">
              <a:latin typeface="Times New Roman" panose="02020603050405020304" pitchFamily="18" charset="0"/>
              <a:cs typeface="Times New Roman" panose="02020603050405020304" pitchFamily="18" charset="0"/>
            </a:endParaRPr>
          </a:p>
          <a:p>
            <a:r>
              <a:rPr lang="en-US" sz="1600" cap="none" dirty="0" smtClean="0">
                <a:latin typeface="Times New Roman" panose="02020603050405020304" pitchFamily="18" charset="0"/>
                <a:cs typeface="Times New Roman" panose="02020603050405020304" pitchFamily="18" charset="0"/>
              </a:rPr>
              <a:t>The level of involvement of patients in healthcare researches was searched out by s </a:t>
            </a:r>
            <a:r>
              <a:rPr lang="en-US" sz="1600" cap="none" dirty="0">
                <a:latin typeface="Times New Roman" panose="02020603050405020304" pitchFamily="18" charset="0"/>
                <a:cs typeface="Times New Roman" panose="02020603050405020304" pitchFamily="18" charset="0"/>
              </a:rPr>
              <a:t>S</a:t>
            </a:r>
            <a:r>
              <a:rPr lang="en-US" sz="1600" cap="none" dirty="0" smtClean="0">
                <a:latin typeface="Times New Roman" panose="02020603050405020304" pitchFamily="18" charset="0"/>
                <a:cs typeface="Times New Roman" panose="02020603050405020304" pitchFamily="18" charset="0"/>
              </a:rPr>
              <a:t>taniszewska, A </a:t>
            </a:r>
            <a:r>
              <a:rPr lang="en-US" sz="1600" cap="none" dirty="0">
                <a:latin typeface="Times New Roman" panose="02020603050405020304" pitchFamily="18" charset="0"/>
                <a:cs typeface="Times New Roman" panose="02020603050405020304" pitchFamily="18" charset="0"/>
              </a:rPr>
              <a:t>A</a:t>
            </a:r>
            <a:r>
              <a:rPr lang="en-US" sz="1600" cap="none" dirty="0" smtClean="0">
                <a:latin typeface="Times New Roman" panose="02020603050405020304" pitchFamily="18" charset="0"/>
                <a:cs typeface="Times New Roman" panose="02020603050405020304" pitchFamily="18" charset="0"/>
              </a:rPr>
              <a:t>debajo, R </a:t>
            </a:r>
            <a:r>
              <a:rPr lang="en-US" sz="1600" cap="none" dirty="0">
                <a:latin typeface="Times New Roman" panose="02020603050405020304" pitchFamily="18" charset="0"/>
                <a:cs typeface="Times New Roman" panose="02020603050405020304" pitchFamily="18" charset="0"/>
              </a:rPr>
              <a:t>B</a:t>
            </a:r>
            <a:r>
              <a:rPr lang="en-US" sz="1600" cap="none" dirty="0" smtClean="0">
                <a:latin typeface="Times New Roman" panose="02020603050405020304" pitchFamily="18" charset="0"/>
                <a:cs typeface="Times New Roman" panose="02020603050405020304" pitchFamily="18" charset="0"/>
              </a:rPr>
              <a:t>arber through their research during 2011 (</a:t>
            </a:r>
            <a:r>
              <a:rPr lang="en-US" sz="1600" cap="none" dirty="0">
                <a:latin typeface="Times New Roman" panose="02020603050405020304" pitchFamily="18" charset="0"/>
                <a:cs typeface="Times New Roman" panose="02020603050405020304" pitchFamily="18" charset="0"/>
              </a:rPr>
              <a:t>S</a:t>
            </a:r>
            <a:r>
              <a:rPr lang="en-US" sz="1600" cap="none" dirty="0" smtClean="0">
                <a:latin typeface="Times New Roman" panose="02020603050405020304" pitchFamily="18" charset="0"/>
                <a:cs typeface="Times New Roman" panose="02020603050405020304" pitchFamily="18" charset="0"/>
              </a:rPr>
              <a:t>taniszewska et al., 2011).</a:t>
            </a:r>
          </a:p>
          <a:p>
            <a:r>
              <a:rPr lang="en-US" sz="1600" cap="none" dirty="0" smtClean="0">
                <a:latin typeface="Times New Roman" panose="02020603050405020304" pitchFamily="18" charset="0"/>
                <a:cs typeface="Times New Roman" panose="02020603050405020304" pitchFamily="18" charset="0"/>
              </a:rPr>
              <a:t>The reasons behind the failure of partnership based working in health and social care were searched out by H </a:t>
            </a:r>
            <a:r>
              <a:rPr lang="en-US" sz="1600" cap="none" dirty="0">
                <a:latin typeface="Times New Roman" panose="02020603050405020304" pitchFamily="18" charset="0"/>
                <a:cs typeface="Times New Roman" panose="02020603050405020304" pitchFamily="18" charset="0"/>
              </a:rPr>
              <a:t>D</a:t>
            </a:r>
            <a:r>
              <a:rPr lang="en-US" sz="1600" cap="none" dirty="0" smtClean="0">
                <a:latin typeface="Times New Roman" panose="02020603050405020304" pitchFamily="18" charset="0"/>
                <a:cs typeface="Times New Roman" panose="02020603050405020304" pitchFamily="18" charset="0"/>
              </a:rPr>
              <a:t>ickinson, J </a:t>
            </a:r>
            <a:r>
              <a:rPr lang="en-US" sz="1600" cap="none" dirty="0">
                <a:latin typeface="Times New Roman" panose="02020603050405020304" pitchFamily="18" charset="0"/>
                <a:cs typeface="Times New Roman" panose="02020603050405020304" pitchFamily="18" charset="0"/>
              </a:rPr>
              <a:t>G</a:t>
            </a:r>
            <a:r>
              <a:rPr lang="en-US" sz="1600" cap="none" dirty="0" smtClean="0">
                <a:latin typeface="Times New Roman" panose="02020603050405020304" pitchFamily="18" charset="0"/>
                <a:cs typeface="Times New Roman" panose="02020603050405020304" pitchFamily="18" charset="0"/>
              </a:rPr>
              <a:t>lasby  through their research during 2010 (</a:t>
            </a:r>
            <a:r>
              <a:rPr lang="en-US" sz="1600" cap="none" dirty="0">
                <a:latin typeface="Times New Roman" panose="02020603050405020304" pitchFamily="18" charset="0"/>
                <a:cs typeface="Times New Roman" panose="02020603050405020304" pitchFamily="18" charset="0"/>
              </a:rPr>
              <a:t>D</a:t>
            </a:r>
            <a:r>
              <a:rPr lang="en-US" sz="1600" cap="none" dirty="0" smtClean="0">
                <a:latin typeface="Times New Roman" panose="02020603050405020304" pitchFamily="18" charset="0"/>
                <a:cs typeface="Times New Roman" panose="02020603050405020304" pitchFamily="18" charset="0"/>
              </a:rPr>
              <a:t>ickinson and </a:t>
            </a:r>
            <a:r>
              <a:rPr lang="en-US" sz="1600" cap="none" dirty="0">
                <a:latin typeface="Times New Roman" panose="02020603050405020304" pitchFamily="18" charset="0"/>
                <a:cs typeface="Times New Roman" panose="02020603050405020304" pitchFamily="18" charset="0"/>
              </a:rPr>
              <a:t>G</a:t>
            </a:r>
            <a:r>
              <a:rPr lang="en-US" sz="1600" cap="none" dirty="0" smtClean="0">
                <a:latin typeface="Times New Roman" panose="02020603050405020304" pitchFamily="18" charset="0"/>
                <a:cs typeface="Times New Roman" panose="02020603050405020304" pitchFamily="18" charset="0"/>
              </a:rPr>
              <a:t>lasby, 2010).</a:t>
            </a:r>
          </a:p>
        </p:txBody>
      </p:sp>
    </p:spTree>
    <p:extLst>
      <p:ext uri="{BB962C8B-B14F-4D97-AF65-F5344CB8AC3E}">
        <p14:creationId xmlns:p14="http://schemas.microsoft.com/office/powerpoint/2010/main" val="62428368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Conclusion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1107204" y="2032984"/>
            <a:ext cx="10363826" cy="3424107"/>
          </a:xfrm>
        </p:spPr>
        <p:txBody>
          <a:bodyPr>
            <a:normAutofit/>
          </a:bodyPr>
          <a:lstStyle/>
          <a:p>
            <a:pPr marL="0" indent="0">
              <a:buNone/>
            </a:pPr>
            <a:r>
              <a:rPr lang="en-US" sz="1800" cap="none" dirty="0" smtClean="0">
                <a:latin typeface="Times New Roman" panose="02020603050405020304" pitchFamily="18" charset="0"/>
                <a:cs typeface="Times New Roman" panose="02020603050405020304" pitchFamily="18" charset="0"/>
              </a:rPr>
              <a:t>Human beings develop their diverse skills through interactions and other methods throughout their life. Till the end of life,  the learning and experiencing continue for human being and through learning, experiencing and developing,  human being grows.</a:t>
            </a:r>
            <a:endParaRPr lang="en-US" sz="18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929362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200" cap="none" dirty="0" smtClean="0">
                <a:latin typeface="Times New Roman" panose="02020603050405020304" pitchFamily="18" charset="0"/>
                <a:cs typeface="Times New Roman" panose="02020603050405020304" pitchFamily="18" charset="0"/>
              </a:rPr>
              <a:t>References </a:t>
            </a:r>
            <a:endParaRPr lang="en-US" sz="3200" cap="none"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sz="quarter" idx="13"/>
          </p:nvPr>
        </p:nvSpPr>
        <p:spPr>
          <a:xfrm>
            <a:off x="838200" y="1825625"/>
            <a:ext cx="10515600" cy="4783722"/>
          </a:xfrm>
        </p:spPr>
        <p:txBody>
          <a:bodyPr>
            <a:noAutofit/>
          </a:bodyPr>
          <a:lstStyle/>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Courses.Lumenlearning.Com. (2019). Erikson’s 8 stages of psychosocial development | education, society, &amp; the K-12 learner. [Online] available at: https://courses.Lumenlearning.Com/teachereducationx92x1/chapter/eriksons-stages-of-psychosocial-development/ [accessed 15 </a:t>
            </a:r>
            <a:r>
              <a:rPr lang="en-US" sz="1200" cap="none" dirty="0">
                <a:latin typeface="Times New Roman" panose="02020603050405020304" pitchFamily="18" charset="0"/>
                <a:cs typeface="Times New Roman" panose="02020603050405020304" pitchFamily="18" charset="0"/>
              </a:rPr>
              <a:t>D</a:t>
            </a:r>
            <a:r>
              <a:rPr lang="en-US" sz="1200" cap="none" dirty="0" smtClean="0">
                <a:latin typeface="Times New Roman" panose="02020603050405020304" pitchFamily="18" charset="0"/>
                <a:cs typeface="Times New Roman" panose="02020603050405020304" pitchFamily="18" charset="0"/>
              </a:rPr>
              <a:t>ec. 2019].</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Dickinson, H. And </a:t>
            </a:r>
            <a:r>
              <a:rPr lang="en-US" sz="1200" cap="none" dirty="0">
                <a:latin typeface="Times New Roman" panose="02020603050405020304" pitchFamily="18" charset="0"/>
                <a:cs typeface="Times New Roman" panose="02020603050405020304" pitchFamily="18" charset="0"/>
              </a:rPr>
              <a:t>G</a:t>
            </a:r>
            <a:r>
              <a:rPr lang="en-US" sz="1200" cap="none" dirty="0" smtClean="0">
                <a:latin typeface="Times New Roman" panose="02020603050405020304" pitchFamily="18" charset="0"/>
                <a:cs typeface="Times New Roman" panose="02020603050405020304" pitchFamily="18" charset="0"/>
              </a:rPr>
              <a:t>lasby, J. (2010). ‘Why partnership working doesn't work’. Public management review, 12(6), pp.811-828.</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Mazefsky, C., Borue, X., Day, T. And </a:t>
            </a:r>
            <a:r>
              <a:rPr lang="en-US" sz="1200" cap="none" dirty="0">
                <a:latin typeface="Times New Roman" panose="02020603050405020304" pitchFamily="18" charset="0"/>
                <a:cs typeface="Times New Roman" panose="02020603050405020304" pitchFamily="18" charset="0"/>
              </a:rPr>
              <a:t>M</a:t>
            </a:r>
            <a:r>
              <a:rPr lang="en-US" sz="1200" cap="none" dirty="0" smtClean="0">
                <a:latin typeface="Times New Roman" panose="02020603050405020304" pitchFamily="18" charset="0"/>
                <a:cs typeface="Times New Roman" panose="02020603050405020304" pitchFamily="18" charset="0"/>
              </a:rPr>
              <a:t>inshew, N. (2019). Emotion regulation patterns in adolescents with high-functioning autism spectrum disorder: comparison to typically developing adolescents and association with psychiatric symptoms.</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Oakley, l. (2014). Cognitive development. London: Routledge.</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Saenz, K., Bee, H. And </a:t>
            </a:r>
            <a:r>
              <a:rPr lang="en-US" sz="1200" cap="none" dirty="0">
                <a:latin typeface="Times New Roman" panose="02020603050405020304" pitchFamily="18" charset="0"/>
                <a:cs typeface="Times New Roman" panose="02020603050405020304" pitchFamily="18" charset="0"/>
              </a:rPr>
              <a:t>B</a:t>
            </a:r>
            <a:r>
              <a:rPr lang="en-US" sz="1200" cap="none" dirty="0" smtClean="0">
                <a:latin typeface="Times New Roman" panose="02020603050405020304" pitchFamily="18" charset="0"/>
                <a:cs typeface="Times New Roman" panose="02020603050405020304" pitchFamily="18" charset="0"/>
              </a:rPr>
              <a:t>oyd, D. (2008). Lifespan development. Upper saddle river: </a:t>
            </a:r>
            <a:r>
              <a:rPr lang="en-US" sz="1200" cap="none" dirty="0">
                <a:latin typeface="Times New Roman" panose="02020603050405020304" pitchFamily="18" charset="0"/>
                <a:cs typeface="Times New Roman" panose="02020603050405020304" pitchFamily="18" charset="0"/>
              </a:rPr>
              <a:t>P</a:t>
            </a:r>
            <a:r>
              <a:rPr lang="en-US" sz="1200" cap="none" dirty="0" smtClean="0">
                <a:latin typeface="Times New Roman" panose="02020603050405020304" pitchFamily="18" charset="0"/>
                <a:cs typeface="Times New Roman" panose="02020603050405020304" pitchFamily="18" charset="0"/>
              </a:rPr>
              <a:t>earson education (US).</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Staniszewska, S., Adebajo, A., Barber, R., Beresford, P., Brady, L., Brett, J., Elliott, J., Evans, D., Haywood, K., Jones, D., Mockford, C., Nettle, M., Rose, D. And </a:t>
            </a:r>
            <a:r>
              <a:rPr lang="en-US" sz="1200" cap="none" dirty="0">
                <a:latin typeface="Times New Roman" panose="02020603050405020304" pitchFamily="18" charset="0"/>
                <a:cs typeface="Times New Roman" panose="02020603050405020304" pitchFamily="18" charset="0"/>
              </a:rPr>
              <a:t>W</a:t>
            </a:r>
            <a:r>
              <a:rPr lang="en-US" sz="1200" cap="none" dirty="0" smtClean="0">
                <a:latin typeface="Times New Roman" panose="02020603050405020304" pitchFamily="18" charset="0"/>
                <a:cs typeface="Times New Roman" panose="02020603050405020304" pitchFamily="18" charset="0"/>
              </a:rPr>
              <a:t>illiamson, T. (2011). Developing the evidence base of patient and public involvement in health and social care research: the case for measuring impact. International journal of consumer studies, 35(6), pp.628-632. </a:t>
            </a:r>
          </a:p>
          <a:p>
            <a:pPr>
              <a:buFont typeface="Wingdings" panose="05000000000000000000" pitchFamily="2" charset="2"/>
              <a:buChar char="q"/>
            </a:pPr>
            <a:r>
              <a:rPr lang="en-US" sz="1200" cap="none" dirty="0" smtClean="0">
                <a:latin typeface="Times New Roman" panose="02020603050405020304" pitchFamily="18" charset="0"/>
                <a:cs typeface="Times New Roman" panose="02020603050405020304" pitchFamily="18" charset="0"/>
              </a:rPr>
              <a:t>P </a:t>
            </a:r>
            <a:r>
              <a:rPr lang="en-US" sz="1200" cap="none" dirty="0">
                <a:latin typeface="Times New Roman" panose="02020603050405020304" pitchFamily="18" charset="0"/>
                <a:cs typeface="Times New Roman" panose="02020603050405020304" pitchFamily="18" charset="0"/>
              </a:rPr>
              <a:t>M</a:t>
            </a:r>
            <a:r>
              <a:rPr lang="en-US" sz="1200" cap="none" dirty="0" smtClean="0">
                <a:latin typeface="Times New Roman" panose="02020603050405020304" pitchFamily="18" charset="0"/>
                <a:cs typeface="Times New Roman" panose="02020603050405020304" pitchFamily="18" charset="0"/>
              </a:rPr>
              <a:t>oule, G </a:t>
            </a:r>
            <a:r>
              <a:rPr lang="en-US" sz="1200" cap="none" dirty="0">
                <a:latin typeface="Times New Roman" panose="02020603050405020304" pitchFamily="18" charset="0"/>
                <a:cs typeface="Times New Roman" panose="02020603050405020304" pitchFamily="18" charset="0"/>
              </a:rPr>
              <a:t>H</a:t>
            </a:r>
            <a:r>
              <a:rPr lang="en-US" sz="1200" cap="none" dirty="0" smtClean="0">
                <a:latin typeface="Times New Roman" panose="02020603050405020304" pitchFamily="18" charset="0"/>
                <a:cs typeface="Times New Roman" panose="02020603050405020304" pitchFamily="18" charset="0"/>
              </a:rPr>
              <a:t>ek.(2011).Making sense of research: an introduction for health and social care practitioners.Pp65-78.</a:t>
            </a:r>
          </a:p>
          <a:p>
            <a:pPr marL="0" indent="0">
              <a:buNone/>
            </a:pPr>
            <a:endParaRPr lang="en-US" sz="1200" cap="none" dirty="0" smtClean="0">
              <a:latin typeface="Times New Roman" panose="02020603050405020304" pitchFamily="18" charset="0"/>
              <a:cs typeface="Times New Roman" panose="02020603050405020304" pitchFamily="18" charset="0"/>
            </a:endParaRPr>
          </a:p>
          <a:p>
            <a:pPr marL="0" indent="0">
              <a:buNone/>
            </a:pPr>
            <a:endParaRPr lang="en-US" sz="1200" cap="none"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62120613"/>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176</TotalTime>
  <Words>1257</Words>
  <Application>Microsoft Macintosh PowerPoint</Application>
  <PresentationFormat>Widescreen</PresentationFormat>
  <Paragraphs>64</Paragraphs>
  <Slides>7</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Arial</vt:lpstr>
      <vt:lpstr>Calibri</vt:lpstr>
      <vt:lpstr>Times New Roman</vt:lpstr>
      <vt:lpstr>Tw Cen MT</vt:lpstr>
      <vt:lpstr>Wingdings</vt:lpstr>
      <vt:lpstr>Droplet</vt:lpstr>
      <vt:lpstr>Applying Psychological perspectives in Health and Social Care</vt:lpstr>
      <vt:lpstr>Introduction </vt:lpstr>
      <vt:lpstr>Lifespan psychological theories of adolescence.  </vt:lpstr>
      <vt:lpstr>Cognitive, emotional and behavioral patterns adolescence.  </vt:lpstr>
      <vt:lpstr>Recent research studies in health and social care. </vt:lpstr>
      <vt:lpstr>Conclusion </vt:lpstr>
      <vt:lpstr>References </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presentation on </dc:title>
  <dc:creator>ABDUL KADIR</dc:creator>
  <cp:lastModifiedBy>Mahmood Daieny</cp:lastModifiedBy>
  <cp:revision>56</cp:revision>
  <dcterms:created xsi:type="dcterms:W3CDTF">2019-12-15T16:25:40Z</dcterms:created>
  <dcterms:modified xsi:type="dcterms:W3CDTF">2020-05-06T19:21:55Z</dcterms:modified>
</cp:coreProperties>
</file>