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557F59-61CD-4AFD-A016-F0175F2F6E04}" type="doc">
      <dgm:prSet loTypeId="urn:microsoft.com/office/officeart/2005/8/layout/chevron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03D29225-F86F-4DAA-82D4-4B5530EDA76C}">
      <dgm:prSet phldrT="[Text]"/>
      <dgm:spPr/>
      <dgm:t>
        <a:bodyPr/>
        <a:lstStyle/>
        <a:p>
          <a:r>
            <a:rPr lang="en-GB" dirty="0"/>
            <a:t>19%</a:t>
          </a:r>
        </a:p>
      </dgm:t>
    </dgm:pt>
    <dgm:pt modelId="{CD097647-D4FB-4CDB-8F89-9ECC1956A5B2}" type="parTrans" cxnId="{3E963417-D1D8-4A51-8EED-C2EAF774F210}">
      <dgm:prSet/>
      <dgm:spPr/>
      <dgm:t>
        <a:bodyPr/>
        <a:lstStyle/>
        <a:p>
          <a:endParaRPr lang="en-GB"/>
        </a:p>
      </dgm:t>
    </dgm:pt>
    <dgm:pt modelId="{39253BFE-3970-490C-9A55-ADC5840D2D2B}" type="sibTrans" cxnId="{3E963417-D1D8-4A51-8EED-C2EAF774F210}">
      <dgm:prSet/>
      <dgm:spPr/>
      <dgm:t>
        <a:bodyPr/>
        <a:lstStyle/>
        <a:p>
          <a:endParaRPr lang="en-GB"/>
        </a:p>
      </dgm:t>
    </dgm:pt>
    <dgm:pt modelId="{0CB8A44C-D07F-453D-A351-F8F3412E24CA}">
      <dgm:prSet phldrT="[Text]"/>
      <dgm:spPr/>
      <dgm:t>
        <a:bodyPr/>
        <a:lstStyle/>
        <a:p>
          <a:r>
            <a:rPr lang="en-GB" dirty="0"/>
            <a:t>Online bullying</a:t>
          </a:r>
        </a:p>
      </dgm:t>
    </dgm:pt>
    <dgm:pt modelId="{C0A8A2C7-F44D-4026-9786-09DCFDEEACA5}" type="parTrans" cxnId="{92C133E9-4E9F-447F-909C-75BE0600EE2A}">
      <dgm:prSet/>
      <dgm:spPr/>
      <dgm:t>
        <a:bodyPr/>
        <a:lstStyle/>
        <a:p>
          <a:endParaRPr lang="en-GB"/>
        </a:p>
      </dgm:t>
    </dgm:pt>
    <dgm:pt modelId="{37C4BCAB-E8DA-41E7-9A25-13262306214C}" type="sibTrans" cxnId="{92C133E9-4E9F-447F-909C-75BE0600EE2A}">
      <dgm:prSet/>
      <dgm:spPr/>
      <dgm:t>
        <a:bodyPr/>
        <a:lstStyle/>
        <a:p>
          <a:endParaRPr lang="en-GB"/>
        </a:p>
      </dgm:t>
    </dgm:pt>
    <dgm:pt modelId="{9ACD595E-77BC-4E5C-B791-9E6E028B533E}">
      <dgm:prSet phldrT="[Text]"/>
      <dgm:spPr/>
      <dgm:t>
        <a:bodyPr/>
        <a:lstStyle/>
        <a:p>
          <a:r>
            <a:rPr lang="en-GB" dirty="0"/>
            <a:t>52%</a:t>
          </a:r>
        </a:p>
      </dgm:t>
    </dgm:pt>
    <dgm:pt modelId="{3F7DA9E0-9265-4C5D-9A49-13B76D5E5A0F}" type="parTrans" cxnId="{F78DE8F1-61D1-4F3B-A239-AB8CCE8CC9F8}">
      <dgm:prSet/>
      <dgm:spPr/>
      <dgm:t>
        <a:bodyPr/>
        <a:lstStyle/>
        <a:p>
          <a:endParaRPr lang="en-GB"/>
        </a:p>
      </dgm:t>
    </dgm:pt>
    <dgm:pt modelId="{4FBA1A4A-3CBA-439F-A45D-40937D109A2F}" type="sibTrans" cxnId="{F78DE8F1-61D1-4F3B-A239-AB8CCE8CC9F8}">
      <dgm:prSet/>
      <dgm:spPr/>
      <dgm:t>
        <a:bodyPr/>
        <a:lstStyle/>
        <a:p>
          <a:endParaRPr lang="en-GB"/>
        </a:p>
      </dgm:t>
    </dgm:pt>
    <dgm:pt modelId="{DEE7C94F-9B7E-4579-8A90-B282C135573B}">
      <dgm:prSet phldrT="[Text]"/>
      <dgm:spPr/>
      <dgm:t>
        <a:bodyPr/>
        <a:lstStyle/>
        <a:p>
          <a:r>
            <a:rPr lang="en-GB" dirty="0"/>
            <a:t>Would not describe themselves to be bullied</a:t>
          </a:r>
        </a:p>
      </dgm:t>
    </dgm:pt>
    <dgm:pt modelId="{B1878E57-4A2B-4107-A539-E33ED3B31120}" type="parTrans" cxnId="{166B6730-8715-46B8-8DC6-0C5B7CE796A6}">
      <dgm:prSet/>
      <dgm:spPr/>
      <dgm:t>
        <a:bodyPr/>
        <a:lstStyle/>
        <a:p>
          <a:endParaRPr lang="en-GB"/>
        </a:p>
      </dgm:t>
    </dgm:pt>
    <dgm:pt modelId="{7B93F6C0-25B9-4184-A4C7-8C2D8D2AD0E2}" type="sibTrans" cxnId="{166B6730-8715-46B8-8DC6-0C5B7CE796A6}">
      <dgm:prSet/>
      <dgm:spPr/>
      <dgm:t>
        <a:bodyPr/>
        <a:lstStyle/>
        <a:p>
          <a:endParaRPr lang="en-GB"/>
        </a:p>
      </dgm:t>
    </dgm:pt>
    <dgm:pt modelId="{80A7264C-4B04-428F-A847-48702C070348}">
      <dgm:prSet phldrT="[Text]"/>
      <dgm:spPr/>
      <dgm:t>
        <a:bodyPr/>
        <a:lstStyle/>
        <a:p>
          <a:r>
            <a:rPr lang="en-GB" dirty="0"/>
            <a:t>26%</a:t>
          </a:r>
        </a:p>
      </dgm:t>
    </dgm:pt>
    <dgm:pt modelId="{CFBE4DB3-9D49-4946-B09F-2255C0145FD4}" type="parTrans" cxnId="{8F704707-A3F3-46D1-96DD-3EAF6A01F4CD}">
      <dgm:prSet/>
      <dgm:spPr/>
      <dgm:t>
        <a:bodyPr/>
        <a:lstStyle/>
        <a:p>
          <a:endParaRPr lang="en-GB"/>
        </a:p>
      </dgm:t>
    </dgm:pt>
    <dgm:pt modelId="{607E2FDD-458D-4DFB-8B32-DD7C1A2FE73D}" type="sibTrans" cxnId="{8F704707-A3F3-46D1-96DD-3EAF6A01F4CD}">
      <dgm:prSet/>
      <dgm:spPr/>
      <dgm:t>
        <a:bodyPr/>
        <a:lstStyle/>
        <a:p>
          <a:endParaRPr lang="en-GB"/>
        </a:p>
      </dgm:t>
    </dgm:pt>
    <dgm:pt modelId="{5693E6AE-FB09-4E66-9BAD-E45C4ABF2283}">
      <dgm:prSet phldrT="[Text]"/>
      <dgm:spPr/>
      <dgm:t>
        <a:bodyPr/>
        <a:lstStyle/>
        <a:p>
          <a:r>
            <a:rPr lang="en-GB" dirty="0"/>
            <a:t>Not reporting their experiences to anyone</a:t>
          </a:r>
        </a:p>
      </dgm:t>
    </dgm:pt>
    <dgm:pt modelId="{2E4CFE2D-192F-45D5-B1F6-54D2676AA0FE}" type="parTrans" cxnId="{695DFF87-BCBF-407F-8DB4-37927F71BB4A}">
      <dgm:prSet/>
      <dgm:spPr/>
      <dgm:t>
        <a:bodyPr/>
        <a:lstStyle/>
        <a:p>
          <a:endParaRPr lang="en-GB"/>
        </a:p>
      </dgm:t>
    </dgm:pt>
    <dgm:pt modelId="{315659C7-7EAA-461B-A0C5-60322667B8DB}" type="sibTrans" cxnId="{695DFF87-BCBF-407F-8DB4-37927F71BB4A}">
      <dgm:prSet/>
      <dgm:spPr/>
      <dgm:t>
        <a:bodyPr/>
        <a:lstStyle/>
        <a:p>
          <a:endParaRPr lang="en-GB"/>
        </a:p>
      </dgm:t>
    </dgm:pt>
    <dgm:pt modelId="{E947FC97-DBC7-4402-824C-3EA0CFFD2BDE}" type="pres">
      <dgm:prSet presAssocID="{66557F59-61CD-4AFD-A016-F0175F2F6E04}" presName="linearFlow" presStyleCnt="0">
        <dgm:presLayoutVars>
          <dgm:dir/>
          <dgm:animLvl val="lvl"/>
          <dgm:resizeHandles val="exact"/>
        </dgm:presLayoutVars>
      </dgm:prSet>
      <dgm:spPr/>
    </dgm:pt>
    <dgm:pt modelId="{F45375D9-1B1A-4599-927C-8E9FE5F77918}" type="pres">
      <dgm:prSet presAssocID="{03D29225-F86F-4DAA-82D4-4B5530EDA76C}" presName="composite" presStyleCnt="0"/>
      <dgm:spPr/>
    </dgm:pt>
    <dgm:pt modelId="{03724CAF-31E5-4E9E-966D-869F43572381}" type="pres">
      <dgm:prSet presAssocID="{03D29225-F86F-4DAA-82D4-4B5530EDA76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7B31A3B3-51D7-49AB-8AA4-83AD63F6D16F}" type="pres">
      <dgm:prSet presAssocID="{03D29225-F86F-4DAA-82D4-4B5530EDA76C}" presName="descendantText" presStyleLbl="alignAcc1" presStyleIdx="0" presStyleCnt="3">
        <dgm:presLayoutVars>
          <dgm:bulletEnabled val="1"/>
        </dgm:presLayoutVars>
      </dgm:prSet>
      <dgm:spPr/>
    </dgm:pt>
    <dgm:pt modelId="{ABB5F3DF-8EC7-4D52-8C05-41D20A72E3D0}" type="pres">
      <dgm:prSet presAssocID="{39253BFE-3970-490C-9A55-ADC5840D2D2B}" presName="sp" presStyleCnt="0"/>
      <dgm:spPr/>
    </dgm:pt>
    <dgm:pt modelId="{7DD343A7-21FB-40D5-9DCA-DCEDBC5E5B8C}" type="pres">
      <dgm:prSet presAssocID="{9ACD595E-77BC-4E5C-B791-9E6E028B533E}" presName="composite" presStyleCnt="0"/>
      <dgm:spPr/>
    </dgm:pt>
    <dgm:pt modelId="{5EA274C6-70C3-45BB-86E7-DB4394C796EC}" type="pres">
      <dgm:prSet presAssocID="{9ACD595E-77BC-4E5C-B791-9E6E028B533E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DC0C062F-757B-4838-9B99-06826D05CDB0}" type="pres">
      <dgm:prSet presAssocID="{9ACD595E-77BC-4E5C-B791-9E6E028B533E}" presName="descendantText" presStyleLbl="alignAcc1" presStyleIdx="1" presStyleCnt="3">
        <dgm:presLayoutVars>
          <dgm:bulletEnabled val="1"/>
        </dgm:presLayoutVars>
      </dgm:prSet>
      <dgm:spPr/>
    </dgm:pt>
    <dgm:pt modelId="{8B66D457-F362-488D-BA3E-035712D00A7E}" type="pres">
      <dgm:prSet presAssocID="{4FBA1A4A-3CBA-439F-A45D-40937D109A2F}" presName="sp" presStyleCnt="0"/>
      <dgm:spPr/>
    </dgm:pt>
    <dgm:pt modelId="{6576330E-F467-4D1C-B397-3DA8E821AAE5}" type="pres">
      <dgm:prSet presAssocID="{80A7264C-4B04-428F-A847-48702C070348}" presName="composite" presStyleCnt="0"/>
      <dgm:spPr/>
    </dgm:pt>
    <dgm:pt modelId="{F17B29D0-028E-410C-8CD8-E320C1960388}" type="pres">
      <dgm:prSet presAssocID="{80A7264C-4B04-428F-A847-48702C070348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5D977FB3-A717-4C2A-845A-DBEFF602ABEB}" type="pres">
      <dgm:prSet presAssocID="{80A7264C-4B04-428F-A847-48702C070348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8F704707-A3F3-46D1-96DD-3EAF6A01F4CD}" srcId="{66557F59-61CD-4AFD-A016-F0175F2F6E04}" destId="{80A7264C-4B04-428F-A847-48702C070348}" srcOrd="2" destOrd="0" parTransId="{CFBE4DB3-9D49-4946-B09F-2255C0145FD4}" sibTransId="{607E2FDD-458D-4DFB-8B32-DD7C1A2FE73D}"/>
    <dgm:cxn modelId="{2A147E07-2C93-4379-BE3C-1FFED3F1CD48}" type="presOf" srcId="{03D29225-F86F-4DAA-82D4-4B5530EDA76C}" destId="{03724CAF-31E5-4E9E-966D-869F43572381}" srcOrd="0" destOrd="0" presId="urn:microsoft.com/office/officeart/2005/8/layout/chevron2"/>
    <dgm:cxn modelId="{3E963417-D1D8-4A51-8EED-C2EAF774F210}" srcId="{66557F59-61CD-4AFD-A016-F0175F2F6E04}" destId="{03D29225-F86F-4DAA-82D4-4B5530EDA76C}" srcOrd="0" destOrd="0" parTransId="{CD097647-D4FB-4CDB-8F89-9ECC1956A5B2}" sibTransId="{39253BFE-3970-490C-9A55-ADC5840D2D2B}"/>
    <dgm:cxn modelId="{6990001C-52AD-4FCE-A7A2-9EBB189753B4}" type="presOf" srcId="{80A7264C-4B04-428F-A847-48702C070348}" destId="{F17B29D0-028E-410C-8CD8-E320C1960388}" srcOrd="0" destOrd="0" presId="urn:microsoft.com/office/officeart/2005/8/layout/chevron2"/>
    <dgm:cxn modelId="{D58DFF27-2821-4361-8A3F-FEBCA7008434}" type="presOf" srcId="{DEE7C94F-9B7E-4579-8A90-B282C135573B}" destId="{DC0C062F-757B-4838-9B99-06826D05CDB0}" srcOrd="0" destOrd="0" presId="urn:microsoft.com/office/officeart/2005/8/layout/chevron2"/>
    <dgm:cxn modelId="{166B6730-8715-46B8-8DC6-0C5B7CE796A6}" srcId="{9ACD595E-77BC-4E5C-B791-9E6E028B533E}" destId="{DEE7C94F-9B7E-4579-8A90-B282C135573B}" srcOrd="0" destOrd="0" parTransId="{B1878E57-4A2B-4107-A539-E33ED3B31120}" sibTransId="{7B93F6C0-25B9-4184-A4C7-8C2D8D2AD0E2}"/>
    <dgm:cxn modelId="{6A1A885C-82D3-451A-B227-ACB031763353}" type="presOf" srcId="{9ACD595E-77BC-4E5C-B791-9E6E028B533E}" destId="{5EA274C6-70C3-45BB-86E7-DB4394C796EC}" srcOrd="0" destOrd="0" presId="urn:microsoft.com/office/officeart/2005/8/layout/chevron2"/>
    <dgm:cxn modelId="{A0726357-2943-48F0-B521-C30515632016}" type="presOf" srcId="{66557F59-61CD-4AFD-A016-F0175F2F6E04}" destId="{E947FC97-DBC7-4402-824C-3EA0CFFD2BDE}" srcOrd="0" destOrd="0" presId="urn:microsoft.com/office/officeart/2005/8/layout/chevron2"/>
    <dgm:cxn modelId="{695DFF87-BCBF-407F-8DB4-37927F71BB4A}" srcId="{80A7264C-4B04-428F-A847-48702C070348}" destId="{5693E6AE-FB09-4E66-9BAD-E45C4ABF2283}" srcOrd="0" destOrd="0" parTransId="{2E4CFE2D-192F-45D5-B1F6-54D2676AA0FE}" sibTransId="{315659C7-7EAA-461B-A0C5-60322667B8DB}"/>
    <dgm:cxn modelId="{1BADA492-B337-4D5A-A8C2-5966292FE10B}" type="presOf" srcId="{5693E6AE-FB09-4E66-9BAD-E45C4ABF2283}" destId="{5D977FB3-A717-4C2A-845A-DBEFF602ABEB}" srcOrd="0" destOrd="0" presId="urn:microsoft.com/office/officeart/2005/8/layout/chevron2"/>
    <dgm:cxn modelId="{50018FE7-F4F2-4356-A9BD-69CE759D1242}" type="presOf" srcId="{0CB8A44C-D07F-453D-A351-F8F3412E24CA}" destId="{7B31A3B3-51D7-49AB-8AA4-83AD63F6D16F}" srcOrd="0" destOrd="0" presId="urn:microsoft.com/office/officeart/2005/8/layout/chevron2"/>
    <dgm:cxn modelId="{92C133E9-4E9F-447F-909C-75BE0600EE2A}" srcId="{03D29225-F86F-4DAA-82D4-4B5530EDA76C}" destId="{0CB8A44C-D07F-453D-A351-F8F3412E24CA}" srcOrd="0" destOrd="0" parTransId="{C0A8A2C7-F44D-4026-9786-09DCFDEEACA5}" sibTransId="{37C4BCAB-E8DA-41E7-9A25-13262306214C}"/>
    <dgm:cxn modelId="{F78DE8F1-61D1-4F3B-A239-AB8CCE8CC9F8}" srcId="{66557F59-61CD-4AFD-A016-F0175F2F6E04}" destId="{9ACD595E-77BC-4E5C-B791-9E6E028B533E}" srcOrd="1" destOrd="0" parTransId="{3F7DA9E0-9265-4C5D-9A49-13B76D5E5A0F}" sibTransId="{4FBA1A4A-3CBA-439F-A45D-40937D109A2F}"/>
    <dgm:cxn modelId="{1FB5DACD-488F-430D-BE42-9254FE454EB6}" type="presParOf" srcId="{E947FC97-DBC7-4402-824C-3EA0CFFD2BDE}" destId="{F45375D9-1B1A-4599-927C-8E9FE5F77918}" srcOrd="0" destOrd="0" presId="urn:microsoft.com/office/officeart/2005/8/layout/chevron2"/>
    <dgm:cxn modelId="{9D0A0A63-D1BA-4236-9B8A-0055CA0B2C5A}" type="presParOf" srcId="{F45375D9-1B1A-4599-927C-8E9FE5F77918}" destId="{03724CAF-31E5-4E9E-966D-869F43572381}" srcOrd="0" destOrd="0" presId="urn:microsoft.com/office/officeart/2005/8/layout/chevron2"/>
    <dgm:cxn modelId="{97889022-F2BA-418F-81DE-222BC1AE1E58}" type="presParOf" srcId="{F45375D9-1B1A-4599-927C-8E9FE5F77918}" destId="{7B31A3B3-51D7-49AB-8AA4-83AD63F6D16F}" srcOrd="1" destOrd="0" presId="urn:microsoft.com/office/officeart/2005/8/layout/chevron2"/>
    <dgm:cxn modelId="{56FBAF96-EB2B-4EC7-BB23-50FA9C64B014}" type="presParOf" srcId="{E947FC97-DBC7-4402-824C-3EA0CFFD2BDE}" destId="{ABB5F3DF-8EC7-4D52-8C05-41D20A72E3D0}" srcOrd="1" destOrd="0" presId="urn:microsoft.com/office/officeart/2005/8/layout/chevron2"/>
    <dgm:cxn modelId="{20CF6E27-FA0C-4188-A46D-B1DD27A68311}" type="presParOf" srcId="{E947FC97-DBC7-4402-824C-3EA0CFFD2BDE}" destId="{7DD343A7-21FB-40D5-9DCA-DCEDBC5E5B8C}" srcOrd="2" destOrd="0" presId="urn:microsoft.com/office/officeart/2005/8/layout/chevron2"/>
    <dgm:cxn modelId="{C54E8311-FCAB-46E9-8DDB-178E5331ABE6}" type="presParOf" srcId="{7DD343A7-21FB-40D5-9DCA-DCEDBC5E5B8C}" destId="{5EA274C6-70C3-45BB-86E7-DB4394C796EC}" srcOrd="0" destOrd="0" presId="urn:microsoft.com/office/officeart/2005/8/layout/chevron2"/>
    <dgm:cxn modelId="{9BB98A23-956F-45B7-A03E-749D78AA07F7}" type="presParOf" srcId="{7DD343A7-21FB-40D5-9DCA-DCEDBC5E5B8C}" destId="{DC0C062F-757B-4838-9B99-06826D05CDB0}" srcOrd="1" destOrd="0" presId="urn:microsoft.com/office/officeart/2005/8/layout/chevron2"/>
    <dgm:cxn modelId="{9DCA9D08-79FA-4FCB-AF96-F9D34922C2C2}" type="presParOf" srcId="{E947FC97-DBC7-4402-824C-3EA0CFFD2BDE}" destId="{8B66D457-F362-488D-BA3E-035712D00A7E}" srcOrd="3" destOrd="0" presId="urn:microsoft.com/office/officeart/2005/8/layout/chevron2"/>
    <dgm:cxn modelId="{1F4E598E-D0A6-4B2F-BDD7-3C539CCF69D9}" type="presParOf" srcId="{E947FC97-DBC7-4402-824C-3EA0CFFD2BDE}" destId="{6576330E-F467-4D1C-B397-3DA8E821AAE5}" srcOrd="4" destOrd="0" presId="urn:microsoft.com/office/officeart/2005/8/layout/chevron2"/>
    <dgm:cxn modelId="{C5E9BDDA-5093-4694-8632-873C58C5FD5C}" type="presParOf" srcId="{6576330E-F467-4D1C-B397-3DA8E821AAE5}" destId="{F17B29D0-028E-410C-8CD8-E320C1960388}" srcOrd="0" destOrd="0" presId="urn:microsoft.com/office/officeart/2005/8/layout/chevron2"/>
    <dgm:cxn modelId="{9A29ED20-A038-4943-8549-0E51D873428D}" type="presParOf" srcId="{6576330E-F467-4D1C-B397-3DA8E821AAE5}" destId="{5D977FB3-A717-4C2A-845A-DBEFF602ABEB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7D56BE-7374-4C13-82E4-A5B572500981}" type="doc">
      <dgm:prSet loTypeId="urn:microsoft.com/office/officeart/2005/8/layout/radial3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8F2CC78-CC3A-4E71-8C68-71443DCA58C4}">
      <dgm:prSet phldrT="[Text]"/>
      <dgm:spPr/>
      <dgm:t>
        <a:bodyPr/>
        <a:lstStyle/>
        <a:p>
          <a:r>
            <a:rPr lang="en-GB" dirty="0"/>
            <a:t>Guidance and tools</a:t>
          </a:r>
        </a:p>
      </dgm:t>
    </dgm:pt>
    <dgm:pt modelId="{FF1B0493-3E6D-4275-86A6-814A76AD1892}" type="parTrans" cxnId="{7005C76D-812A-4AAE-B952-EB3F8002E73B}">
      <dgm:prSet/>
      <dgm:spPr/>
      <dgm:t>
        <a:bodyPr/>
        <a:lstStyle/>
        <a:p>
          <a:endParaRPr lang="en-GB"/>
        </a:p>
      </dgm:t>
    </dgm:pt>
    <dgm:pt modelId="{D08A5998-F7D2-4A47-92F9-FB626E1DD713}" type="sibTrans" cxnId="{7005C76D-812A-4AAE-B952-EB3F8002E73B}">
      <dgm:prSet/>
      <dgm:spPr/>
      <dgm:t>
        <a:bodyPr/>
        <a:lstStyle/>
        <a:p>
          <a:endParaRPr lang="en-GB"/>
        </a:p>
      </dgm:t>
    </dgm:pt>
    <dgm:pt modelId="{DA160963-CCCB-4654-B87B-E4CC74755FE9}">
      <dgm:prSet phldrT="[Text]"/>
      <dgm:spPr/>
      <dgm:t>
        <a:bodyPr/>
        <a:lstStyle/>
        <a:p>
          <a:r>
            <a:rPr lang="en-GB" dirty="0"/>
            <a:t>More or less frequently</a:t>
          </a:r>
        </a:p>
      </dgm:t>
    </dgm:pt>
    <dgm:pt modelId="{F0273FB5-03DA-41E4-99D6-0ABE01BE30C7}" type="parTrans" cxnId="{4FE05249-A561-4CB7-9594-FE6960BF87AE}">
      <dgm:prSet/>
      <dgm:spPr/>
      <dgm:t>
        <a:bodyPr/>
        <a:lstStyle/>
        <a:p>
          <a:endParaRPr lang="en-GB"/>
        </a:p>
      </dgm:t>
    </dgm:pt>
    <dgm:pt modelId="{0D12654C-EE7B-4DE5-BA40-A97EB780924E}" type="sibTrans" cxnId="{4FE05249-A561-4CB7-9594-FE6960BF87AE}">
      <dgm:prSet/>
      <dgm:spPr/>
      <dgm:t>
        <a:bodyPr/>
        <a:lstStyle/>
        <a:p>
          <a:endParaRPr lang="en-GB"/>
        </a:p>
      </dgm:t>
    </dgm:pt>
    <dgm:pt modelId="{697658D6-4A5A-46D4-BF83-D2F6FF4DC963}">
      <dgm:prSet phldrT="[Text]"/>
      <dgm:spPr/>
      <dgm:t>
        <a:bodyPr/>
        <a:lstStyle/>
        <a:p>
          <a:r>
            <a:rPr lang="en-GB" dirty="0"/>
            <a:t>Relevant policies</a:t>
          </a:r>
        </a:p>
      </dgm:t>
    </dgm:pt>
    <dgm:pt modelId="{121AB253-CE01-4514-91CC-9EF49E485420}" type="parTrans" cxnId="{11D31B31-AE18-4D4E-B0A5-83A8E04F48AE}">
      <dgm:prSet/>
      <dgm:spPr/>
      <dgm:t>
        <a:bodyPr/>
        <a:lstStyle/>
        <a:p>
          <a:endParaRPr lang="en-GB"/>
        </a:p>
      </dgm:t>
    </dgm:pt>
    <dgm:pt modelId="{2DF7A9F6-8019-4E68-8252-1A7E31EC16FD}" type="sibTrans" cxnId="{11D31B31-AE18-4D4E-B0A5-83A8E04F48AE}">
      <dgm:prSet/>
      <dgm:spPr/>
      <dgm:t>
        <a:bodyPr/>
        <a:lstStyle/>
        <a:p>
          <a:endParaRPr lang="en-GB"/>
        </a:p>
      </dgm:t>
    </dgm:pt>
    <dgm:pt modelId="{A1CFC8B8-1FDE-42A1-B5B9-4951A7B47F35}">
      <dgm:prSet phldrT="[Text]"/>
      <dgm:spPr/>
      <dgm:t>
        <a:bodyPr/>
        <a:lstStyle/>
        <a:p>
          <a:r>
            <a:rPr lang="en-GB" dirty="0"/>
            <a:t>Support helplines</a:t>
          </a:r>
        </a:p>
      </dgm:t>
    </dgm:pt>
    <dgm:pt modelId="{0BD10085-3C4D-41E7-AF58-75B3F02ECF19}" type="parTrans" cxnId="{CEE11BAA-8124-4BA6-B0D7-1AE064646C5E}">
      <dgm:prSet/>
      <dgm:spPr/>
      <dgm:t>
        <a:bodyPr/>
        <a:lstStyle/>
        <a:p>
          <a:endParaRPr lang="en-GB"/>
        </a:p>
      </dgm:t>
    </dgm:pt>
    <dgm:pt modelId="{08E7E2CC-A010-4DD0-A903-1EA3EDC9E01F}" type="sibTrans" cxnId="{CEE11BAA-8124-4BA6-B0D7-1AE064646C5E}">
      <dgm:prSet/>
      <dgm:spPr/>
      <dgm:t>
        <a:bodyPr/>
        <a:lstStyle/>
        <a:p>
          <a:endParaRPr lang="en-GB"/>
        </a:p>
      </dgm:t>
    </dgm:pt>
    <dgm:pt modelId="{BC2903E2-F037-487A-8A05-E0352F28A37E}">
      <dgm:prSet phldrT="[Text]"/>
      <dgm:spPr/>
      <dgm:t>
        <a:bodyPr/>
        <a:lstStyle/>
        <a:p>
          <a:r>
            <a:rPr lang="en-GB" dirty="0"/>
            <a:t>Withdrawn or depressed</a:t>
          </a:r>
        </a:p>
      </dgm:t>
    </dgm:pt>
    <dgm:pt modelId="{D4190B51-74D1-43F2-9004-04D8E6001A4D}" type="parTrans" cxnId="{31D09D9E-9043-4B7F-8E72-73951AD05082}">
      <dgm:prSet/>
      <dgm:spPr/>
      <dgm:t>
        <a:bodyPr/>
        <a:lstStyle/>
        <a:p>
          <a:endParaRPr lang="en-GB"/>
        </a:p>
      </dgm:t>
    </dgm:pt>
    <dgm:pt modelId="{E769C9EF-C473-497F-BDEF-EA0EC2EFA794}" type="sibTrans" cxnId="{31D09D9E-9043-4B7F-8E72-73951AD05082}">
      <dgm:prSet/>
      <dgm:spPr/>
      <dgm:t>
        <a:bodyPr/>
        <a:lstStyle/>
        <a:p>
          <a:endParaRPr lang="en-GB"/>
        </a:p>
      </dgm:t>
    </dgm:pt>
    <dgm:pt modelId="{A5CA30BC-F1F8-4EE8-8816-6539CD5FBDA6}" type="pres">
      <dgm:prSet presAssocID="{B27D56BE-7374-4C13-82E4-A5B572500981}" presName="composite" presStyleCnt="0">
        <dgm:presLayoutVars>
          <dgm:chMax val="1"/>
          <dgm:dir/>
          <dgm:resizeHandles val="exact"/>
        </dgm:presLayoutVars>
      </dgm:prSet>
      <dgm:spPr/>
    </dgm:pt>
    <dgm:pt modelId="{B1E3B30D-349E-4AF3-A248-F133A2B82D73}" type="pres">
      <dgm:prSet presAssocID="{B27D56BE-7374-4C13-82E4-A5B572500981}" presName="radial" presStyleCnt="0">
        <dgm:presLayoutVars>
          <dgm:animLvl val="ctr"/>
        </dgm:presLayoutVars>
      </dgm:prSet>
      <dgm:spPr/>
    </dgm:pt>
    <dgm:pt modelId="{31A68C5C-704D-4133-B9CF-C894A4995A5B}" type="pres">
      <dgm:prSet presAssocID="{E8F2CC78-CC3A-4E71-8C68-71443DCA58C4}" presName="centerShape" presStyleLbl="vennNode1" presStyleIdx="0" presStyleCnt="5"/>
      <dgm:spPr/>
    </dgm:pt>
    <dgm:pt modelId="{2F081F86-61B2-46B5-B3C9-F8E7627E64B9}" type="pres">
      <dgm:prSet presAssocID="{DA160963-CCCB-4654-B87B-E4CC74755FE9}" presName="node" presStyleLbl="vennNode1" presStyleIdx="1" presStyleCnt="5">
        <dgm:presLayoutVars>
          <dgm:bulletEnabled val="1"/>
        </dgm:presLayoutVars>
      </dgm:prSet>
      <dgm:spPr/>
    </dgm:pt>
    <dgm:pt modelId="{5D996BA2-5C81-4BE6-917E-9B7DFFCB32E0}" type="pres">
      <dgm:prSet presAssocID="{697658D6-4A5A-46D4-BF83-D2F6FF4DC963}" presName="node" presStyleLbl="vennNode1" presStyleIdx="2" presStyleCnt="5" custRadScaleRad="101007" custRadScaleInc="-524">
        <dgm:presLayoutVars>
          <dgm:bulletEnabled val="1"/>
        </dgm:presLayoutVars>
      </dgm:prSet>
      <dgm:spPr/>
    </dgm:pt>
    <dgm:pt modelId="{30FE5E46-4493-453F-BE32-5EC75E7283E6}" type="pres">
      <dgm:prSet presAssocID="{A1CFC8B8-1FDE-42A1-B5B9-4951A7B47F35}" presName="node" presStyleLbl="vennNode1" presStyleIdx="3" presStyleCnt="5">
        <dgm:presLayoutVars>
          <dgm:bulletEnabled val="1"/>
        </dgm:presLayoutVars>
      </dgm:prSet>
      <dgm:spPr/>
    </dgm:pt>
    <dgm:pt modelId="{D7E7431F-FBE9-42F0-B9D0-1CC2604C37F5}" type="pres">
      <dgm:prSet presAssocID="{BC2903E2-F037-487A-8A05-E0352F28A37E}" presName="node" presStyleLbl="vennNode1" presStyleIdx="4" presStyleCnt="5">
        <dgm:presLayoutVars>
          <dgm:bulletEnabled val="1"/>
        </dgm:presLayoutVars>
      </dgm:prSet>
      <dgm:spPr/>
    </dgm:pt>
  </dgm:ptLst>
  <dgm:cxnLst>
    <dgm:cxn modelId="{6EC26F21-2F40-49F0-A644-710028CF1259}" type="presOf" srcId="{DA160963-CCCB-4654-B87B-E4CC74755FE9}" destId="{2F081F86-61B2-46B5-B3C9-F8E7627E64B9}" srcOrd="0" destOrd="0" presId="urn:microsoft.com/office/officeart/2005/8/layout/radial3"/>
    <dgm:cxn modelId="{11D31B31-AE18-4D4E-B0A5-83A8E04F48AE}" srcId="{E8F2CC78-CC3A-4E71-8C68-71443DCA58C4}" destId="{697658D6-4A5A-46D4-BF83-D2F6FF4DC963}" srcOrd="1" destOrd="0" parTransId="{121AB253-CE01-4514-91CC-9EF49E485420}" sibTransId="{2DF7A9F6-8019-4E68-8252-1A7E31EC16FD}"/>
    <dgm:cxn modelId="{D7BAF95F-D9AF-4932-BEE2-06ADEBE09F53}" type="presOf" srcId="{B27D56BE-7374-4C13-82E4-A5B572500981}" destId="{A5CA30BC-F1F8-4EE8-8816-6539CD5FBDA6}" srcOrd="0" destOrd="0" presId="urn:microsoft.com/office/officeart/2005/8/layout/radial3"/>
    <dgm:cxn modelId="{5D3B9743-1EF9-4E6D-B24D-33A5A17ADCDD}" type="presOf" srcId="{A1CFC8B8-1FDE-42A1-B5B9-4951A7B47F35}" destId="{30FE5E46-4493-453F-BE32-5EC75E7283E6}" srcOrd="0" destOrd="0" presId="urn:microsoft.com/office/officeart/2005/8/layout/radial3"/>
    <dgm:cxn modelId="{4FE05249-A561-4CB7-9594-FE6960BF87AE}" srcId="{E8F2CC78-CC3A-4E71-8C68-71443DCA58C4}" destId="{DA160963-CCCB-4654-B87B-E4CC74755FE9}" srcOrd="0" destOrd="0" parTransId="{F0273FB5-03DA-41E4-99D6-0ABE01BE30C7}" sibTransId="{0D12654C-EE7B-4DE5-BA40-A97EB780924E}"/>
    <dgm:cxn modelId="{7005C76D-812A-4AAE-B952-EB3F8002E73B}" srcId="{B27D56BE-7374-4C13-82E4-A5B572500981}" destId="{E8F2CC78-CC3A-4E71-8C68-71443DCA58C4}" srcOrd="0" destOrd="0" parTransId="{FF1B0493-3E6D-4275-86A6-814A76AD1892}" sibTransId="{D08A5998-F7D2-4A47-92F9-FB626E1DD713}"/>
    <dgm:cxn modelId="{FE84C687-9201-41B3-8F8D-967AD2A78FF9}" type="presOf" srcId="{BC2903E2-F037-487A-8A05-E0352F28A37E}" destId="{D7E7431F-FBE9-42F0-B9D0-1CC2604C37F5}" srcOrd="0" destOrd="0" presId="urn:microsoft.com/office/officeart/2005/8/layout/radial3"/>
    <dgm:cxn modelId="{31D09D9E-9043-4B7F-8E72-73951AD05082}" srcId="{E8F2CC78-CC3A-4E71-8C68-71443DCA58C4}" destId="{BC2903E2-F037-487A-8A05-E0352F28A37E}" srcOrd="3" destOrd="0" parTransId="{D4190B51-74D1-43F2-9004-04D8E6001A4D}" sibTransId="{E769C9EF-C473-497F-BDEF-EA0EC2EFA794}"/>
    <dgm:cxn modelId="{831D21A0-0DC6-4027-9D38-31CCD0FD90E1}" type="presOf" srcId="{E8F2CC78-CC3A-4E71-8C68-71443DCA58C4}" destId="{31A68C5C-704D-4133-B9CF-C894A4995A5B}" srcOrd="0" destOrd="0" presId="urn:microsoft.com/office/officeart/2005/8/layout/radial3"/>
    <dgm:cxn modelId="{CEE11BAA-8124-4BA6-B0D7-1AE064646C5E}" srcId="{E8F2CC78-CC3A-4E71-8C68-71443DCA58C4}" destId="{A1CFC8B8-1FDE-42A1-B5B9-4951A7B47F35}" srcOrd="2" destOrd="0" parTransId="{0BD10085-3C4D-41E7-AF58-75B3F02ECF19}" sibTransId="{08E7E2CC-A010-4DD0-A903-1EA3EDC9E01F}"/>
    <dgm:cxn modelId="{340CC0F3-7403-4F6D-AAF9-F5C729CF6AFB}" type="presOf" srcId="{697658D6-4A5A-46D4-BF83-D2F6FF4DC963}" destId="{5D996BA2-5C81-4BE6-917E-9B7DFFCB32E0}" srcOrd="0" destOrd="0" presId="urn:microsoft.com/office/officeart/2005/8/layout/radial3"/>
    <dgm:cxn modelId="{7E6F17F4-00DA-4755-A454-76CA5ED0674D}" type="presParOf" srcId="{A5CA30BC-F1F8-4EE8-8816-6539CD5FBDA6}" destId="{B1E3B30D-349E-4AF3-A248-F133A2B82D73}" srcOrd="0" destOrd="0" presId="urn:microsoft.com/office/officeart/2005/8/layout/radial3"/>
    <dgm:cxn modelId="{D2E1413D-C641-4C0E-8DB4-F14CCA2F4486}" type="presParOf" srcId="{B1E3B30D-349E-4AF3-A248-F133A2B82D73}" destId="{31A68C5C-704D-4133-B9CF-C894A4995A5B}" srcOrd="0" destOrd="0" presId="urn:microsoft.com/office/officeart/2005/8/layout/radial3"/>
    <dgm:cxn modelId="{A712641B-3F92-4F7E-8205-F3AE614E2F16}" type="presParOf" srcId="{B1E3B30D-349E-4AF3-A248-F133A2B82D73}" destId="{2F081F86-61B2-46B5-B3C9-F8E7627E64B9}" srcOrd="1" destOrd="0" presId="urn:microsoft.com/office/officeart/2005/8/layout/radial3"/>
    <dgm:cxn modelId="{FB25695A-D9FD-4315-BA1B-B5D5B84A2568}" type="presParOf" srcId="{B1E3B30D-349E-4AF3-A248-F133A2B82D73}" destId="{5D996BA2-5C81-4BE6-917E-9B7DFFCB32E0}" srcOrd="2" destOrd="0" presId="urn:microsoft.com/office/officeart/2005/8/layout/radial3"/>
    <dgm:cxn modelId="{7938BF7F-6EA2-485B-AC05-6E97042A1892}" type="presParOf" srcId="{B1E3B30D-349E-4AF3-A248-F133A2B82D73}" destId="{30FE5E46-4493-453F-BE32-5EC75E7283E6}" srcOrd="3" destOrd="0" presId="urn:microsoft.com/office/officeart/2005/8/layout/radial3"/>
    <dgm:cxn modelId="{7496D09E-81EC-4DD2-AC34-93A7FFB0CF5B}" type="presParOf" srcId="{B1E3B30D-349E-4AF3-A248-F133A2B82D73}" destId="{D7E7431F-FBE9-42F0-B9D0-1CC2604C37F5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724CAF-31E5-4E9E-966D-869F43572381}">
      <dsp:nvSpPr>
        <dsp:cNvPr id="0" name=""/>
        <dsp:cNvSpPr/>
      </dsp:nvSpPr>
      <dsp:spPr>
        <a:xfrm rot="5400000">
          <a:off x="-168486" y="168811"/>
          <a:ext cx="1123244" cy="786270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19%</a:t>
          </a:r>
        </a:p>
      </dsp:txBody>
      <dsp:txXfrm rot="-5400000">
        <a:off x="1" y="393459"/>
        <a:ext cx="786270" cy="336974"/>
      </dsp:txXfrm>
    </dsp:sp>
    <dsp:sp modelId="{7B31A3B3-51D7-49AB-8AA4-83AD63F6D16F}">
      <dsp:nvSpPr>
        <dsp:cNvPr id="0" name=""/>
        <dsp:cNvSpPr/>
      </dsp:nvSpPr>
      <dsp:spPr>
        <a:xfrm rot="5400000">
          <a:off x="2453229" y="-1666632"/>
          <a:ext cx="730108" cy="406402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Online bullying</a:t>
          </a:r>
        </a:p>
      </dsp:txBody>
      <dsp:txXfrm rot="-5400000">
        <a:off x="786271" y="35967"/>
        <a:ext cx="4028384" cy="658826"/>
      </dsp:txXfrm>
    </dsp:sp>
    <dsp:sp modelId="{5EA274C6-70C3-45BB-86E7-DB4394C796EC}">
      <dsp:nvSpPr>
        <dsp:cNvPr id="0" name=""/>
        <dsp:cNvSpPr/>
      </dsp:nvSpPr>
      <dsp:spPr>
        <a:xfrm rot="5400000">
          <a:off x="-168486" y="1089083"/>
          <a:ext cx="1123244" cy="786270"/>
        </a:xfrm>
        <a:prstGeom prst="chevron">
          <a:avLst/>
        </a:prstGeom>
        <a:solidFill>
          <a:schemeClr val="accent3">
            <a:hueOff val="8210934"/>
            <a:satOff val="-2130"/>
            <a:lumOff val="2353"/>
            <a:alphaOff val="0"/>
          </a:schemeClr>
        </a:solidFill>
        <a:ln w="15875" cap="flat" cmpd="sng" algn="ctr">
          <a:solidFill>
            <a:schemeClr val="accent3">
              <a:hueOff val="8210934"/>
              <a:satOff val="-2130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52%</a:t>
          </a:r>
        </a:p>
      </dsp:txBody>
      <dsp:txXfrm rot="-5400000">
        <a:off x="1" y="1313731"/>
        <a:ext cx="786270" cy="336974"/>
      </dsp:txXfrm>
    </dsp:sp>
    <dsp:sp modelId="{DC0C062F-757B-4838-9B99-06826D05CDB0}">
      <dsp:nvSpPr>
        <dsp:cNvPr id="0" name=""/>
        <dsp:cNvSpPr/>
      </dsp:nvSpPr>
      <dsp:spPr>
        <a:xfrm rot="5400000">
          <a:off x="2453229" y="-746361"/>
          <a:ext cx="730108" cy="406402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8210934"/>
              <a:satOff val="-2130"/>
              <a:lumOff val="23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Would not describe themselves to be bullied</a:t>
          </a:r>
        </a:p>
      </dsp:txBody>
      <dsp:txXfrm rot="-5400000">
        <a:off x="786271" y="956238"/>
        <a:ext cx="4028384" cy="658826"/>
      </dsp:txXfrm>
    </dsp:sp>
    <dsp:sp modelId="{F17B29D0-028E-410C-8CD8-E320C1960388}">
      <dsp:nvSpPr>
        <dsp:cNvPr id="0" name=""/>
        <dsp:cNvSpPr/>
      </dsp:nvSpPr>
      <dsp:spPr>
        <a:xfrm rot="5400000">
          <a:off x="-168486" y="2009355"/>
          <a:ext cx="1123244" cy="786270"/>
        </a:xfrm>
        <a:prstGeom prst="chevron">
          <a:avLst/>
        </a:prstGeom>
        <a:solidFill>
          <a:schemeClr val="accent3">
            <a:hueOff val="16421869"/>
            <a:satOff val="-4260"/>
            <a:lumOff val="4706"/>
            <a:alphaOff val="0"/>
          </a:schemeClr>
        </a:solidFill>
        <a:ln w="15875" cap="flat" cmpd="sng" algn="ctr">
          <a:solidFill>
            <a:schemeClr val="accent3">
              <a:hueOff val="16421869"/>
              <a:satOff val="-4260"/>
              <a:lumOff val="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26%</a:t>
          </a:r>
        </a:p>
      </dsp:txBody>
      <dsp:txXfrm rot="-5400000">
        <a:off x="1" y="2234003"/>
        <a:ext cx="786270" cy="336974"/>
      </dsp:txXfrm>
    </dsp:sp>
    <dsp:sp modelId="{5D977FB3-A717-4C2A-845A-DBEFF602ABEB}">
      <dsp:nvSpPr>
        <dsp:cNvPr id="0" name=""/>
        <dsp:cNvSpPr/>
      </dsp:nvSpPr>
      <dsp:spPr>
        <a:xfrm rot="5400000">
          <a:off x="2453229" y="173910"/>
          <a:ext cx="730108" cy="4064025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16421869"/>
              <a:satOff val="-4260"/>
              <a:lumOff val="470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 dirty="0"/>
            <a:t>Not reporting their experiences to anyone</a:t>
          </a:r>
        </a:p>
      </dsp:txBody>
      <dsp:txXfrm rot="-5400000">
        <a:off x="786271" y="1876510"/>
        <a:ext cx="4028384" cy="6588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A68C5C-704D-4133-B9CF-C894A4995A5B}">
      <dsp:nvSpPr>
        <dsp:cNvPr id="0" name=""/>
        <dsp:cNvSpPr/>
      </dsp:nvSpPr>
      <dsp:spPr>
        <a:xfrm>
          <a:off x="2561166" y="1206500"/>
          <a:ext cx="3005666" cy="3005666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52070" tIns="52070" rIns="52070" bIns="5207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 dirty="0"/>
            <a:t>Guidance and tools</a:t>
          </a:r>
        </a:p>
      </dsp:txBody>
      <dsp:txXfrm>
        <a:off x="3001336" y="1646670"/>
        <a:ext cx="2125326" cy="2125326"/>
      </dsp:txXfrm>
    </dsp:sp>
    <dsp:sp modelId="{2F081F86-61B2-46B5-B3C9-F8E7627E64B9}">
      <dsp:nvSpPr>
        <dsp:cNvPr id="0" name=""/>
        <dsp:cNvSpPr/>
      </dsp:nvSpPr>
      <dsp:spPr>
        <a:xfrm>
          <a:off x="3312583" y="536"/>
          <a:ext cx="1502833" cy="1502833"/>
        </a:xfrm>
        <a:prstGeom prst="ellipse">
          <a:avLst/>
        </a:prstGeom>
        <a:solidFill>
          <a:schemeClr val="accent3">
            <a:alpha val="50000"/>
            <a:hueOff val="4105467"/>
            <a:satOff val="-1065"/>
            <a:lumOff val="117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More or less frequently</a:t>
          </a:r>
        </a:p>
      </dsp:txBody>
      <dsp:txXfrm>
        <a:off x="3532668" y="220621"/>
        <a:ext cx="1062663" cy="1062663"/>
      </dsp:txXfrm>
    </dsp:sp>
    <dsp:sp modelId="{5D996BA2-5C81-4BE6-917E-9B7DFFCB32E0}">
      <dsp:nvSpPr>
        <dsp:cNvPr id="0" name=""/>
        <dsp:cNvSpPr/>
      </dsp:nvSpPr>
      <dsp:spPr>
        <a:xfrm>
          <a:off x="5289607" y="1941643"/>
          <a:ext cx="1502833" cy="1502833"/>
        </a:xfrm>
        <a:prstGeom prst="ellipse">
          <a:avLst/>
        </a:prstGeom>
        <a:solidFill>
          <a:schemeClr val="accent3">
            <a:alpha val="50000"/>
            <a:hueOff val="8210934"/>
            <a:satOff val="-2130"/>
            <a:lumOff val="2353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Relevant policies</a:t>
          </a:r>
        </a:p>
      </dsp:txBody>
      <dsp:txXfrm>
        <a:off x="5509692" y="2161728"/>
        <a:ext cx="1062663" cy="1062663"/>
      </dsp:txXfrm>
    </dsp:sp>
    <dsp:sp modelId="{30FE5E46-4493-453F-BE32-5EC75E7283E6}">
      <dsp:nvSpPr>
        <dsp:cNvPr id="0" name=""/>
        <dsp:cNvSpPr/>
      </dsp:nvSpPr>
      <dsp:spPr>
        <a:xfrm>
          <a:off x="3312583" y="3915297"/>
          <a:ext cx="1502833" cy="1502833"/>
        </a:xfrm>
        <a:prstGeom prst="ellipse">
          <a:avLst/>
        </a:prstGeom>
        <a:solidFill>
          <a:schemeClr val="accent3">
            <a:alpha val="50000"/>
            <a:hueOff val="12316402"/>
            <a:satOff val="-3195"/>
            <a:lumOff val="353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Support helplines</a:t>
          </a:r>
        </a:p>
      </dsp:txBody>
      <dsp:txXfrm>
        <a:off x="3532668" y="4135382"/>
        <a:ext cx="1062663" cy="1062663"/>
      </dsp:txXfrm>
    </dsp:sp>
    <dsp:sp modelId="{D7E7431F-FBE9-42F0-B9D0-1CC2604C37F5}">
      <dsp:nvSpPr>
        <dsp:cNvPr id="0" name=""/>
        <dsp:cNvSpPr/>
      </dsp:nvSpPr>
      <dsp:spPr>
        <a:xfrm>
          <a:off x="1355202" y="1957916"/>
          <a:ext cx="1502833" cy="1502833"/>
        </a:xfrm>
        <a:prstGeom prst="ellipse">
          <a:avLst/>
        </a:prstGeom>
        <a:solidFill>
          <a:schemeClr val="accent3">
            <a:alpha val="50000"/>
            <a:hueOff val="16421869"/>
            <a:satOff val="-4260"/>
            <a:lumOff val="4706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Withdrawn or depressed</a:t>
          </a:r>
        </a:p>
      </dsp:txBody>
      <dsp:txXfrm>
        <a:off x="1575287" y="2178001"/>
        <a:ext cx="1062663" cy="10626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370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4665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7134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993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735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676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8314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07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519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7799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4368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479212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006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7734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4616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7628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1733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8D49A8-6920-4DE4-8048-1BE63F06AD9E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683415-AC9B-4798-B49A-713C677B7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173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tertuliasconsaborachocolate.blogspot.com/2017/03/proyecto-chococharlas-abpclaretfuensanta.html" TargetMode="Externa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nicef.org/sites/default/files/2020-04/COVID-19-and-Its-Implications-for-Protecting-Children-Online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AEA1770-9ACA-4A66-AE7E-49053A24D5E3}"/>
              </a:ext>
            </a:extLst>
          </p:cNvPr>
          <p:cNvSpPr/>
          <p:nvPr/>
        </p:nvSpPr>
        <p:spPr>
          <a:xfrm>
            <a:off x="2954731" y="210882"/>
            <a:ext cx="8005333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Has the pandemic affected </a:t>
            </a:r>
            <a:r>
              <a:rPr lang="en-US" sz="4000" b="1" cap="none" spc="50" dirty="0" err="1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Esafety</a:t>
            </a:r>
            <a:r>
              <a:rPr lang="en-US" sz="40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8D2DE9BB-B9DE-49D9-8B64-43D0C65E84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0031420"/>
              </p:ext>
            </p:extLst>
          </p:nvPr>
        </p:nvGraphicFramePr>
        <p:xfrm>
          <a:off x="7234135" y="1040151"/>
          <a:ext cx="4850296" cy="2964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6999082-E455-4196-BC7D-DE8999E89B87}"/>
              </a:ext>
            </a:extLst>
          </p:cNvPr>
          <p:cNvSpPr txBox="1"/>
          <p:nvPr/>
        </p:nvSpPr>
        <p:spPr>
          <a:xfrm>
            <a:off x="6957397" y="5576988"/>
            <a:ext cx="30082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</a:t>
            </a:r>
            <a:r>
              <a:rPr lang="en-GB" sz="1400" dirty="0" err="1">
                <a:solidFill>
                  <a:schemeClr val="bg1">
                    <a:lumMod val="95000"/>
                    <a:lumOff val="5000"/>
                  </a:schemeClr>
                </a:solidFill>
              </a:rPr>
              <a:t>Unicef</a:t>
            </a:r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, 2020) </a:t>
            </a:r>
          </a:p>
        </p:txBody>
      </p:sp>
      <p:pic>
        <p:nvPicPr>
          <p:cNvPr id="15" name="Picture 14" descr="A picture containing clipart, toy, doll&#10;&#10;Description automatically generated">
            <a:extLst>
              <a:ext uri="{FF2B5EF4-FFF2-40B4-BE49-F238E27FC236}">
                <a16:creationId xmlns:a16="http://schemas.microsoft.com/office/drawing/2014/main" id="{505701DE-94EC-48B1-A1AE-5F7CB3A5E8F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137327" y="1126927"/>
            <a:ext cx="3711956" cy="228492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C4EA200F-3AC9-4BEB-9764-63F18C49FD89}"/>
              </a:ext>
            </a:extLst>
          </p:cNvPr>
          <p:cNvSpPr txBox="1"/>
          <p:nvPr/>
        </p:nvSpPr>
        <p:spPr>
          <a:xfrm>
            <a:off x="4685731" y="3411850"/>
            <a:ext cx="18559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(T3.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ftcdn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2017)</a:t>
            </a:r>
            <a:endParaRPr lang="en-GB" sz="12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598E6C3-A4DD-4164-A61F-059DFA9A288F}"/>
              </a:ext>
            </a:extLst>
          </p:cNvPr>
          <p:cNvSpPr/>
          <p:nvPr/>
        </p:nvSpPr>
        <p:spPr>
          <a:xfrm>
            <a:off x="1328345" y="4063523"/>
            <a:ext cx="10426728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0"/>
                <a:solidFill>
                  <a:srgbClr val="FFC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“Internet bullying</a:t>
            </a:r>
          </a:p>
          <a:p>
            <a:pPr algn="ctr"/>
            <a:r>
              <a:rPr lang="en-US" sz="5400" b="1" dirty="0">
                <a:ln w="0"/>
                <a:solidFill>
                  <a:srgbClr val="FFC00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up by 50%</a:t>
            </a:r>
            <a:endParaRPr lang="en-US" sz="5400" b="1" cap="none" spc="0" dirty="0">
              <a:ln w="0"/>
              <a:solidFill>
                <a:srgbClr val="FFC000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EFB896D-5B55-4A36-A997-5FD5BA053550}"/>
              </a:ext>
            </a:extLst>
          </p:cNvPr>
          <p:cNvSpPr txBox="1"/>
          <p:nvPr/>
        </p:nvSpPr>
        <p:spPr>
          <a:xfrm>
            <a:off x="10494170" y="3688849"/>
            <a:ext cx="27172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YoungMinds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2020)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60514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5C06112-7E55-4E1D-9E35-8B43CA247A6A}"/>
              </a:ext>
            </a:extLst>
          </p:cNvPr>
          <p:cNvSpPr/>
          <p:nvPr/>
        </p:nvSpPr>
        <p:spPr>
          <a:xfrm>
            <a:off x="1692576" y="0"/>
            <a:ext cx="422160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New policies?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A53930E-498C-48C7-BC18-CE623FF2F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304" y="395224"/>
            <a:ext cx="2541105" cy="250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2158169-947E-406D-ABC1-E88194A53650}"/>
              </a:ext>
            </a:extLst>
          </p:cNvPr>
          <p:cNvSpPr txBox="1"/>
          <p:nvPr/>
        </p:nvSpPr>
        <p:spPr>
          <a:xfrm>
            <a:off x="8203610" y="2896572"/>
            <a:ext cx="241559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(BBC News, 2020)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C7DED48-E9CF-4B6F-915F-D5AB5CBE25F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64492475"/>
              </p:ext>
            </p:extLst>
          </p:nvPr>
        </p:nvGraphicFramePr>
        <p:xfrm>
          <a:off x="-1010160" y="923330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580D568-DEB3-4AD1-B804-EB68195F28EF}"/>
              </a:ext>
            </a:extLst>
          </p:cNvPr>
          <p:cNvSpPr txBox="1"/>
          <p:nvPr/>
        </p:nvSpPr>
        <p:spPr>
          <a:xfrm>
            <a:off x="3803378" y="4844955"/>
            <a:ext cx="26610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(Welsh Government, 2020)</a:t>
            </a:r>
          </a:p>
        </p:txBody>
      </p:sp>
      <p:pic>
        <p:nvPicPr>
          <p:cNvPr id="4098" name="Picture 2" descr="Why online gaming matters to the digital economy">
            <a:extLst>
              <a:ext uri="{FF2B5EF4-FFF2-40B4-BE49-F238E27FC236}">
                <a16:creationId xmlns:a16="http://schemas.microsoft.com/office/drawing/2014/main" id="{1AD8CFFA-2029-4189-B139-5079E3A66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6612" y="3862047"/>
            <a:ext cx="3028950" cy="1514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473FD4-F62B-4306-B323-77A1FAB7AB7E}"/>
              </a:ext>
            </a:extLst>
          </p:cNvPr>
          <p:cNvSpPr txBox="1"/>
          <p:nvPr/>
        </p:nvSpPr>
        <p:spPr>
          <a:xfrm>
            <a:off x="9231182" y="5360549"/>
            <a:ext cx="15421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Mahna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, 2020)</a:t>
            </a:r>
            <a:endParaRPr lang="en-GB" sz="1400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19D776F-CE93-41CB-BCA4-15B1A4BB4AB6}"/>
              </a:ext>
            </a:extLst>
          </p:cNvPr>
          <p:cNvSpPr/>
          <p:nvPr/>
        </p:nvSpPr>
        <p:spPr>
          <a:xfrm>
            <a:off x="10499424" y="461665"/>
            <a:ext cx="4796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59778AC-FB5A-4509-919A-4B61EC046C3C}"/>
              </a:ext>
            </a:extLst>
          </p:cNvPr>
          <p:cNvSpPr/>
          <p:nvPr/>
        </p:nvSpPr>
        <p:spPr>
          <a:xfrm>
            <a:off x="10499424" y="1061829"/>
            <a:ext cx="540533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M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A57AE57-5A92-4EC7-BDFE-953DB069BD87}"/>
              </a:ext>
            </a:extLst>
          </p:cNvPr>
          <p:cNvSpPr/>
          <p:nvPr/>
        </p:nvSpPr>
        <p:spPr>
          <a:xfrm>
            <a:off x="10537896" y="1524068"/>
            <a:ext cx="50206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cap="none" spc="0" dirty="0">
                <a:ln/>
                <a:solidFill>
                  <a:schemeClr val="accent3"/>
                </a:solidFill>
                <a:effectLst/>
              </a:rPr>
              <a:t>A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5E3FB2A-55C5-4A19-BE5C-A3DFD1EAD6B4}"/>
              </a:ext>
            </a:extLst>
          </p:cNvPr>
          <p:cNvSpPr/>
          <p:nvPr/>
        </p:nvSpPr>
        <p:spPr>
          <a:xfrm>
            <a:off x="10585987" y="1979200"/>
            <a:ext cx="45397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3600" b="1" cap="none" spc="0" dirty="0">
                <a:ln/>
                <a:solidFill>
                  <a:srgbClr val="FFFF00"/>
                </a:solidFill>
                <a:effectLst/>
              </a:rPr>
              <a:t>R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810EB74-3B8F-408A-83C2-2934B8438AC0}"/>
              </a:ext>
            </a:extLst>
          </p:cNvPr>
          <p:cNvSpPr/>
          <p:nvPr/>
        </p:nvSpPr>
        <p:spPr>
          <a:xfrm>
            <a:off x="10614968" y="2437886"/>
            <a:ext cx="38664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rgbClr val="00206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190126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Bronfenbrenner's Ecological Systems Theory – Lillian Gran – Future learning">
            <a:extLst>
              <a:ext uri="{FF2B5EF4-FFF2-40B4-BE49-F238E27FC236}">
                <a16:creationId xmlns:a16="http://schemas.microsoft.com/office/drawing/2014/main" id="{2ECD49AE-6C0D-4677-A99E-62AA32479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022" y="1798318"/>
            <a:ext cx="2944673" cy="28523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ADF1E6F-B226-48D9-82E6-FFC5DA793ABE}"/>
              </a:ext>
            </a:extLst>
          </p:cNvPr>
          <p:cNvSpPr/>
          <p:nvPr/>
        </p:nvSpPr>
        <p:spPr>
          <a:xfrm>
            <a:off x="3322434" y="169644"/>
            <a:ext cx="7658379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pPr algn="ctr"/>
            <a:r>
              <a:rPr lang="en-US" sz="4800" b="1" cap="none" spc="0" dirty="0">
                <a:ln/>
                <a:solidFill>
                  <a:srgbClr val="FFFF00"/>
                </a:solidFill>
                <a:effectLst/>
              </a:rPr>
              <a:t>“A child needs the enduring, </a:t>
            </a:r>
          </a:p>
          <a:p>
            <a:pPr algn="ctr"/>
            <a:r>
              <a:rPr lang="en-US" sz="4800" b="1" cap="none" spc="0" dirty="0">
                <a:ln/>
                <a:solidFill>
                  <a:srgbClr val="FFFF00"/>
                </a:solidFill>
                <a:effectLst/>
              </a:rPr>
              <a:t>irrational </a:t>
            </a:r>
          </a:p>
          <a:p>
            <a:pPr algn="ctr"/>
            <a:r>
              <a:rPr lang="en-US" sz="4800" b="1" cap="none" spc="0" dirty="0">
                <a:ln/>
                <a:solidFill>
                  <a:srgbClr val="FFFF00"/>
                </a:solidFill>
                <a:effectLst/>
              </a:rPr>
              <a:t>involvement of one</a:t>
            </a:r>
          </a:p>
          <a:p>
            <a:pPr algn="ctr"/>
            <a:r>
              <a:rPr lang="en-US" sz="4800" b="1" cap="none" spc="0" dirty="0">
                <a:ln/>
                <a:solidFill>
                  <a:srgbClr val="FFFF00"/>
                </a:solidFill>
                <a:effectLst/>
              </a:rPr>
              <a:t> or more adults”.</a:t>
            </a:r>
          </a:p>
        </p:txBody>
      </p:sp>
      <p:sp>
        <p:nvSpPr>
          <p:cNvPr id="23" name="Arrow: Curved Right 22">
            <a:extLst>
              <a:ext uri="{FF2B5EF4-FFF2-40B4-BE49-F238E27FC236}">
                <a16:creationId xmlns:a16="http://schemas.microsoft.com/office/drawing/2014/main" id="{5BEF7B1C-D2A2-410B-83BD-4BB2AA56F272}"/>
              </a:ext>
            </a:extLst>
          </p:cNvPr>
          <p:cNvSpPr/>
          <p:nvPr/>
        </p:nvSpPr>
        <p:spPr>
          <a:xfrm>
            <a:off x="4141871" y="4176216"/>
            <a:ext cx="1569492" cy="1965278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E810071-6C25-45FC-8454-B4DD610FFDA0}"/>
              </a:ext>
            </a:extLst>
          </p:cNvPr>
          <p:cNvSpPr txBox="1"/>
          <p:nvPr/>
        </p:nvSpPr>
        <p:spPr>
          <a:xfrm>
            <a:off x="1732665" y="4650701"/>
            <a:ext cx="24092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</a:t>
            </a:r>
            <a:r>
              <a:rPr lang="en-GB" sz="1400" b="0" i="0" dirty="0" err="1">
                <a:solidFill>
                  <a:srgbClr val="000000"/>
                </a:solidFill>
                <a:effectLst/>
                <a:latin typeface="Open Sans"/>
              </a:rPr>
              <a:t>Encyclopedia</a:t>
            </a:r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 et al., 2020)</a:t>
            </a:r>
            <a:endParaRPr lang="en-GB" sz="1400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37C4092F-122D-44E7-AA90-0DA553D60B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5999" y="3641369"/>
            <a:ext cx="3954941" cy="2869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FFB157C-D703-47AE-BB79-3289F6B09C09}"/>
              </a:ext>
            </a:extLst>
          </p:cNvPr>
          <p:cNvSpPr txBox="1"/>
          <p:nvPr/>
        </p:nvSpPr>
        <p:spPr>
          <a:xfrm>
            <a:off x="8608106" y="6511034"/>
            <a:ext cx="28856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0" i="0" dirty="0">
                <a:solidFill>
                  <a:srgbClr val="000000"/>
                </a:solidFill>
                <a:effectLst/>
                <a:latin typeface="Open Sans"/>
              </a:rPr>
              <a:t>(Anderson, 2020)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7340397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B6E6AC6-6ED0-4E99-B3F2-0758A5B5FAF9}"/>
              </a:ext>
            </a:extLst>
          </p:cNvPr>
          <p:cNvSpPr/>
          <p:nvPr/>
        </p:nvSpPr>
        <p:spPr>
          <a:xfrm>
            <a:off x="4124499" y="0"/>
            <a:ext cx="39430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50" dirty="0">
                <a:ln w="0"/>
                <a:solidFill>
                  <a:schemeClr val="bg2"/>
                </a:solidFill>
                <a:effectLst>
                  <a:innerShdw blurRad="63500" dist="50800" dir="13500000">
                    <a:srgbClr val="000000">
                      <a:alpha val="50000"/>
                    </a:srgbClr>
                  </a:innerShdw>
                </a:effectLst>
              </a:rPr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2832FF-DF56-4AA1-971F-FB2C6153E83B}"/>
              </a:ext>
            </a:extLst>
          </p:cNvPr>
          <p:cNvSpPr txBox="1"/>
          <p:nvPr/>
        </p:nvSpPr>
        <p:spPr>
          <a:xfrm>
            <a:off x="1364974" y="923330"/>
            <a:ext cx="975360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Anderson, B., 2020.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Approach to Adult Learning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Open Sans"/>
              </a:rPr>
              <a:t>CalSAC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CalSAC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Available at: &lt;https://www.calsac.org/approach-to-adult-learning/&gt; (Accessed 9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Bates, B., 2016.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Learning theories simplified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London: Sage Publication Ltd, pp.46-47, 242.</a:t>
            </a:r>
            <a:endParaRPr lang="en-GB" sz="1200" dirty="0">
              <a:solidFill>
                <a:srgbClr val="000000"/>
              </a:solidFill>
              <a:latin typeface="Open Sans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BBC News. 2020. 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Open Sans"/>
              </a:rPr>
              <a:t>QuadenBayles:Australianboyinbullyingvideoreceivesglobalsupport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online)Available at: &lt;https://www.bbc.co.uk/news/world-australia-51582696&gt; (Accessed 3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Bentley,H.,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Fellowes,A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and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Glenistister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S., 2021. (online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 Learning.nspcc.org.uk. Available at: &lt;https://learning.nspcc.org.uk/media/2287/how-safe-are-our-children-2020.pdf&gt; (Accessed 1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Burr, V., 2015.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Social constructionism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3rd ed. New York: Routledge, pp.24-25.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Child Protection in Sport Unit (CPSU). 2021.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Whatissafeguarding?NSPCCChildProtectioninSportUnit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Availableat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: &lt;https://thecpsu.org.uk/help-advice/introduction-to-safeguarding/what-is-safeguarding/&gt; (Accessed 10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Encyclopedia,N.,contributors,W.,Ballard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J.,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Wieling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E., Solheim, C. and Lang, D., 2020.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1970s: Bronfenbrenner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 Iastate.pressbooks.pub. Available at: &lt;https://iastate.pressbooks.pub/parentingfamilydiversity/chapter/bronfenbrenner/&gt; (Accessed 9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Goddard, G. and Walton, A., 2017.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Supporting every child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Thousand Oaks, CA: Sage Publications, pp.36-37.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GOV.UK.2021.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Actionsforschoolsduringthecoronavirusoutbreak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.(online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Availableat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:&lt;https://www.gov.uk/government/publications/actions-for-schools-during-the-coronavirus-outbreak&gt; (Accessed 4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GOV.UK. 2021.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Coronavirus (COVID-19) - staying safe online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.(online)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Availableat</a:t>
            </a:r>
            <a:r>
              <a:rPr lang="en-GB" sz="1200" b="0" i="0">
                <a:solidFill>
                  <a:srgbClr val="000000"/>
                </a:solidFill>
                <a:effectLst/>
                <a:latin typeface="Open Sans"/>
              </a:rPr>
              <a:t>:&lt;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https://www.gov.uk/guidance/covid-19-staying-safe-online</a:t>
            </a:r>
            <a:r>
              <a:rPr lang="en-GB" sz="1200" b="0" i="0">
                <a:solidFill>
                  <a:srgbClr val="000000"/>
                </a:solidFill>
                <a:effectLst/>
                <a:latin typeface="Open Sans"/>
              </a:rPr>
              <a:t>&gt; (Accessed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10 </a:t>
            </a:r>
            <a:r>
              <a:rPr lang="en-GB" sz="1200" b="0" i="0">
                <a:solidFill>
                  <a:srgbClr val="000000"/>
                </a:solidFill>
                <a:effectLst/>
                <a:latin typeface="Open Sans"/>
              </a:rPr>
              <a:t>March 2021).</a:t>
            </a:r>
            <a:endParaRPr lang="en-GB" sz="1200" b="0" i="0" dirty="0">
              <a:solidFill>
                <a:srgbClr val="000000"/>
              </a:solidFill>
              <a:effectLst/>
              <a:latin typeface="Open Sans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Hayes, N., 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Halpenny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A. and O'Toole, L., 2017.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Introducing Bronfenbrenner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London: Routledge, pp.98-124.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Mahna,V.,2020.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Whyonlinegamingmatterstothedigitaleconomy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(online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)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YourStory.com. Available at: &lt;https://yourstory.com/2020/07/online-gaming-matters-digital-economy&gt; (Accessed 6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Pearson, J., 2002.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Tackling social exclusion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2nd ed. London: Routledge, pp.18-20.</a:t>
            </a:r>
            <a:endParaRPr lang="en-GB" sz="1200" dirty="0">
              <a:solidFill>
                <a:srgbClr val="000000"/>
              </a:solidFill>
              <a:latin typeface="Open Sans"/>
            </a:endParaRP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Rogers, B., 2011.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How to manage children's challenging behaviour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 London: Paul Chapman Pub., pp.59-62.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Unicef.org. 2020.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COVID-19 has </a:t>
            </a:r>
            <a:r>
              <a:rPr lang="en-GB" sz="1200" b="0" i="1" dirty="0" err="1">
                <a:solidFill>
                  <a:srgbClr val="000000"/>
                </a:solidFill>
                <a:effectLst/>
                <a:latin typeface="Open Sans"/>
              </a:rPr>
              <a:t>abruptlypushedchildren'sdailylivesonline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(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online)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Availableat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: 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  <a:hlinkClick r:id="rId2"/>
              </a:rPr>
              <a:t>https://www.unicef.org/sites/default/files/2020-04/COVID-19-and-Its-Implications-for-Protecting-Children-Online.pdf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(Accessed 8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Zanker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C., 1991. Child Safety under Scrutiny: The Rural Child Safety Project. 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Children Australia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, (online) 16(04), pp.26-27. Available at: &lt;https://www.cambridge.org/core/journals/children-australia/article/abs/div-classtitlechild-safety-under-scrutiny-the-rural-child-safety-projectdiv/4424245FDA1642D63000AB0AD2F53CF1&gt; (Accessed 3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T3.ftcdn.net.2017.</a:t>
            </a:r>
            <a:r>
              <a:rPr lang="en-GB" sz="1200" b="0" i="1" dirty="0">
                <a:solidFill>
                  <a:srgbClr val="000000"/>
                </a:solidFill>
                <a:effectLst/>
                <a:latin typeface="Open Sans"/>
              </a:rPr>
              <a:t>T3.ftcdn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.(online</a:t>
            </a:r>
            <a:r>
              <a:rPr lang="en-GB" sz="1200" dirty="0">
                <a:solidFill>
                  <a:srgbClr val="000000"/>
                </a:solidFill>
                <a:latin typeface="Open Sans"/>
              </a:rPr>
              <a:t>)</a:t>
            </a:r>
            <a:r>
              <a:rPr lang="en-GB" sz="1200" b="0" i="0" dirty="0" err="1">
                <a:solidFill>
                  <a:srgbClr val="000000"/>
                </a:solidFill>
                <a:effectLst/>
                <a:latin typeface="Open Sans"/>
              </a:rPr>
              <a:t>Availableat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:&lt;https://t3.ftcdn.net/jpg/01/09/05/26/240_F_109052627_FykQt3g3kTd9AUFDDw1xXYut5vkTW7Ib.jpg&gt; (Accessed 2 March 2021).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Open Sans"/>
              </a:rPr>
              <a:t>1.bp.blogspot.com. 2018. [online] Available at: &lt;https://1.bp.blogspot.com/-kHp2NAGrp3M/VaKBpQmCbXI/AAAAAAAAZYg/TF7YqAVNZVQ/s1600/patterson.png&gt; [Accessed 3 March 2021].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7486357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3268</TotalTime>
  <Words>783</Words>
  <Application>Microsoft Office PowerPoint</Application>
  <PresentationFormat>Widescreen</PresentationFormat>
  <Paragraphs>51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Open Sans</vt:lpstr>
      <vt:lpstr>Tw Cen MT</vt:lpstr>
      <vt:lpstr>Circuit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Claire Freeman (1808580)</dc:creator>
  <cp:lastModifiedBy>Emma Claire Freeman (1808580)</cp:lastModifiedBy>
  <cp:revision>8</cp:revision>
  <dcterms:created xsi:type="dcterms:W3CDTF">2021-02-19T11:46:29Z</dcterms:created>
  <dcterms:modified xsi:type="dcterms:W3CDTF">2021-03-10T15:01:27Z</dcterms:modified>
</cp:coreProperties>
</file>