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6" r:id="rId7"/>
    <p:sldId id="261" r:id="rId8"/>
    <p:sldId id="262" r:id="rId9"/>
    <p:sldId id="263"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 " initials="" lastIdx="1" clrIdx="0">
    <p:extLst>
      <p:ext uri="{19B8F6BF-5375-455C-9EA6-DF929625EA0E}">
        <p15:presenceInfo xmlns:p15="http://schemas.microsoft.com/office/powerpoint/2012/main" userId="6b98ba037d2b8e4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12" autoAdjust="0"/>
    <p:restoredTop sz="94660"/>
  </p:normalViewPr>
  <p:slideViewPr>
    <p:cSldViewPr snapToGrid="0">
      <p:cViewPr varScale="1">
        <p:scale>
          <a:sx n="81" d="100"/>
          <a:sy n="81" d="100"/>
        </p:scale>
        <p:origin x="744" y="62"/>
      </p:cViewPr>
      <p:guideLst/>
    </p:cSldViewPr>
  </p:slideViewPr>
  <p:notesTextViewPr>
    <p:cViewPr>
      <p:scale>
        <a:sx n="1" d="1"/>
        <a:sy n="1" d="1"/>
      </p:scale>
      <p:origin x="0" y="-34"/>
    </p:cViewPr>
  </p:notesTextViewPr>
  <p:notesViewPr>
    <p:cSldViewPr snapToGrid="0">
      <p:cViewPr varScale="1">
        <p:scale>
          <a:sx n="65" d="100"/>
          <a:sy n="65" d="100"/>
        </p:scale>
        <p:origin x="3154" y="5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r>
              <a:rPr lang="en-US" sz="1600" b="1" i="0" u="none" strike="noStrike" baseline="0" dirty="0">
                <a:effectLst/>
              </a:rPr>
              <a:t>Serial Position Curve denoting</a:t>
            </a:r>
            <a:r>
              <a:rPr lang="en-US" sz="1600" b="1" dirty="0"/>
              <a:t> ten lists of fifteen words read to a participant,</a:t>
            </a:r>
            <a:r>
              <a:rPr lang="en-US" sz="1600" b="1" baseline="0" dirty="0"/>
              <a:t> who then recalled as many words as possible. Curve portrays the number of words recalled from each position in the list.</a:t>
            </a:r>
            <a:r>
              <a:rPr lang="en-US" sz="1600" b="1" dirty="0"/>
              <a:t> (N=1)</a:t>
            </a:r>
          </a:p>
        </c:rich>
      </c:tx>
      <c:layout>
        <c:manualLayout>
          <c:xMode val="edge"/>
          <c:yMode val="edge"/>
          <c:x val="0.14662780524527458"/>
          <c:y val="2.4154589371980676E-2"/>
        </c:manualLayout>
      </c:layout>
      <c:overlay val="0"/>
      <c:spPr>
        <a:noFill/>
        <a:ln>
          <a:noFill/>
        </a:ln>
        <a:effectLst/>
      </c:spPr>
      <c:txPr>
        <a:bodyPr rot="0" spcFirstLastPara="1" vertOverflow="ellipsis" vert="horz" wrap="square" anchor="ctr" anchorCtr="1"/>
        <a:lstStyle/>
        <a:p>
          <a:pPr algn="l">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cat>
            <c:numRef>
              <c:f>Sheet2!$B$4:$B$18</c:f>
              <c:numCache>
                <c:formatCode>General</c:formatCode>
                <c:ptCount val="15"/>
                <c:pt idx="0">
                  <c:v>1</c:v>
                </c:pt>
                <c:pt idx="1">
                  <c:v>2</c:v>
                </c:pt>
                <c:pt idx="2">
                  <c:v>3</c:v>
                </c:pt>
                <c:pt idx="3">
                  <c:v>4</c:v>
                </c:pt>
                <c:pt idx="4">
                  <c:v>5</c:v>
                </c:pt>
                <c:pt idx="5">
                  <c:v>6</c:v>
                </c:pt>
                <c:pt idx="6">
                  <c:v>7</c:v>
                </c:pt>
                <c:pt idx="7">
                  <c:v>8</c:v>
                </c:pt>
                <c:pt idx="8">
                  <c:v>9</c:v>
                </c:pt>
                <c:pt idx="9">
                  <c:v>10</c:v>
                </c:pt>
                <c:pt idx="10">
                  <c:v>11</c:v>
                </c:pt>
                <c:pt idx="11">
                  <c:v>12</c:v>
                </c:pt>
                <c:pt idx="12">
                  <c:v>13</c:v>
                </c:pt>
                <c:pt idx="13">
                  <c:v>14</c:v>
                </c:pt>
                <c:pt idx="14">
                  <c:v>15</c:v>
                </c:pt>
              </c:numCache>
            </c:numRef>
          </c:cat>
          <c:val>
            <c:numRef>
              <c:f>Sheet2!$C$4:$C$18</c:f>
              <c:numCache>
                <c:formatCode>General</c:formatCode>
                <c:ptCount val="15"/>
                <c:pt idx="0">
                  <c:v>4</c:v>
                </c:pt>
                <c:pt idx="1">
                  <c:v>3</c:v>
                </c:pt>
                <c:pt idx="2">
                  <c:v>3</c:v>
                </c:pt>
                <c:pt idx="3">
                  <c:v>3</c:v>
                </c:pt>
                <c:pt idx="4">
                  <c:v>2</c:v>
                </c:pt>
                <c:pt idx="5">
                  <c:v>4</c:v>
                </c:pt>
                <c:pt idx="6">
                  <c:v>4</c:v>
                </c:pt>
                <c:pt idx="7">
                  <c:v>3</c:v>
                </c:pt>
                <c:pt idx="8">
                  <c:v>4</c:v>
                </c:pt>
                <c:pt idx="9">
                  <c:v>4</c:v>
                </c:pt>
                <c:pt idx="10">
                  <c:v>5</c:v>
                </c:pt>
                <c:pt idx="11">
                  <c:v>6</c:v>
                </c:pt>
                <c:pt idx="12">
                  <c:v>8</c:v>
                </c:pt>
                <c:pt idx="13">
                  <c:v>9</c:v>
                </c:pt>
                <c:pt idx="14">
                  <c:v>10</c:v>
                </c:pt>
              </c:numCache>
            </c:numRef>
          </c:val>
          <c:smooth val="0"/>
          <c:extLst>
            <c:ext xmlns:c16="http://schemas.microsoft.com/office/drawing/2014/chart" uri="{C3380CC4-5D6E-409C-BE32-E72D297353CC}">
              <c16:uniqueId val="{00000000-58AA-4AC2-9BC7-164C9C85649E}"/>
            </c:ext>
          </c:extLst>
        </c:ser>
        <c:dLbls>
          <c:showLegendKey val="0"/>
          <c:showVal val="0"/>
          <c:showCatName val="0"/>
          <c:showSerName val="0"/>
          <c:showPercent val="0"/>
          <c:showBubbleSize val="0"/>
        </c:dLbls>
        <c:smooth val="0"/>
        <c:axId val="372708800"/>
        <c:axId val="372712408"/>
      </c:lineChart>
      <c:catAx>
        <c:axId val="372708800"/>
        <c:scaling>
          <c:orientation val="minMax"/>
        </c:scaling>
        <c:delete val="0"/>
        <c:axPos val="b"/>
        <c:minorGridlines>
          <c:spPr>
            <a:ln w="9525" cap="flat" cmpd="sng" algn="ctr">
              <a:solidFill>
                <a:schemeClr val="tx1">
                  <a:lumMod val="5000"/>
                  <a:lumOff val="95000"/>
                </a:schemeClr>
              </a:solidFill>
              <a:round/>
            </a:ln>
            <a:effectLst/>
          </c:spPr>
        </c:min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400" dirty="0"/>
                  <a:t>Position of word within list</a:t>
                </a:r>
              </a:p>
            </c:rich>
          </c:tx>
          <c:layout>
            <c:manualLayout>
              <c:xMode val="edge"/>
              <c:yMode val="edge"/>
              <c:x val="0.37244903066823248"/>
              <c:y val="0.9348134200616227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72712408"/>
        <c:crosses val="autoZero"/>
        <c:auto val="1"/>
        <c:lblAlgn val="ctr"/>
        <c:lblOffset val="100"/>
        <c:noMultiLvlLbl val="0"/>
      </c:catAx>
      <c:valAx>
        <c:axId val="3727124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sz="1400" dirty="0"/>
                  <a:t>Total number of words recalled</a:t>
                </a:r>
              </a:p>
              <a:p>
                <a:pPr>
                  <a:defRPr/>
                </a:pPr>
                <a:r>
                  <a:rPr lang="en-US" sz="1400" dirty="0"/>
                  <a:t>(for each position)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72708800"/>
        <c:crosses val="autoZero"/>
        <c:crossBetween val="between"/>
      </c:valAx>
      <c:spPr>
        <a:solidFill>
          <a:sysClr val="window" lastClr="FFFFFF">
            <a:lumMod val="85000"/>
            <a:alpha val="50000"/>
          </a:sysClr>
        </a:solid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19-06-03T15:53:41.203"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C6653B-2AAB-47AC-8B07-61FCBD047DC7}" type="datetimeFigureOut">
              <a:rPr lang="en-GB" smtClean="0"/>
              <a:t>06/06/2019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78641-6EFA-48C0-BAB9-05B33FF37C3D}" type="slidenum">
              <a:rPr lang="en-GB" smtClean="0"/>
              <a:t>‹#›</a:t>
            </a:fld>
            <a:endParaRPr lang="en-GB"/>
          </a:p>
        </p:txBody>
      </p:sp>
    </p:spTree>
    <p:extLst>
      <p:ext uri="{BB962C8B-B14F-4D97-AF65-F5344CB8AC3E}">
        <p14:creationId xmlns:p14="http://schemas.microsoft.com/office/powerpoint/2010/main" val="2673502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We’re going to look at some memory research, focusing on two studies carried out by psychologists and the results of my versions of those studies.</a:t>
            </a:r>
          </a:p>
        </p:txBody>
      </p:sp>
      <p:sp>
        <p:nvSpPr>
          <p:cNvPr id="4" name="Slide Number Placeholder 3"/>
          <p:cNvSpPr>
            <a:spLocks noGrp="1"/>
          </p:cNvSpPr>
          <p:nvPr>
            <p:ph type="sldNum" sz="quarter" idx="5"/>
          </p:nvPr>
        </p:nvSpPr>
        <p:spPr/>
        <p:txBody>
          <a:bodyPr/>
          <a:lstStyle/>
          <a:p>
            <a:fld id="{93978641-6EFA-48C0-BAB9-05B33FF37C3D}" type="slidenum">
              <a:rPr lang="en-GB" smtClean="0"/>
              <a:t>1</a:t>
            </a:fld>
            <a:endParaRPr lang="en-GB"/>
          </a:p>
        </p:txBody>
      </p:sp>
    </p:spTree>
    <p:extLst>
      <p:ext uri="{BB962C8B-B14F-4D97-AF65-F5344CB8AC3E}">
        <p14:creationId xmlns:p14="http://schemas.microsoft.com/office/powerpoint/2010/main" val="2141467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Firstly, it is important to look at Atkinson and </a:t>
            </a:r>
            <a:r>
              <a:rPr lang="en-GB" sz="1200" kern="1200" dirty="0" err="1">
                <a:solidFill>
                  <a:schemeClr val="tx1"/>
                </a:solidFill>
                <a:effectLst/>
                <a:latin typeface="+mn-lt"/>
                <a:ea typeface="+mn-ea"/>
                <a:cs typeface="+mn-cs"/>
              </a:rPr>
              <a:t>Shifferin’s</a:t>
            </a:r>
            <a:r>
              <a:rPr lang="en-GB" sz="1200" kern="1200" dirty="0">
                <a:solidFill>
                  <a:schemeClr val="tx1"/>
                </a:solidFill>
                <a:effectLst/>
                <a:latin typeface="+mn-lt"/>
                <a:ea typeface="+mn-ea"/>
                <a:cs typeface="+mn-cs"/>
              </a:rPr>
              <a:t> Multi-store model of memory, as this is what the studies support. Before we look at it properly, it is important to state that this model is rather simplistic and other theories are out there. </a:t>
            </a:r>
          </a:p>
          <a:p>
            <a:r>
              <a:rPr lang="en-GB" sz="1200" kern="1200" dirty="0">
                <a:solidFill>
                  <a:schemeClr val="tx1"/>
                </a:solidFill>
                <a:effectLst/>
                <a:latin typeface="+mn-lt"/>
                <a:ea typeface="+mn-ea"/>
                <a:cs typeface="+mn-cs"/>
              </a:rPr>
              <a:t>So, looking at this model, you have sensory memory which takes in all of your surroundings, if something is then given attention it moves across into your short-term memory. Once in your short-term memory if you rehearse the memory it can be transferred over into your long-term memory. If a memory is not given attention or rehearsal it is simply forgotten.</a:t>
            </a:r>
            <a:endParaRPr lang="en-GB" dirty="0"/>
          </a:p>
        </p:txBody>
      </p:sp>
      <p:sp>
        <p:nvSpPr>
          <p:cNvPr id="4" name="Slide Number Placeholder 3"/>
          <p:cNvSpPr>
            <a:spLocks noGrp="1"/>
          </p:cNvSpPr>
          <p:nvPr>
            <p:ph type="sldNum" sz="quarter" idx="5"/>
          </p:nvPr>
        </p:nvSpPr>
        <p:spPr/>
        <p:txBody>
          <a:bodyPr/>
          <a:lstStyle/>
          <a:p>
            <a:fld id="{93978641-6EFA-48C0-BAB9-05B33FF37C3D}" type="slidenum">
              <a:rPr lang="en-GB" smtClean="0"/>
              <a:t>2</a:t>
            </a:fld>
            <a:endParaRPr lang="en-GB"/>
          </a:p>
        </p:txBody>
      </p:sp>
    </p:spTree>
    <p:extLst>
      <p:ext uri="{BB962C8B-B14F-4D97-AF65-F5344CB8AC3E}">
        <p14:creationId xmlns:p14="http://schemas.microsoft.com/office/powerpoint/2010/main" val="958310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Peterson and Peterson wanted to determine the duration of short-term memory so devised a really simple but effective study. Within this study participants were shown three consonants then asked to count backwards in threes for varying intervals before having to recall the three letters. Consonants were used in order to try and avoid attaching meaning to the letters, this however does need updating constantly as KFC and GNR were used within my study and these both hold meaning now, being Kentucky Fried Chicken and Guns ‘n’ Roses. Counting backwards in threes prevents the participant from rehearsing the letters and transferring them into their long-term memory, and therefore keeping the study focused on short term memory alone. This study lead Peterson and Peterson to believe that short term memory lasts anywhere between fifteen and thirty seconds.</a:t>
            </a:r>
          </a:p>
        </p:txBody>
      </p:sp>
      <p:sp>
        <p:nvSpPr>
          <p:cNvPr id="4" name="Slide Number Placeholder 3"/>
          <p:cNvSpPr>
            <a:spLocks noGrp="1"/>
          </p:cNvSpPr>
          <p:nvPr>
            <p:ph type="sldNum" sz="quarter" idx="5"/>
          </p:nvPr>
        </p:nvSpPr>
        <p:spPr/>
        <p:txBody>
          <a:bodyPr/>
          <a:lstStyle/>
          <a:p>
            <a:fld id="{93978641-6EFA-48C0-BAB9-05B33FF37C3D}" type="slidenum">
              <a:rPr lang="en-GB" smtClean="0"/>
              <a:t>3</a:t>
            </a:fld>
            <a:endParaRPr lang="en-GB"/>
          </a:p>
        </p:txBody>
      </p:sp>
    </p:spTree>
    <p:extLst>
      <p:ext uri="{BB962C8B-B14F-4D97-AF65-F5344CB8AC3E}">
        <p14:creationId xmlns:p14="http://schemas.microsoft.com/office/powerpoint/2010/main" val="1147876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the practise run for my experiment. The main difference between this and Peterson &amp; Peterson’s study is that I used four consonants instead of three. You only score points for letters recalled in the correct place, so I unfortunately would have only scored two for my first attempt. Even though all of the letters are correct, the middle two letters are the wrong way around. It is also noteworthy that in my third attempt I recalled a B instead of a P, this is most likely due to the fact that short term memory uses acoustic cues and these letters sound similar.</a:t>
            </a:r>
          </a:p>
        </p:txBody>
      </p:sp>
      <p:sp>
        <p:nvSpPr>
          <p:cNvPr id="4" name="Slide Number Placeholder 3"/>
          <p:cNvSpPr>
            <a:spLocks noGrp="1"/>
          </p:cNvSpPr>
          <p:nvPr>
            <p:ph type="sldNum" sz="quarter" idx="5"/>
          </p:nvPr>
        </p:nvSpPr>
        <p:spPr/>
        <p:txBody>
          <a:bodyPr/>
          <a:lstStyle/>
          <a:p>
            <a:fld id="{93978641-6EFA-48C0-BAB9-05B33FF37C3D}" type="slidenum">
              <a:rPr lang="en-GB" smtClean="0"/>
              <a:t>4</a:t>
            </a:fld>
            <a:endParaRPr lang="en-GB"/>
          </a:p>
        </p:txBody>
      </p:sp>
    </p:spTree>
    <p:extLst>
      <p:ext uri="{BB962C8B-B14F-4D97-AF65-F5344CB8AC3E}">
        <p14:creationId xmlns:p14="http://schemas.microsoft.com/office/powerpoint/2010/main" val="4184039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the result of my experiment. As you can see, at a time delay of zero seconds all of the letters were recalled perfectly. However, in typical Jess fashion the rest of my results are not what you would expect. I had the best recall at the highest time delay, and the worst recall at the shortest time delay above zero. This highlights the importance of participant numbers, because as we will see on the next slide, this is not the typical result and is most likely a statistical anomaly.</a:t>
            </a:r>
          </a:p>
        </p:txBody>
      </p:sp>
      <p:sp>
        <p:nvSpPr>
          <p:cNvPr id="4" name="Slide Number Placeholder 3"/>
          <p:cNvSpPr>
            <a:spLocks noGrp="1"/>
          </p:cNvSpPr>
          <p:nvPr>
            <p:ph type="sldNum" sz="quarter" idx="5"/>
          </p:nvPr>
        </p:nvSpPr>
        <p:spPr/>
        <p:txBody>
          <a:bodyPr/>
          <a:lstStyle/>
          <a:p>
            <a:fld id="{93978641-6EFA-48C0-BAB9-05B33FF37C3D}" type="slidenum">
              <a:rPr lang="en-GB" smtClean="0"/>
              <a:t>5</a:t>
            </a:fld>
            <a:endParaRPr lang="en-GB"/>
          </a:p>
        </p:txBody>
      </p:sp>
    </p:spTree>
    <p:extLst>
      <p:ext uri="{BB962C8B-B14F-4D97-AF65-F5344CB8AC3E}">
        <p14:creationId xmlns:p14="http://schemas.microsoft.com/office/powerpoint/2010/main" val="3101997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the result of Peterson and Peterson’s study. You can clearly see that recall declined the longer the interval. This is how they came to the conclusion that short-term memory lasts between 15 and 30 seconds.</a:t>
            </a:r>
          </a:p>
        </p:txBody>
      </p:sp>
      <p:sp>
        <p:nvSpPr>
          <p:cNvPr id="4" name="Slide Number Placeholder 3"/>
          <p:cNvSpPr>
            <a:spLocks noGrp="1"/>
          </p:cNvSpPr>
          <p:nvPr>
            <p:ph type="sldNum" sz="quarter" idx="5"/>
          </p:nvPr>
        </p:nvSpPr>
        <p:spPr/>
        <p:txBody>
          <a:bodyPr/>
          <a:lstStyle/>
          <a:p>
            <a:fld id="{93978641-6EFA-48C0-BAB9-05B33FF37C3D}" type="slidenum">
              <a:rPr lang="en-GB" smtClean="0"/>
              <a:t>6</a:t>
            </a:fld>
            <a:endParaRPr lang="en-GB"/>
          </a:p>
        </p:txBody>
      </p:sp>
    </p:spTree>
    <p:extLst>
      <p:ext uri="{BB962C8B-B14F-4D97-AF65-F5344CB8AC3E}">
        <p14:creationId xmlns:p14="http://schemas.microsoft.com/office/powerpoint/2010/main" val="712920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second study we are looking at suggests the existence of two separate memory stores. Murdock got his participants to read through lists of random words and then recall as many as possible afterwards. He found that people were most likely to recall words from the beginning and end of the lists. At the start of the list participants were able to rehearse the words and therefore transfer them into their long-term memory, this is known as the primacy effect.</a:t>
            </a:r>
          </a:p>
          <a:p>
            <a:r>
              <a:rPr lang="en-GB" sz="1200" kern="1200" dirty="0">
                <a:solidFill>
                  <a:schemeClr val="tx1"/>
                </a:solidFill>
                <a:effectLst/>
                <a:latin typeface="+mn-lt"/>
                <a:ea typeface="+mn-ea"/>
                <a:cs typeface="+mn-cs"/>
              </a:rPr>
              <a:t>In the middle of the list, each new word would replace an earlier word causing it to be forgotten. Miller’s Law states that short term memory only has a capacity of between 5 and 9 items. Therefore, once that capacity is reached, earlier memories are forgotten to make way for new ones.</a:t>
            </a:r>
          </a:p>
          <a:p>
            <a:r>
              <a:rPr lang="en-GB" sz="1200" kern="1200" dirty="0">
                <a:solidFill>
                  <a:schemeClr val="tx1"/>
                </a:solidFill>
                <a:effectLst/>
                <a:latin typeface="+mn-lt"/>
                <a:ea typeface="+mn-ea"/>
                <a:cs typeface="+mn-cs"/>
              </a:rPr>
              <a:t>Words at the end of the list were still in the participants short term memory so could be recalled with ease, this is known as the recency effect.</a:t>
            </a:r>
          </a:p>
        </p:txBody>
      </p:sp>
      <p:sp>
        <p:nvSpPr>
          <p:cNvPr id="4" name="Slide Number Placeholder 3"/>
          <p:cNvSpPr>
            <a:spLocks noGrp="1"/>
          </p:cNvSpPr>
          <p:nvPr>
            <p:ph type="sldNum" sz="quarter" idx="5"/>
          </p:nvPr>
        </p:nvSpPr>
        <p:spPr/>
        <p:txBody>
          <a:bodyPr/>
          <a:lstStyle/>
          <a:p>
            <a:fld id="{93978641-6EFA-48C0-BAB9-05B33FF37C3D}" type="slidenum">
              <a:rPr lang="en-GB" smtClean="0"/>
              <a:t>7</a:t>
            </a:fld>
            <a:endParaRPr lang="en-GB"/>
          </a:p>
        </p:txBody>
      </p:sp>
    </p:spTree>
    <p:extLst>
      <p:ext uri="{BB962C8B-B14F-4D97-AF65-F5344CB8AC3E}">
        <p14:creationId xmlns:p14="http://schemas.microsoft.com/office/powerpoint/2010/main" val="3142077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what my experiment looked like. The words are not related, so it’s not easy to string them together into a sentence or story to aid with remembering them.</a:t>
            </a:r>
          </a:p>
        </p:txBody>
      </p:sp>
      <p:sp>
        <p:nvSpPr>
          <p:cNvPr id="4" name="Slide Number Placeholder 3"/>
          <p:cNvSpPr>
            <a:spLocks noGrp="1"/>
          </p:cNvSpPr>
          <p:nvPr>
            <p:ph type="sldNum" sz="quarter" idx="5"/>
          </p:nvPr>
        </p:nvSpPr>
        <p:spPr/>
        <p:txBody>
          <a:bodyPr/>
          <a:lstStyle/>
          <a:p>
            <a:fld id="{93978641-6EFA-48C0-BAB9-05B33FF37C3D}" type="slidenum">
              <a:rPr lang="en-GB" smtClean="0"/>
              <a:t>8</a:t>
            </a:fld>
            <a:endParaRPr lang="en-GB"/>
          </a:p>
        </p:txBody>
      </p:sp>
    </p:spTree>
    <p:extLst>
      <p:ext uri="{BB962C8B-B14F-4D97-AF65-F5344CB8AC3E}">
        <p14:creationId xmlns:p14="http://schemas.microsoft.com/office/powerpoint/2010/main" val="16684948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Once again, my results were not completely typical. However, you can clearly see the recency effect as I could consistently recall the last four or so words. I was attempting to rehearse the earlier words, but perhaps I didn’t rehearse them enough to transfer into my long-term memory.</a:t>
            </a:r>
          </a:p>
        </p:txBody>
      </p:sp>
      <p:sp>
        <p:nvSpPr>
          <p:cNvPr id="4" name="Slide Number Placeholder 3"/>
          <p:cNvSpPr>
            <a:spLocks noGrp="1"/>
          </p:cNvSpPr>
          <p:nvPr>
            <p:ph type="sldNum" sz="quarter" idx="5"/>
          </p:nvPr>
        </p:nvSpPr>
        <p:spPr/>
        <p:txBody>
          <a:bodyPr/>
          <a:lstStyle/>
          <a:p>
            <a:fld id="{93978641-6EFA-48C0-BAB9-05B33FF37C3D}" type="slidenum">
              <a:rPr lang="en-GB" smtClean="0"/>
              <a:t>9</a:t>
            </a:fld>
            <a:endParaRPr lang="en-GB"/>
          </a:p>
        </p:txBody>
      </p:sp>
    </p:spTree>
    <p:extLst>
      <p:ext uri="{BB962C8B-B14F-4D97-AF65-F5344CB8AC3E}">
        <p14:creationId xmlns:p14="http://schemas.microsoft.com/office/powerpoint/2010/main" val="1761662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Murdock’s results clearly showed both the primacy and recency effect. He found that this serial position effect would be the case no matter the length of the list. You would still see both the primacy and recency effect whether the list was ten words long or one hundred words long.</a:t>
            </a:r>
          </a:p>
        </p:txBody>
      </p:sp>
      <p:sp>
        <p:nvSpPr>
          <p:cNvPr id="4" name="Slide Number Placeholder 3"/>
          <p:cNvSpPr>
            <a:spLocks noGrp="1"/>
          </p:cNvSpPr>
          <p:nvPr>
            <p:ph type="sldNum" sz="quarter" idx="5"/>
          </p:nvPr>
        </p:nvSpPr>
        <p:spPr/>
        <p:txBody>
          <a:bodyPr/>
          <a:lstStyle/>
          <a:p>
            <a:fld id="{93978641-6EFA-48C0-BAB9-05B33FF37C3D}" type="slidenum">
              <a:rPr lang="en-GB" smtClean="0"/>
              <a:t>10</a:t>
            </a:fld>
            <a:endParaRPr lang="en-GB"/>
          </a:p>
        </p:txBody>
      </p:sp>
    </p:spTree>
    <p:extLst>
      <p:ext uri="{BB962C8B-B14F-4D97-AF65-F5344CB8AC3E}">
        <p14:creationId xmlns:p14="http://schemas.microsoft.com/office/powerpoint/2010/main" val="4078573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Glanzer</a:t>
            </a:r>
            <a:r>
              <a:rPr lang="en-GB" sz="1200" kern="1200" dirty="0">
                <a:solidFill>
                  <a:schemeClr val="tx1"/>
                </a:solidFill>
                <a:effectLst/>
                <a:latin typeface="+mn-lt"/>
                <a:ea typeface="+mn-ea"/>
                <a:cs typeface="+mn-cs"/>
              </a:rPr>
              <a:t> and Cunitz added validity to Murdock’s theory by showing that after a thirty second delay before recalling the words, the recency effect would disappear. The primacy effect would remain. This shows that after 30 seconds participants could no longer recall the last from the list as they had left their short-term memory. Which could also be said to add validity to Peterson &amp; Peterson’s duration theory. The primacy effect was unchanged as the participant was still able to transfer those words into their short-term memory.</a:t>
            </a:r>
          </a:p>
        </p:txBody>
      </p:sp>
      <p:sp>
        <p:nvSpPr>
          <p:cNvPr id="4" name="Slide Number Placeholder 3"/>
          <p:cNvSpPr>
            <a:spLocks noGrp="1"/>
          </p:cNvSpPr>
          <p:nvPr>
            <p:ph type="sldNum" sz="quarter" idx="5"/>
          </p:nvPr>
        </p:nvSpPr>
        <p:spPr/>
        <p:txBody>
          <a:bodyPr/>
          <a:lstStyle/>
          <a:p>
            <a:fld id="{93978641-6EFA-48C0-BAB9-05B33FF37C3D}" type="slidenum">
              <a:rPr lang="en-GB" smtClean="0"/>
              <a:t>11</a:t>
            </a:fld>
            <a:endParaRPr lang="en-GB"/>
          </a:p>
        </p:txBody>
      </p:sp>
    </p:spTree>
    <p:extLst>
      <p:ext uri="{BB962C8B-B14F-4D97-AF65-F5344CB8AC3E}">
        <p14:creationId xmlns:p14="http://schemas.microsoft.com/office/powerpoint/2010/main" val="3743486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Hopefully that has given you a brief insight into two studies using the multi-store model of memory.</a:t>
            </a:r>
          </a:p>
          <a:p>
            <a:r>
              <a:rPr lang="en-GB" sz="1200" kern="1200">
                <a:solidFill>
                  <a:schemeClr val="tx1"/>
                </a:solidFill>
                <a:effectLst/>
                <a:latin typeface="+mn-lt"/>
                <a:ea typeface="+mn-ea"/>
                <a:cs typeface="+mn-cs"/>
              </a:rPr>
              <a:t>Any questions?</a:t>
            </a:r>
          </a:p>
        </p:txBody>
      </p:sp>
      <p:sp>
        <p:nvSpPr>
          <p:cNvPr id="4" name="Slide Number Placeholder 3"/>
          <p:cNvSpPr>
            <a:spLocks noGrp="1"/>
          </p:cNvSpPr>
          <p:nvPr>
            <p:ph type="sldNum" sz="quarter" idx="5"/>
          </p:nvPr>
        </p:nvSpPr>
        <p:spPr/>
        <p:txBody>
          <a:bodyPr/>
          <a:lstStyle/>
          <a:p>
            <a:fld id="{93978641-6EFA-48C0-BAB9-05B33FF37C3D}" type="slidenum">
              <a:rPr lang="en-GB" smtClean="0"/>
              <a:t>12</a:t>
            </a:fld>
            <a:endParaRPr lang="en-GB"/>
          </a:p>
        </p:txBody>
      </p:sp>
    </p:spTree>
    <p:extLst>
      <p:ext uri="{BB962C8B-B14F-4D97-AF65-F5344CB8AC3E}">
        <p14:creationId xmlns:p14="http://schemas.microsoft.com/office/powerpoint/2010/main" val="2534070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D910-2EC0-442B-8F32-04B2E5A8C4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C930F0-7AA5-4B5A-AF7B-7829958242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AD0C83-61EE-45B1-983A-7A2E6C206DB7}"/>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5" name="Footer Placeholder 4">
            <a:extLst>
              <a:ext uri="{FF2B5EF4-FFF2-40B4-BE49-F238E27FC236}">
                <a16:creationId xmlns:a16="http://schemas.microsoft.com/office/drawing/2014/main" id="{3334B935-A577-4196-B4F2-7079FF1123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460719-A777-4404-8D77-216BC6BC0585}"/>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3228010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E9D68-E1A6-4066-95C7-880EFD178B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1332FD-229B-40B3-BE4C-2EC7F6F5FE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5AD9CA-46A5-4D83-976B-216D74869F15}"/>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5" name="Footer Placeholder 4">
            <a:extLst>
              <a:ext uri="{FF2B5EF4-FFF2-40B4-BE49-F238E27FC236}">
                <a16:creationId xmlns:a16="http://schemas.microsoft.com/office/drawing/2014/main" id="{8C66720D-7192-415A-8EE3-834586375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6C4E86-65DF-4D35-857A-7882E1B98F6F}"/>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2742450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A1A66-0640-439F-8E13-186806935B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01B3E7-0462-4674-AAC4-06925092E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F087B7-4C4A-470A-8403-450551C9C6D6}"/>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5" name="Footer Placeholder 4">
            <a:extLst>
              <a:ext uri="{FF2B5EF4-FFF2-40B4-BE49-F238E27FC236}">
                <a16:creationId xmlns:a16="http://schemas.microsoft.com/office/drawing/2014/main" id="{F87CAF49-2A2E-4FA0-BAEA-99965C090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B398D8-C642-4561-99FB-BD7AB4C79926}"/>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1828417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D770A-D2F2-453A-B7C5-9609D809FA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5568A3-5E63-4473-B5F3-186BC656F4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4ABC3B-6A92-4214-AAF2-3BE2C3E232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10D0B2C-6160-4BFB-9E8F-756AA3BAEED4}"/>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6" name="Footer Placeholder 5">
            <a:extLst>
              <a:ext uri="{FF2B5EF4-FFF2-40B4-BE49-F238E27FC236}">
                <a16:creationId xmlns:a16="http://schemas.microsoft.com/office/drawing/2014/main" id="{034D048A-A3EB-4804-AE6C-912FA72434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1A82F5-428B-4482-AA69-9B6C31DE0E49}"/>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784749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9408-3DEF-4897-9B18-C62E64489E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48B11E-784D-468B-B79C-34020E34F0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A48370-044C-4480-A9B7-2E39750CA0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39B208-8F05-40A4-8914-F30A4964B2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72D23D-2D32-4A16-9F71-0FFB0C4583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F047C7-2327-4891-B451-CBF91E49DB24}"/>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8" name="Footer Placeholder 7">
            <a:extLst>
              <a:ext uri="{FF2B5EF4-FFF2-40B4-BE49-F238E27FC236}">
                <a16:creationId xmlns:a16="http://schemas.microsoft.com/office/drawing/2014/main" id="{DBEF7858-56F1-4850-AA87-1373CA8610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14727F-0A99-4853-99A2-3E2F9E7CE82E}"/>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2789720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8CD1-3E08-44B6-A2F6-5CA036FF34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99C109-170F-493A-9D3A-85D60F278FB3}"/>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4" name="Footer Placeholder 3">
            <a:extLst>
              <a:ext uri="{FF2B5EF4-FFF2-40B4-BE49-F238E27FC236}">
                <a16:creationId xmlns:a16="http://schemas.microsoft.com/office/drawing/2014/main" id="{D152F9EF-0969-4B08-A548-BD12B7F1FB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BB72A4-7E9D-4FA8-B03E-A4E5FE7A343D}"/>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1413642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6BD0E2-EC7B-43B2-9B97-9E620094C1F1}"/>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3" name="Footer Placeholder 2">
            <a:extLst>
              <a:ext uri="{FF2B5EF4-FFF2-40B4-BE49-F238E27FC236}">
                <a16:creationId xmlns:a16="http://schemas.microsoft.com/office/drawing/2014/main" id="{35A0D608-3ADF-49AF-B517-B0B381324C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4C1559-E547-4B67-BB2D-D47A03B0F8A3}"/>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283829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3175C-5A68-4893-8E8D-A52BF43B97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2148FF-0D93-480F-A566-B4AE20455F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0D405D-C5DD-4632-9B4F-FAAFD5785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729323-20D8-4C9C-AAF8-F10AFF33C2D3}"/>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6" name="Footer Placeholder 5">
            <a:extLst>
              <a:ext uri="{FF2B5EF4-FFF2-40B4-BE49-F238E27FC236}">
                <a16:creationId xmlns:a16="http://schemas.microsoft.com/office/drawing/2014/main" id="{8A357CF8-8189-443B-BD0A-432E87F573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DE7411-4F9D-460F-8C74-BBDB3C764F5C}"/>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332699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90FB0-F2D4-44EF-8E02-13527CCFAB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CFD8B6-4CB8-45B0-B82E-435AB4DC60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EB1B9F-EA4C-4F61-BF46-368BDE2C5B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E15DC7-0E54-49F0-943F-BE3FE7EBF884}"/>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6" name="Footer Placeholder 5">
            <a:extLst>
              <a:ext uri="{FF2B5EF4-FFF2-40B4-BE49-F238E27FC236}">
                <a16:creationId xmlns:a16="http://schemas.microsoft.com/office/drawing/2014/main" id="{91AE29E2-E121-4387-A2BE-BF1B8D4D87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018201-0C76-4367-97EF-E91318021935}"/>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2422594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7063-19F9-4C62-8188-D6F5BC4A5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A462C7-4E97-43AE-B9E9-2292555FF7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56AAF5-5CED-4BE5-BDDB-0A730ABC63EC}"/>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5" name="Footer Placeholder 4">
            <a:extLst>
              <a:ext uri="{FF2B5EF4-FFF2-40B4-BE49-F238E27FC236}">
                <a16:creationId xmlns:a16="http://schemas.microsoft.com/office/drawing/2014/main" id="{E61B694F-D073-4231-A0E8-C752AE7E1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60730-D015-4A5C-A5C9-10E1A67786F8}"/>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919212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144F6B-E9B8-42A0-9CFE-5BEC0E64C5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71CEAE-9BB8-446A-A0CA-CE2CF1C58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C089E9-6ACA-43D1-9E66-C0EAA11F9900}"/>
              </a:ext>
            </a:extLst>
          </p:cNvPr>
          <p:cNvSpPr>
            <a:spLocks noGrp="1"/>
          </p:cNvSpPr>
          <p:nvPr>
            <p:ph type="dt" sz="half" idx="10"/>
          </p:nvPr>
        </p:nvSpPr>
        <p:spPr/>
        <p:txBody>
          <a:bodyPr/>
          <a:lstStyle/>
          <a:p>
            <a:fld id="{E9EAC160-CF6D-4F54-ABFC-181D9D41C347}" type="datetimeFigureOut">
              <a:rPr lang="en-GB" smtClean="0"/>
              <a:t>06/06/2019</a:t>
            </a:fld>
            <a:endParaRPr lang="en-GB"/>
          </a:p>
        </p:txBody>
      </p:sp>
      <p:sp>
        <p:nvSpPr>
          <p:cNvPr id="5" name="Footer Placeholder 4">
            <a:extLst>
              <a:ext uri="{FF2B5EF4-FFF2-40B4-BE49-F238E27FC236}">
                <a16:creationId xmlns:a16="http://schemas.microsoft.com/office/drawing/2014/main" id="{12BFB296-30DB-4969-A660-A998656387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1E6BF-3119-4452-B3AC-332FEEC0AFCF}"/>
              </a:ext>
            </a:extLst>
          </p:cNvPr>
          <p:cNvSpPr>
            <a:spLocks noGrp="1"/>
          </p:cNvSpPr>
          <p:nvPr>
            <p:ph type="sldNum" sz="quarter" idx="12"/>
          </p:nvPr>
        </p:nvSpPr>
        <p:spPr/>
        <p:txBody>
          <a:bodyPr/>
          <a:lstStyle/>
          <a:p>
            <a:fld id="{A4E832CD-7DDE-4F32-9109-B503A13AEAE3}" type="slidenum">
              <a:rPr lang="en-GB" smtClean="0"/>
              <a:t>‹#›</a:t>
            </a:fld>
            <a:endParaRPr lang="en-GB"/>
          </a:p>
        </p:txBody>
      </p:sp>
    </p:spTree>
    <p:extLst>
      <p:ext uri="{BB962C8B-B14F-4D97-AF65-F5344CB8AC3E}">
        <p14:creationId xmlns:p14="http://schemas.microsoft.com/office/powerpoint/2010/main" val="1891282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23E7F7-AADF-46FE-8BBB-7CE3C55A0C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DDE45F-2ED9-419A-B318-F13750CC44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E40A65-C409-488E-A3F7-821C3705B9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EAC160-CF6D-4F54-ABFC-181D9D41C347}" type="datetimeFigureOut">
              <a:rPr lang="en-GB" smtClean="0"/>
              <a:t>06/06/2019</a:t>
            </a:fld>
            <a:endParaRPr lang="en-GB"/>
          </a:p>
        </p:txBody>
      </p:sp>
      <p:sp>
        <p:nvSpPr>
          <p:cNvPr id="5" name="Footer Placeholder 4">
            <a:extLst>
              <a:ext uri="{FF2B5EF4-FFF2-40B4-BE49-F238E27FC236}">
                <a16:creationId xmlns:a16="http://schemas.microsoft.com/office/drawing/2014/main" id="{089882D5-14A1-487C-A1F5-2B985D1C38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96AF87-D300-4AA9-96B6-0272AA811B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E832CD-7DDE-4F32-9109-B503A13AEAE3}" type="slidenum">
              <a:rPr lang="en-GB" smtClean="0"/>
              <a:t>‹#›</a:t>
            </a:fld>
            <a:endParaRPr lang="en-GB"/>
          </a:p>
        </p:txBody>
      </p:sp>
    </p:spTree>
    <p:extLst>
      <p:ext uri="{BB962C8B-B14F-4D97-AF65-F5344CB8AC3E}">
        <p14:creationId xmlns:p14="http://schemas.microsoft.com/office/powerpoint/2010/main" val="700729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me.me/i/ill-never-remember-all-that-com-12173746" TargetMode="Externa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simplypsychology.org/primacy-recency.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dawsonera-com.ezproxy.uwtsd.ac.uk/abstract/9781444128086"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simplypsychology.org/primacy-recenc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01B830-22CF-490C-A74B-DB4E9617A4C5}"/>
              </a:ext>
            </a:extLst>
          </p:cNvPr>
          <p:cNvPicPr>
            <a:picLocks noChangeAspect="1"/>
          </p:cNvPicPr>
          <p:nvPr/>
        </p:nvPicPr>
        <p:blipFill rotWithShape="1">
          <a:blip r:embed="rId3"/>
          <a:srcRect t="8141" b="19044"/>
          <a:stretch/>
        </p:blipFill>
        <p:spPr>
          <a:xfrm>
            <a:off x="0" y="-92289"/>
            <a:ext cx="12191980" cy="6857990"/>
          </a:xfrm>
          <a:prstGeom prst="rect">
            <a:avLst/>
          </a:prstGeom>
          <a:solidFill>
            <a:schemeClr val="accent1">
              <a:lumMod val="60000"/>
              <a:lumOff val="40000"/>
            </a:schemeClr>
          </a:solidFill>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155D5DA-44F1-4FDC-851F-CCA8B1EDF88F}"/>
              </a:ext>
            </a:extLst>
          </p:cNvPr>
          <p:cNvSpPr>
            <a:spLocks noGrp="1"/>
          </p:cNvSpPr>
          <p:nvPr>
            <p:ph type="ctrTitle"/>
          </p:nvPr>
        </p:nvSpPr>
        <p:spPr>
          <a:xfrm>
            <a:off x="8022021" y="3231931"/>
            <a:ext cx="3852041" cy="1834056"/>
          </a:xfrm>
          <a:noFill/>
        </p:spPr>
        <p:txBody>
          <a:bodyPr>
            <a:normAutofit/>
          </a:bodyPr>
          <a:lstStyle/>
          <a:p>
            <a:r>
              <a:rPr lang="en-GB" sz="4000" dirty="0">
                <a:latin typeface="Bahnschrift" panose="020B0502040204020203" pitchFamily="34" charset="0"/>
              </a:rPr>
              <a:t>Memory Research</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7052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Arrow: U-Turn 20">
            <a:extLst>
              <a:ext uri="{FF2B5EF4-FFF2-40B4-BE49-F238E27FC236}">
                <a16:creationId xmlns:a16="http://schemas.microsoft.com/office/drawing/2014/main" id="{E95A6663-F0C2-4687-9ECC-2ADFC3AFFEA4}"/>
              </a:ext>
            </a:extLst>
          </p:cNvPr>
          <p:cNvSpPr/>
          <p:nvPr/>
        </p:nvSpPr>
        <p:spPr>
          <a:xfrm flipH="1">
            <a:off x="7417492" y="2303217"/>
            <a:ext cx="1358155" cy="1005008"/>
          </a:xfrm>
          <a:prstGeom prst="utur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Rectangle: Rounded Corners 24">
            <a:extLst>
              <a:ext uri="{FF2B5EF4-FFF2-40B4-BE49-F238E27FC236}">
                <a16:creationId xmlns:a16="http://schemas.microsoft.com/office/drawing/2014/main" id="{ADAFFC98-E3C9-471B-AEFA-062C7986C15D}"/>
              </a:ext>
            </a:extLst>
          </p:cNvPr>
          <p:cNvSpPr/>
          <p:nvPr/>
        </p:nvSpPr>
        <p:spPr>
          <a:xfrm>
            <a:off x="8166048" y="1866674"/>
            <a:ext cx="1247775" cy="852564"/>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BA2C8CAD-BE07-4EE2-B86F-35D052189B0E}"/>
              </a:ext>
            </a:extLst>
          </p:cNvPr>
          <p:cNvSpPr/>
          <p:nvPr/>
        </p:nvSpPr>
        <p:spPr>
          <a:xfrm>
            <a:off x="9623465" y="3096505"/>
            <a:ext cx="1352550" cy="172778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FE2B25D3-3461-4D93-A854-17EF2C825FE6}"/>
              </a:ext>
            </a:extLst>
          </p:cNvPr>
          <p:cNvSpPr/>
          <p:nvPr/>
        </p:nvSpPr>
        <p:spPr>
          <a:xfrm>
            <a:off x="6880173" y="3083580"/>
            <a:ext cx="1352550" cy="172778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D8D82C6C-1AC7-4B5B-8BAE-30AA13C9BE5C}"/>
              </a:ext>
            </a:extLst>
          </p:cNvPr>
          <p:cNvSpPr/>
          <p:nvPr/>
        </p:nvSpPr>
        <p:spPr>
          <a:xfrm>
            <a:off x="4155977" y="3082070"/>
            <a:ext cx="1352550" cy="172778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74" name="Rectangle 73">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ADA5E1-D42D-4618-82A5-98FB821659FB}"/>
              </a:ext>
            </a:extLst>
          </p:cNvPr>
          <p:cNvSpPr>
            <a:spLocks noGrp="1"/>
          </p:cNvSpPr>
          <p:nvPr>
            <p:ph type="title"/>
          </p:nvPr>
        </p:nvSpPr>
        <p:spPr>
          <a:xfrm>
            <a:off x="641957" y="239497"/>
            <a:ext cx="2743200" cy="2743200"/>
          </a:xfrm>
          <a:prstGeom prst="ellipse">
            <a:avLst/>
          </a:prstGeom>
          <a:solidFill>
            <a:schemeClr val="accent1">
              <a:lumMod val="75000"/>
            </a:schemeClr>
          </a:solidFill>
          <a:ln w="127000" cmpd="thinThick">
            <a:solidFill>
              <a:srgbClr val="262626"/>
            </a:solidFill>
          </a:ln>
        </p:spPr>
        <p:txBody>
          <a:bodyPr>
            <a:normAutofit/>
          </a:bodyPr>
          <a:lstStyle/>
          <a:p>
            <a:pPr algn="ctr"/>
            <a:r>
              <a:rPr lang="en-GB" sz="2600" dirty="0">
                <a:solidFill>
                  <a:srgbClr val="FFFFFF"/>
                </a:solidFill>
              </a:rPr>
              <a:t>Atkinson &amp; </a:t>
            </a:r>
            <a:r>
              <a:rPr lang="en-GB" sz="2600" dirty="0" err="1">
                <a:solidFill>
                  <a:srgbClr val="FFFFFF"/>
                </a:solidFill>
              </a:rPr>
              <a:t>Shifferin</a:t>
            </a:r>
            <a:r>
              <a:rPr lang="en-GB" sz="2600" dirty="0">
                <a:solidFill>
                  <a:srgbClr val="FFFFFF"/>
                </a:solidFill>
              </a:rPr>
              <a:t> </a:t>
            </a:r>
            <a:br>
              <a:rPr lang="en-GB" sz="2600" dirty="0">
                <a:solidFill>
                  <a:srgbClr val="FFFFFF"/>
                </a:solidFill>
              </a:rPr>
            </a:br>
            <a:r>
              <a:rPr lang="en-GB" sz="2600" dirty="0">
                <a:solidFill>
                  <a:srgbClr val="FFFFFF"/>
                </a:solidFill>
              </a:rPr>
              <a:t>(1971)</a:t>
            </a:r>
          </a:p>
        </p:txBody>
      </p:sp>
      <p:sp>
        <p:nvSpPr>
          <p:cNvPr id="1031" name="Content Placeholder 1030">
            <a:extLst>
              <a:ext uri="{FF2B5EF4-FFF2-40B4-BE49-F238E27FC236}">
                <a16:creationId xmlns:a16="http://schemas.microsoft.com/office/drawing/2014/main" id="{2A785613-94D3-4EB0-B38E-5C12C975FF49}"/>
              </a:ext>
            </a:extLst>
          </p:cNvPr>
          <p:cNvSpPr>
            <a:spLocks noGrp="1"/>
          </p:cNvSpPr>
          <p:nvPr>
            <p:ph idx="1"/>
          </p:nvPr>
        </p:nvSpPr>
        <p:spPr>
          <a:xfrm>
            <a:off x="4049618" y="5517209"/>
            <a:ext cx="7188199" cy="397341"/>
          </a:xfrm>
          <a:solidFill>
            <a:srgbClr val="FF0000">
              <a:alpha val="80000"/>
            </a:srgbClr>
          </a:solidFill>
          <a:ln w="15875">
            <a:solidFill>
              <a:schemeClr val="tx1"/>
            </a:solidFill>
          </a:ln>
        </p:spPr>
        <p:txBody>
          <a:bodyPr>
            <a:normAutofit/>
          </a:bodyPr>
          <a:lstStyle/>
          <a:p>
            <a:pPr marL="0" indent="0" algn="ctr">
              <a:buNone/>
            </a:pPr>
            <a:r>
              <a:rPr lang="en-US" sz="1800" dirty="0">
                <a:latin typeface="Engravers MT" panose="02090707080505020304" pitchFamily="18" charset="0"/>
              </a:rPr>
              <a:t>F o r g o t </a:t>
            </a:r>
            <a:r>
              <a:rPr lang="en-US" sz="1800" dirty="0" err="1">
                <a:latin typeface="Engravers MT" panose="02090707080505020304" pitchFamily="18" charset="0"/>
              </a:rPr>
              <a:t>t</a:t>
            </a:r>
            <a:r>
              <a:rPr lang="en-US" sz="1800" dirty="0">
                <a:latin typeface="Engravers MT" panose="02090707080505020304" pitchFamily="18" charset="0"/>
              </a:rPr>
              <a:t> e n</a:t>
            </a:r>
          </a:p>
        </p:txBody>
      </p:sp>
      <p:cxnSp>
        <p:nvCxnSpPr>
          <p:cNvPr id="8" name="Straight Arrow Connector 7">
            <a:extLst>
              <a:ext uri="{FF2B5EF4-FFF2-40B4-BE49-F238E27FC236}">
                <a16:creationId xmlns:a16="http://schemas.microsoft.com/office/drawing/2014/main" id="{25D1BE64-4106-4079-BED0-C2DB1EE50C27}"/>
              </a:ext>
            </a:extLst>
          </p:cNvPr>
          <p:cNvCxnSpPr/>
          <p:nvPr/>
        </p:nvCxnSpPr>
        <p:spPr>
          <a:xfrm>
            <a:off x="4880015" y="4914408"/>
            <a:ext cx="0" cy="5126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844D864-1899-4CA7-AE89-A4A152A6C50A}"/>
              </a:ext>
            </a:extLst>
          </p:cNvPr>
          <p:cNvCxnSpPr/>
          <p:nvPr/>
        </p:nvCxnSpPr>
        <p:spPr>
          <a:xfrm>
            <a:off x="10299740" y="4914408"/>
            <a:ext cx="0" cy="5126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FC03E9C-3779-4604-BBBF-137D9E77326A}"/>
              </a:ext>
            </a:extLst>
          </p:cNvPr>
          <p:cNvSpPr txBox="1"/>
          <p:nvPr/>
        </p:nvSpPr>
        <p:spPr>
          <a:xfrm>
            <a:off x="4375104" y="3626502"/>
            <a:ext cx="1209670" cy="646331"/>
          </a:xfrm>
          <a:prstGeom prst="rect">
            <a:avLst/>
          </a:prstGeom>
          <a:noFill/>
        </p:spPr>
        <p:txBody>
          <a:bodyPr wrap="square" rtlCol="0">
            <a:spAutoFit/>
          </a:bodyPr>
          <a:lstStyle/>
          <a:p>
            <a:r>
              <a:rPr lang="en-GB" dirty="0"/>
              <a:t>Sensory Memory</a:t>
            </a:r>
          </a:p>
        </p:txBody>
      </p:sp>
      <p:sp>
        <p:nvSpPr>
          <p:cNvPr id="10" name="TextBox 9">
            <a:extLst>
              <a:ext uri="{FF2B5EF4-FFF2-40B4-BE49-F238E27FC236}">
                <a16:creationId xmlns:a16="http://schemas.microsoft.com/office/drawing/2014/main" id="{69499BBB-3C8E-4948-9DC6-6E78F548943A}"/>
              </a:ext>
            </a:extLst>
          </p:cNvPr>
          <p:cNvSpPr txBox="1"/>
          <p:nvPr/>
        </p:nvSpPr>
        <p:spPr>
          <a:xfrm>
            <a:off x="6990935" y="3484298"/>
            <a:ext cx="1352550" cy="923330"/>
          </a:xfrm>
          <a:prstGeom prst="rect">
            <a:avLst/>
          </a:prstGeom>
          <a:noFill/>
        </p:spPr>
        <p:txBody>
          <a:bodyPr wrap="square" rtlCol="0">
            <a:spAutoFit/>
          </a:bodyPr>
          <a:lstStyle/>
          <a:p>
            <a:r>
              <a:rPr lang="en-GB" dirty="0"/>
              <a:t>Short Term Memory</a:t>
            </a:r>
          </a:p>
          <a:p>
            <a:r>
              <a:rPr lang="en-GB" dirty="0"/>
              <a:t>(STM)</a:t>
            </a:r>
          </a:p>
        </p:txBody>
      </p:sp>
      <p:sp>
        <p:nvSpPr>
          <p:cNvPr id="11" name="TextBox 10">
            <a:extLst>
              <a:ext uri="{FF2B5EF4-FFF2-40B4-BE49-F238E27FC236}">
                <a16:creationId xmlns:a16="http://schemas.microsoft.com/office/drawing/2014/main" id="{87A5DDC5-8944-422C-9717-FB0F0D323D77}"/>
              </a:ext>
            </a:extLst>
          </p:cNvPr>
          <p:cNvSpPr txBox="1"/>
          <p:nvPr/>
        </p:nvSpPr>
        <p:spPr>
          <a:xfrm>
            <a:off x="9742392" y="3498733"/>
            <a:ext cx="1495425" cy="923330"/>
          </a:xfrm>
          <a:prstGeom prst="rect">
            <a:avLst/>
          </a:prstGeom>
          <a:noFill/>
        </p:spPr>
        <p:txBody>
          <a:bodyPr wrap="square" rtlCol="0">
            <a:spAutoFit/>
          </a:bodyPr>
          <a:lstStyle/>
          <a:p>
            <a:r>
              <a:rPr lang="en-GB" dirty="0"/>
              <a:t>Long Term Memory</a:t>
            </a:r>
          </a:p>
          <a:p>
            <a:r>
              <a:rPr lang="en-GB" dirty="0"/>
              <a:t>(LTM)</a:t>
            </a:r>
          </a:p>
        </p:txBody>
      </p:sp>
      <p:sp>
        <p:nvSpPr>
          <p:cNvPr id="14" name="Arrow: Right 13">
            <a:extLst>
              <a:ext uri="{FF2B5EF4-FFF2-40B4-BE49-F238E27FC236}">
                <a16:creationId xmlns:a16="http://schemas.microsoft.com/office/drawing/2014/main" id="{5AE69479-1620-454E-9043-207A0A98FB9A}"/>
              </a:ext>
            </a:extLst>
          </p:cNvPr>
          <p:cNvSpPr/>
          <p:nvPr/>
        </p:nvSpPr>
        <p:spPr>
          <a:xfrm>
            <a:off x="5584774" y="3729728"/>
            <a:ext cx="1219152" cy="5431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0EFB24D5-13A8-4701-A7ED-68E4A21C17BF}"/>
              </a:ext>
            </a:extLst>
          </p:cNvPr>
          <p:cNvSpPr txBox="1"/>
          <p:nvPr/>
        </p:nvSpPr>
        <p:spPr>
          <a:xfrm>
            <a:off x="5634353" y="3847391"/>
            <a:ext cx="914670" cy="307777"/>
          </a:xfrm>
          <a:prstGeom prst="rect">
            <a:avLst/>
          </a:prstGeom>
          <a:noFill/>
        </p:spPr>
        <p:txBody>
          <a:bodyPr wrap="square" rtlCol="0">
            <a:spAutoFit/>
          </a:bodyPr>
          <a:lstStyle/>
          <a:p>
            <a:r>
              <a:rPr lang="en-GB" sz="1400" dirty="0"/>
              <a:t>Attention</a:t>
            </a:r>
          </a:p>
        </p:txBody>
      </p:sp>
      <p:sp>
        <p:nvSpPr>
          <p:cNvPr id="16" name="Arrow: Right 15">
            <a:extLst>
              <a:ext uri="{FF2B5EF4-FFF2-40B4-BE49-F238E27FC236}">
                <a16:creationId xmlns:a16="http://schemas.microsoft.com/office/drawing/2014/main" id="{AF610298-C347-4DA5-BC81-CCF233474507}"/>
              </a:ext>
            </a:extLst>
          </p:cNvPr>
          <p:cNvSpPr/>
          <p:nvPr/>
        </p:nvSpPr>
        <p:spPr>
          <a:xfrm>
            <a:off x="8370792" y="3314208"/>
            <a:ext cx="1114604" cy="4155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Arrow: Right 22">
            <a:extLst>
              <a:ext uri="{FF2B5EF4-FFF2-40B4-BE49-F238E27FC236}">
                <a16:creationId xmlns:a16="http://schemas.microsoft.com/office/drawing/2014/main" id="{54C1A983-99F0-49E8-98D3-D9D3E560F879}"/>
              </a:ext>
            </a:extLst>
          </p:cNvPr>
          <p:cNvSpPr/>
          <p:nvPr/>
        </p:nvSpPr>
        <p:spPr>
          <a:xfrm rot="10800000">
            <a:off x="8370792" y="4194423"/>
            <a:ext cx="1114604" cy="4155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213B149-8B9D-40FA-80EB-86E632A8BD99}"/>
              </a:ext>
            </a:extLst>
          </p:cNvPr>
          <p:cNvSpPr txBox="1"/>
          <p:nvPr/>
        </p:nvSpPr>
        <p:spPr>
          <a:xfrm>
            <a:off x="8454247" y="3382746"/>
            <a:ext cx="809625" cy="307777"/>
          </a:xfrm>
          <a:prstGeom prst="rect">
            <a:avLst/>
          </a:prstGeom>
          <a:noFill/>
        </p:spPr>
        <p:txBody>
          <a:bodyPr wrap="square" rtlCol="0">
            <a:spAutoFit/>
          </a:bodyPr>
          <a:lstStyle/>
          <a:p>
            <a:r>
              <a:rPr lang="en-GB" sz="1400" dirty="0"/>
              <a:t>Transfer</a:t>
            </a:r>
          </a:p>
        </p:txBody>
      </p:sp>
      <p:sp>
        <p:nvSpPr>
          <p:cNvPr id="20" name="TextBox 19">
            <a:extLst>
              <a:ext uri="{FF2B5EF4-FFF2-40B4-BE49-F238E27FC236}">
                <a16:creationId xmlns:a16="http://schemas.microsoft.com/office/drawing/2014/main" id="{C53D9806-1326-428F-B9A8-F236CAEE1354}"/>
              </a:ext>
            </a:extLst>
          </p:cNvPr>
          <p:cNvSpPr txBox="1"/>
          <p:nvPr/>
        </p:nvSpPr>
        <p:spPr>
          <a:xfrm>
            <a:off x="8623248" y="4272833"/>
            <a:ext cx="862148" cy="307777"/>
          </a:xfrm>
          <a:prstGeom prst="rect">
            <a:avLst/>
          </a:prstGeom>
          <a:noFill/>
        </p:spPr>
        <p:txBody>
          <a:bodyPr wrap="square" rtlCol="0">
            <a:spAutoFit/>
          </a:bodyPr>
          <a:lstStyle/>
          <a:p>
            <a:r>
              <a:rPr lang="en-GB" sz="1400" dirty="0"/>
              <a:t>Retrieval</a:t>
            </a:r>
          </a:p>
        </p:txBody>
      </p:sp>
      <p:sp>
        <p:nvSpPr>
          <p:cNvPr id="24" name="TextBox 23">
            <a:extLst>
              <a:ext uri="{FF2B5EF4-FFF2-40B4-BE49-F238E27FC236}">
                <a16:creationId xmlns:a16="http://schemas.microsoft.com/office/drawing/2014/main" id="{1674741C-8C04-4FCD-BAD6-DF9644058718}"/>
              </a:ext>
            </a:extLst>
          </p:cNvPr>
          <p:cNvSpPr txBox="1"/>
          <p:nvPr/>
        </p:nvSpPr>
        <p:spPr>
          <a:xfrm>
            <a:off x="8232723" y="1990233"/>
            <a:ext cx="1114604" cy="646331"/>
          </a:xfrm>
          <a:prstGeom prst="rect">
            <a:avLst/>
          </a:prstGeom>
          <a:noFill/>
        </p:spPr>
        <p:txBody>
          <a:bodyPr wrap="square" rtlCol="0">
            <a:spAutoFit/>
          </a:bodyPr>
          <a:lstStyle/>
          <a:p>
            <a:r>
              <a:rPr lang="en-GB" dirty="0"/>
              <a:t>Rehearsal Buffer</a:t>
            </a:r>
          </a:p>
        </p:txBody>
      </p:sp>
      <p:cxnSp>
        <p:nvCxnSpPr>
          <p:cNvPr id="29" name="Straight Arrow Connector 28">
            <a:extLst>
              <a:ext uri="{FF2B5EF4-FFF2-40B4-BE49-F238E27FC236}">
                <a16:creationId xmlns:a16="http://schemas.microsoft.com/office/drawing/2014/main" id="{500D0E5C-A211-46C7-9653-2CC6F8844086}"/>
              </a:ext>
            </a:extLst>
          </p:cNvPr>
          <p:cNvCxnSpPr/>
          <p:nvPr/>
        </p:nvCxnSpPr>
        <p:spPr>
          <a:xfrm>
            <a:off x="7566065" y="4914407"/>
            <a:ext cx="0" cy="5126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Arrow: Right 25">
            <a:extLst>
              <a:ext uri="{FF2B5EF4-FFF2-40B4-BE49-F238E27FC236}">
                <a16:creationId xmlns:a16="http://schemas.microsoft.com/office/drawing/2014/main" id="{7F6A9AA3-C9AB-42CB-8194-9D3453ED684B}"/>
              </a:ext>
            </a:extLst>
          </p:cNvPr>
          <p:cNvSpPr/>
          <p:nvPr/>
        </p:nvSpPr>
        <p:spPr>
          <a:xfrm>
            <a:off x="2353662" y="3729728"/>
            <a:ext cx="1597533"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07D7272F-922E-4BC0-82CA-22121901DEA0}"/>
              </a:ext>
            </a:extLst>
          </p:cNvPr>
          <p:cNvSpPr txBox="1"/>
          <p:nvPr/>
        </p:nvSpPr>
        <p:spPr>
          <a:xfrm>
            <a:off x="2641936" y="3785836"/>
            <a:ext cx="1303201" cy="369332"/>
          </a:xfrm>
          <a:prstGeom prst="rect">
            <a:avLst/>
          </a:prstGeom>
          <a:noFill/>
        </p:spPr>
        <p:txBody>
          <a:bodyPr wrap="square" rtlCol="0">
            <a:spAutoFit/>
          </a:bodyPr>
          <a:lstStyle/>
          <a:p>
            <a:r>
              <a:rPr lang="en-GB" dirty="0"/>
              <a:t>Stimuli</a:t>
            </a:r>
          </a:p>
        </p:txBody>
      </p:sp>
      <p:sp>
        <p:nvSpPr>
          <p:cNvPr id="28" name="TextBox 27">
            <a:extLst>
              <a:ext uri="{FF2B5EF4-FFF2-40B4-BE49-F238E27FC236}">
                <a16:creationId xmlns:a16="http://schemas.microsoft.com/office/drawing/2014/main" id="{A5FD32A0-5C66-420A-9A06-6DA1FC957C47}"/>
              </a:ext>
            </a:extLst>
          </p:cNvPr>
          <p:cNvSpPr txBox="1"/>
          <p:nvPr/>
        </p:nvSpPr>
        <p:spPr>
          <a:xfrm>
            <a:off x="1090679" y="2200764"/>
            <a:ext cx="1881121" cy="369332"/>
          </a:xfrm>
          <a:prstGeom prst="rect">
            <a:avLst/>
          </a:prstGeom>
          <a:noFill/>
        </p:spPr>
        <p:txBody>
          <a:bodyPr wrap="square" rtlCol="0">
            <a:spAutoFit/>
          </a:bodyPr>
          <a:lstStyle/>
          <a:p>
            <a:r>
              <a:rPr lang="en-GB" dirty="0"/>
              <a:t>(Gross, 2010:262)</a:t>
            </a:r>
          </a:p>
        </p:txBody>
      </p:sp>
      <p:sp>
        <p:nvSpPr>
          <p:cNvPr id="30" name="TextBox 29">
            <a:extLst>
              <a:ext uri="{FF2B5EF4-FFF2-40B4-BE49-F238E27FC236}">
                <a16:creationId xmlns:a16="http://schemas.microsoft.com/office/drawing/2014/main" id="{4B52BCAB-8E89-41F8-82C2-D4C7EFCAFCF4}"/>
              </a:ext>
            </a:extLst>
          </p:cNvPr>
          <p:cNvSpPr txBox="1"/>
          <p:nvPr/>
        </p:nvSpPr>
        <p:spPr>
          <a:xfrm>
            <a:off x="4321548" y="310241"/>
            <a:ext cx="6862713" cy="707886"/>
          </a:xfrm>
          <a:prstGeom prst="rect">
            <a:avLst/>
          </a:prstGeom>
          <a:noFill/>
        </p:spPr>
        <p:txBody>
          <a:bodyPr wrap="square" rtlCol="0">
            <a:spAutoFit/>
          </a:bodyPr>
          <a:lstStyle/>
          <a:p>
            <a:r>
              <a:rPr lang="en-GB" sz="4000" dirty="0"/>
              <a:t>Multi-Store Model of Memory</a:t>
            </a:r>
          </a:p>
        </p:txBody>
      </p:sp>
    </p:spTree>
    <p:extLst>
      <p:ext uri="{BB962C8B-B14F-4D97-AF65-F5344CB8AC3E}">
        <p14:creationId xmlns:p14="http://schemas.microsoft.com/office/powerpoint/2010/main" val="772031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F801AB8-FBC9-4579-80B2-B796D52C67EC}"/>
              </a:ext>
            </a:extLst>
          </p:cNvPr>
          <p:cNvSpPr>
            <a:spLocks noGrp="1"/>
          </p:cNvSpPr>
          <p:nvPr>
            <p:ph type="title"/>
          </p:nvPr>
        </p:nvSpPr>
        <p:spPr>
          <a:xfrm>
            <a:off x="640079" y="2048951"/>
            <a:ext cx="3669161" cy="2760098"/>
          </a:xfrm>
        </p:spPr>
        <p:txBody>
          <a:bodyPr>
            <a:normAutofit/>
          </a:bodyPr>
          <a:lstStyle/>
          <a:p>
            <a:r>
              <a:rPr lang="en-GB" dirty="0">
                <a:solidFill>
                  <a:srgbClr val="FFFFFF"/>
                </a:solidFill>
              </a:rPr>
              <a:t>Peterson &amp; Peterson (1959)</a:t>
            </a:r>
          </a:p>
        </p:txBody>
      </p:sp>
      <p:sp>
        <p:nvSpPr>
          <p:cNvPr id="3" name="Content Placeholder 2">
            <a:extLst>
              <a:ext uri="{FF2B5EF4-FFF2-40B4-BE49-F238E27FC236}">
                <a16:creationId xmlns:a16="http://schemas.microsoft.com/office/drawing/2014/main" id="{0FCA6F7E-886A-4018-B546-EEA964A0D864}"/>
              </a:ext>
            </a:extLst>
          </p:cNvPr>
          <p:cNvSpPr>
            <a:spLocks noGrp="1"/>
          </p:cNvSpPr>
          <p:nvPr>
            <p:ph idx="1"/>
          </p:nvPr>
        </p:nvSpPr>
        <p:spPr>
          <a:xfrm>
            <a:off x="6090574" y="801866"/>
            <a:ext cx="5306084" cy="5230634"/>
          </a:xfrm>
        </p:spPr>
        <p:txBody>
          <a:bodyPr anchor="ctr">
            <a:normAutofit/>
          </a:bodyPr>
          <a:lstStyle/>
          <a:p>
            <a:r>
              <a:rPr lang="en-GB" sz="2200">
                <a:solidFill>
                  <a:srgbClr val="000000"/>
                </a:solidFill>
              </a:rPr>
              <a:t>Participants shown 3 consonants then asked to count backwards in threes for varying intervals before recalling letters.</a:t>
            </a:r>
          </a:p>
          <a:p>
            <a:r>
              <a:rPr lang="en-GB" sz="2200">
                <a:solidFill>
                  <a:srgbClr val="000000"/>
                </a:solidFill>
              </a:rPr>
              <a:t>Consonants used to try and avoid meaning being connected to the letters – This needs to be updated as KFC and GNR have meaning now!</a:t>
            </a:r>
          </a:p>
          <a:p>
            <a:r>
              <a:rPr lang="en-GB" sz="2200">
                <a:solidFill>
                  <a:srgbClr val="000000"/>
                </a:solidFill>
              </a:rPr>
              <a:t>Counting backwards in threes means rehearsing the letters is difficult and therefore memory comes from STM not LTM.</a:t>
            </a:r>
          </a:p>
          <a:p>
            <a:r>
              <a:rPr lang="en-GB" sz="2200">
                <a:solidFill>
                  <a:srgbClr val="000000"/>
                </a:solidFill>
              </a:rPr>
              <a:t>This research lead to the theory that STM only lasts between 15 and 30 seconds.</a:t>
            </a:r>
          </a:p>
          <a:p>
            <a:endParaRPr lang="en-GB" sz="2200">
              <a:solidFill>
                <a:srgbClr val="000000"/>
              </a:solidFill>
            </a:endParaRPr>
          </a:p>
        </p:txBody>
      </p:sp>
      <p:sp>
        <p:nvSpPr>
          <p:cNvPr id="9" name="TextBox 8">
            <a:extLst>
              <a:ext uri="{FF2B5EF4-FFF2-40B4-BE49-F238E27FC236}">
                <a16:creationId xmlns:a16="http://schemas.microsoft.com/office/drawing/2014/main" id="{30538EF3-170C-4C66-9781-2BDE38EB97D2}"/>
              </a:ext>
            </a:extLst>
          </p:cNvPr>
          <p:cNvSpPr txBox="1"/>
          <p:nvPr/>
        </p:nvSpPr>
        <p:spPr>
          <a:xfrm>
            <a:off x="640078" y="4624383"/>
            <a:ext cx="1881121" cy="369332"/>
          </a:xfrm>
          <a:prstGeom prst="rect">
            <a:avLst/>
          </a:prstGeom>
          <a:noFill/>
        </p:spPr>
        <p:txBody>
          <a:bodyPr wrap="square" rtlCol="0">
            <a:spAutoFit/>
          </a:bodyPr>
          <a:lstStyle/>
          <a:p>
            <a:r>
              <a:rPr lang="en-GB" dirty="0"/>
              <a:t>(Gross, 2010:259)</a:t>
            </a:r>
          </a:p>
        </p:txBody>
      </p:sp>
    </p:spTree>
    <p:extLst>
      <p:ext uri="{BB962C8B-B14F-4D97-AF65-F5344CB8AC3E}">
        <p14:creationId xmlns:p14="http://schemas.microsoft.com/office/powerpoint/2010/main" val="885562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0">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6DA3E9C-C9A5-4CEB-BE67-ED7AEC3BB07A}"/>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My Experiment</a:t>
            </a:r>
          </a:p>
        </p:txBody>
      </p:sp>
      <p:graphicFrame>
        <p:nvGraphicFramePr>
          <p:cNvPr id="4" name="Content Placeholder 3">
            <a:extLst>
              <a:ext uri="{FF2B5EF4-FFF2-40B4-BE49-F238E27FC236}">
                <a16:creationId xmlns:a16="http://schemas.microsoft.com/office/drawing/2014/main" id="{6018D175-FA7A-4764-A84A-600B5C4319B2}"/>
              </a:ext>
            </a:extLst>
          </p:cNvPr>
          <p:cNvGraphicFramePr>
            <a:graphicFrameLocks noGrp="1"/>
          </p:cNvGraphicFramePr>
          <p:nvPr>
            <p:ph idx="1"/>
            <p:extLst>
              <p:ext uri="{D42A27DB-BD31-4B8C-83A1-F6EECF244321}">
                <p14:modId xmlns:p14="http://schemas.microsoft.com/office/powerpoint/2010/main" val="2800733284"/>
              </p:ext>
            </p:extLst>
          </p:nvPr>
        </p:nvGraphicFramePr>
        <p:xfrm>
          <a:off x="1336888" y="2899956"/>
          <a:ext cx="9518226" cy="3131367"/>
        </p:xfrm>
        <a:graphic>
          <a:graphicData uri="http://schemas.openxmlformats.org/drawingml/2006/table">
            <a:tbl>
              <a:tblPr firstRow="1" bandRow="1">
                <a:tableStyleId>{125E5076-3810-47DD-B79F-674D7AD40C01}</a:tableStyleId>
              </a:tblPr>
              <a:tblGrid>
                <a:gridCol w="3062134">
                  <a:extLst>
                    <a:ext uri="{9D8B030D-6E8A-4147-A177-3AD203B41FA5}">
                      <a16:colId xmlns:a16="http://schemas.microsoft.com/office/drawing/2014/main" val="2149982493"/>
                    </a:ext>
                  </a:extLst>
                </a:gridCol>
                <a:gridCol w="2651034">
                  <a:extLst>
                    <a:ext uri="{9D8B030D-6E8A-4147-A177-3AD203B41FA5}">
                      <a16:colId xmlns:a16="http://schemas.microsoft.com/office/drawing/2014/main" val="3228541676"/>
                    </a:ext>
                  </a:extLst>
                </a:gridCol>
                <a:gridCol w="2035667">
                  <a:extLst>
                    <a:ext uri="{9D8B030D-6E8A-4147-A177-3AD203B41FA5}">
                      <a16:colId xmlns:a16="http://schemas.microsoft.com/office/drawing/2014/main" val="2742896795"/>
                    </a:ext>
                  </a:extLst>
                </a:gridCol>
                <a:gridCol w="1769391">
                  <a:extLst>
                    <a:ext uri="{9D8B030D-6E8A-4147-A177-3AD203B41FA5}">
                      <a16:colId xmlns:a16="http://schemas.microsoft.com/office/drawing/2014/main" val="3744899515"/>
                    </a:ext>
                  </a:extLst>
                </a:gridCol>
              </a:tblGrid>
              <a:tr h="788167">
                <a:tc>
                  <a:txBody>
                    <a:bodyPr/>
                    <a:lstStyle/>
                    <a:p>
                      <a:r>
                        <a:rPr lang="en-GB" sz="2100"/>
                        <a:t>Time Delay (in seconds)</a:t>
                      </a:r>
                    </a:p>
                  </a:txBody>
                  <a:tcPr marL="106509" marR="106509" marT="53254" marB="53254"/>
                </a:tc>
                <a:tc>
                  <a:txBody>
                    <a:bodyPr/>
                    <a:lstStyle/>
                    <a:p>
                      <a:r>
                        <a:rPr lang="en-GB" sz="2100"/>
                        <a:t>Consonants</a:t>
                      </a:r>
                    </a:p>
                  </a:txBody>
                  <a:tcPr marL="106509" marR="106509" marT="53254" marB="53254"/>
                </a:tc>
                <a:tc>
                  <a:txBody>
                    <a:bodyPr/>
                    <a:lstStyle/>
                    <a:p>
                      <a:r>
                        <a:rPr lang="en-GB" sz="2100"/>
                        <a:t>Number</a:t>
                      </a:r>
                    </a:p>
                  </a:txBody>
                  <a:tcPr marL="106509" marR="106509" marT="53254" marB="53254"/>
                </a:tc>
                <a:tc>
                  <a:txBody>
                    <a:bodyPr/>
                    <a:lstStyle/>
                    <a:p>
                      <a:r>
                        <a:rPr lang="en-GB" sz="2100"/>
                        <a:t>Recall</a:t>
                      </a:r>
                    </a:p>
                  </a:txBody>
                  <a:tcPr marL="106509" marR="106509" marT="53254" marB="53254"/>
                </a:tc>
                <a:extLst>
                  <a:ext uri="{0D108BD9-81ED-4DB2-BD59-A6C34878D82A}">
                    <a16:rowId xmlns:a16="http://schemas.microsoft.com/office/drawing/2014/main" val="1229029605"/>
                  </a:ext>
                </a:extLst>
              </a:tr>
              <a:tr h="468640">
                <a:tc>
                  <a:txBody>
                    <a:bodyPr/>
                    <a:lstStyle/>
                    <a:p>
                      <a:r>
                        <a:rPr lang="en-GB" sz="2100"/>
                        <a:t>20</a:t>
                      </a:r>
                    </a:p>
                  </a:txBody>
                  <a:tcPr marL="106509" marR="106509" marT="53254" marB="53254"/>
                </a:tc>
                <a:tc>
                  <a:txBody>
                    <a:bodyPr/>
                    <a:lstStyle/>
                    <a:p>
                      <a:r>
                        <a:rPr lang="en-GB" sz="2100"/>
                        <a:t>RYTL</a:t>
                      </a:r>
                    </a:p>
                  </a:txBody>
                  <a:tcPr marL="106509" marR="106509" marT="53254" marB="53254"/>
                </a:tc>
                <a:tc>
                  <a:txBody>
                    <a:bodyPr/>
                    <a:lstStyle/>
                    <a:p>
                      <a:r>
                        <a:rPr lang="en-GB" sz="2100"/>
                        <a:t>493</a:t>
                      </a:r>
                    </a:p>
                  </a:txBody>
                  <a:tcPr marL="106509" marR="106509" marT="53254" marB="53254"/>
                </a:tc>
                <a:tc>
                  <a:txBody>
                    <a:bodyPr/>
                    <a:lstStyle/>
                    <a:p>
                      <a:r>
                        <a:rPr lang="en-GB" sz="2100"/>
                        <a:t>RTYL</a:t>
                      </a:r>
                    </a:p>
                  </a:txBody>
                  <a:tcPr marL="106509" marR="106509" marT="53254" marB="53254"/>
                </a:tc>
                <a:extLst>
                  <a:ext uri="{0D108BD9-81ED-4DB2-BD59-A6C34878D82A}">
                    <a16:rowId xmlns:a16="http://schemas.microsoft.com/office/drawing/2014/main" val="98926351"/>
                  </a:ext>
                </a:extLst>
              </a:tr>
              <a:tr h="468640">
                <a:tc>
                  <a:txBody>
                    <a:bodyPr/>
                    <a:lstStyle/>
                    <a:p>
                      <a:r>
                        <a:rPr lang="en-GB" sz="2100"/>
                        <a:t>0</a:t>
                      </a:r>
                    </a:p>
                  </a:txBody>
                  <a:tcPr marL="106509" marR="106509" marT="53254" marB="53254"/>
                </a:tc>
                <a:tc>
                  <a:txBody>
                    <a:bodyPr/>
                    <a:lstStyle/>
                    <a:p>
                      <a:r>
                        <a:rPr lang="en-GB" sz="2100" dirty="0"/>
                        <a:t>NWDH</a:t>
                      </a:r>
                    </a:p>
                  </a:txBody>
                  <a:tcPr marL="106509" marR="106509" marT="53254" marB="53254"/>
                </a:tc>
                <a:tc>
                  <a:txBody>
                    <a:bodyPr/>
                    <a:lstStyle/>
                    <a:p>
                      <a:r>
                        <a:rPr lang="en-GB" sz="2100"/>
                        <a:t>207</a:t>
                      </a:r>
                    </a:p>
                  </a:txBody>
                  <a:tcPr marL="106509" marR="106509" marT="53254" marB="53254"/>
                </a:tc>
                <a:tc>
                  <a:txBody>
                    <a:bodyPr/>
                    <a:lstStyle/>
                    <a:p>
                      <a:r>
                        <a:rPr lang="en-GB" sz="2100"/>
                        <a:t>NWDH</a:t>
                      </a:r>
                    </a:p>
                  </a:txBody>
                  <a:tcPr marL="106509" marR="106509" marT="53254" marB="53254"/>
                </a:tc>
                <a:extLst>
                  <a:ext uri="{0D108BD9-81ED-4DB2-BD59-A6C34878D82A}">
                    <a16:rowId xmlns:a16="http://schemas.microsoft.com/office/drawing/2014/main" val="1874896099"/>
                  </a:ext>
                </a:extLst>
              </a:tr>
              <a:tr h="468640">
                <a:tc>
                  <a:txBody>
                    <a:bodyPr/>
                    <a:lstStyle/>
                    <a:p>
                      <a:r>
                        <a:rPr lang="en-GB" sz="2100"/>
                        <a:t>40</a:t>
                      </a:r>
                    </a:p>
                  </a:txBody>
                  <a:tcPr marL="106509" marR="106509" marT="53254" marB="53254"/>
                </a:tc>
                <a:tc>
                  <a:txBody>
                    <a:bodyPr/>
                    <a:lstStyle/>
                    <a:p>
                      <a:r>
                        <a:rPr lang="en-GB" sz="2100"/>
                        <a:t>YNHP</a:t>
                      </a:r>
                    </a:p>
                  </a:txBody>
                  <a:tcPr marL="106509" marR="106509" marT="53254" marB="53254"/>
                </a:tc>
                <a:tc>
                  <a:txBody>
                    <a:bodyPr/>
                    <a:lstStyle/>
                    <a:p>
                      <a:r>
                        <a:rPr lang="en-GB" sz="2100"/>
                        <a:t>961</a:t>
                      </a:r>
                    </a:p>
                  </a:txBody>
                  <a:tcPr marL="106509" marR="106509" marT="53254" marB="53254"/>
                </a:tc>
                <a:tc>
                  <a:txBody>
                    <a:bodyPr/>
                    <a:lstStyle/>
                    <a:p>
                      <a:r>
                        <a:rPr lang="en-GB" sz="2100"/>
                        <a:t>??HB</a:t>
                      </a:r>
                    </a:p>
                  </a:txBody>
                  <a:tcPr marL="106509" marR="106509" marT="53254" marB="53254"/>
                </a:tc>
                <a:extLst>
                  <a:ext uri="{0D108BD9-81ED-4DB2-BD59-A6C34878D82A}">
                    <a16:rowId xmlns:a16="http://schemas.microsoft.com/office/drawing/2014/main" val="3942713992"/>
                  </a:ext>
                </a:extLst>
              </a:tr>
              <a:tr h="468640">
                <a:tc>
                  <a:txBody>
                    <a:bodyPr/>
                    <a:lstStyle/>
                    <a:p>
                      <a:r>
                        <a:rPr lang="en-GB" sz="2100"/>
                        <a:t>20</a:t>
                      </a:r>
                    </a:p>
                  </a:txBody>
                  <a:tcPr marL="106509" marR="106509" marT="53254" marB="53254"/>
                </a:tc>
                <a:tc>
                  <a:txBody>
                    <a:bodyPr/>
                    <a:lstStyle/>
                    <a:p>
                      <a:r>
                        <a:rPr lang="en-GB" sz="2100"/>
                        <a:t>GRDS</a:t>
                      </a:r>
                    </a:p>
                  </a:txBody>
                  <a:tcPr marL="106509" marR="106509" marT="53254" marB="53254"/>
                </a:tc>
                <a:tc>
                  <a:txBody>
                    <a:bodyPr/>
                    <a:lstStyle/>
                    <a:p>
                      <a:r>
                        <a:rPr lang="en-GB" sz="2100"/>
                        <a:t>594</a:t>
                      </a:r>
                    </a:p>
                  </a:txBody>
                  <a:tcPr marL="106509" marR="106509" marT="53254" marB="53254"/>
                </a:tc>
                <a:tc>
                  <a:txBody>
                    <a:bodyPr/>
                    <a:lstStyle/>
                    <a:p>
                      <a:r>
                        <a:rPr lang="en-GB" sz="2100"/>
                        <a:t>WSDT</a:t>
                      </a:r>
                    </a:p>
                  </a:txBody>
                  <a:tcPr marL="106509" marR="106509" marT="53254" marB="53254"/>
                </a:tc>
                <a:extLst>
                  <a:ext uri="{0D108BD9-81ED-4DB2-BD59-A6C34878D82A}">
                    <a16:rowId xmlns:a16="http://schemas.microsoft.com/office/drawing/2014/main" val="397543077"/>
                  </a:ext>
                </a:extLst>
              </a:tr>
              <a:tr h="468640">
                <a:tc>
                  <a:txBody>
                    <a:bodyPr/>
                    <a:lstStyle/>
                    <a:p>
                      <a:r>
                        <a:rPr lang="en-GB" sz="2100"/>
                        <a:t>30</a:t>
                      </a:r>
                    </a:p>
                  </a:txBody>
                  <a:tcPr marL="106509" marR="106509" marT="53254" marB="53254"/>
                </a:tc>
                <a:tc>
                  <a:txBody>
                    <a:bodyPr/>
                    <a:lstStyle/>
                    <a:p>
                      <a:r>
                        <a:rPr lang="en-GB" sz="2100"/>
                        <a:t>TNCL</a:t>
                      </a:r>
                    </a:p>
                  </a:txBody>
                  <a:tcPr marL="106509" marR="106509" marT="53254" marB="53254"/>
                </a:tc>
                <a:tc>
                  <a:txBody>
                    <a:bodyPr/>
                    <a:lstStyle/>
                    <a:p>
                      <a:r>
                        <a:rPr lang="en-GB" sz="2100"/>
                        <a:t>638</a:t>
                      </a:r>
                    </a:p>
                  </a:txBody>
                  <a:tcPr marL="106509" marR="106509" marT="53254" marB="53254"/>
                </a:tc>
                <a:tc>
                  <a:txBody>
                    <a:bodyPr/>
                    <a:lstStyle/>
                    <a:p>
                      <a:r>
                        <a:rPr lang="en-GB" sz="2100" dirty="0"/>
                        <a:t>RHCL</a:t>
                      </a:r>
                    </a:p>
                  </a:txBody>
                  <a:tcPr marL="106509" marR="106509" marT="53254" marB="53254"/>
                </a:tc>
                <a:extLst>
                  <a:ext uri="{0D108BD9-81ED-4DB2-BD59-A6C34878D82A}">
                    <a16:rowId xmlns:a16="http://schemas.microsoft.com/office/drawing/2014/main" val="3067619759"/>
                  </a:ext>
                </a:extLst>
              </a:tr>
            </a:tbl>
          </a:graphicData>
        </a:graphic>
      </p:graphicFrame>
    </p:spTree>
    <p:extLst>
      <p:ext uri="{BB962C8B-B14F-4D97-AF65-F5344CB8AC3E}">
        <p14:creationId xmlns:p14="http://schemas.microsoft.com/office/powerpoint/2010/main" val="913629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D336757B-B18F-4AE7-BB9E-762BDDD41C62}"/>
              </a:ext>
            </a:extLst>
          </p:cNvPr>
          <p:cNvSpPr>
            <a:spLocks noGrp="1"/>
          </p:cNvSpPr>
          <p:nvPr>
            <p:ph type="title"/>
          </p:nvPr>
        </p:nvSpPr>
        <p:spPr>
          <a:xfrm>
            <a:off x="535020" y="685800"/>
            <a:ext cx="2780271" cy="5105400"/>
          </a:xfrm>
          <a:prstGeom prst="ellipse">
            <a:avLst/>
          </a:prstGeom>
        </p:spPr>
        <p:txBody>
          <a:bodyPr>
            <a:normAutofit/>
          </a:bodyPr>
          <a:lstStyle/>
          <a:p>
            <a:r>
              <a:rPr lang="en-GB" sz="4000">
                <a:solidFill>
                  <a:srgbClr val="FFFFFF"/>
                </a:solidFill>
              </a:rPr>
              <a:t>My Results</a:t>
            </a:r>
          </a:p>
        </p:txBody>
      </p:sp>
      <p:graphicFrame>
        <p:nvGraphicFramePr>
          <p:cNvPr id="4" name="Content Placeholder 3">
            <a:extLst>
              <a:ext uri="{FF2B5EF4-FFF2-40B4-BE49-F238E27FC236}">
                <a16:creationId xmlns:a16="http://schemas.microsoft.com/office/drawing/2014/main" id="{136AB322-4BB9-46F8-B4C5-A25BCC6C7140}"/>
              </a:ext>
            </a:extLst>
          </p:cNvPr>
          <p:cNvGraphicFramePr>
            <a:graphicFrameLocks noGrp="1"/>
          </p:cNvGraphicFramePr>
          <p:nvPr>
            <p:ph idx="1"/>
            <p:extLst>
              <p:ext uri="{D42A27DB-BD31-4B8C-83A1-F6EECF244321}">
                <p14:modId xmlns:p14="http://schemas.microsoft.com/office/powerpoint/2010/main" val="2503606156"/>
              </p:ext>
            </p:extLst>
          </p:nvPr>
        </p:nvGraphicFramePr>
        <p:xfrm>
          <a:off x="5010150" y="1142204"/>
          <a:ext cx="6492875" cy="4192597"/>
        </p:xfrm>
        <a:graphic>
          <a:graphicData uri="http://schemas.openxmlformats.org/drawingml/2006/table">
            <a:tbl>
              <a:tblPr firstRow="1" bandRow="1">
                <a:tableStyleId>{69012ECD-51FC-41F1-AA8D-1B2483CD663E}</a:tableStyleId>
              </a:tblPr>
              <a:tblGrid>
                <a:gridCol w="3452964">
                  <a:extLst>
                    <a:ext uri="{9D8B030D-6E8A-4147-A177-3AD203B41FA5}">
                      <a16:colId xmlns:a16="http://schemas.microsoft.com/office/drawing/2014/main" val="2570588100"/>
                    </a:ext>
                  </a:extLst>
                </a:gridCol>
                <a:gridCol w="3039911">
                  <a:extLst>
                    <a:ext uri="{9D8B030D-6E8A-4147-A177-3AD203B41FA5}">
                      <a16:colId xmlns:a16="http://schemas.microsoft.com/office/drawing/2014/main" val="4157079281"/>
                    </a:ext>
                  </a:extLst>
                </a:gridCol>
              </a:tblGrid>
              <a:tr h="1597784">
                <a:tc gridSpan="2">
                  <a:txBody>
                    <a:bodyPr/>
                    <a:lstStyle/>
                    <a:p>
                      <a:pPr algn="l" fontAlgn="b"/>
                      <a:r>
                        <a:rPr lang="en-GB" sz="2500" u="none" strike="noStrike">
                          <a:effectLst/>
                        </a:rPr>
                        <a:t>Results of Short Term Memory test involving four consonants being recalled after various time delays, during which participant must count backwards in threes. (N=1)</a:t>
                      </a:r>
                      <a:endParaRPr lang="en-GB" sz="2500" b="0" i="0" u="none" strike="noStrike">
                        <a:solidFill>
                          <a:srgbClr val="000000"/>
                        </a:solidFill>
                        <a:effectLst/>
                        <a:latin typeface="Calibri" panose="020F0502020204030204" pitchFamily="34" charset="0"/>
                      </a:endParaRPr>
                    </a:p>
                  </a:txBody>
                  <a:tcPr marL="18081" marR="18081" marT="18081" marB="0" anchor="b"/>
                </a:tc>
                <a:tc hMerge="1">
                  <a:txBody>
                    <a:bodyPr/>
                    <a:lstStyle/>
                    <a:p>
                      <a:endParaRPr lang="en-GB"/>
                    </a:p>
                  </a:txBody>
                  <a:tcPr/>
                </a:tc>
                <a:extLst>
                  <a:ext uri="{0D108BD9-81ED-4DB2-BD59-A6C34878D82A}">
                    <a16:rowId xmlns:a16="http://schemas.microsoft.com/office/drawing/2014/main" val="1027813865"/>
                  </a:ext>
                </a:extLst>
              </a:tr>
              <a:tr h="827197">
                <a:tc>
                  <a:txBody>
                    <a:bodyPr/>
                    <a:lstStyle/>
                    <a:p>
                      <a:pPr algn="ctr" fontAlgn="b"/>
                      <a:r>
                        <a:rPr lang="en-GB" sz="2500" u="none" strike="noStrike">
                          <a:effectLst/>
                        </a:rPr>
                        <a:t>Time delay                    (Seconds)</a:t>
                      </a:r>
                      <a:endParaRPr lang="en-GB" sz="2500" b="0" i="0" u="none" strike="noStrike">
                        <a:solidFill>
                          <a:srgbClr val="000000"/>
                        </a:solidFill>
                        <a:effectLst/>
                        <a:latin typeface="Calibri" panose="020F0502020204030204" pitchFamily="34" charset="0"/>
                      </a:endParaRPr>
                    </a:p>
                  </a:txBody>
                  <a:tcPr marL="18081" marR="18081" marT="18081" marB="0" anchor="b"/>
                </a:tc>
                <a:tc>
                  <a:txBody>
                    <a:bodyPr/>
                    <a:lstStyle/>
                    <a:p>
                      <a:pPr algn="ctr" fontAlgn="b"/>
                      <a:r>
                        <a:rPr lang="en-GB" sz="2500" u="none" strike="noStrike">
                          <a:effectLst/>
                        </a:rPr>
                        <a:t>Average number of consonants recalled</a:t>
                      </a:r>
                      <a:endParaRPr lang="en-GB" sz="2500" b="0" i="0" u="none" strike="noStrike">
                        <a:solidFill>
                          <a:srgbClr val="000000"/>
                        </a:solidFill>
                        <a:effectLst/>
                        <a:latin typeface="Calibri" panose="020F0502020204030204" pitchFamily="34" charset="0"/>
                      </a:endParaRPr>
                    </a:p>
                  </a:txBody>
                  <a:tcPr marL="18081" marR="18081" marT="18081" marB="0" anchor="b"/>
                </a:tc>
                <a:extLst>
                  <a:ext uri="{0D108BD9-81ED-4DB2-BD59-A6C34878D82A}">
                    <a16:rowId xmlns:a16="http://schemas.microsoft.com/office/drawing/2014/main" val="1774043592"/>
                  </a:ext>
                </a:extLst>
              </a:tr>
              <a:tr h="441904">
                <a:tc>
                  <a:txBody>
                    <a:bodyPr/>
                    <a:lstStyle/>
                    <a:p>
                      <a:pPr algn="ctr" fontAlgn="b"/>
                      <a:r>
                        <a:rPr lang="en-GB" sz="2500" u="none" strike="noStrike">
                          <a:effectLst/>
                        </a:rPr>
                        <a:t>0</a:t>
                      </a:r>
                      <a:endParaRPr lang="en-GB" sz="2500" b="0" i="0" u="none" strike="noStrike">
                        <a:solidFill>
                          <a:srgbClr val="000000"/>
                        </a:solidFill>
                        <a:effectLst/>
                        <a:latin typeface="Calibri" panose="020F0502020204030204" pitchFamily="34" charset="0"/>
                      </a:endParaRPr>
                    </a:p>
                  </a:txBody>
                  <a:tcPr marL="18081" marR="18081" marT="18081" marB="0" anchor="b"/>
                </a:tc>
                <a:tc>
                  <a:txBody>
                    <a:bodyPr/>
                    <a:lstStyle/>
                    <a:p>
                      <a:pPr algn="ctr" fontAlgn="b"/>
                      <a:r>
                        <a:rPr lang="en-US" sz="2500" u="none" strike="noStrike" baseline="0">
                          <a:effectLst/>
                        </a:rPr>
                        <a:t>4.0</a:t>
                      </a:r>
                      <a:endParaRPr lang="en-US" sz="2500" b="0" i="0" u="none" strike="noStrike">
                        <a:solidFill>
                          <a:srgbClr val="000000"/>
                        </a:solidFill>
                        <a:effectLst/>
                        <a:latin typeface="Calibri" panose="020F0502020204030204" pitchFamily="34" charset="0"/>
                      </a:endParaRPr>
                    </a:p>
                  </a:txBody>
                  <a:tcPr marL="18081" marR="18081" marT="18081" marB="0" anchor="b"/>
                </a:tc>
                <a:extLst>
                  <a:ext uri="{0D108BD9-81ED-4DB2-BD59-A6C34878D82A}">
                    <a16:rowId xmlns:a16="http://schemas.microsoft.com/office/drawing/2014/main" val="1227894560"/>
                  </a:ext>
                </a:extLst>
              </a:tr>
              <a:tr h="441904">
                <a:tc>
                  <a:txBody>
                    <a:bodyPr/>
                    <a:lstStyle/>
                    <a:p>
                      <a:pPr algn="ctr" fontAlgn="b"/>
                      <a:r>
                        <a:rPr lang="en-GB" sz="2500" u="none" strike="noStrike">
                          <a:effectLst/>
                        </a:rPr>
                        <a:t>20</a:t>
                      </a:r>
                      <a:endParaRPr lang="en-GB" sz="2500" b="0" i="0" u="none" strike="noStrike">
                        <a:solidFill>
                          <a:srgbClr val="000000"/>
                        </a:solidFill>
                        <a:effectLst/>
                        <a:latin typeface="Calibri" panose="020F0502020204030204" pitchFamily="34" charset="0"/>
                      </a:endParaRPr>
                    </a:p>
                  </a:txBody>
                  <a:tcPr marL="18081" marR="18081" marT="18081" marB="0" anchor="b"/>
                </a:tc>
                <a:tc>
                  <a:txBody>
                    <a:bodyPr/>
                    <a:lstStyle/>
                    <a:p>
                      <a:pPr algn="ctr" fontAlgn="b"/>
                      <a:r>
                        <a:rPr lang="en-GB" sz="2500" u="none" strike="noStrike">
                          <a:effectLst/>
                        </a:rPr>
                        <a:t>1.2</a:t>
                      </a:r>
                      <a:endParaRPr lang="en-GB" sz="2500" b="0" i="0" u="none" strike="noStrike">
                        <a:solidFill>
                          <a:srgbClr val="000000"/>
                        </a:solidFill>
                        <a:effectLst/>
                        <a:latin typeface="Calibri" panose="020F0502020204030204" pitchFamily="34" charset="0"/>
                      </a:endParaRPr>
                    </a:p>
                  </a:txBody>
                  <a:tcPr marL="18081" marR="18081" marT="18081" marB="0" anchor="b"/>
                </a:tc>
                <a:extLst>
                  <a:ext uri="{0D108BD9-81ED-4DB2-BD59-A6C34878D82A}">
                    <a16:rowId xmlns:a16="http://schemas.microsoft.com/office/drawing/2014/main" val="2701062571"/>
                  </a:ext>
                </a:extLst>
              </a:tr>
              <a:tr h="441904">
                <a:tc>
                  <a:txBody>
                    <a:bodyPr/>
                    <a:lstStyle/>
                    <a:p>
                      <a:pPr algn="ctr" fontAlgn="b"/>
                      <a:r>
                        <a:rPr lang="en-GB" sz="2500" u="none" strike="noStrike">
                          <a:effectLst/>
                        </a:rPr>
                        <a:t>30</a:t>
                      </a:r>
                      <a:endParaRPr lang="en-GB" sz="2500" b="0" i="0" u="none" strike="noStrike">
                        <a:solidFill>
                          <a:srgbClr val="000000"/>
                        </a:solidFill>
                        <a:effectLst/>
                        <a:latin typeface="Calibri" panose="020F0502020204030204" pitchFamily="34" charset="0"/>
                      </a:endParaRPr>
                    </a:p>
                  </a:txBody>
                  <a:tcPr marL="18081" marR="18081" marT="18081" marB="0" anchor="b"/>
                </a:tc>
                <a:tc>
                  <a:txBody>
                    <a:bodyPr/>
                    <a:lstStyle/>
                    <a:p>
                      <a:pPr algn="ctr" fontAlgn="b"/>
                      <a:r>
                        <a:rPr lang="en-GB" sz="2500" u="none" strike="noStrike">
                          <a:effectLst/>
                        </a:rPr>
                        <a:t>2.2</a:t>
                      </a:r>
                      <a:endParaRPr lang="en-GB" sz="2500" b="0" i="0" u="none" strike="noStrike">
                        <a:solidFill>
                          <a:srgbClr val="000000"/>
                        </a:solidFill>
                        <a:effectLst/>
                        <a:latin typeface="Calibri" panose="020F0502020204030204" pitchFamily="34" charset="0"/>
                      </a:endParaRPr>
                    </a:p>
                  </a:txBody>
                  <a:tcPr marL="18081" marR="18081" marT="18081" marB="0" anchor="b"/>
                </a:tc>
                <a:extLst>
                  <a:ext uri="{0D108BD9-81ED-4DB2-BD59-A6C34878D82A}">
                    <a16:rowId xmlns:a16="http://schemas.microsoft.com/office/drawing/2014/main" val="2165427931"/>
                  </a:ext>
                </a:extLst>
              </a:tr>
              <a:tr h="441904">
                <a:tc>
                  <a:txBody>
                    <a:bodyPr/>
                    <a:lstStyle/>
                    <a:p>
                      <a:pPr algn="ctr" fontAlgn="b"/>
                      <a:r>
                        <a:rPr lang="en-GB" sz="2500" u="none" strike="noStrike">
                          <a:effectLst/>
                        </a:rPr>
                        <a:t>40</a:t>
                      </a:r>
                      <a:endParaRPr lang="en-GB" sz="2500" b="0" i="0" u="none" strike="noStrike">
                        <a:solidFill>
                          <a:srgbClr val="000000"/>
                        </a:solidFill>
                        <a:effectLst/>
                        <a:latin typeface="Calibri" panose="020F0502020204030204" pitchFamily="34" charset="0"/>
                      </a:endParaRPr>
                    </a:p>
                  </a:txBody>
                  <a:tcPr marL="18081" marR="18081" marT="18081" marB="0" anchor="b"/>
                </a:tc>
                <a:tc>
                  <a:txBody>
                    <a:bodyPr/>
                    <a:lstStyle/>
                    <a:p>
                      <a:pPr algn="ctr" fontAlgn="b"/>
                      <a:r>
                        <a:rPr lang="en-GB" sz="2500" u="none" strike="noStrike">
                          <a:effectLst/>
                        </a:rPr>
                        <a:t>2.6</a:t>
                      </a:r>
                      <a:endParaRPr lang="en-GB" sz="2500" b="0" i="0" u="none" strike="noStrike">
                        <a:solidFill>
                          <a:srgbClr val="000000"/>
                        </a:solidFill>
                        <a:effectLst/>
                        <a:latin typeface="Calibri" panose="020F0502020204030204" pitchFamily="34" charset="0"/>
                      </a:endParaRPr>
                    </a:p>
                  </a:txBody>
                  <a:tcPr marL="18081" marR="18081" marT="18081" marB="0" anchor="b"/>
                </a:tc>
                <a:extLst>
                  <a:ext uri="{0D108BD9-81ED-4DB2-BD59-A6C34878D82A}">
                    <a16:rowId xmlns:a16="http://schemas.microsoft.com/office/drawing/2014/main" val="4268103873"/>
                  </a:ext>
                </a:extLst>
              </a:tr>
            </a:tbl>
          </a:graphicData>
        </a:graphic>
      </p:graphicFrame>
    </p:spTree>
    <p:extLst>
      <p:ext uri="{BB962C8B-B14F-4D97-AF65-F5344CB8AC3E}">
        <p14:creationId xmlns:p14="http://schemas.microsoft.com/office/powerpoint/2010/main" val="2065791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Image result for Petersen &amp; Petersen 1959">
            <a:extLst>
              <a:ext uri="{FF2B5EF4-FFF2-40B4-BE49-F238E27FC236}">
                <a16:creationId xmlns:a16="http://schemas.microsoft.com/office/drawing/2014/main" id="{EA4E75A3-AE00-4D82-8663-19F94D9E38B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43467" y="1336316"/>
            <a:ext cx="6891187" cy="4160716"/>
          </a:xfrm>
          <a:prstGeom prst="rect">
            <a:avLst/>
          </a:prstGeom>
          <a:noFill/>
          <a:extLst>
            <a:ext uri="{909E8E84-426E-40DD-AFC4-6F175D3DCCD1}">
              <a14:hiddenFill xmlns:a14="http://schemas.microsoft.com/office/drawing/2010/main">
                <a:solidFill>
                  <a:srgbClr val="FFFFFF"/>
                </a:solidFill>
              </a14:hiddenFill>
            </a:ext>
          </a:extLst>
        </p:spPr>
      </p:pic>
      <p:sp>
        <p:nvSpPr>
          <p:cNvPr id="135" name="Rectangle 134">
            <a:extLst>
              <a:ext uri="{FF2B5EF4-FFF2-40B4-BE49-F238E27FC236}">
                <a16:creationId xmlns:a16="http://schemas.microsoft.com/office/drawing/2014/main" id="{F5493CFF-E43B-4B10-ACE1-C8A124662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0"/>
            <a:ext cx="406212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7B1929-3FE1-48A2-8148-F20E7DEFF4A4}"/>
              </a:ext>
            </a:extLst>
          </p:cNvPr>
          <p:cNvSpPr>
            <a:spLocks noGrp="1"/>
          </p:cNvSpPr>
          <p:nvPr>
            <p:ph type="title"/>
          </p:nvPr>
        </p:nvSpPr>
        <p:spPr>
          <a:xfrm>
            <a:off x="8502650" y="643467"/>
            <a:ext cx="3117850" cy="2556385"/>
          </a:xfrm>
        </p:spPr>
        <p:txBody>
          <a:bodyPr vert="horz" lIns="91440" tIns="45720" rIns="91440" bIns="45720" rtlCol="0" anchor="b">
            <a:normAutofit/>
          </a:bodyPr>
          <a:lstStyle/>
          <a:p>
            <a:r>
              <a:rPr lang="en-US" sz="4800" kern="1200">
                <a:solidFill>
                  <a:schemeClr val="bg1"/>
                </a:solidFill>
                <a:latin typeface="+mj-lt"/>
                <a:ea typeface="+mj-ea"/>
                <a:cs typeface="+mj-cs"/>
              </a:rPr>
              <a:t>Standard Results</a:t>
            </a:r>
          </a:p>
        </p:txBody>
      </p:sp>
      <p:sp>
        <p:nvSpPr>
          <p:cNvPr id="7" name="TextBox 6">
            <a:extLst>
              <a:ext uri="{FF2B5EF4-FFF2-40B4-BE49-F238E27FC236}">
                <a16:creationId xmlns:a16="http://schemas.microsoft.com/office/drawing/2014/main" id="{5044492A-DB08-4633-8AA3-D023E761F0C9}"/>
              </a:ext>
            </a:extLst>
          </p:cNvPr>
          <p:cNvSpPr txBox="1"/>
          <p:nvPr/>
        </p:nvSpPr>
        <p:spPr>
          <a:xfrm>
            <a:off x="8502649" y="3358608"/>
            <a:ext cx="3045883" cy="2831273"/>
          </a:xfrm>
          <a:prstGeom prst="rect">
            <a:avLst/>
          </a:prstGeom>
        </p:spPr>
        <p:txBody>
          <a:bodyPr vert="horz" lIns="91440" tIns="45720" rIns="91440" bIns="45720" rtlCol="0">
            <a:normAutofit/>
          </a:bodyPr>
          <a:lstStyle/>
          <a:p>
            <a:pPr>
              <a:lnSpc>
                <a:spcPct val="90000"/>
              </a:lnSpc>
              <a:spcAft>
                <a:spcPts val="600"/>
              </a:spcAft>
            </a:pPr>
            <a:r>
              <a:rPr lang="en-US" dirty="0">
                <a:solidFill>
                  <a:schemeClr val="bg1"/>
                </a:solidFill>
              </a:rPr>
              <a:t>(Gross, 2010:262)</a:t>
            </a:r>
          </a:p>
        </p:txBody>
      </p:sp>
    </p:spTree>
    <p:extLst>
      <p:ext uri="{BB962C8B-B14F-4D97-AF65-F5344CB8AC3E}">
        <p14:creationId xmlns:p14="http://schemas.microsoft.com/office/powerpoint/2010/main" val="3903814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9268040-BB53-4D36-95C4-03C9DAE3189B}"/>
              </a:ext>
            </a:extLst>
          </p:cNvPr>
          <p:cNvSpPr>
            <a:spLocks noGrp="1"/>
          </p:cNvSpPr>
          <p:nvPr>
            <p:ph type="title"/>
          </p:nvPr>
        </p:nvSpPr>
        <p:spPr>
          <a:xfrm>
            <a:off x="640079" y="2053641"/>
            <a:ext cx="3669161" cy="2760098"/>
          </a:xfrm>
        </p:spPr>
        <p:txBody>
          <a:bodyPr>
            <a:normAutofit/>
          </a:bodyPr>
          <a:lstStyle/>
          <a:p>
            <a:r>
              <a:rPr lang="en-GB">
                <a:solidFill>
                  <a:srgbClr val="FFFFFF"/>
                </a:solidFill>
              </a:rPr>
              <a:t>Murdock (1962)</a:t>
            </a:r>
          </a:p>
        </p:txBody>
      </p:sp>
      <p:sp>
        <p:nvSpPr>
          <p:cNvPr id="3" name="Content Placeholder 2">
            <a:extLst>
              <a:ext uri="{FF2B5EF4-FFF2-40B4-BE49-F238E27FC236}">
                <a16:creationId xmlns:a16="http://schemas.microsoft.com/office/drawing/2014/main" id="{DE0F09E3-FE3E-4657-AE89-E24E20A77DAF}"/>
              </a:ext>
            </a:extLst>
          </p:cNvPr>
          <p:cNvSpPr>
            <a:spLocks noGrp="1"/>
          </p:cNvSpPr>
          <p:nvPr>
            <p:ph idx="1"/>
          </p:nvPr>
        </p:nvSpPr>
        <p:spPr>
          <a:xfrm>
            <a:off x="6090574" y="801866"/>
            <a:ext cx="5306084" cy="5230634"/>
          </a:xfrm>
        </p:spPr>
        <p:txBody>
          <a:bodyPr anchor="ctr">
            <a:normAutofit/>
          </a:bodyPr>
          <a:lstStyle/>
          <a:p>
            <a:r>
              <a:rPr lang="en-GB" sz="2200" dirty="0">
                <a:solidFill>
                  <a:srgbClr val="000000"/>
                </a:solidFill>
              </a:rPr>
              <a:t>Participants read through word lists then recall as many as possible.</a:t>
            </a:r>
          </a:p>
          <a:p>
            <a:r>
              <a:rPr lang="en-GB" sz="2200" dirty="0">
                <a:solidFill>
                  <a:srgbClr val="000000"/>
                </a:solidFill>
              </a:rPr>
              <a:t>People were most likely to remember words from beginning and end of the lists.</a:t>
            </a:r>
          </a:p>
          <a:p>
            <a:r>
              <a:rPr lang="en-GB" sz="2200" dirty="0">
                <a:solidFill>
                  <a:srgbClr val="000000"/>
                </a:solidFill>
              </a:rPr>
              <a:t>Murdock felt this indicated two memory stores – Short Term and Long Term.</a:t>
            </a:r>
          </a:p>
          <a:p>
            <a:r>
              <a:rPr lang="en-GB" sz="2200" dirty="0">
                <a:solidFill>
                  <a:srgbClr val="000000"/>
                </a:solidFill>
              </a:rPr>
              <a:t>Rehearsal of words at the start of the list put them into LTM = Primacy Effect</a:t>
            </a:r>
          </a:p>
          <a:p>
            <a:r>
              <a:rPr lang="en-GB" sz="2200" dirty="0">
                <a:solidFill>
                  <a:srgbClr val="000000"/>
                </a:solidFill>
              </a:rPr>
              <a:t>Words at the end of the list were still in STM = Recency Effect</a:t>
            </a:r>
          </a:p>
          <a:p>
            <a:r>
              <a:rPr lang="en-GB" sz="2200" dirty="0">
                <a:solidFill>
                  <a:srgbClr val="000000"/>
                </a:solidFill>
              </a:rPr>
              <a:t>Miller’s Law states that STM capacity is 7 plus or minus 2.</a:t>
            </a:r>
          </a:p>
        </p:txBody>
      </p:sp>
      <p:sp>
        <p:nvSpPr>
          <p:cNvPr id="7" name="TextBox 6">
            <a:extLst>
              <a:ext uri="{FF2B5EF4-FFF2-40B4-BE49-F238E27FC236}">
                <a16:creationId xmlns:a16="http://schemas.microsoft.com/office/drawing/2014/main" id="{04267B6A-1426-40B9-868A-1096A369D008}"/>
              </a:ext>
            </a:extLst>
          </p:cNvPr>
          <p:cNvSpPr txBox="1"/>
          <p:nvPr/>
        </p:nvSpPr>
        <p:spPr>
          <a:xfrm>
            <a:off x="640078" y="4143864"/>
            <a:ext cx="1881121" cy="369332"/>
          </a:xfrm>
          <a:prstGeom prst="rect">
            <a:avLst/>
          </a:prstGeom>
          <a:noFill/>
        </p:spPr>
        <p:txBody>
          <a:bodyPr wrap="square" rtlCol="0">
            <a:spAutoFit/>
          </a:bodyPr>
          <a:lstStyle/>
          <a:p>
            <a:r>
              <a:rPr lang="en-GB" dirty="0"/>
              <a:t>(Gross, 2010:262)</a:t>
            </a:r>
          </a:p>
        </p:txBody>
      </p:sp>
    </p:spTree>
    <p:extLst>
      <p:ext uri="{BB962C8B-B14F-4D97-AF65-F5344CB8AC3E}">
        <p14:creationId xmlns:p14="http://schemas.microsoft.com/office/powerpoint/2010/main" val="1040367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CB1092-FCF6-4368-8EC6-321342DE3749}"/>
              </a:ext>
            </a:extLst>
          </p:cNvPr>
          <p:cNvSpPr>
            <a:spLocks noGrp="1"/>
          </p:cNvSpPr>
          <p:nvPr>
            <p:ph type="title"/>
          </p:nvPr>
        </p:nvSpPr>
        <p:spPr>
          <a:xfrm>
            <a:off x="737769" y="623698"/>
            <a:ext cx="3416158" cy="1994243"/>
          </a:xfrm>
        </p:spPr>
        <p:txBody>
          <a:bodyPr vert="horz" lIns="91440" tIns="45720" rIns="91440" bIns="45720" rtlCol="0">
            <a:normAutofit/>
          </a:bodyPr>
          <a:lstStyle/>
          <a:p>
            <a:r>
              <a:rPr lang="en-US" kern="1200" dirty="0">
                <a:solidFill>
                  <a:srgbClr val="FFFFFF"/>
                </a:solidFill>
                <a:latin typeface="+mj-lt"/>
                <a:ea typeface="+mj-ea"/>
                <a:cs typeface="+mj-cs"/>
              </a:rPr>
              <a:t>My Experiment</a:t>
            </a:r>
          </a:p>
        </p:txBody>
      </p:sp>
      <p:graphicFrame>
        <p:nvGraphicFramePr>
          <p:cNvPr id="4" name="Content Placeholder 3">
            <a:extLst>
              <a:ext uri="{FF2B5EF4-FFF2-40B4-BE49-F238E27FC236}">
                <a16:creationId xmlns:a16="http://schemas.microsoft.com/office/drawing/2014/main" id="{17C00225-7445-43A1-89FE-99938DC048D7}"/>
              </a:ext>
            </a:extLst>
          </p:cNvPr>
          <p:cNvGraphicFramePr>
            <a:graphicFrameLocks noGrp="1"/>
          </p:cNvGraphicFramePr>
          <p:nvPr>
            <p:ph idx="1"/>
            <p:extLst>
              <p:ext uri="{D42A27DB-BD31-4B8C-83A1-F6EECF244321}">
                <p14:modId xmlns:p14="http://schemas.microsoft.com/office/powerpoint/2010/main" val="1959821470"/>
              </p:ext>
            </p:extLst>
          </p:nvPr>
        </p:nvGraphicFramePr>
        <p:xfrm>
          <a:off x="5619933" y="470924"/>
          <a:ext cx="5662340" cy="5885440"/>
        </p:xfrm>
        <a:graphic>
          <a:graphicData uri="http://schemas.openxmlformats.org/drawingml/2006/table">
            <a:tbl>
              <a:tblPr firstRow="1" bandRow="1">
                <a:tableStyleId>{8799B23B-EC83-4686-B30A-512413B5E67A}</a:tableStyleId>
              </a:tblPr>
              <a:tblGrid>
                <a:gridCol w="767049">
                  <a:extLst>
                    <a:ext uri="{9D8B030D-6E8A-4147-A177-3AD203B41FA5}">
                      <a16:colId xmlns:a16="http://schemas.microsoft.com/office/drawing/2014/main" val="2692934923"/>
                    </a:ext>
                  </a:extLst>
                </a:gridCol>
                <a:gridCol w="1649133">
                  <a:extLst>
                    <a:ext uri="{9D8B030D-6E8A-4147-A177-3AD203B41FA5}">
                      <a16:colId xmlns:a16="http://schemas.microsoft.com/office/drawing/2014/main" val="214969254"/>
                    </a:ext>
                  </a:extLst>
                </a:gridCol>
                <a:gridCol w="1644586">
                  <a:extLst>
                    <a:ext uri="{9D8B030D-6E8A-4147-A177-3AD203B41FA5}">
                      <a16:colId xmlns:a16="http://schemas.microsoft.com/office/drawing/2014/main" val="1299218988"/>
                    </a:ext>
                  </a:extLst>
                </a:gridCol>
                <a:gridCol w="1601572">
                  <a:extLst>
                    <a:ext uri="{9D8B030D-6E8A-4147-A177-3AD203B41FA5}">
                      <a16:colId xmlns:a16="http://schemas.microsoft.com/office/drawing/2014/main" val="3555920511"/>
                    </a:ext>
                  </a:extLst>
                </a:gridCol>
              </a:tblGrid>
              <a:tr h="367840">
                <a:tc>
                  <a:txBody>
                    <a:bodyPr/>
                    <a:lstStyle/>
                    <a:p>
                      <a:endParaRPr lang="en-GB" sz="1600"/>
                    </a:p>
                  </a:txBody>
                  <a:tcPr marL="80932" marR="80932" marT="40466" marB="40466"/>
                </a:tc>
                <a:tc>
                  <a:txBody>
                    <a:bodyPr/>
                    <a:lstStyle/>
                    <a:p>
                      <a:r>
                        <a:rPr lang="en-GB" sz="1600"/>
                        <a:t>List 1</a:t>
                      </a:r>
                    </a:p>
                  </a:txBody>
                  <a:tcPr marL="80932" marR="80932" marT="40466" marB="40466"/>
                </a:tc>
                <a:tc>
                  <a:txBody>
                    <a:bodyPr/>
                    <a:lstStyle/>
                    <a:p>
                      <a:r>
                        <a:rPr lang="en-GB" sz="1600"/>
                        <a:t>List 2</a:t>
                      </a:r>
                    </a:p>
                  </a:txBody>
                  <a:tcPr marL="80932" marR="80932" marT="40466" marB="40466"/>
                </a:tc>
                <a:tc>
                  <a:txBody>
                    <a:bodyPr/>
                    <a:lstStyle/>
                    <a:p>
                      <a:r>
                        <a:rPr lang="en-GB" sz="1600"/>
                        <a:t>List 3</a:t>
                      </a:r>
                    </a:p>
                  </a:txBody>
                  <a:tcPr marL="80932" marR="80932" marT="40466" marB="40466"/>
                </a:tc>
                <a:extLst>
                  <a:ext uri="{0D108BD9-81ED-4DB2-BD59-A6C34878D82A}">
                    <a16:rowId xmlns:a16="http://schemas.microsoft.com/office/drawing/2014/main" val="1976428735"/>
                  </a:ext>
                </a:extLst>
              </a:tr>
              <a:tr h="367840">
                <a:tc>
                  <a:txBody>
                    <a:bodyPr/>
                    <a:lstStyle/>
                    <a:p>
                      <a:r>
                        <a:rPr lang="en-GB" sz="1600"/>
                        <a:t>1</a:t>
                      </a:r>
                    </a:p>
                  </a:txBody>
                  <a:tcPr marL="80932" marR="80932" marT="40466" marB="40466"/>
                </a:tc>
                <a:tc>
                  <a:txBody>
                    <a:bodyPr/>
                    <a:lstStyle/>
                    <a:p>
                      <a:r>
                        <a:rPr lang="en-GB" sz="1600"/>
                        <a:t>Book</a:t>
                      </a:r>
                    </a:p>
                  </a:txBody>
                  <a:tcPr marL="80932" marR="80932" marT="40466" marB="40466"/>
                </a:tc>
                <a:tc>
                  <a:txBody>
                    <a:bodyPr/>
                    <a:lstStyle/>
                    <a:p>
                      <a:r>
                        <a:rPr lang="en-GB" sz="1600"/>
                        <a:t>Camera</a:t>
                      </a:r>
                    </a:p>
                  </a:txBody>
                  <a:tcPr marL="80932" marR="80932" marT="40466" marB="40466"/>
                </a:tc>
                <a:tc>
                  <a:txBody>
                    <a:bodyPr/>
                    <a:lstStyle/>
                    <a:p>
                      <a:r>
                        <a:rPr lang="en-GB" sz="1600"/>
                        <a:t>Tonic</a:t>
                      </a:r>
                    </a:p>
                  </a:txBody>
                  <a:tcPr marL="80932" marR="80932" marT="40466" marB="40466"/>
                </a:tc>
                <a:extLst>
                  <a:ext uri="{0D108BD9-81ED-4DB2-BD59-A6C34878D82A}">
                    <a16:rowId xmlns:a16="http://schemas.microsoft.com/office/drawing/2014/main" val="3243703662"/>
                  </a:ext>
                </a:extLst>
              </a:tr>
              <a:tr h="367840">
                <a:tc>
                  <a:txBody>
                    <a:bodyPr/>
                    <a:lstStyle/>
                    <a:p>
                      <a:r>
                        <a:rPr lang="en-GB" sz="1600"/>
                        <a:t>2</a:t>
                      </a:r>
                    </a:p>
                  </a:txBody>
                  <a:tcPr marL="80932" marR="80932" marT="40466" marB="40466"/>
                </a:tc>
                <a:tc>
                  <a:txBody>
                    <a:bodyPr/>
                    <a:lstStyle/>
                    <a:p>
                      <a:r>
                        <a:rPr lang="en-GB" sz="1600"/>
                        <a:t>Window</a:t>
                      </a:r>
                    </a:p>
                  </a:txBody>
                  <a:tcPr marL="80932" marR="80932" marT="40466" marB="40466"/>
                </a:tc>
                <a:tc>
                  <a:txBody>
                    <a:bodyPr/>
                    <a:lstStyle/>
                    <a:p>
                      <a:r>
                        <a:rPr lang="en-GB" sz="1600"/>
                        <a:t>Bath</a:t>
                      </a:r>
                    </a:p>
                  </a:txBody>
                  <a:tcPr marL="80932" marR="80932" marT="40466" marB="40466"/>
                </a:tc>
                <a:tc>
                  <a:txBody>
                    <a:bodyPr/>
                    <a:lstStyle/>
                    <a:p>
                      <a:r>
                        <a:rPr lang="en-GB" sz="1600"/>
                        <a:t>House</a:t>
                      </a:r>
                    </a:p>
                  </a:txBody>
                  <a:tcPr marL="80932" marR="80932" marT="40466" marB="40466"/>
                </a:tc>
                <a:extLst>
                  <a:ext uri="{0D108BD9-81ED-4DB2-BD59-A6C34878D82A}">
                    <a16:rowId xmlns:a16="http://schemas.microsoft.com/office/drawing/2014/main" val="2082071225"/>
                  </a:ext>
                </a:extLst>
              </a:tr>
              <a:tr h="367840">
                <a:tc>
                  <a:txBody>
                    <a:bodyPr/>
                    <a:lstStyle/>
                    <a:p>
                      <a:r>
                        <a:rPr lang="en-GB" sz="1600"/>
                        <a:t>3</a:t>
                      </a:r>
                    </a:p>
                  </a:txBody>
                  <a:tcPr marL="80932" marR="80932" marT="40466" marB="40466"/>
                </a:tc>
                <a:tc>
                  <a:txBody>
                    <a:bodyPr/>
                    <a:lstStyle/>
                    <a:p>
                      <a:r>
                        <a:rPr lang="en-GB" sz="1600"/>
                        <a:t>Chair</a:t>
                      </a:r>
                    </a:p>
                  </a:txBody>
                  <a:tcPr marL="80932" marR="80932" marT="40466" marB="40466"/>
                </a:tc>
                <a:tc>
                  <a:txBody>
                    <a:bodyPr/>
                    <a:lstStyle/>
                    <a:p>
                      <a:r>
                        <a:rPr lang="en-GB" sz="1600"/>
                        <a:t>Magician</a:t>
                      </a:r>
                    </a:p>
                  </a:txBody>
                  <a:tcPr marL="80932" marR="80932" marT="40466" marB="40466"/>
                </a:tc>
                <a:tc>
                  <a:txBody>
                    <a:bodyPr/>
                    <a:lstStyle/>
                    <a:p>
                      <a:r>
                        <a:rPr lang="en-GB" sz="1600"/>
                        <a:t>Goldfish</a:t>
                      </a:r>
                    </a:p>
                  </a:txBody>
                  <a:tcPr marL="80932" marR="80932" marT="40466" marB="40466"/>
                </a:tc>
                <a:extLst>
                  <a:ext uri="{0D108BD9-81ED-4DB2-BD59-A6C34878D82A}">
                    <a16:rowId xmlns:a16="http://schemas.microsoft.com/office/drawing/2014/main" val="3287231027"/>
                  </a:ext>
                </a:extLst>
              </a:tr>
              <a:tr h="367840">
                <a:tc>
                  <a:txBody>
                    <a:bodyPr/>
                    <a:lstStyle/>
                    <a:p>
                      <a:r>
                        <a:rPr lang="en-GB" sz="1600"/>
                        <a:t>4</a:t>
                      </a:r>
                    </a:p>
                  </a:txBody>
                  <a:tcPr marL="80932" marR="80932" marT="40466" marB="40466"/>
                </a:tc>
                <a:tc>
                  <a:txBody>
                    <a:bodyPr/>
                    <a:lstStyle/>
                    <a:p>
                      <a:r>
                        <a:rPr lang="en-GB" sz="1600"/>
                        <a:t>Goat</a:t>
                      </a:r>
                    </a:p>
                  </a:txBody>
                  <a:tcPr marL="80932" marR="80932" marT="40466" marB="40466"/>
                </a:tc>
                <a:tc>
                  <a:txBody>
                    <a:bodyPr/>
                    <a:lstStyle/>
                    <a:p>
                      <a:r>
                        <a:rPr lang="en-GB" sz="1600"/>
                        <a:t>Cocoa</a:t>
                      </a:r>
                    </a:p>
                  </a:txBody>
                  <a:tcPr marL="80932" marR="80932" marT="40466" marB="40466"/>
                </a:tc>
                <a:tc>
                  <a:txBody>
                    <a:bodyPr/>
                    <a:lstStyle/>
                    <a:p>
                      <a:r>
                        <a:rPr lang="en-GB" sz="1600"/>
                        <a:t>Chimney</a:t>
                      </a:r>
                    </a:p>
                  </a:txBody>
                  <a:tcPr marL="80932" marR="80932" marT="40466" marB="40466"/>
                </a:tc>
                <a:extLst>
                  <a:ext uri="{0D108BD9-81ED-4DB2-BD59-A6C34878D82A}">
                    <a16:rowId xmlns:a16="http://schemas.microsoft.com/office/drawing/2014/main" val="1433560750"/>
                  </a:ext>
                </a:extLst>
              </a:tr>
              <a:tr h="367840">
                <a:tc>
                  <a:txBody>
                    <a:bodyPr/>
                    <a:lstStyle/>
                    <a:p>
                      <a:r>
                        <a:rPr lang="en-GB" sz="1600"/>
                        <a:t>5</a:t>
                      </a:r>
                    </a:p>
                  </a:txBody>
                  <a:tcPr marL="80932" marR="80932" marT="40466" marB="40466"/>
                </a:tc>
                <a:tc>
                  <a:txBody>
                    <a:bodyPr/>
                    <a:lstStyle/>
                    <a:p>
                      <a:r>
                        <a:rPr lang="en-GB" sz="1600"/>
                        <a:t>Fruit</a:t>
                      </a:r>
                    </a:p>
                  </a:txBody>
                  <a:tcPr marL="80932" marR="80932" marT="40466" marB="40466"/>
                </a:tc>
                <a:tc>
                  <a:txBody>
                    <a:bodyPr/>
                    <a:lstStyle/>
                    <a:p>
                      <a:r>
                        <a:rPr lang="en-GB" sz="1600"/>
                        <a:t>Engineer</a:t>
                      </a:r>
                    </a:p>
                  </a:txBody>
                  <a:tcPr marL="80932" marR="80932" marT="40466" marB="40466"/>
                </a:tc>
                <a:tc>
                  <a:txBody>
                    <a:bodyPr/>
                    <a:lstStyle/>
                    <a:p>
                      <a:r>
                        <a:rPr lang="en-GB" sz="1600"/>
                        <a:t>Coach</a:t>
                      </a:r>
                    </a:p>
                  </a:txBody>
                  <a:tcPr marL="80932" marR="80932" marT="40466" marB="40466"/>
                </a:tc>
                <a:extLst>
                  <a:ext uri="{0D108BD9-81ED-4DB2-BD59-A6C34878D82A}">
                    <a16:rowId xmlns:a16="http://schemas.microsoft.com/office/drawing/2014/main" val="2587146066"/>
                  </a:ext>
                </a:extLst>
              </a:tr>
              <a:tr h="367840">
                <a:tc>
                  <a:txBody>
                    <a:bodyPr/>
                    <a:lstStyle/>
                    <a:p>
                      <a:r>
                        <a:rPr lang="en-GB" sz="1600"/>
                        <a:t>6</a:t>
                      </a:r>
                    </a:p>
                  </a:txBody>
                  <a:tcPr marL="80932" marR="80932" marT="40466" marB="40466"/>
                </a:tc>
                <a:tc>
                  <a:txBody>
                    <a:bodyPr/>
                    <a:lstStyle/>
                    <a:p>
                      <a:r>
                        <a:rPr lang="en-GB" sz="1600"/>
                        <a:t>Chalice</a:t>
                      </a:r>
                    </a:p>
                  </a:txBody>
                  <a:tcPr marL="80932" marR="80932" marT="40466" marB="40466"/>
                </a:tc>
                <a:tc>
                  <a:txBody>
                    <a:bodyPr/>
                    <a:lstStyle/>
                    <a:p>
                      <a:r>
                        <a:rPr lang="en-GB" sz="1600"/>
                        <a:t>Bottle</a:t>
                      </a:r>
                    </a:p>
                  </a:txBody>
                  <a:tcPr marL="80932" marR="80932" marT="40466" marB="40466"/>
                </a:tc>
                <a:tc>
                  <a:txBody>
                    <a:bodyPr/>
                    <a:lstStyle/>
                    <a:p>
                      <a:r>
                        <a:rPr lang="en-GB" sz="1600"/>
                        <a:t>Antler</a:t>
                      </a:r>
                    </a:p>
                  </a:txBody>
                  <a:tcPr marL="80932" marR="80932" marT="40466" marB="40466"/>
                </a:tc>
                <a:extLst>
                  <a:ext uri="{0D108BD9-81ED-4DB2-BD59-A6C34878D82A}">
                    <a16:rowId xmlns:a16="http://schemas.microsoft.com/office/drawing/2014/main" val="3212483427"/>
                  </a:ext>
                </a:extLst>
              </a:tr>
              <a:tr h="367840">
                <a:tc>
                  <a:txBody>
                    <a:bodyPr/>
                    <a:lstStyle/>
                    <a:p>
                      <a:r>
                        <a:rPr lang="en-GB" sz="1600"/>
                        <a:t>7</a:t>
                      </a:r>
                    </a:p>
                  </a:txBody>
                  <a:tcPr marL="80932" marR="80932" marT="40466" marB="40466"/>
                </a:tc>
                <a:tc>
                  <a:txBody>
                    <a:bodyPr/>
                    <a:lstStyle/>
                    <a:p>
                      <a:r>
                        <a:rPr lang="en-GB" sz="1600"/>
                        <a:t>Pool</a:t>
                      </a:r>
                    </a:p>
                  </a:txBody>
                  <a:tcPr marL="80932" marR="80932" marT="40466" marB="40466"/>
                </a:tc>
                <a:tc>
                  <a:txBody>
                    <a:bodyPr/>
                    <a:lstStyle/>
                    <a:p>
                      <a:r>
                        <a:rPr lang="en-GB" sz="1600"/>
                        <a:t>Cherry</a:t>
                      </a:r>
                    </a:p>
                  </a:txBody>
                  <a:tcPr marL="80932" marR="80932" marT="40466" marB="40466"/>
                </a:tc>
                <a:tc>
                  <a:txBody>
                    <a:bodyPr/>
                    <a:lstStyle/>
                    <a:p>
                      <a:r>
                        <a:rPr lang="en-GB" sz="1600"/>
                        <a:t>Furnace</a:t>
                      </a:r>
                    </a:p>
                  </a:txBody>
                  <a:tcPr marL="80932" marR="80932" marT="40466" marB="40466"/>
                </a:tc>
                <a:extLst>
                  <a:ext uri="{0D108BD9-81ED-4DB2-BD59-A6C34878D82A}">
                    <a16:rowId xmlns:a16="http://schemas.microsoft.com/office/drawing/2014/main" val="4019710577"/>
                  </a:ext>
                </a:extLst>
              </a:tr>
              <a:tr h="367840">
                <a:tc>
                  <a:txBody>
                    <a:bodyPr/>
                    <a:lstStyle/>
                    <a:p>
                      <a:r>
                        <a:rPr lang="en-GB" sz="1600"/>
                        <a:t>8</a:t>
                      </a:r>
                    </a:p>
                  </a:txBody>
                  <a:tcPr marL="80932" marR="80932" marT="40466" marB="40466"/>
                </a:tc>
                <a:tc>
                  <a:txBody>
                    <a:bodyPr/>
                    <a:lstStyle/>
                    <a:p>
                      <a:r>
                        <a:rPr lang="en-GB" sz="1600"/>
                        <a:t>Crumb</a:t>
                      </a:r>
                    </a:p>
                  </a:txBody>
                  <a:tcPr marL="80932" marR="80932" marT="40466" marB="40466"/>
                </a:tc>
                <a:tc>
                  <a:txBody>
                    <a:bodyPr/>
                    <a:lstStyle/>
                    <a:p>
                      <a:r>
                        <a:rPr lang="en-GB" sz="1600"/>
                        <a:t>Brick</a:t>
                      </a:r>
                    </a:p>
                  </a:txBody>
                  <a:tcPr marL="80932" marR="80932" marT="40466" marB="40466"/>
                </a:tc>
                <a:tc>
                  <a:txBody>
                    <a:bodyPr/>
                    <a:lstStyle/>
                    <a:p>
                      <a:r>
                        <a:rPr lang="en-GB" sz="1600"/>
                        <a:t>Mouse</a:t>
                      </a:r>
                    </a:p>
                  </a:txBody>
                  <a:tcPr marL="80932" marR="80932" marT="40466" marB="40466"/>
                </a:tc>
                <a:extLst>
                  <a:ext uri="{0D108BD9-81ED-4DB2-BD59-A6C34878D82A}">
                    <a16:rowId xmlns:a16="http://schemas.microsoft.com/office/drawing/2014/main" val="2467876663"/>
                  </a:ext>
                </a:extLst>
              </a:tr>
              <a:tr h="367840">
                <a:tc>
                  <a:txBody>
                    <a:bodyPr/>
                    <a:lstStyle/>
                    <a:p>
                      <a:r>
                        <a:rPr lang="en-GB" sz="1600"/>
                        <a:t>9</a:t>
                      </a:r>
                    </a:p>
                  </a:txBody>
                  <a:tcPr marL="80932" marR="80932" marT="40466" marB="40466"/>
                </a:tc>
                <a:tc>
                  <a:txBody>
                    <a:bodyPr/>
                    <a:lstStyle/>
                    <a:p>
                      <a:r>
                        <a:rPr lang="en-GB" sz="1600" dirty="0"/>
                        <a:t>Shrub</a:t>
                      </a:r>
                    </a:p>
                  </a:txBody>
                  <a:tcPr marL="80932" marR="80932" marT="40466" marB="40466"/>
                </a:tc>
                <a:tc>
                  <a:txBody>
                    <a:bodyPr/>
                    <a:lstStyle/>
                    <a:p>
                      <a:r>
                        <a:rPr lang="en-GB" sz="1600"/>
                        <a:t>Lantern</a:t>
                      </a:r>
                    </a:p>
                  </a:txBody>
                  <a:tcPr marL="80932" marR="80932" marT="40466" marB="40466"/>
                </a:tc>
                <a:tc>
                  <a:txBody>
                    <a:bodyPr/>
                    <a:lstStyle/>
                    <a:p>
                      <a:r>
                        <a:rPr lang="en-GB" sz="1600"/>
                        <a:t>Basin</a:t>
                      </a:r>
                    </a:p>
                  </a:txBody>
                  <a:tcPr marL="80932" marR="80932" marT="40466" marB="40466"/>
                </a:tc>
                <a:extLst>
                  <a:ext uri="{0D108BD9-81ED-4DB2-BD59-A6C34878D82A}">
                    <a16:rowId xmlns:a16="http://schemas.microsoft.com/office/drawing/2014/main" val="3382995501"/>
                  </a:ext>
                </a:extLst>
              </a:tr>
              <a:tr h="367840">
                <a:tc>
                  <a:txBody>
                    <a:bodyPr/>
                    <a:lstStyle/>
                    <a:p>
                      <a:r>
                        <a:rPr lang="en-GB" sz="1600"/>
                        <a:t>10</a:t>
                      </a:r>
                    </a:p>
                  </a:txBody>
                  <a:tcPr marL="80932" marR="80932" marT="40466" marB="40466"/>
                </a:tc>
                <a:tc>
                  <a:txBody>
                    <a:bodyPr/>
                    <a:lstStyle/>
                    <a:p>
                      <a:r>
                        <a:rPr lang="en-GB" sz="1600"/>
                        <a:t>Radio</a:t>
                      </a:r>
                    </a:p>
                  </a:txBody>
                  <a:tcPr marL="80932" marR="80932" marT="40466" marB="40466"/>
                </a:tc>
                <a:tc>
                  <a:txBody>
                    <a:bodyPr/>
                    <a:lstStyle/>
                    <a:p>
                      <a:r>
                        <a:rPr lang="en-GB" sz="1600"/>
                        <a:t>Earth</a:t>
                      </a:r>
                    </a:p>
                  </a:txBody>
                  <a:tcPr marL="80932" marR="80932" marT="40466" marB="40466"/>
                </a:tc>
                <a:tc>
                  <a:txBody>
                    <a:bodyPr/>
                    <a:lstStyle/>
                    <a:p>
                      <a:r>
                        <a:rPr lang="en-GB" sz="1600"/>
                        <a:t>Cushion</a:t>
                      </a:r>
                    </a:p>
                  </a:txBody>
                  <a:tcPr marL="80932" marR="80932" marT="40466" marB="40466"/>
                </a:tc>
                <a:extLst>
                  <a:ext uri="{0D108BD9-81ED-4DB2-BD59-A6C34878D82A}">
                    <a16:rowId xmlns:a16="http://schemas.microsoft.com/office/drawing/2014/main" val="2811216984"/>
                  </a:ext>
                </a:extLst>
              </a:tr>
              <a:tr h="367840">
                <a:tc>
                  <a:txBody>
                    <a:bodyPr/>
                    <a:lstStyle/>
                    <a:p>
                      <a:r>
                        <a:rPr lang="en-GB" sz="1600"/>
                        <a:t>11</a:t>
                      </a:r>
                    </a:p>
                  </a:txBody>
                  <a:tcPr marL="80932" marR="80932" marT="40466" marB="40466"/>
                </a:tc>
                <a:tc>
                  <a:txBody>
                    <a:bodyPr/>
                    <a:lstStyle/>
                    <a:p>
                      <a:r>
                        <a:rPr lang="en-GB" sz="1600"/>
                        <a:t>Diamond</a:t>
                      </a:r>
                    </a:p>
                  </a:txBody>
                  <a:tcPr marL="80932" marR="80932" marT="40466" marB="40466"/>
                </a:tc>
                <a:tc>
                  <a:txBody>
                    <a:bodyPr/>
                    <a:lstStyle/>
                    <a:p>
                      <a:r>
                        <a:rPr lang="en-GB" sz="1600"/>
                        <a:t>Insect</a:t>
                      </a:r>
                    </a:p>
                  </a:txBody>
                  <a:tcPr marL="80932" marR="80932" marT="40466" marB="40466"/>
                </a:tc>
                <a:tc>
                  <a:txBody>
                    <a:bodyPr/>
                    <a:lstStyle/>
                    <a:p>
                      <a:r>
                        <a:rPr lang="en-GB" sz="1600"/>
                        <a:t>Throne</a:t>
                      </a:r>
                    </a:p>
                  </a:txBody>
                  <a:tcPr marL="80932" marR="80932" marT="40466" marB="40466"/>
                </a:tc>
                <a:extLst>
                  <a:ext uri="{0D108BD9-81ED-4DB2-BD59-A6C34878D82A}">
                    <a16:rowId xmlns:a16="http://schemas.microsoft.com/office/drawing/2014/main" val="4008443495"/>
                  </a:ext>
                </a:extLst>
              </a:tr>
              <a:tr h="367840">
                <a:tc>
                  <a:txBody>
                    <a:bodyPr/>
                    <a:lstStyle/>
                    <a:p>
                      <a:r>
                        <a:rPr lang="en-GB" sz="1600"/>
                        <a:t>12</a:t>
                      </a:r>
                    </a:p>
                  </a:txBody>
                  <a:tcPr marL="80932" marR="80932" marT="40466" marB="40466"/>
                </a:tc>
                <a:tc>
                  <a:txBody>
                    <a:bodyPr/>
                    <a:lstStyle/>
                    <a:p>
                      <a:r>
                        <a:rPr lang="en-GB" sz="1600"/>
                        <a:t>Tailor</a:t>
                      </a:r>
                    </a:p>
                  </a:txBody>
                  <a:tcPr marL="80932" marR="80932" marT="40466" marB="40466"/>
                </a:tc>
                <a:tc>
                  <a:txBody>
                    <a:bodyPr/>
                    <a:lstStyle/>
                    <a:p>
                      <a:r>
                        <a:rPr lang="en-GB" sz="1600"/>
                        <a:t>Pipe</a:t>
                      </a:r>
                    </a:p>
                  </a:txBody>
                  <a:tcPr marL="80932" marR="80932" marT="40466" marB="40466"/>
                </a:tc>
                <a:tc>
                  <a:txBody>
                    <a:bodyPr/>
                    <a:lstStyle/>
                    <a:p>
                      <a:r>
                        <a:rPr lang="en-GB" sz="1600"/>
                        <a:t>Yacht</a:t>
                      </a:r>
                    </a:p>
                  </a:txBody>
                  <a:tcPr marL="80932" marR="80932" marT="40466" marB="40466"/>
                </a:tc>
                <a:extLst>
                  <a:ext uri="{0D108BD9-81ED-4DB2-BD59-A6C34878D82A}">
                    <a16:rowId xmlns:a16="http://schemas.microsoft.com/office/drawing/2014/main" val="2309211123"/>
                  </a:ext>
                </a:extLst>
              </a:tr>
              <a:tr h="367840">
                <a:tc>
                  <a:txBody>
                    <a:bodyPr/>
                    <a:lstStyle/>
                    <a:p>
                      <a:r>
                        <a:rPr lang="en-GB" sz="1600"/>
                        <a:t>13</a:t>
                      </a:r>
                    </a:p>
                  </a:txBody>
                  <a:tcPr marL="80932" marR="80932" marT="40466" marB="40466"/>
                </a:tc>
                <a:tc>
                  <a:txBody>
                    <a:bodyPr/>
                    <a:lstStyle/>
                    <a:p>
                      <a:r>
                        <a:rPr lang="en-GB" sz="1600"/>
                        <a:t>Emblem</a:t>
                      </a:r>
                    </a:p>
                  </a:txBody>
                  <a:tcPr marL="80932" marR="80932" marT="40466" marB="40466"/>
                </a:tc>
                <a:tc>
                  <a:txBody>
                    <a:bodyPr/>
                    <a:lstStyle/>
                    <a:p>
                      <a:r>
                        <a:rPr lang="en-GB" sz="1600"/>
                        <a:t>Doll</a:t>
                      </a:r>
                    </a:p>
                  </a:txBody>
                  <a:tcPr marL="80932" marR="80932" marT="40466" marB="40466"/>
                </a:tc>
                <a:tc>
                  <a:txBody>
                    <a:bodyPr/>
                    <a:lstStyle/>
                    <a:p>
                      <a:r>
                        <a:rPr lang="en-GB" sz="1600"/>
                        <a:t>Roof</a:t>
                      </a:r>
                    </a:p>
                  </a:txBody>
                  <a:tcPr marL="80932" marR="80932" marT="40466" marB="40466"/>
                </a:tc>
                <a:extLst>
                  <a:ext uri="{0D108BD9-81ED-4DB2-BD59-A6C34878D82A}">
                    <a16:rowId xmlns:a16="http://schemas.microsoft.com/office/drawing/2014/main" val="3245368487"/>
                  </a:ext>
                </a:extLst>
              </a:tr>
              <a:tr h="367840">
                <a:tc>
                  <a:txBody>
                    <a:bodyPr/>
                    <a:lstStyle/>
                    <a:p>
                      <a:r>
                        <a:rPr lang="en-GB" sz="1600"/>
                        <a:t>14</a:t>
                      </a:r>
                    </a:p>
                  </a:txBody>
                  <a:tcPr marL="80932" marR="80932" marT="40466" marB="40466"/>
                </a:tc>
                <a:tc>
                  <a:txBody>
                    <a:bodyPr/>
                    <a:lstStyle/>
                    <a:p>
                      <a:r>
                        <a:rPr lang="en-GB" sz="1600"/>
                        <a:t>Hen</a:t>
                      </a:r>
                    </a:p>
                  </a:txBody>
                  <a:tcPr marL="80932" marR="80932" marT="40466" marB="40466"/>
                </a:tc>
                <a:tc>
                  <a:txBody>
                    <a:bodyPr/>
                    <a:lstStyle/>
                    <a:p>
                      <a:r>
                        <a:rPr lang="en-GB" sz="1600"/>
                        <a:t>Bulrush</a:t>
                      </a:r>
                    </a:p>
                  </a:txBody>
                  <a:tcPr marL="80932" marR="80932" marT="40466" marB="40466"/>
                </a:tc>
                <a:tc>
                  <a:txBody>
                    <a:bodyPr/>
                    <a:lstStyle/>
                    <a:p>
                      <a:r>
                        <a:rPr lang="en-GB" sz="1600"/>
                        <a:t>Canary</a:t>
                      </a:r>
                    </a:p>
                  </a:txBody>
                  <a:tcPr marL="80932" marR="80932" marT="40466" marB="40466"/>
                </a:tc>
                <a:extLst>
                  <a:ext uri="{0D108BD9-81ED-4DB2-BD59-A6C34878D82A}">
                    <a16:rowId xmlns:a16="http://schemas.microsoft.com/office/drawing/2014/main" val="3702425076"/>
                  </a:ext>
                </a:extLst>
              </a:tr>
              <a:tr h="367840">
                <a:tc>
                  <a:txBody>
                    <a:bodyPr/>
                    <a:lstStyle/>
                    <a:p>
                      <a:r>
                        <a:rPr lang="en-GB" sz="1600"/>
                        <a:t>15</a:t>
                      </a:r>
                    </a:p>
                  </a:txBody>
                  <a:tcPr marL="80932" marR="80932" marT="40466" marB="40466"/>
                </a:tc>
                <a:tc>
                  <a:txBody>
                    <a:bodyPr/>
                    <a:lstStyle/>
                    <a:p>
                      <a:r>
                        <a:rPr lang="en-GB" sz="1600"/>
                        <a:t>Goblin</a:t>
                      </a:r>
                    </a:p>
                  </a:txBody>
                  <a:tcPr marL="80932" marR="80932" marT="40466" marB="40466"/>
                </a:tc>
                <a:tc>
                  <a:txBody>
                    <a:bodyPr/>
                    <a:lstStyle/>
                    <a:p>
                      <a:r>
                        <a:rPr lang="en-GB" sz="1600"/>
                        <a:t>Trap</a:t>
                      </a:r>
                    </a:p>
                  </a:txBody>
                  <a:tcPr marL="80932" marR="80932" marT="40466" marB="40466"/>
                </a:tc>
                <a:tc>
                  <a:txBody>
                    <a:bodyPr/>
                    <a:lstStyle/>
                    <a:p>
                      <a:r>
                        <a:rPr lang="en-GB" sz="1600" dirty="0"/>
                        <a:t>Blood</a:t>
                      </a:r>
                    </a:p>
                  </a:txBody>
                  <a:tcPr marL="80932" marR="80932" marT="40466" marB="40466"/>
                </a:tc>
                <a:extLst>
                  <a:ext uri="{0D108BD9-81ED-4DB2-BD59-A6C34878D82A}">
                    <a16:rowId xmlns:a16="http://schemas.microsoft.com/office/drawing/2014/main" val="1739307178"/>
                  </a:ext>
                </a:extLst>
              </a:tr>
            </a:tbl>
          </a:graphicData>
        </a:graphic>
      </p:graphicFrame>
      <p:pic>
        <p:nvPicPr>
          <p:cNvPr id="8" name="Picture 2" descr="Image result for remember meme">
            <a:extLst>
              <a:ext uri="{FF2B5EF4-FFF2-40B4-BE49-F238E27FC236}">
                <a16:creationId xmlns:a16="http://schemas.microsoft.com/office/drawing/2014/main" id="{9CED4525-A62F-4B81-A1B6-5CD667A1BF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747"/>
          <a:stretch/>
        </p:blipFill>
        <p:spPr bwMode="auto">
          <a:xfrm>
            <a:off x="782864" y="2770714"/>
            <a:ext cx="3624736" cy="316336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613B4E0-F564-40BA-BF14-323275E19090}"/>
              </a:ext>
            </a:extLst>
          </p:cNvPr>
          <p:cNvSpPr txBox="1"/>
          <p:nvPr/>
        </p:nvSpPr>
        <p:spPr>
          <a:xfrm>
            <a:off x="688637" y="5902553"/>
            <a:ext cx="3971925" cy="215444"/>
          </a:xfrm>
          <a:prstGeom prst="rect">
            <a:avLst/>
          </a:prstGeom>
          <a:noFill/>
        </p:spPr>
        <p:txBody>
          <a:bodyPr wrap="square" rtlCol="0">
            <a:spAutoFit/>
          </a:bodyPr>
          <a:lstStyle/>
          <a:p>
            <a:r>
              <a:rPr lang="en-GB" sz="800" dirty="0">
                <a:hlinkClick r:id="rId4"/>
              </a:rPr>
              <a:t>https://me.me/i/ill-never-remember-all-that-com-12173746</a:t>
            </a:r>
            <a:endParaRPr lang="en-GB" sz="800" dirty="0"/>
          </a:p>
        </p:txBody>
      </p:sp>
    </p:spTree>
    <p:extLst>
      <p:ext uri="{BB962C8B-B14F-4D97-AF65-F5344CB8AC3E}">
        <p14:creationId xmlns:p14="http://schemas.microsoft.com/office/powerpoint/2010/main" val="3763839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03587B6-8E19-456C-AD35-21DC036AC706}"/>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My Results</a:t>
            </a:r>
          </a:p>
        </p:txBody>
      </p:sp>
      <p:graphicFrame>
        <p:nvGraphicFramePr>
          <p:cNvPr id="4" name="Content Placeholder 3">
            <a:extLst>
              <a:ext uri="{FF2B5EF4-FFF2-40B4-BE49-F238E27FC236}">
                <a16:creationId xmlns:a16="http://schemas.microsoft.com/office/drawing/2014/main" id="{B1798164-90A2-4285-80B6-BC93B11EB0BD}"/>
              </a:ext>
            </a:extLst>
          </p:cNvPr>
          <p:cNvGraphicFramePr>
            <a:graphicFrameLocks noGrp="1"/>
          </p:cNvGraphicFramePr>
          <p:nvPr>
            <p:ph idx="1"/>
            <p:extLst>
              <p:ext uri="{D42A27DB-BD31-4B8C-83A1-F6EECF244321}">
                <p14:modId xmlns:p14="http://schemas.microsoft.com/office/powerpoint/2010/main" val="4211836531"/>
              </p:ext>
            </p:extLst>
          </p:nvPr>
        </p:nvGraphicFramePr>
        <p:xfrm>
          <a:off x="5010150" y="533400"/>
          <a:ext cx="6492875" cy="52578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a:extLst>
              <a:ext uri="{FF2B5EF4-FFF2-40B4-BE49-F238E27FC236}">
                <a16:creationId xmlns:a16="http://schemas.microsoft.com/office/drawing/2014/main" id="{530715AF-CDE4-4F63-ACB8-8ED7D6EFF3E8}"/>
              </a:ext>
            </a:extLst>
          </p:cNvPr>
          <p:cNvSpPr txBox="1"/>
          <p:nvPr/>
        </p:nvSpPr>
        <p:spPr>
          <a:xfrm>
            <a:off x="8777880" y="2044184"/>
            <a:ext cx="1628775" cy="369332"/>
          </a:xfrm>
          <a:prstGeom prst="rect">
            <a:avLst/>
          </a:prstGeom>
          <a:noFill/>
        </p:spPr>
        <p:txBody>
          <a:bodyPr wrap="square" rtlCol="0">
            <a:spAutoFit/>
          </a:bodyPr>
          <a:lstStyle/>
          <a:p>
            <a:r>
              <a:rPr lang="en-GB" dirty="0">
                <a:solidFill>
                  <a:srgbClr val="00B050"/>
                </a:solidFill>
              </a:rPr>
              <a:t>Recency Effect</a:t>
            </a:r>
          </a:p>
        </p:txBody>
      </p:sp>
      <p:cxnSp>
        <p:nvCxnSpPr>
          <p:cNvPr id="18" name="Connector: Curved 17">
            <a:extLst>
              <a:ext uri="{FF2B5EF4-FFF2-40B4-BE49-F238E27FC236}">
                <a16:creationId xmlns:a16="http://schemas.microsoft.com/office/drawing/2014/main" id="{BBECA7A8-4781-42B7-96B8-AC736163AFD7}"/>
              </a:ext>
            </a:extLst>
          </p:cNvPr>
          <p:cNvCxnSpPr/>
          <p:nvPr/>
        </p:nvCxnSpPr>
        <p:spPr>
          <a:xfrm>
            <a:off x="9858375" y="2413516"/>
            <a:ext cx="638175" cy="377309"/>
          </a:xfrm>
          <a:prstGeom prst="curvedConnector3">
            <a:avLst/>
          </a:prstGeom>
          <a:ln w="254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3532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down)">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22B13-7F8D-4B33-9D8B-72FFB0FAFF85}"/>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kern="1200" dirty="0">
                <a:solidFill>
                  <a:srgbClr val="FFFFFF"/>
                </a:solidFill>
                <a:latin typeface="+mj-lt"/>
                <a:ea typeface="+mj-ea"/>
                <a:cs typeface="+mj-cs"/>
              </a:rPr>
              <a:t>Murdock’s Results</a:t>
            </a:r>
          </a:p>
        </p:txBody>
      </p:sp>
      <p:cxnSp>
        <p:nvCxnSpPr>
          <p:cNvPr id="73" name="Straight Connector 7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098" name="Picture 2" descr="Image result for murdock serial position curve">
            <a:extLst>
              <a:ext uri="{FF2B5EF4-FFF2-40B4-BE49-F238E27FC236}">
                <a16:creationId xmlns:a16="http://schemas.microsoft.com/office/drawing/2014/main" id="{EA55232E-3274-4570-89C0-C40692CDFE6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153822" y="1084617"/>
            <a:ext cx="6553545" cy="46967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12AFE0-9A63-4A1C-82BA-AC2BE995A8C0}"/>
              </a:ext>
            </a:extLst>
          </p:cNvPr>
          <p:cNvSpPr txBox="1"/>
          <p:nvPr/>
        </p:nvSpPr>
        <p:spPr>
          <a:xfrm>
            <a:off x="9597678" y="6642556"/>
            <a:ext cx="2813398" cy="215444"/>
          </a:xfrm>
          <a:prstGeom prst="rect">
            <a:avLst/>
          </a:prstGeom>
          <a:noFill/>
        </p:spPr>
        <p:txBody>
          <a:bodyPr wrap="square" rtlCol="0">
            <a:spAutoFit/>
          </a:bodyPr>
          <a:lstStyle/>
          <a:p>
            <a:r>
              <a:rPr lang="en-GB" sz="800" dirty="0">
                <a:hlinkClick r:id="rId4"/>
              </a:rPr>
              <a:t>https://www.simplypsychology.org/primacy-recency.html</a:t>
            </a:r>
            <a:endParaRPr lang="en-GB" sz="800" dirty="0"/>
          </a:p>
        </p:txBody>
      </p:sp>
      <p:sp>
        <p:nvSpPr>
          <p:cNvPr id="8" name="TextBox 7">
            <a:extLst>
              <a:ext uri="{FF2B5EF4-FFF2-40B4-BE49-F238E27FC236}">
                <a16:creationId xmlns:a16="http://schemas.microsoft.com/office/drawing/2014/main" id="{875059D1-E8BB-42CC-8C43-2AD9AA3A82FB}"/>
              </a:ext>
            </a:extLst>
          </p:cNvPr>
          <p:cNvSpPr txBox="1"/>
          <p:nvPr/>
        </p:nvSpPr>
        <p:spPr>
          <a:xfrm>
            <a:off x="1562476" y="3910267"/>
            <a:ext cx="1881121" cy="369332"/>
          </a:xfrm>
          <a:prstGeom prst="rect">
            <a:avLst/>
          </a:prstGeom>
          <a:noFill/>
        </p:spPr>
        <p:txBody>
          <a:bodyPr wrap="square" rtlCol="0">
            <a:spAutoFit/>
          </a:bodyPr>
          <a:lstStyle/>
          <a:p>
            <a:r>
              <a:rPr lang="en-GB" dirty="0"/>
              <a:t>(Gross, 2010:262)</a:t>
            </a:r>
          </a:p>
        </p:txBody>
      </p:sp>
    </p:spTree>
    <p:extLst>
      <p:ext uri="{BB962C8B-B14F-4D97-AF65-F5344CB8AC3E}">
        <p14:creationId xmlns:p14="http://schemas.microsoft.com/office/powerpoint/2010/main" val="3255354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2F50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D9A6D-7BC8-4AB4-B986-68EBC6E23B56}"/>
              </a:ext>
            </a:extLst>
          </p:cNvPr>
          <p:cNvSpPr>
            <a:spLocks noGrp="1"/>
          </p:cNvSpPr>
          <p:nvPr>
            <p:ph type="title"/>
          </p:nvPr>
        </p:nvSpPr>
        <p:spPr>
          <a:xfrm>
            <a:off x="640080" y="2074363"/>
            <a:ext cx="2752354" cy="2709275"/>
          </a:xfrm>
          <a:prstGeom prst="ellipse">
            <a:avLst/>
          </a:prstGeom>
          <a:solidFill>
            <a:schemeClr val="accent1">
              <a:lumMod val="75000"/>
            </a:schemeClr>
          </a:solidFill>
          <a:ln w="107950"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Glanzer</a:t>
            </a:r>
            <a:r>
              <a:rPr lang="en-US" sz="2600" kern="1200" dirty="0">
                <a:solidFill>
                  <a:srgbClr val="FFFFFF"/>
                </a:solidFill>
                <a:latin typeface="+mj-lt"/>
                <a:ea typeface="+mj-ea"/>
                <a:cs typeface="+mj-cs"/>
              </a:rPr>
              <a:t> &amp; Cunitz (1966)</a:t>
            </a:r>
          </a:p>
        </p:txBody>
      </p:sp>
      <p:pic>
        <p:nvPicPr>
          <p:cNvPr id="5126" name="Picture 6" descr="Image result for murdock serial position curve">
            <a:extLst>
              <a:ext uri="{FF2B5EF4-FFF2-40B4-BE49-F238E27FC236}">
                <a16:creationId xmlns:a16="http://schemas.microsoft.com/office/drawing/2014/main" id="{C326D881-6BAE-4397-9F2E-086593D843A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038600" y="1396640"/>
            <a:ext cx="7571065" cy="427765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CDA09AD-8C46-4641-A19D-6866D192883D}"/>
              </a:ext>
            </a:extLst>
          </p:cNvPr>
          <p:cNvSpPr txBox="1"/>
          <p:nvPr/>
        </p:nvSpPr>
        <p:spPr>
          <a:xfrm>
            <a:off x="6667500" y="6396335"/>
            <a:ext cx="5524500" cy="461665"/>
          </a:xfrm>
          <a:prstGeom prst="rect">
            <a:avLst/>
          </a:prstGeom>
          <a:noFill/>
        </p:spPr>
        <p:txBody>
          <a:bodyPr wrap="square" rtlCol="0">
            <a:spAutoFit/>
          </a:bodyPr>
          <a:lstStyle/>
          <a:p>
            <a:r>
              <a:rPr lang="en-GB" sz="800" dirty="0"/>
              <a:t>https://www.google.com/url?sa=i&amp;source=images&amp;cd=&amp;ved=2ahUKEwirzculs83iAhUsz4UKHTLSBv0QjRx6BAgBEAU&amp;url=https%3A%2F%2Ftophat.com%2Fmarketplace%2Fsocial-science%2Fpsychology%2Ftextbooks%2Fcognitive-psychology-elan-barenholtz%2F2626%2F95058&amp;psig=AOvVaw00fUFS4cfyZAsB2nh2h8Ti&amp;ust=1559653791178704</a:t>
            </a:r>
          </a:p>
        </p:txBody>
      </p:sp>
      <p:sp>
        <p:nvSpPr>
          <p:cNvPr id="14" name="TextBox 13">
            <a:extLst>
              <a:ext uri="{FF2B5EF4-FFF2-40B4-BE49-F238E27FC236}">
                <a16:creationId xmlns:a16="http://schemas.microsoft.com/office/drawing/2014/main" id="{75592FD1-094E-42C2-A411-CE94CFB05AFA}"/>
              </a:ext>
            </a:extLst>
          </p:cNvPr>
          <p:cNvSpPr txBox="1"/>
          <p:nvPr/>
        </p:nvSpPr>
        <p:spPr>
          <a:xfrm>
            <a:off x="1144957" y="4039089"/>
            <a:ext cx="1881121" cy="369332"/>
          </a:xfrm>
          <a:prstGeom prst="rect">
            <a:avLst/>
          </a:prstGeom>
          <a:noFill/>
        </p:spPr>
        <p:txBody>
          <a:bodyPr wrap="square" rtlCol="0">
            <a:spAutoFit/>
          </a:bodyPr>
          <a:lstStyle/>
          <a:p>
            <a:r>
              <a:rPr lang="en-GB" dirty="0"/>
              <a:t>(Gross, 2010:263)</a:t>
            </a:r>
          </a:p>
        </p:txBody>
      </p:sp>
    </p:spTree>
    <p:extLst>
      <p:ext uri="{BB962C8B-B14F-4D97-AF65-F5344CB8AC3E}">
        <p14:creationId xmlns:p14="http://schemas.microsoft.com/office/powerpoint/2010/main" val="294443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5B23-77BD-4209-A37A-48D6DBC9922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71E0E63-A1C6-41B3-8B6C-EC03593332ED}"/>
              </a:ext>
            </a:extLst>
          </p:cNvPr>
          <p:cNvSpPr>
            <a:spLocks noGrp="1"/>
          </p:cNvSpPr>
          <p:nvPr>
            <p:ph idx="1"/>
          </p:nvPr>
        </p:nvSpPr>
        <p:spPr/>
        <p:txBody>
          <a:bodyPr/>
          <a:lstStyle/>
          <a:p>
            <a:r>
              <a:rPr lang="en-GB" dirty="0"/>
              <a:t>Gross, R. (2010) </a:t>
            </a:r>
            <a:r>
              <a:rPr lang="en-GB" i="1" dirty="0"/>
              <a:t>Psychology: The Science of Mind and Behaviour 6</a:t>
            </a:r>
            <a:r>
              <a:rPr lang="en-GB" i="1" baseline="30000" dirty="0"/>
              <a:t>th</a:t>
            </a:r>
            <a:r>
              <a:rPr lang="en-GB" i="1" dirty="0"/>
              <a:t> Edition. </a:t>
            </a:r>
            <a:r>
              <a:rPr lang="en-GB" dirty="0"/>
              <a:t>London: Hodder Education. Available at: </a:t>
            </a:r>
            <a:r>
              <a:rPr lang="en-GB" dirty="0">
                <a:hlinkClick r:id="rId3"/>
              </a:rPr>
              <a:t>https://www-dawsonera-com.ezproxy.uwtsd.ac.uk/abstract/9781444128086</a:t>
            </a:r>
            <a:r>
              <a:rPr lang="en-GB" dirty="0"/>
              <a:t> [Accessed: 03.06.2019]</a:t>
            </a:r>
          </a:p>
          <a:p>
            <a:r>
              <a:rPr lang="en-GB" dirty="0" err="1"/>
              <a:t>Mcleod</a:t>
            </a:r>
            <a:r>
              <a:rPr lang="en-GB" dirty="0"/>
              <a:t>, S. (2008) “Serial Position Effect” </a:t>
            </a:r>
            <a:r>
              <a:rPr lang="en-GB" i="1" dirty="0"/>
              <a:t>Simply Psychology. </a:t>
            </a:r>
            <a:r>
              <a:rPr lang="en-GB" dirty="0"/>
              <a:t>Available at: </a:t>
            </a:r>
            <a:r>
              <a:rPr lang="en-GB" dirty="0">
                <a:hlinkClick r:id="rId4"/>
              </a:rPr>
              <a:t>https://www.simplypsychology.org/primacy-recency.html</a:t>
            </a:r>
            <a:r>
              <a:rPr lang="en-GB" dirty="0"/>
              <a:t> [Accessed 03.06.2019]</a:t>
            </a:r>
          </a:p>
          <a:p>
            <a:endParaRPr lang="en-GB" dirty="0"/>
          </a:p>
        </p:txBody>
      </p:sp>
    </p:spTree>
    <p:extLst>
      <p:ext uri="{BB962C8B-B14F-4D97-AF65-F5344CB8AC3E}">
        <p14:creationId xmlns:p14="http://schemas.microsoft.com/office/powerpoint/2010/main" val="186222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11</TotalTime>
  <Words>1597</Words>
  <Application>Microsoft Office PowerPoint</Application>
  <PresentationFormat>Widescreen</PresentationFormat>
  <Paragraphs>177</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Bahnschrift</vt:lpstr>
      <vt:lpstr>Calibri</vt:lpstr>
      <vt:lpstr>Calibri Light</vt:lpstr>
      <vt:lpstr>Engravers MT</vt:lpstr>
      <vt:lpstr>Office Theme</vt:lpstr>
      <vt:lpstr>Memory Research</vt:lpstr>
      <vt:lpstr>Atkinson &amp; Shifferin  (1971)</vt:lpstr>
      <vt:lpstr>Peterson &amp; Peterson (1959)</vt:lpstr>
      <vt:lpstr>My Experiment</vt:lpstr>
      <vt:lpstr>My Results</vt:lpstr>
      <vt:lpstr>Standard Results</vt:lpstr>
      <vt:lpstr>Murdock (1962)</vt:lpstr>
      <vt:lpstr>My Experiment</vt:lpstr>
      <vt:lpstr>My Results</vt:lpstr>
      <vt:lpstr>Murdock’s Results</vt:lpstr>
      <vt:lpstr>Glanzer &amp; Cunitz (1966)</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Memory Research</dc:title>
  <dc:creator> </dc:creator>
  <cp:lastModifiedBy> </cp:lastModifiedBy>
  <cp:revision>3</cp:revision>
  <dcterms:created xsi:type="dcterms:W3CDTF">2019-06-03T15:09:21Z</dcterms:created>
  <dcterms:modified xsi:type="dcterms:W3CDTF">2019-06-06T14:06:53Z</dcterms:modified>
</cp:coreProperties>
</file>