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81794" autoAdjust="0"/>
  </p:normalViewPr>
  <p:slideViewPr>
    <p:cSldViewPr snapToGrid="0" snapToObjects="1">
      <p:cViewPr varScale="1">
        <p:scale>
          <a:sx n="57" d="100"/>
          <a:sy n="57" d="100"/>
        </p:scale>
        <p:origin x="123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108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1905000" cy="4762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-762000" y="4892842"/>
            <a:ext cx="2791325" cy="2727159"/>
          </a:xfrm>
          <a:prstGeom prst="ellipse">
            <a:avLst/>
          </a:prstGeom>
          <a:solidFill>
            <a:srgbClr val="FF6B5A">
              <a:alpha val="6000"/>
            </a:srgbClr>
          </a:solidFill>
          <a:ln/>
        </p:spPr>
        <p:txBody>
          <a:bodyPr wrap="square" rtlCol="0" anchor="ctr"/>
          <a:lstStyle/>
          <a:p>
            <a:endParaRPr lang="en-US" sz="26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1"/>
          <p:cNvSpPr/>
          <p:nvPr/>
        </p:nvSpPr>
        <p:spPr>
          <a:xfrm>
            <a:off x="5524500" y="571501"/>
            <a:ext cx="2102269" cy="2105638"/>
          </a:xfrm>
          <a:prstGeom prst="ellipse">
            <a:avLst/>
          </a:prstGeom>
          <a:solidFill>
            <a:srgbClr val="2A8E9E">
              <a:alpha val="8000"/>
            </a:srgbClr>
          </a:solidFill>
          <a:ln/>
        </p:spPr>
        <p:txBody>
          <a:bodyPr wrap="square" rtlCol="0" anchor="ctr"/>
          <a:lstStyle/>
          <a:p>
            <a:endParaRPr lang="en-US" sz="26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2"/>
          <p:cNvSpPr/>
          <p:nvPr/>
        </p:nvSpPr>
        <p:spPr>
          <a:xfrm>
            <a:off x="484021" y="1689323"/>
            <a:ext cx="6851232" cy="25743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4400" b="1" kern="0" spc="-8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rlito" pitchFamily="34" charset="-122"/>
                <a:cs typeface="Times New Roman" panose="02020603050405020304" pitchFamily="18" charset="0"/>
              </a:rPr>
              <a:t>Living Well: </a:t>
            </a:r>
          </a:p>
          <a:p>
            <a:pPr algn="ctr"/>
            <a:r>
              <a:rPr lang="en-US" sz="4400" b="1" kern="0" spc="-8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rlito" pitchFamily="34" charset="-122"/>
                <a:cs typeface="Times New Roman" panose="02020603050405020304" pitchFamily="18" charset="0"/>
              </a:rPr>
              <a:t>A Life Course Approach to Health and Wellbeing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/>
          <p:cNvSpPr/>
          <p:nvPr/>
        </p:nvSpPr>
        <p:spPr>
          <a:xfrm>
            <a:off x="2093494" y="4013627"/>
            <a:ext cx="4690872" cy="284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71"/>
              </a:lnSpc>
            </a:pPr>
            <a:r>
              <a:rPr lang="en-US" sz="1867" kern="0" spc="37" dirty="0">
                <a:solidFill>
                  <a:srgbClr val="FFFFFF">
                    <a:alpha val="70000"/>
                  </a:srgbClr>
                </a:solidFill>
                <a:latin typeface="Times New Roman" panose="02020603050405020304" pitchFamily="18" charset="0"/>
                <a:ea typeface="Liberation Sans Narrow" pitchFamily="34" charset="-122"/>
                <a:cs typeface="Times New Roman" panose="02020603050405020304" pitchFamily="18" charset="0"/>
              </a:rPr>
              <a:t>BMNS4014 Individual Presentation</a:t>
            </a:r>
            <a:endParaRPr lang="en-US" sz="18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2471737" y="4340413"/>
            <a:ext cx="3207168" cy="2222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620"/>
              </a:lnSpc>
            </a:pPr>
            <a:r>
              <a:rPr lang="en-US" sz="1333" kern="0" spc="75" dirty="0">
                <a:solidFill>
                  <a:srgbClr val="FFFFFF">
                    <a:alpha val="55000"/>
                  </a:srgbClr>
                </a:solidFill>
                <a:latin typeface="Times New Roman" panose="02020603050405020304" pitchFamily="18" charset="0"/>
                <a:ea typeface="Carlito" pitchFamily="34" charset="-122"/>
                <a:cs typeface="Times New Roman" panose="02020603050405020304" pitchFamily="18" charset="0"/>
              </a:rPr>
              <a:t>Student Name: Ebrima Njie</a:t>
            </a:r>
          </a:p>
          <a:p>
            <a:pPr>
              <a:lnSpc>
                <a:spcPts val="1620"/>
              </a:lnSpc>
            </a:pPr>
            <a:r>
              <a:rPr lang="en-US" sz="1333" kern="0" spc="75" dirty="0">
                <a:solidFill>
                  <a:srgbClr val="FFFFFF">
                    <a:alpha val="55000"/>
                  </a:srgbClr>
                </a:solidFill>
                <a:latin typeface="Times New Roman" panose="02020603050405020304" pitchFamily="18" charset="0"/>
                <a:ea typeface="Carlito" pitchFamily="34" charset="-122"/>
                <a:cs typeface="Times New Roman" panose="02020603050405020304" pitchFamily="18" charset="0"/>
              </a:rPr>
              <a:t> Student Number : 2514125</a:t>
            </a:r>
            <a:endParaRPr lang="en-US" sz="13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Image 3" descr="/tmp/h2p-fit-1783685734182-dx8bu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001" y="1344765"/>
            <a:ext cx="4106901" cy="370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616952" y="0"/>
            <a:ext cx="4572000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251192" y="-1188720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2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638474" y="759992"/>
            <a:ext cx="7223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36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Introduction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10312" y="1465447"/>
            <a:ext cx="6928425" cy="491530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The presentation critically analyses the life course approach to health and wellbeing, where health is considered a lifetime process that is influenced by transitions and exposures (WHO, 2025).</a:t>
            </a:r>
          </a:p>
          <a:p>
            <a:pPr marL="342900" indent="-34290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It considers the positive and negative impacts over the lifespan, with inclusion of broader determinants, early life experiences, lifestyle behaviour, and accumulating risks (</a:t>
            </a:r>
            <a:r>
              <a:rPr lang="en-US" dirty="0" err="1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Sadana</a:t>
            </a: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 et al., 2025).</a:t>
            </a:r>
          </a:p>
          <a:p>
            <a:pPr marL="342900" indent="-34290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The discussion incorporates evidence-based interventions and recommendations, including policy, practice, and education strategies of enhancing resilience and reducing inequalities (Public Health Wales, 2025)</a:t>
            </a:r>
          </a:p>
        </p:txBody>
      </p:sp>
      <p:sp>
        <p:nvSpPr>
          <p:cNvPr id="12" name="Text 10"/>
          <p:cNvSpPr/>
          <p:nvPr/>
        </p:nvSpPr>
        <p:spPr>
          <a:xfrm>
            <a:off x="457200" y="61722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2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Some Early Childhood Experiences Shape Adult Life, But Which Ones? | Maine Public">
            <a:extLst>
              <a:ext uri="{FF2B5EF4-FFF2-40B4-BE49-F238E27FC236}">
                <a16:creationId xmlns:a16="http://schemas.microsoft.com/office/drawing/2014/main" id="{CD1A8EC0-C087-AC7A-464A-CAE293D2E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531" y="1874519"/>
            <a:ext cx="3680460" cy="25851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571232" y="0"/>
            <a:ext cx="5368154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3" name="Shape 1"/>
          <p:cNvSpPr/>
          <p:nvPr/>
        </p:nvSpPr>
        <p:spPr>
          <a:xfrm>
            <a:off x="7251192" y="-1188720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3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57200" y="706755"/>
            <a:ext cx="7223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What Is the Life Course Approach?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91004" y="1460735"/>
            <a:ext cx="6960188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Life course approach conceptualizes health as a lifelong journey that is influenced by timing, transitions and connected lives, starting at preconception through later adulthood (Elder et al., 2003).</a:t>
            </a:r>
          </a:p>
          <a:p>
            <a:pPr marL="342900" indent="-34290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It demonstrates how the intervention in the early years may change long-term results, enhancing the health course in later life and by the next generations (Kuh et al., 2014).</a:t>
            </a:r>
          </a:p>
          <a:p>
            <a:pPr marL="342900" indent="-34290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This view upholds holistic approaches, acknowledging that the factors that affect health are interrelated biological, social and environmental (Fang, Zhao and Wu, 2025).</a:t>
            </a:r>
          </a:p>
        </p:txBody>
      </p:sp>
      <p:sp>
        <p:nvSpPr>
          <p:cNvPr id="12" name="Text 10"/>
          <p:cNvSpPr/>
          <p:nvPr/>
        </p:nvSpPr>
        <p:spPr>
          <a:xfrm>
            <a:off x="457200" y="61722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3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Life course approach - Wikipedia">
            <a:extLst>
              <a:ext uri="{FF2B5EF4-FFF2-40B4-BE49-F238E27FC236}">
                <a16:creationId xmlns:a16="http://schemas.microsoft.com/office/drawing/2014/main" id="{2AB4D067-09B3-65A1-5243-2F4712868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388307"/>
            <a:ext cx="4838178" cy="46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251192" y="0"/>
            <a:ext cx="5650616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251192" y="-1188720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4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562356" y="739541"/>
            <a:ext cx="7223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Wider Determinants of Health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74320" y="1562501"/>
            <a:ext cx="6688836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 algn="just">
              <a:lnSpc>
                <a:spcPct val="150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The determinants of health (income, housing, education, and employment) are social, economic and environmental factors (Dahlgren and Whitehead, 2006).</a:t>
            </a:r>
          </a:p>
          <a:p>
            <a:pPr marL="285750" indent="-285750" algn="just">
              <a:lnSpc>
                <a:spcPct val="150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The disparities in these determinants remain across generations, perpetuating disadvantage and poor health (Marmot, 2013).</a:t>
            </a:r>
          </a:p>
          <a:p>
            <a:pPr marL="285750" indent="-285750" algn="just">
              <a:lnSpc>
                <a:spcPct val="150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It is important to tackle them through cross-sector collaboration since multifactorial effects like diet, activity, and sleep interact with psychological and ecological effects (Ammar et al., 2026).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193" y="513566"/>
            <a:ext cx="5512830" cy="4897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251192" y="0"/>
            <a:ext cx="5625564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GB" dirty="0"/>
          </a:p>
        </p:txBody>
      </p:sp>
      <p:sp>
        <p:nvSpPr>
          <p:cNvPr id="3" name="Shape 1"/>
          <p:cNvSpPr/>
          <p:nvPr/>
        </p:nvSpPr>
        <p:spPr>
          <a:xfrm>
            <a:off x="7251192" y="-1188720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5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84632" y="736283"/>
            <a:ext cx="7223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36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Early Life and ACEs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43158" y="1499887"/>
            <a:ext cx="6766560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Poor mental health and chronic disease in adulthood are closely associated with adverse childhood experiences (ACEs), such as abuse and neglect (Hughes et al., 2017).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According to national data, ACEs are highly prevalent and a primary public health concern that needs to be addressed in its early stages (</a:t>
            </a:r>
            <a:r>
              <a:rPr lang="en-US" dirty="0" err="1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Annor</a:t>
            </a: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 et al., 2026).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Long-term harm and lessening inequalities can be alleviated by protective factors like family support and resilience-enhancing interventions (Abate et al., 2024).</a:t>
            </a:r>
          </a:p>
        </p:txBody>
      </p:sp>
      <p:sp>
        <p:nvSpPr>
          <p:cNvPr id="12" name="Text 10"/>
          <p:cNvSpPr/>
          <p:nvPr/>
        </p:nvSpPr>
        <p:spPr>
          <a:xfrm>
            <a:off x="457200" y="61722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5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The Impact of Adverse Childhood Experiences (ACEs) | Self-Help Here">
            <a:extLst>
              <a:ext uri="{FF2B5EF4-FFF2-40B4-BE49-F238E27FC236}">
                <a16:creationId xmlns:a16="http://schemas.microsoft.com/office/drawing/2014/main" id="{215A4D2D-E756-309B-A940-A53A6A331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392" y="288099"/>
            <a:ext cx="5018052" cy="4772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340252" y="0"/>
            <a:ext cx="5649238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620000" y="-1233561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8531352" y="4023360"/>
            <a:ext cx="3200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6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368808" y="766010"/>
            <a:ext cx="770534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36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Life Stages and Health Transitions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03895" y="1547662"/>
            <a:ext cx="6681537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During pregnancy and infancy, nurturing care, nutrition and safe environments establish robust developmental platforms (Godfrey et al., 2025).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In childhood and adolescence, lifelong behaviours and resilience are formed with the help of education, immunisation and mental health support (WHO, 2024).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The independence, chronic disease, and quality of life in adulthood and older age depend on lifestyle, work and social connection (Sukenova et al., 2026).</a:t>
            </a:r>
          </a:p>
        </p:txBody>
      </p:sp>
      <p:sp>
        <p:nvSpPr>
          <p:cNvPr id="12" name="Text 10"/>
          <p:cNvSpPr/>
          <p:nvPr/>
        </p:nvSpPr>
        <p:spPr>
          <a:xfrm>
            <a:off x="457200" y="61722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6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1365337"/>
            <a:ext cx="5118970" cy="393317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753610" y="0"/>
            <a:ext cx="4435341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251192" y="-1188720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7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57200" y="822960"/>
            <a:ext cx="8494295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Cumulative Risks and Protective Factors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328863" y="1508760"/>
            <a:ext cx="6652581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Dietary, smoking, alcohol abuse, and inactivity are risk factors that build up over decades and contribute to the burden of non-communicable diseases (Mikkelsen et al., 2019).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It has been demonstrated that young uptake of healthy behaviours greatly reduce the risks of obesity, cardiovascular disease, and mental health issues (Men et al., 2026).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Education and community connection are examples of protective factors that minimise the influence of the disadvantage and enhance resilience (Kozioł-Kozakowska and Wójcik, 2026)</a:t>
            </a:r>
          </a:p>
        </p:txBody>
      </p:sp>
      <p:pic>
        <p:nvPicPr>
          <p:cNvPr id="4098" name="Picture 2" descr="10 Healthy weight tips for kids and teens - CHOC - Children's Health Hub">
            <a:extLst>
              <a:ext uri="{FF2B5EF4-FFF2-40B4-BE49-F238E27FC236}">
                <a16:creationId xmlns:a16="http://schemas.microsoft.com/office/drawing/2014/main" id="{D755C169-B603-28D0-A84C-189413E51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4998" y="1097280"/>
            <a:ext cx="3013108" cy="4261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251192" y="0"/>
            <a:ext cx="5664519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251192" y="-1188720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GB" dirty="0"/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8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548640" y="762001"/>
            <a:ext cx="7223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Life Course Interventions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76245" y="1493521"/>
            <a:ext cx="667319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Interventions should be person-centred, equity based and lifelong interventions that combine health, education, and social care (Witham et al., 2026).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Examples of individual-level interventions are smoking in pregnancy, nutrition education and behaviour-change interventions (Chamberlain et al., 2017).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Population-level approaches involve early years programmes, social prescribing, healthy housing, and policies tackling inequalities (</a:t>
            </a:r>
            <a:r>
              <a:rPr lang="en-US" dirty="0" err="1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Valiente</a:t>
            </a: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-Gómez et al., 2026).</a:t>
            </a:r>
          </a:p>
        </p:txBody>
      </p:sp>
      <p:sp>
        <p:nvSpPr>
          <p:cNvPr id="12" name="Text 10"/>
          <p:cNvSpPr/>
          <p:nvPr/>
        </p:nvSpPr>
        <p:spPr>
          <a:xfrm>
            <a:off x="457200" y="61722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8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304" y="1493521"/>
            <a:ext cx="5550408" cy="4105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074152" y="0"/>
            <a:ext cx="4114800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251192" y="-1188720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9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84632" y="685800"/>
            <a:ext cx="7223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Recommendations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384628" y="1417320"/>
            <a:ext cx="6819530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Early years investment, trauma-informed services, and equitable housing should be prioritised by policy to decrease inequalities in the long-term (WHO, 2025).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Life course thinking should be incorporated into practice, training professionals to be preventive and trauma-informed care providers (</a:t>
            </a:r>
            <a:r>
              <a:rPr lang="en-US" dirty="0" err="1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Bassey</a:t>
            </a: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 et al., 2026).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Life course theory should be incorporated into the curriculum and be funded to conduct longitudinal research to assess interventions (</a:t>
            </a:r>
            <a:r>
              <a:rPr lang="en-US" dirty="0" err="1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Britto</a:t>
            </a: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 et al., 2017).</a:t>
            </a:r>
          </a:p>
        </p:txBody>
      </p:sp>
      <p:sp>
        <p:nvSpPr>
          <p:cNvPr id="12" name="Text 10"/>
          <p:cNvSpPr/>
          <p:nvPr/>
        </p:nvSpPr>
        <p:spPr>
          <a:xfrm>
            <a:off x="457200" y="61722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9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The ROI of recommendation engines for marketing">
            <a:extLst>
              <a:ext uri="{FF2B5EF4-FFF2-40B4-BE49-F238E27FC236}">
                <a16:creationId xmlns:a16="http://schemas.microsoft.com/office/drawing/2014/main" id="{7F001591-4EB0-641B-61BA-FD6EDB874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2878" y="2221300"/>
            <a:ext cx="3477348" cy="241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074152" y="0"/>
            <a:ext cx="4114800" cy="6858000"/>
          </a:xfrm>
          <a:prstGeom prst="rect">
            <a:avLst/>
          </a:prstGeom>
          <a:solidFill>
            <a:srgbClr val="0B556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251192" y="-1188720"/>
            <a:ext cx="4572000" cy="4572000"/>
          </a:xfrm>
          <a:prstGeom prst="ellipse">
            <a:avLst/>
          </a:prstGeom>
          <a:solidFill>
            <a:srgbClr val="1C7293">
              <a:alpha val="4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7160" y="-502920"/>
            <a:ext cx="38404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5000" b="1" dirty="0">
                <a:solidFill>
                  <a:srgbClr val="E9F2F2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10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548640" y="776551"/>
            <a:ext cx="7223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3600" b="1" dirty="0">
                <a:solidFill>
                  <a:srgbClr val="0B5568"/>
                </a:solidFill>
                <a:latin typeface="Times New Roman" panose="02020603050405020304" pitchFamily="18" charset="0"/>
                <a:ea typeface="Cambria" pitchFamily="34" charset="-122"/>
                <a:cs typeface="Times New Roman" panose="02020603050405020304" pitchFamily="18" charset="0"/>
              </a:rPr>
              <a:t>Conclusion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57200" y="1542450"/>
            <a:ext cx="6660302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The lifespan approach to health is an integrated process that needs cross-sectoral efforts to create resilience and lessen inequalities (Kuh et al., 2014).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Experiences early on, broader determinants, and repetitive behaviours have a cumulative effect, which supports the necessity of prevention and equity (Marmot, 2013).</a:t>
            </a:r>
          </a:p>
          <a:p>
            <a:pPr marL="285750" indent="-285750" algn="just">
              <a:lnSpc>
                <a:spcPct val="125000"/>
              </a:lnSpc>
              <a:spcAft>
                <a:spcPts val="18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6333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An enhanced life course response requires early intervention, equitable policy, knowledgeable practice, and comprehensive services in the health, educational, residential, and community realms (Sadana et al., 2025).</a:t>
            </a:r>
          </a:p>
        </p:txBody>
      </p:sp>
      <p:sp>
        <p:nvSpPr>
          <p:cNvPr id="12" name="Text 10"/>
          <p:cNvSpPr/>
          <p:nvPr/>
        </p:nvSpPr>
        <p:spPr>
          <a:xfrm>
            <a:off x="457200" y="61722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10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Statement and Conclusion Reasoning, Concepts, Tricks, and Strategies">
            <a:extLst>
              <a:ext uri="{FF2B5EF4-FFF2-40B4-BE49-F238E27FC236}">
                <a16:creationId xmlns:a16="http://schemas.microsoft.com/office/drawing/2014/main" id="{DBEC6EF7-E6A1-DD22-8601-C01C0A5D1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998" y="2145983"/>
            <a:ext cx="3651884" cy="2404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842</Words>
  <Application>Microsoft Office PowerPoint</Application>
  <PresentationFormat>Widescreen</PresentationFormat>
  <Paragraphs>67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MOZACK</dc:creator>
  <cp:lastModifiedBy>Ben Duxbury</cp:lastModifiedBy>
  <cp:revision>33</cp:revision>
  <dcterms:created xsi:type="dcterms:W3CDTF">2026-07-18T10:31:53Z</dcterms:created>
  <dcterms:modified xsi:type="dcterms:W3CDTF">2026-08-09T09:03:19Z</dcterms:modified>
</cp:coreProperties>
</file>