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6" r:id="rId3"/>
    <p:sldId id="284" r:id="rId4"/>
    <p:sldId id="285" r:id="rId5"/>
    <p:sldId id="273" r:id="rId6"/>
    <p:sldId id="281" r:id="rId7"/>
    <p:sldId id="282" r:id="rId8"/>
    <p:sldId id="264" r:id="rId9"/>
    <p:sldId id="283" r:id="rId10"/>
    <p:sldId id="266" r:id="rId11"/>
    <p:sldId id="268" r:id="rId12"/>
    <p:sldId id="278" r:id="rId13"/>
    <p:sldId id="271" r:id="rId14"/>
    <p:sldId id="269" r:id="rId15"/>
    <p:sldId id="27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B2A9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26" autoAdjust="0"/>
    <p:restoredTop sz="94660"/>
  </p:normalViewPr>
  <p:slideViewPr>
    <p:cSldViewPr>
      <p:cViewPr varScale="1">
        <p:scale>
          <a:sx n="108" d="100"/>
          <a:sy n="108" d="100"/>
        </p:scale>
        <p:origin x="816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09EF06-D86B-45C2-9DEB-69F6486451F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1A89B4-7B26-491F-B685-8EBDDC14F78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A8754A5F-E818-4B18-BD4B-89439B5BEF69}" type="datetimeFigureOut">
              <a:rPr lang="en-GB" smtClean="0"/>
              <a:pPr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7D6EE49-69C2-4C9A-9486-49DE7429A82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www.google.co.uk/url?sa=i&amp;rct=j&amp;q=&amp;esrc=s&amp;source=images&amp;cd=&amp;cad=rja&amp;uact=8&amp;ved=0CAcQjRxqFQoTCI3yhpX34MgCFUm4FAodE7cLUw&amp;url=http://www.visitlondon.com/things-to-do/place/149369-highgate-cemetery&amp;bvm=bv.105841590,d.dmo&amp;psig=AFQjCNH8I8-mDcHTcwZEVnB9R_JfMb56ww&amp;ust=1445976167607584" TargetMode="Externa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5" descr="tomb1"/>
          <p:cNvPicPr>
            <a:picLocks noChangeAspect="1" noChangeArrowheads="1"/>
          </p:cNvPicPr>
          <p:nvPr/>
        </p:nvPicPr>
        <p:blipFill rotWithShape="1">
          <a:blip r:embed="rId2" cstate="print">
            <a:lum bright="-10000" contrast="-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71009" y="980728"/>
            <a:ext cx="8784976" cy="57606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1009" y="5780857"/>
            <a:ext cx="3816424" cy="936104"/>
          </a:xfrm>
          <a:solidFill>
            <a:srgbClr val="B2A981"/>
          </a:solidFill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HPHP4002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6905" y="116632"/>
            <a:ext cx="7933184" cy="806920"/>
          </a:xfrm>
        </p:spPr>
        <p:txBody>
          <a:bodyPr>
            <a:normAutofit/>
          </a:bodyPr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Archaeology of Death and Burial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FA00B6-218A-4802-BCBE-15142F9469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Death &amp; the Archaeologist?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30700D-F812-4B97-8B57-C98CF1895C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79400"/>
          </a:xfrm>
        </p:spPr>
        <p:txBody>
          <a:bodyPr>
            <a:normAutofit/>
          </a:bodyPr>
          <a:lstStyle/>
          <a:p>
            <a:r>
              <a:rPr lang="en-GB" sz="2400" dirty="0"/>
              <a:t>What do we examine &amp; why?</a:t>
            </a:r>
          </a:p>
          <a:p>
            <a:r>
              <a:rPr lang="en-GB" sz="2400" dirty="0"/>
              <a:t>Skeleton:</a:t>
            </a:r>
          </a:p>
          <a:p>
            <a:pPr lvl="1"/>
            <a:r>
              <a:rPr lang="en-GB" sz="2000" dirty="0"/>
              <a:t>Completeness &amp; disposition in grave/tomb, etc.</a:t>
            </a:r>
          </a:p>
          <a:p>
            <a:pPr lvl="1"/>
            <a:r>
              <a:rPr lang="en-GB" sz="2000" dirty="0"/>
              <a:t>Anthropological studies</a:t>
            </a:r>
          </a:p>
          <a:p>
            <a:r>
              <a:rPr lang="en-GB" sz="2400" dirty="0"/>
              <a:t>Information surrounding funerary ritual:</a:t>
            </a:r>
          </a:p>
          <a:p>
            <a:pPr lvl="1"/>
            <a:r>
              <a:rPr lang="en-GB" sz="2000" dirty="0"/>
              <a:t>Burial facility</a:t>
            </a:r>
          </a:p>
          <a:p>
            <a:pPr lvl="1"/>
            <a:r>
              <a:rPr lang="en-GB" sz="2000" dirty="0"/>
              <a:t>Grave goods</a:t>
            </a:r>
          </a:p>
          <a:p>
            <a:pPr lvl="1"/>
            <a:r>
              <a:rPr lang="en-GB" sz="2000" dirty="0"/>
              <a:t>Relationships between burials</a:t>
            </a:r>
          </a:p>
        </p:txBody>
      </p:sp>
      <p:pic>
        <p:nvPicPr>
          <p:cNvPr id="1028" name="Picture 4" descr="Skeletons Dug Out In UK Train Line Excavation. It Was An Old Burial Site">
            <a:extLst>
              <a:ext uri="{FF2B5EF4-FFF2-40B4-BE49-F238E27FC236}">
                <a16:creationId xmlns:a16="http://schemas.microsoft.com/office/drawing/2014/main" id="{85DAD081-9D34-4B72-96FA-E2EF3A67545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4917757" y="2276872"/>
            <a:ext cx="3790755" cy="3042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35DEB54-DD34-4100-BCB6-4DE25D53D384}"/>
              </a:ext>
            </a:extLst>
          </p:cNvPr>
          <p:cNvSpPr txBox="1"/>
          <p:nvPr/>
        </p:nvSpPr>
        <p:spPr>
          <a:xfrm>
            <a:off x="5364088" y="5445224"/>
            <a:ext cx="32159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Excavating </a:t>
            </a:r>
            <a:r>
              <a:rPr lang="en-GB" b="0" i="0" dirty="0">
                <a:effectLst/>
                <a:latin typeface="Roboto" panose="02000000000000000000" pitchFamily="2" charset="0"/>
              </a:rPr>
              <a:t> St James Gardens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767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5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3D2CE-6042-4AD5-846F-E953540E4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Rites of Passage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F4DEAF-36B6-48B8-8A5D-BE955A8ED4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258816" cy="4623816"/>
          </a:xfrm>
        </p:spPr>
        <p:txBody>
          <a:bodyPr>
            <a:normAutofit/>
          </a:bodyPr>
          <a:lstStyle/>
          <a:p>
            <a:r>
              <a:rPr lang="en-GB" sz="2400"/>
              <a:t>Van Gennep 1909 (1960)</a:t>
            </a:r>
          </a:p>
          <a:p>
            <a:r>
              <a:rPr lang="en-GB" sz="2400"/>
              <a:t>Examined rituals performed to move individuals between social states:</a:t>
            </a:r>
          </a:p>
          <a:p>
            <a:pPr lvl="1"/>
            <a:r>
              <a:rPr lang="en-GB" sz="2000"/>
              <a:t>Key stages in life cycle</a:t>
            </a:r>
          </a:p>
          <a:p>
            <a:pPr lvl="1"/>
            <a:r>
              <a:rPr lang="en-GB" sz="2000"/>
              <a:t>Liminality</a:t>
            </a:r>
          </a:p>
          <a:p>
            <a:pPr lvl="1"/>
            <a:r>
              <a:rPr lang="en-GB" sz="2000"/>
              <a:t>Passing over threshold</a:t>
            </a:r>
          </a:p>
          <a:p>
            <a:r>
              <a:rPr lang="en-GB" sz="2400"/>
              <a:t>Participants move through three stages:</a:t>
            </a:r>
          </a:p>
          <a:p>
            <a:pPr lvl="1"/>
            <a:r>
              <a:rPr lang="en-GB" sz="2000"/>
              <a:t>Separation</a:t>
            </a:r>
          </a:p>
          <a:p>
            <a:pPr lvl="1"/>
            <a:r>
              <a:rPr lang="en-GB" sz="2000"/>
              <a:t>Marginalisation</a:t>
            </a:r>
          </a:p>
          <a:p>
            <a:pPr lvl="1"/>
            <a:r>
              <a:rPr lang="en-GB" sz="2000"/>
              <a:t>Incorporation</a:t>
            </a:r>
            <a:endParaRPr lang="en-GB" sz="2000" dirty="0"/>
          </a:p>
        </p:txBody>
      </p:sp>
      <p:pic>
        <p:nvPicPr>
          <p:cNvPr id="5" name="Picture 12" descr="bier-detail">
            <a:extLst>
              <a:ext uri="{FF2B5EF4-FFF2-40B4-BE49-F238E27FC236}">
                <a16:creationId xmlns:a16="http://schemas.microsoft.com/office/drawing/2014/main" id="{8F4A1C54-FDC9-403A-B8F0-235CF5E9AAC7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014750" y="2204864"/>
            <a:ext cx="3667125" cy="2333625"/>
          </a:xfrm>
          <a:prstGeom prst="rect">
            <a:avLst/>
          </a:prstGeom>
          <a:noFill/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FDE2FB8D-EDC8-4485-B56A-C571722CE5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1900" y="4697757"/>
            <a:ext cx="295282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/>
              <a:t>Late Geometric vase:</a:t>
            </a:r>
          </a:p>
          <a:p>
            <a:r>
              <a:rPr lang="en-GB" dirty="0"/>
              <a:t>scene of </a:t>
            </a:r>
            <a:r>
              <a:rPr lang="en-GB" i="1" dirty="0" err="1"/>
              <a:t>prothesis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009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1737B-1A5F-4033-BA96-5F20FD8C2A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Rites of Passage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E70D48-9CF8-4F7B-A3EC-CF1E158A9C5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Funerary ritual: key stage is marginalisation</a:t>
            </a:r>
          </a:p>
          <a:p>
            <a:pPr lvl="1"/>
            <a:r>
              <a:rPr lang="en-GB" sz="2000" dirty="0"/>
              <a:t>Liminal state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Mourners polluted through association with death</a:t>
            </a:r>
          </a:p>
          <a:p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Ritual allows participants to move between states: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Deceased to afterlife, realm of ancestors etc.</a:t>
            </a:r>
          </a:p>
          <a:p>
            <a:pPr lvl="1"/>
            <a:r>
              <a:rPr lang="en-GB" sz="20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Living re-incorporated within society</a:t>
            </a:r>
            <a:r>
              <a:rPr lang="en-GB" sz="2000" dirty="0"/>
              <a:t> ... Adopting new social roles</a:t>
            </a:r>
            <a:endParaRPr lang="en-GB" sz="2000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" name="Picture 8" descr="prothesis1">
            <a:extLst>
              <a:ext uri="{FF2B5EF4-FFF2-40B4-BE49-F238E27FC236}">
                <a16:creationId xmlns:a16="http://schemas.microsoft.com/office/drawing/2014/main" id="{9966BEB8-8941-405D-B3E7-16768C616C29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rcRect/>
          <a:stretch>
            <a:fillRect/>
          </a:stretch>
        </p:blipFill>
        <p:spPr bwMode="auto">
          <a:xfrm>
            <a:off x="4788024" y="1981200"/>
            <a:ext cx="4038600" cy="2895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E33F003B-201D-46FD-8874-E4BD95CC81A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04048" y="4941168"/>
            <a:ext cx="2952824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/>
              <a:t>Late Geometric vase:</a:t>
            </a:r>
          </a:p>
          <a:p>
            <a:r>
              <a:rPr lang="en-GB" dirty="0"/>
              <a:t>scene of </a:t>
            </a:r>
            <a:r>
              <a:rPr lang="en-GB" i="1" dirty="0" err="1"/>
              <a:t>ekphora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1160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Ancestors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26154"/>
            <a:ext cx="4320480" cy="4799190"/>
          </a:xfrm>
        </p:spPr>
        <p:txBody>
          <a:bodyPr>
            <a:normAutofit/>
          </a:bodyPr>
          <a:lstStyle/>
          <a:p>
            <a:r>
              <a:rPr lang="en-GB" sz="2400" dirty="0"/>
              <a:t>Funerary ritual &amp; burial grounds are used to </a:t>
            </a:r>
            <a:r>
              <a:rPr lang="en-GB" sz="2400"/>
              <a:t>legitimise  (</a:t>
            </a:r>
            <a:r>
              <a:rPr lang="en-GB" sz="2400" dirty="0"/>
              <a:t>territorial) rights</a:t>
            </a:r>
          </a:p>
          <a:p>
            <a:pPr lvl="1"/>
            <a:r>
              <a:rPr lang="en-GB" sz="2000" dirty="0"/>
              <a:t>Burial ground = burial place for a group’s ancestors</a:t>
            </a:r>
          </a:p>
          <a:p>
            <a:pPr lvl="1"/>
            <a:r>
              <a:rPr lang="en-GB" sz="2000" dirty="0"/>
              <a:t>Ethnographic analogy – especially the </a:t>
            </a:r>
            <a:r>
              <a:rPr lang="en-GB" sz="2000" dirty="0" err="1">
                <a:solidFill>
                  <a:srgbClr val="FFC000"/>
                </a:solidFill>
              </a:rPr>
              <a:t>Merina</a:t>
            </a:r>
            <a:r>
              <a:rPr lang="en-GB" sz="2000" dirty="0">
                <a:solidFill>
                  <a:srgbClr val="FFC000"/>
                </a:solidFill>
              </a:rPr>
              <a:t> of Madagascar</a:t>
            </a:r>
          </a:p>
          <a:p>
            <a:r>
              <a:rPr lang="en-GB" sz="2400" dirty="0"/>
              <a:t>Kinship-based agricultural groups maintain links with the ancestors to bolster their territorial claims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364088" y="5445224"/>
            <a:ext cx="33988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Ancestor  ceremony, Madagascar</a:t>
            </a: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35863" y="2204864"/>
            <a:ext cx="4093379" cy="3168351"/>
          </a:xfrm>
        </p:spPr>
      </p:pic>
    </p:spTree>
    <p:extLst>
      <p:ext uri="{BB962C8B-B14F-4D97-AF65-F5344CB8AC3E}">
        <p14:creationId xmlns:p14="http://schemas.microsoft.com/office/powerpoint/2010/main" val="4219969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4C99F-292A-4BB9-BB39-B52A7399D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Processual Archaeology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88DB4-4F0A-4D69-B169-B4FFABDFF27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Focused on s</a:t>
            </a:r>
            <a:r>
              <a:rPr lang="en-GB" sz="2400" dirty="0">
                <a:solidFill>
                  <a:srgbClr val="FFC000"/>
                </a:solidFill>
              </a:rPr>
              <a:t>ocial organisation</a:t>
            </a:r>
            <a:endParaRPr lang="en-GB" sz="2400" dirty="0"/>
          </a:p>
          <a:p>
            <a:pPr lvl="1"/>
            <a:r>
              <a:rPr lang="en-GB" sz="2000" dirty="0"/>
              <a:t>Burials: important source of information on past social structures</a:t>
            </a:r>
          </a:p>
          <a:p>
            <a:pPr>
              <a:lnSpc>
                <a:spcPct val="90000"/>
              </a:lnSpc>
              <a:defRPr/>
            </a:pPr>
            <a:r>
              <a:rPr lang="en-GB" sz="2400" dirty="0"/>
              <a:t>Aimed to identify </a:t>
            </a:r>
            <a:r>
              <a:rPr lang="en-GB" sz="2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cross-cultural laws</a:t>
            </a:r>
            <a:r>
              <a:rPr lang="en-GB" sz="2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dirty="0"/>
              <a:t>about human behaviour</a:t>
            </a:r>
          </a:p>
        </p:txBody>
      </p:sp>
      <p:pic>
        <p:nvPicPr>
          <p:cNvPr id="4098" name="Picture 2" descr="The story of the young noblewoman from Ippeios entranced the public">
            <a:extLst>
              <a:ext uri="{FF2B5EF4-FFF2-40B4-BE49-F238E27FC236}">
                <a16:creationId xmlns:a16="http://schemas.microsoft.com/office/drawing/2014/main" id="{5F8C034B-09CB-4972-8466-3B287361497D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73935"/>
            <a:ext cx="3184250" cy="45246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B03D4F-F5E6-47AC-9653-AE1552BFEA0B}"/>
              </a:ext>
            </a:extLst>
          </p:cNvPr>
          <p:cNvSpPr txBox="1"/>
          <p:nvPr/>
        </p:nvSpPr>
        <p:spPr>
          <a:xfrm>
            <a:off x="5123693" y="6336268"/>
            <a:ext cx="38090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Ippeios</a:t>
            </a:r>
            <a:r>
              <a:rPr lang="en-GB" dirty="0"/>
              <a:t>, Lesbos: wealthy female burial</a:t>
            </a:r>
          </a:p>
        </p:txBody>
      </p:sp>
    </p:spTree>
    <p:extLst>
      <p:ext uri="{BB962C8B-B14F-4D97-AF65-F5344CB8AC3E}">
        <p14:creationId xmlns:p14="http://schemas.microsoft.com/office/powerpoint/2010/main" val="30888236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D4DA1-BA2D-43B6-BB36-C844865AC7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Binford (1971)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1E9F6B-BFC5-44D8-9EF2-08FC0A53FA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0060" y="1700808"/>
            <a:ext cx="4165740" cy="4896544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“…the </a:t>
            </a:r>
            <a:r>
              <a:rPr lang="en-GB" sz="2400" dirty="0">
                <a:solidFill>
                  <a:srgbClr val="FFC000"/>
                </a:solidFill>
              </a:rPr>
              <a:t>heterogeneity</a:t>
            </a:r>
            <a:r>
              <a:rPr lang="en-GB" sz="2400" dirty="0"/>
              <a:t> in mortuary practices which is characteristic of a single sociocultural unit would vary directly with the </a:t>
            </a:r>
            <a:r>
              <a:rPr lang="en-GB" sz="2400" dirty="0">
                <a:solidFill>
                  <a:srgbClr val="FFC000"/>
                </a:solidFill>
              </a:rPr>
              <a:t>complexity</a:t>
            </a:r>
            <a:r>
              <a:rPr lang="en-GB" sz="2400" dirty="0"/>
              <a:t> of the </a:t>
            </a:r>
            <a:r>
              <a:rPr lang="en-GB" sz="2400" dirty="0">
                <a:solidFill>
                  <a:srgbClr val="FFC000"/>
                </a:solidFill>
              </a:rPr>
              <a:t>status hierarchy</a:t>
            </a:r>
            <a:r>
              <a:rPr lang="en-GB" sz="2400" dirty="0"/>
              <a:t>” (1971: 14)</a:t>
            </a:r>
          </a:p>
          <a:p>
            <a:r>
              <a:rPr lang="en-GB" sz="2400" dirty="0"/>
              <a:t>Can infer status mortuary practices</a:t>
            </a:r>
          </a:p>
          <a:p>
            <a:pPr>
              <a:lnSpc>
                <a:spcPct val="90000"/>
              </a:lnSpc>
              <a:defRPr/>
            </a:pPr>
            <a:r>
              <a:rPr lang="en-GB" sz="2600" dirty="0">
                <a:solidFill>
                  <a:srgbClr val="FFC000"/>
                </a:solidFill>
              </a:rPr>
              <a:t>Social persona</a:t>
            </a:r>
            <a:r>
              <a:rPr lang="en-GB" sz="2600" dirty="0"/>
              <a:t> is symbolised in mortuary record:</a:t>
            </a:r>
          </a:p>
          <a:p>
            <a:pPr lvl="1">
              <a:lnSpc>
                <a:spcPct val="90000"/>
              </a:lnSpc>
              <a:defRPr/>
            </a:pPr>
            <a:r>
              <a:rPr lang="en-GB" sz="2200" dirty="0"/>
              <a:t>”composite of the social identities maintained in life” (1971: 17)</a:t>
            </a:r>
          </a:p>
          <a:p>
            <a:endParaRPr lang="en-GB" sz="2400" dirty="0"/>
          </a:p>
          <a:p>
            <a:endParaRPr lang="en-GB" sz="2400" dirty="0"/>
          </a:p>
        </p:txBody>
      </p:sp>
      <p:pic>
        <p:nvPicPr>
          <p:cNvPr id="5122" name="Picture 2" descr="GJCL Classical Art History: The Treasury of Atreus">
            <a:extLst>
              <a:ext uri="{FF2B5EF4-FFF2-40B4-BE49-F238E27FC236}">
                <a16:creationId xmlns:a16="http://schemas.microsoft.com/office/drawing/2014/main" id="{BF5AD360-CDF0-4965-8F3B-FBC15AA20975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024" y="2276872"/>
            <a:ext cx="4025916" cy="2685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7B03904-8E69-48B3-8D30-7F77FB2E946A}"/>
              </a:ext>
            </a:extLst>
          </p:cNvPr>
          <p:cNvSpPr txBox="1"/>
          <p:nvPr/>
        </p:nvSpPr>
        <p:spPr>
          <a:xfrm>
            <a:off x="6444208" y="5085184"/>
            <a:ext cx="1916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Treasury of Atreus</a:t>
            </a:r>
          </a:p>
        </p:txBody>
      </p:sp>
    </p:spTree>
    <p:extLst>
      <p:ext uri="{BB962C8B-B14F-4D97-AF65-F5344CB8AC3E}">
        <p14:creationId xmlns:p14="http://schemas.microsoft.com/office/powerpoint/2010/main" val="1656102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 </a:t>
            </a:r>
            <a:r>
              <a:rPr lang="en-GB" dirty="0" err="1"/>
              <a:t>Goldstein (1981)</a:t>
            </a:r>
          </a:p>
        </p:txBody>
      </p:sp>
      <p:sp>
        <p:nvSpPr>
          <p:cNvPr id="41990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179512" y="1773936"/>
            <a:ext cx="4320480" cy="48234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sz="2600" dirty="0"/>
              <a:t>Spatial variability in mortuary ritual</a:t>
            </a:r>
          </a:p>
          <a:p>
            <a:pPr>
              <a:defRPr/>
            </a:pPr>
            <a:r>
              <a:rPr lang="en-GB" sz="2600" dirty="0"/>
              <a:t>Corporate group rights over restricted resources is legitimated by lineal descent (ancestors)</a:t>
            </a:r>
          </a:p>
          <a:p>
            <a:pPr>
              <a:defRPr/>
            </a:pPr>
            <a:r>
              <a:rPr lang="en-GB" sz="2600" dirty="0"/>
              <a:t>This is reaffirmed through ritual</a:t>
            </a:r>
          </a:p>
          <a:p>
            <a:pPr lvl="1">
              <a:defRPr/>
            </a:pPr>
            <a:r>
              <a:rPr lang="en-GB" sz="22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Maintenance of a permanent bounded area for the exclusive disposal of their dead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276872"/>
            <a:ext cx="3678560" cy="3049264"/>
          </a:xfrm>
          <a:ln w="57150">
            <a:solidFill>
              <a:schemeClr val="accent1"/>
            </a:solidFill>
          </a:ln>
        </p:spPr>
      </p:pic>
      <p:sp>
        <p:nvSpPr>
          <p:cNvPr id="4" name="TextBox 3"/>
          <p:cNvSpPr txBox="1"/>
          <p:nvPr/>
        </p:nvSpPr>
        <p:spPr>
          <a:xfrm>
            <a:off x="5364088" y="5507940"/>
            <a:ext cx="31470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Spiro mound group, Mississippi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9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199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199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19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90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A6B5A-3EC0-424A-B9D7-701C8A58F0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Brown (1981)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05466-E259-4F0E-ACB5-B6F217100E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How to identify rank in prehistoric burials</a:t>
            </a:r>
          </a:p>
          <a:p>
            <a:r>
              <a:rPr lang="en-GB" sz="2400" dirty="0"/>
              <a:t>The overall magnitude of bereavement varies in direct proportion to social scale:</a:t>
            </a:r>
          </a:p>
          <a:p>
            <a:pPr lvl="1"/>
            <a:r>
              <a:rPr lang="en-GB" sz="2000" dirty="0"/>
              <a:t>Greater your social importance the more people will be affected</a:t>
            </a:r>
          </a:p>
          <a:p>
            <a:r>
              <a:rPr lang="en-GB" sz="2400" dirty="0"/>
              <a:t>Greater expenditure in funerary ritual:</a:t>
            </a:r>
          </a:p>
          <a:p>
            <a:pPr lvl="1"/>
            <a:r>
              <a:rPr lang="en-GB" sz="2000" dirty="0"/>
              <a:t>Tombs, grave goods, number of  mourners etc.</a:t>
            </a:r>
          </a:p>
        </p:txBody>
      </p:sp>
      <p:pic>
        <p:nvPicPr>
          <p:cNvPr id="6146" name="Picture 2" descr="Giza Pyramids | These pyramids are located right next to Giz… | Flickr">
            <a:extLst>
              <a:ext uri="{FF2B5EF4-FFF2-40B4-BE49-F238E27FC236}">
                <a16:creationId xmlns:a16="http://schemas.microsoft.com/office/drawing/2014/main" id="{99D2DFD2-9F3D-4E9E-888B-F83549B0720A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88024" y="2204864"/>
            <a:ext cx="4038600" cy="3028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CE10CF9-AA63-42D6-B653-7F86D9D5491C}"/>
              </a:ext>
            </a:extLst>
          </p:cNvPr>
          <p:cNvSpPr txBox="1"/>
          <p:nvPr/>
        </p:nvSpPr>
        <p:spPr>
          <a:xfrm>
            <a:off x="6936787" y="5346526"/>
            <a:ext cx="17786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Pyramids at Giza</a:t>
            </a:r>
          </a:p>
        </p:txBody>
      </p:sp>
    </p:spTree>
    <p:extLst>
      <p:ext uri="{BB962C8B-B14F-4D97-AF65-F5344CB8AC3E}">
        <p14:creationId xmlns:p14="http://schemas.microsoft.com/office/powerpoint/2010/main" val="4127648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/>
              <a:t>Brown (1981)</a:t>
            </a:r>
          </a:p>
        </p:txBody>
      </p:sp>
      <p:sp>
        <p:nvSpPr>
          <p:cNvPr id="460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546848" cy="482341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Power is symbolised through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exclusive access 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to specific burial locations</a:t>
            </a:r>
            <a:endParaRPr lang="en-GB" sz="2800" b="1" dirty="0">
              <a:effectLst>
                <a:outerShdw blurRad="38100" dist="38100" dir="2700000" algn="tl">
                  <a:srgbClr val="000000"/>
                </a:outerShdw>
              </a:effectLst>
              <a:ea typeface="+mn-ea"/>
            </a:endParaRP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800" dirty="0">
                <a:solidFill>
                  <a:srgbClr val="FFC000"/>
                </a:solidFill>
                <a:ea typeface="+mn-ea"/>
              </a:rPr>
              <a:t>Hereditary rank/status: </a:t>
            </a:r>
            <a:r>
              <a:rPr lang="en-GB" sz="2800" dirty="0">
                <a:ea typeface="+mn-ea"/>
              </a:rPr>
              <a:t>children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 singled out for elaborate funerary treatment</a:t>
            </a:r>
          </a:p>
          <a:p>
            <a:pPr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Increasing authority:</a:t>
            </a:r>
          </a:p>
          <a:p>
            <a:pPr lvl="1"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Greater expenditure of wealth in burials </a:t>
            </a:r>
          </a:p>
          <a:p>
            <a:pPr lvl="1">
              <a:lnSpc>
                <a:spcPct val="90000"/>
              </a:lnSpc>
              <a:buClr>
                <a:srgbClr val="FFFF99"/>
              </a:buClr>
              <a:buFont typeface="Wingdings" pitchFamily="2" charset="2"/>
              <a:buChar char="§"/>
              <a:defRPr/>
            </a:pPr>
            <a:r>
              <a:rPr lang="en-GB" sz="2400" dirty="0">
                <a:effectLst>
                  <a:outerShdw blurRad="38100" dist="38100" dir="2700000" algn="tl">
                    <a:srgbClr val="000000"/>
                  </a:outerShdw>
                </a:effectLst>
                <a:ea typeface="+mn-ea"/>
              </a:rPr>
              <a:t>Symbols of authority</a:t>
            </a:r>
          </a:p>
        </p:txBody>
      </p:sp>
      <p:pic>
        <p:nvPicPr>
          <p:cNvPr id="8" name="Content Placeholder 7" descr="goldsuit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7088499" y="3140968"/>
            <a:ext cx="1581655" cy="3312368"/>
          </a:xfrm>
        </p:spPr>
      </p:pic>
      <p:pic>
        <p:nvPicPr>
          <p:cNvPr id="9" name="Picture 3" descr="sword.jpg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5528140" y="512456"/>
            <a:ext cx="3364340" cy="23776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436096" y="3429000"/>
            <a:ext cx="14612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Shaft Graves,</a:t>
            </a:r>
          </a:p>
          <a:p>
            <a:r>
              <a:rPr lang="en-GB" dirty="0"/>
              <a:t>Mycenae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0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60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60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60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60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4800"/>
              <a:t>Parker Pearson (1982)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176464" cy="4823416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en-GB" dirty="0"/>
              <a:t>Variation in mortuary ritual reflects </a:t>
            </a:r>
            <a:r>
              <a:rPr lang="en-GB" dirty="0">
                <a:solidFill>
                  <a:srgbClr val="FFC000"/>
                </a:solidFill>
              </a:rPr>
              <a:t>social practices </a:t>
            </a:r>
            <a:r>
              <a:rPr lang="en-GB" dirty="0"/>
              <a:t>rather than social roles</a:t>
            </a:r>
          </a:p>
          <a:p>
            <a:pPr>
              <a:defRPr/>
            </a:pPr>
            <a:r>
              <a:rPr lang="en-GB" dirty="0">
                <a:solidFill>
                  <a:srgbClr val="FFC000"/>
                </a:solidFill>
              </a:rPr>
              <a:t>Ideology </a:t>
            </a:r>
            <a:r>
              <a:rPr lang="en-GB" dirty="0"/>
              <a:t>legitimises power structures: </a:t>
            </a:r>
          </a:p>
          <a:p>
            <a:pPr lvl="1">
              <a:defRPr/>
            </a:pPr>
            <a:r>
              <a:rPr lang="en-GB" dirty="0"/>
              <a:t>A means of explaining the social &amp; natural world</a:t>
            </a:r>
          </a:p>
          <a:p>
            <a:pPr>
              <a:defRPr/>
            </a:pPr>
            <a:r>
              <a:rPr lang="en-GB" dirty="0"/>
              <a:t>Mortuary ritual = ritual/ideological communication:</a:t>
            </a:r>
          </a:p>
          <a:p>
            <a:pPr lvl="1">
              <a:defRPr/>
            </a:pPr>
            <a:r>
              <a:rPr lang="en-GB" dirty="0"/>
              <a:t>Manipulation of material culture</a:t>
            </a:r>
          </a:p>
        </p:txBody>
      </p:sp>
      <p:pic>
        <p:nvPicPr>
          <p:cNvPr id="6146" name="Picture 2" descr="http://cdn.londonandpartners.com/asset/5a9ae26d8caa8d60a2836d6d242f3f64.jpg">
            <a:hlinkClick r:id="rId2"/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screen"/>
          <a:srcRect/>
          <a:stretch>
            <a:fillRect/>
          </a:stretch>
        </p:blipFill>
        <p:spPr bwMode="auto">
          <a:xfrm>
            <a:off x="4669882" y="2492896"/>
            <a:ext cx="4222598" cy="2664296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6640471" y="5229200"/>
            <a:ext cx="20463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Highgate Cemetery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52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52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52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52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552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299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Death &amp; Identity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7504" y="1628800"/>
            <a:ext cx="4824536" cy="5076800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Ritual used to negotiate &amp; reaffirm identities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living bury the dead:</a:t>
            </a:r>
          </a:p>
          <a:p>
            <a:pPr lvl="1"/>
            <a:r>
              <a:rPr lang="en-GB" sz="2400" dirty="0"/>
              <a:t>“Even as the survivors </a:t>
            </a:r>
            <a:r>
              <a:rPr lang="en-GB" sz="2400" dirty="0" err="1"/>
              <a:t>honor</a:t>
            </a:r>
            <a:r>
              <a:rPr lang="en-GB" sz="2400" dirty="0"/>
              <a:t> &amp; celebrate the deceased, they may also embroider or deny certain dimensions of the dead person’s past identity, since the </a:t>
            </a:r>
            <a:r>
              <a:rPr lang="en-GB" sz="2400" dirty="0" err="1"/>
              <a:t>honors</a:t>
            </a:r>
            <a:r>
              <a:rPr lang="en-GB" sz="2400" dirty="0"/>
              <a:t> accorded to the dead will inevitably reflect upon the status of the funeral’s sponsors” (Keswani 2005: 341)</a:t>
            </a:r>
          </a:p>
          <a:p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The “identity” of the deceased is an idealised creation: politics of the </a:t>
            </a:r>
            <a:r>
              <a:rPr lang="en-GB" dirty="0">
                <a:solidFill>
                  <a:schemeClr val="accent1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survivor</a:t>
            </a:r>
          </a:p>
          <a:p>
            <a:endParaRPr lang="en-GB" dirty="0"/>
          </a:p>
          <a:p>
            <a:endParaRPr lang="en-GB" sz="28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90B7E25-B934-4BCF-A5FF-D7558A8022C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2301" y="2267794"/>
            <a:ext cx="3832361" cy="2529358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CCDA24B-8A56-43E8-AD04-CCABC5E98067}"/>
              </a:ext>
            </a:extLst>
          </p:cNvPr>
          <p:cNvSpPr txBox="1"/>
          <p:nvPr/>
        </p:nvSpPr>
        <p:spPr>
          <a:xfrm>
            <a:off x="5155954" y="4941168"/>
            <a:ext cx="370518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Reconstruction of Kalavasos Tomb 11</a:t>
            </a:r>
          </a:p>
        </p:txBody>
      </p:sp>
    </p:spTree>
    <p:extLst>
      <p:ext uri="{BB962C8B-B14F-4D97-AF65-F5344CB8AC3E}">
        <p14:creationId xmlns:p14="http://schemas.microsoft.com/office/powerpoint/2010/main" val="2238299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4800" dirty="0">
                <a:solidFill>
                  <a:srgbClr val="FFC000"/>
                </a:solidFill>
              </a:rPr>
              <a:t>Commemoration &amp; Memory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179512" y="1700808"/>
            <a:ext cx="4464496" cy="4752528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2400" dirty="0"/>
              <a:t>Funerary monuments &amp; ritual play are important in social relations: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dirty="0"/>
              <a:t>Creation of social memory</a:t>
            </a:r>
          </a:p>
          <a:p>
            <a:pPr>
              <a:defRPr/>
            </a:pPr>
            <a:r>
              <a:rPr lang="en-GB" sz="2400" dirty="0"/>
              <a:t>The creation/destruction of artefacts &amp; monuments can create/destroy memory</a:t>
            </a:r>
          </a:p>
          <a:p>
            <a:pPr>
              <a:defRPr/>
            </a:pPr>
            <a:r>
              <a:rPr lang="en-GB" sz="2400" dirty="0"/>
              <a:t>Ongoing manipulation of bones/bodies as part of funerary ritual</a:t>
            </a:r>
          </a:p>
        </p:txBody>
      </p:sp>
      <p:pic>
        <p:nvPicPr>
          <p:cNvPr id="2050" name="Picture 2" descr="Where to Find France&amp;#39;s Most Important WWI Memorials">
            <a:extLst>
              <a:ext uri="{FF2B5EF4-FFF2-40B4-BE49-F238E27FC236}">
                <a16:creationId xmlns:a16="http://schemas.microsoft.com/office/drawing/2014/main" id="{CB3EE0BB-EC0D-413A-80CF-747EA3601EBE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007229" y="1914524"/>
            <a:ext cx="3597219" cy="3602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6C6FC48-5F54-4E14-8EC2-71B99F1D42C8}"/>
              </a:ext>
            </a:extLst>
          </p:cNvPr>
          <p:cNvSpPr txBox="1"/>
          <p:nvPr/>
        </p:nvSpPr>
        <p:spPr>
          <a:xfrm>
            <a:off x="6156176" y="5658961"/>
            <a:ext cx="2231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Mémorial</a:t>
            </a:r>
            <a:r>
              <a:rPr lang="en-GB" dirty="0"/>
              <a:t> de Thiepval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22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22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22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22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227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sz="54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Tarlow</a:t>
            </a:r>
            <a:r>
              <a:rPr lang="en-GB" sz="5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+mj-ea"/>
              </a:rPr>
              <a:t> (1999)</a:t>
            </a:r>
          </a:p>
        </p:txBody>
      </p:sp>
      <p:sp>
        <p:nvSpPr>
          <p:cNvPr id="32774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323528" y="1773936"/>
            <a:ext cx="4608512" cy="4895424"/>
          </a:xfrm>
        </p:spPr>
        <p:txBody>
          <a:bodyPr>
            <a:normAutofit fontScale="92500"/>
          </a:bodyPr>
          <a:lstStyle/>
          <a:p>
            <a:pPr>
              <a:defRPr/>
            </a:pP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“Death is necessarily an </a:t>
            </a:r>
            <a:r>
              <a:rPr lang="en-GB" sz="2800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emotional experience</a:t>
            </a:r>
            <a:r>
              <a:rPr lang="en-GB" sz="2800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, but the nature of the emotions… &amp; response to those emotions are culturally constructed” (1999: 183)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Importance of emotional experience in structuring social relations</a:t>
            </a:r>
          </a:p>
          <a:p>
            <a:pPr lvl="1">
              <a:defRPr/>
            </a:pP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How </a:t>
            </a:r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material culture </a:t>
            </a:r>
            <a:r>
              <a:rPr lang="en-GB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represents &amp; constructs emotional experiences</a:t>
            </a:r>
          </a:p>
        </p:txBody>
      </p:sp>
      <p:pic>
        <p:nvPicPr>
          <p:cNvPr id="6" name="Picture 11" descr="ange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157993" y="2204864"/>
            <a:ext cx="3754427" cy="28083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27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5191"/>
            <a:ext cx="8435280" cy="4894169"/>
          </a:xfrm>
        </p:spPr>
        <p:txBody>
          <a:bodyPr>
            <a:noAutofit/>
          </a:bodyPr>
          <a:lstStyle/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Various approaches to the “Archaeology of Death”, reflecting changing interpretative frameworks in archaeology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 History: tried to identify </a:t>
            </a:r>
            <a:r>
              <a:rPr lang="en-GB" sz="2800" dirty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cultural norms </a:t>
            </a: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(not concerned with ancient social structures)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Processual Archaeology: emphasis was general laws &amp; identifying ranking</a:t>
            </a:r>
          </a:p>
          <a:p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Postprocessual Archaeology: varied approaches concerned with:</a:t>
            </a:r>
          </a:p>
          <a:p>
            <a:pPr lvl="1"/>
            <a:r>
              <a:rPr lang="en-GB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Ideology, memory, emotion, identity &amp; the society burying the dead rather than the deceased individual</a:t>
            </a:r>
          </a:p>
          <a:p>
            <a:endParaRPr lang="en-GB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6832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368</TotalTime>
  <Words>723</Words>
  <Application>Microsoft Office PowerPoint</Application>
  <PresentationFormat>On-screen Show (4:3)</PresentationFormat>
  <Paragraphs>100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Corbel</vt:lpstr>
      <vt:lpstr>Roboto</vt:lpstr>
      <vt:lpstr>Wingdings</vt:lpstr>
      <vt:lpstr>Wingdings 2</vt:lpstr>
      <vt:lpstr>Wingdings 3</vt:lpstr>
      <vt:lpstr>Module</vt:lpstr>
      <vt:lpstr>HPHP4002</vt:lpstr>
      <vt:lpstr>Death &amp; the Archaeologist?</vt:lpstr>
      <vt:lpstr>Rites of Passage</vt:lpstr>
      <vt:lpstr>Rites of Passage</vt:lpstr>
      <vt:lpstr>The Ancestors</vt:lpstr>
      <vt:lpstr>Processual Archaeology</vt:lpstr>
      <vt:lpstr>Binford (1971)</vt:lpstr>
      <vt:lpstr> Goldstein (1981)</vt:lpstr>
      <vt:lpstr>Brown (1981)</vt:lpstr>
      <vt:lpstr>Brown (1981)</vt:lpstr>
      <vt:lpstr>Parker Pearson (1982)</vt:lpstr>
      <vt:lpstr>Death &amp; Identity</vt:lpstr>
      <vt:lpstr>Commemoration &amp; Memory</vt:lpstr>
      <vt:lpstr>Tarlow (1999)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HUSK5001</dc:title>
  <dc:creator>Louise</dc:creator>
  <cp:lastModifiedBy>Louise Steel</cp:lastModifiedBy>
  <cp:revision>67</cp:revision>
  <dcterms:created xsi:type="dcterms:W3CDTF">2012-11-07T10:14:58Z</dcterms:created>
  <dcterms:modified xsi:type="dcterms:W3CDTF">2023-01-17T12:04:57Z</dcterms:modified>
</cp:coreProperties>
</file>