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6" r:id="rId2"/>
  </p:sldIdLst>
  <p:sldSz cx="10691813"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557" autoAdjust="0"/>
  </p:normalViewPr>
  <p:slideViewPr>
    <p:cSldViewPr snapToGrid="0">
      <p:cViewPr>
        <p:scale>
          <a:sx n="100" d="100"/>
          <a:sy n="100" d="100"/>
        </p:scale>
        <p:origin x="-104" y="28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49" d="100"/>
          <a:sy n="49" d="100"/>
        </p:scale>
        <p:origin x="2740" y="40"/>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26CB6-9B10-4660-ABEA-F898785216DC}" type="datetimeFigureOut">
              <a:rPr lang="en-GB" smtClean="0"/>
              <a:t>25/06/2025</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C6006-BEEA-4E74-986D-F06EBC348351}" type="slidenum">
              <a:rPr lang="en-GB" smtClean="0"/>
              <a:t>‹#›</a:t>
            </a:fld>
            <a:endParaRPr lang="en-GB"/>
          </a:p>
        </p:txBody>
      </p:sp>
    </p:spTree>
    <p:extLst>
      <p:ext uri="{BB962C8B-B14F-4D97-AF65-F5344CB8AC3E}">
        <p14:creationId xmlns:p14="http://schemas.microsoft.com/office/powerpoint/2010/main" val="3484148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DAC6006-BEEA-4E74-986D-F06EBC348351}" type="slidenum">
              <a:rPr lang="en-GB" smtClean="0"/>
              <a:t>1</a:t>
            </a:fld>
            <a:endParaRPr lang="en-GB"/>
          </a:p>
        </p:txBody>
      </p:sp>
    </p:spTree>
    <p:extLst>
      <p:ext uri="{BB962C8B-B14F-4D97-AF65-F5344CB8AC3E}">
        <p14:creationId xmlns:p14="http://schemas.microsoft.com/office/powerpoint/2010/main" val="638551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474395"/>
            <a:ext cx="9088041" cy="5263774"/>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7" y="7941160"/>
            <a:ext cx="8018860" cy="3650342"/>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FD6CD7-7513-457B-BD6E-6B8FC2EF95F3}"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203336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FD6CD7-7513-457B-BD6E-6B8FC2EF95F3}"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598215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3769342"/>
            <a:ext cx="9221689" cy="6289229"/>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4" y="10118069"/>
            <a:ext cx="9221689" cy="3307357"/>
          </a:xfrm>
        </p:spPr>
        <p:txBody>
          <a:bodyPr/>
          <a:lstStyle>
            <a:lvl1pPr marL="0" indent="0">
              <a:buNone/>
              <a:defRPr sz="2806">
                <a:solidFill>
                  <a:schemeClr val="tx1">
                    <a:tint val="82000"/>
                  </a:schemeClr>
                </a:solidFill>
              </a:defRPr>
            </a:lvl1pPr>
            <a:lvl2pPr marL="534604" indent="0">
              <a:buNone/>
              <a:defRPr sz="2339">
                <a:solidFill>
                  <a:schemeClr val="tx1">
                    <a:tint val="82000"/>
                  </a:schemeClr>
                </a:solidFill>
              </a:defRPr>
            </a:lvl2pPr>
            <a:lvl3pPr marL="1069208" indent="0">
              <a:buNone/>
              <a:defRPr sz="2105">
                <a:solidFill>
                  <a:schemeClr val="tx1">
                    <a:tint val="82000"/>
                  </a:schemeClr>
                </a:solidFill>
              </a:defRPr>
            </a:lvl3pPr>
            <a:lvl4pPr marL="1603812" indent="0">
              <a:buNone/>
              <a:defRPr sz="1871">
                <a:solidFill>
                  <a:schemeClr val="tx1">
                    <a:tint val="82000"/>
                  </a:schemeClr>
                </a:solidFill>
              </a:defRPr>
            </a:lvl4pPr>
            <a:lvl5pPr marL="2138416" indent="0">
              <a:buNone/>
              <a:defRPr sz="1871">
                <a:solidFill>
                  <a:schemeClr val="tx1">
                    <a:tint val="82000"/>
                  </a:schemeClr>
                </a:solidFill>
              </a:defRPr>
            </a:lvl5pPr>
            <a:lvl6pPr marL="2673020" indent="0">
              <a:buNone/>
              <a:defRPr sz="1871">
                <a:solidFill>
                  <a:schemeClr val="tx1">
                    <a:tint val="82000"/>
                  </a:schemeClr>
                </a:solidFill>
              </a:defRPr>
            </a:lvl6pPr>
            <a:lvl7pPr marL="3207624" indent="0">
              <a:buNone/>
              <a:defRPr sz="1871">
                <a:solidFill>
                  <a:schemeClr val="tx1">
                    <a:tint val="82000"/>
                  </a:schemeClr>
                </a:solidFill>
              </a:defRPr>
            </a:lvl7pPr>
            <a:lvl8pPr marL="3742228" indent="0">
              <a:buNone/>
              <a:defRPr sz="1871">
                <a:solidFill>
                  <a:schemeClr val="tx1">
                    <a:tint val="82000"/>
                  </a:schemeClr>
                </a:solidFill>
              </a:defRPr>
            </a:lvl8pPr>
            <a:lvl9pPr marL="4276832" indent="0">
              <a:buNone/>
              <a:defRPr sz="1871">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FD6CD7-7513-457B-BD6E-6B8FC2EF95F3}"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1795724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024827"/>
            <a:ext cx="454402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4024827"/>
            <a:ext cx="454402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FD6CD7-7513-457B-BD6E-6B8FC2EF95F3}"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385048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804969"/>
            <a:ext cx="9221689"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3706342"/>
            <a:ext cx="4523137"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4" name="Content Placeholder 3"/>
          <p:cNvSpPr>
            <a:spLocks noGrp="1"/>
          </p:cNvSpPr>
          <p:nvPr>
            <p:ph sz="half" idx="2"/>
          </p:nvPr>
        </p:nvSpPr>
        <p:spPr>
          <a:xfrm>
            <a:off x="736456" y="5522763"/>
            <a:ext cx="4523137"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3706342"/>
            <a:ext cx="4545413" cy="1816421"/>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Click to edit Master text styles</a:t>
            </a:r>
          </a:p>
        </p:txBody>
      </p:sp>
      <p:sp>
        <p:nvSpPr>
          <p:cNvPr id="6" name="Content Placeholder 5"/>
          <p:cNvSpPr>
            <a:spLocks noGrp="1"/>
          </p:cNvSpPr>
          <p:nvPr>
            <p:ph sz="quarter" idx="4"/>
          </p:nvPr>
        </p:nvSpPr>
        <p:spPr>
          <a:xfrm>
            <a:off x="5412731" y="5522763"/>
            <a:ext cx="4545413"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FD6CD7-7513-457B-BD6E-6B8FC2EF95F3}" type="datetimeFigureOut">
              <a:rPr lang="en-GB" smtClean="0"/>
              <a:t>25/06/2025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101622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FD6CD7-7513-457B-BD6E-6B8FC2EF95F3}" type="datetimeFigureOut">
              <a:rPr lang="en-GB" smtClean="0"/>
              <a:t>25/06/2025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51116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FD6CD7-7513-457B-BD6E-6B8FC2EF95F3}" type="datetimeFigureOut">
              <a:rPr lang="en-GB" smtClean="0"/>
              <a:t>25/06/2025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2364006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176910"/>
            <a:ext cx="5412730" cy="10744538"/>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1CFD6CD7-7513-457B-BD6E-6B8FC2EF95F3}"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225820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7957"/>
            <a:ext cx="3448388" cy="3527848"/>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176910"/>
            <a:ext cx="5412730" cy="10744538"/>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4535805"/>
            <a:ext cx="3448388" cy="8403140"/>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Click to edit Master text styles</a:t>
            </a:r>
          </a:p>
        </p:txBody>
      </p:sp>
      <p:sp>
        <p:nvSpPr>
          <p:cNvPr id="5" name="Date Placeholder 4"/>
          <p:cNvSpPr>
            <a:spLocks noGrp="1"/>
          </p:cNvSpPr>
          <p:nvPr>
            <p:ph type="dt" sz="half" idx="10"/>
          </p:nvPr>
        </p:nvSpPr>
        <p:spPr/>
        <p:txBody>
          <a:bodyPr/>
          <a:lstStyle/>
          <a:p>
            <a:fld id="{1CFD6CD7-7513-457B-BD6E-6B8FC2EF95F3}" type="datetimeFigureOut">
              <a:rPr lang="en-GB" smtClean="0"/>
              <a:t>25/06/2025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3589730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FD6CD7-7513-457B-BD6E-6B8FC2EF95F3}"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137081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4966"/>
            <a:ext cx="2305422"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804966"/>
            <a:ext cx="6782619"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FD6CD7-7513-457B-BD6E-6B8FC2EF95F3}" type="datetimeFigureOut">
              <a:rPr lang="en-GB" smtClean="0"/>
              <a:t>25/06/2025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4D4EA-3EEF-4A13-84B8-9811F655579B}" type="slidenum">
              <a:rPr lang="en-GB" smtClean="0"/>
              <a:t>‹#›</a:t>
            </a:fld>
            <a:endParaRPr lang="en-GB"/>
          </a:p>
        </p:txBody>
      </p:sp>
    </p:spTree>
    <p:extLst>
      <p:ext uri="{BB962C8B-B14F-4D97-AF65-F5344CB8AC3E}">
        <p14:creationId xmlns:p14="http://schemas.microsoft.com/office/powerpoint/2010/main" val="1375771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7000">
              <a:srgbClr val="92D050"/>
            </a:gs>
            <a:gs pos="57000">
              <a:schemeClr val="bg1">
                <a:lumMod val="85000"/>
              </a:schemeClr>
            </a:gs>
            <a:gs pos="54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804969"/>
            <a:ext cx="9221689"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4024827"/>
            <a:ext cx="9221689"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14013401"/>
            <a:ext cx="2405658" cy="804965"/>
          </a:xfrm>
          <a:prstGeom prst="rect">
            <a:avLst/>
          </a:prstGeom>
        </p:spPr>
        <p:txBody>
          <a:bodyPr vert="horz" lIns="91440" tIns="45720" rIns="91440" bIns="45720" rtlCol="0" anchor="ctr"/>
          <a:lstStyle>
            <a:lvl1pPr algn="l">
              <a:defRPr sz="1403">
                <a:solidFill>
                  <a:schemeClr val="tx1">
                    <a:tint val="82000"/>
                  </a:schemeClr>
                </a:solidFill>
              </a:defRPr>
            </a:lvl1pPr>
          </a:lstStyle>
          <a:p>
            <a:fld id="{1CFD6CD7-7513-457B-BD6E-6B8FC2EF95F3}" type="datetimeFigureOut">
              <a:rPr lang="en-GB" smtClean="0"/>
              <a:t>25/06/2025</a:t>
            </a:fld>
            <a:endParaRPr lang="en-GB"/>
          </a:p>
        </p:txBody>
      </p:sp>
      <p:sp>
        <p:nvSpPr>
          <p:cNvPr id="5" name="Footer Placeholder 4"/>
          <p:cNvSpPr>
            <a:spLocks noGrp="1"/>
          </p:cNvSpPr>
          <p:nvPr>
            <p:ph type="ftr" sz="quarter" idx="3"/>
          </p:nvPr>
        </p:nvSpPr>
        <p:spPr>
          <a:xfrm>
            <a:off x="3541663" y="14013401"/>
            <a:ext cx="3608487" cy="804965"/>
          </a:xfrm>
          <a:prstGeom prst="rect">
            <a:avLst/>
          </a:prstGeom>
        </p:spPr>
        <p:txBody>
          <a:bodyPr vert="horz" lIns="91440" tIns="45720" rIns="91440" bIns="45720" rtlCol="0" anchor="ctr"/>
          <a:lstStyle>
            <a:lvl1pPr algn="ctr">
              <a:defRPr sz="140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7551093" y="14013401"/>
            <a:ext cx="2405658" cy="804965"/>
          </a:xfrm>
          <a:prstGeom prst="rect">
            <a:avLst/>
          </a:prstGeom>
        </p:spPr>
        <p:txBody>
          <a:bodyPr vert="horz" lIns="91440" tIns="45720" rIns="91440" bIns="45720" rtlCol="0" anchor="ctr"/>
          <a:lstStyle>
            <a:lvl1pPr algn="r">
              <a:defRPr sz="1403">
                <a:solidFill>
                  <a:schemeClr val="tx1">
                    <a:tint val="82000"/>
                  </a:schemeClr>
                </a:solidFill>
              </a:defRPr>
            </a:lvl1pPr>
          </a:lstStyle>
          <a:p>
            <a:fld id="{FAC4D4EA-3EEF-4A13-84B8-9811F655579B}" type="slidenum">
              <a:rPr lang="en-GB" smtClean="0"/>
              <a:t>‹#›</a:t>
            </a:fld>
            <a:endParaRPr lang="en-GB"/>
          </a:p>
        </p:txBody>
      </p:sp>
    </p:spTree>
    <p:extLst>
      <p:ext uri="{BB962C8B-B14F-4D97-AF65-F5344CB8AC3E}">
        <p14:creationId xmlns:p14="http://schemas.microsoft.com/office/powerpoint/2010/main" val="4114086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027667D-5C0C-D0CF-87C0-FF5A22B39793}"/>
              </a:ext>
            </a:extLst>
          </p:cNvPr>
          <p:cNvSpPr txBox="1"/>
          <p:nvPr/>
        </p:nvSpPr>
        <p:spPr>
          <a:xfrm>
            <a:off x="1308100" y="-114557"/>
            <a:ext cx="9308050"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Lenuta Raducanu </a:t>
            </a:r>
          </a:p>
          <a:p>
            <a:pPr algn="ctr"/>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Thematic Poster </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The Fall of Adam and Eve: Gender and Responsibility in Genesis</a:t>
            </a:r>
          </a:p>
        </p:txBody>
      </p:sp>
      <p:pic>
        <p:nvPicPr>
          <p:cNvPr id="9" name="Picture 8" descr="A painting of a naked person and a snake&#10;&#10;AI-generated content may be incorrect.">
            <a:extLst>
              <a:ext uri="{FF2B5EF4-FFF2-40B4-BE49-F238E27FC236}">
                <a16:creationId xmlns:a16="http://schemas.microsoft.com/office/drawing/2014/main" id="{6B86533A-B096-9239-F55B-3A0BEB0F84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5928" y="1309569"/>
            <a:ext cx="6151645" cy="3074240"/>
          </a:xfrm>
          <a:prstGeom prst="rect">
            <a:avLst/>
          </a:prstGeom>
        </p:spPr>
      </p:pic>
      <p:sp>
        <p:nvSpPr>
          <p:cNvPr id="11" name="TextBox 10">
            <a:extLst>
              <a:ext uri="{FF2B5EF4-FFF2-40B4-BE49-F238E27FC236}">
                <a16:creationId xmlns:a16="http://schemas.microsoft.com/office/drawing/2014/main" id="{21BE4389-A1C8-9306-2A16-39FE2A188375}"/>
              </a:ext>
            </a:extLst>
          </p:cNvPr>
          <p:cNvSpPr txBox="1"/>
          <p:nvPr/>
        </p:nvSpPr>
        <p:spPr>
          <a:xfrm>
            <a:off x="5483668" y="4383809"/>
            <a:ext cx="3871669" cy="646331"/>
          </a:xfrm>
          <a:prstGeom prst="rect">
            <a:avLst/>
          </a:prstGeom>
          <a:noFill/>
        </p:spPr>
        <p:txBody>
          <a:bodyPr wrap="square" rtlCol="0">
            <a:spAutoFit/>
          </a:bodyPr>
          <a:lstStyle/>
          <a:p>
            <a:r>
              <a:rPr lang="en-GB"/>
              <a:t>“The Fall of Man” by William Blake (1807)</a:t>
            </a:r>
            <a:endParaRPr lang="en-GB" dirty="0"/>
          </a:p>
        </p:txBody>
      </p:sp>
      <p:sp>
        <p:nvSpPr>
          <p:cNvPr id="12" name="TextBox 11">
            <a:extLst>
              <a:ext uri="{FF2B5EF4-FFF2-40B4-BE49-F238E27FC236}">
                <a16:creationId xmlns:a16="http://schemas.microsoft.com/office/drawing/2014/main" id="{8ABD4302-DD2D-53DB-F366-67A9A16937C3}"/>
              </a:ext>
            </a:extLst>
          </p:cNvPr>
          <p:cNvSpPr txBox="1"/>
          <p:nvPr/>
        </p:nvSpPr>
        <p:spPr>
          <a:xfrm>
            <a:off x="1079056" y="5564896"/>
            <a:ext cx="4404612" cy="4524315"/>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Biblical References</a:t>
            </a:r>
          </a:p>
          <a:p>
            <a:endParaRPr lang="en-GB" dirty="0"/>
          </a:p>
          <a:p>
            <a:r>
              <a:rPr lang="en-GB" dirty="0">
                <a:latin typeface="Arial" panose="020B0604020202020204" pitchFamily="34" charset="0"/>
                <a:cs typeface="Arial" panose="020B0604020202020204" pitchFamily="34" charset="0"/>
              </a:rPr>
              <a:t>• Genesis 2:18 (NIV):  </a:t>
            </a:r>
          </a:p>
          <a:p>
            <a:r>
              <a:rPr lang="en-GB" dirty="0">
                <a:latin typeface="Arial" panose="020B0604020202020204" pitchFamily="34" charset="0"/>
                <a:cs typeface="Arial" panose="020B0604020202020204" pitchFamily="34" charset="0"/>
              </a:rPr>
              <a:t>  “The Lord God said, ‘It is not good for the man to be alone. I will make a helper suitable for him.’”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Genesis 3:6 (NIV):  </a:t>
            </a:r>
          </a:p>
          <a:p>
            <a:r>
              <a:rPr lang="en-GB" dirty="0">
                <a:latin typeface="Arial" panose="020B0604020202020204" pitchFamily="34" charset="0"/>
                <a:cs typeface="Arial" panose="020B0604020202020204" pitchFamily="34" charset="0"/>
              </a:rPr>
              <a:t>  “She also gave some to her husband, who was with her, and he ate it.”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Genesis 3:16 (NIV):  </a:t>
            </a:r>
          </a:p>
          <a:p>
            <a:r>
              <a:rPr lang="en-GB" dirty="0">
                <a:latin typeface="Arial" panose="020B0604020202020204" pitchFamily="34" charset="0"/>
                <a:cs typeface="Arial" panose="020B0604020202020204" pitchFamily="34" charset="0"/>
              </a:rPr>
              <a:t>  “To the woman he said, ‘I will make your pains in childbearing very severe... Your desire will be for your husband, and he will rule over you.’”</a:t>
            </a:r>
          </a:p>
        </p:txBody>
      </p:sp>
      <p:sp>
        <p:nvSpPr>
          <p:cNvPr id="18" name="TextBox 17">
            <a:extLst>
              <a:ext uri="{FF2B5EF4-FFF2-40B4-BE49-F238E27FC236}">
                <a16:creationId xmlns:a16="http://schemas.microsoft.com/office/drawing/2014/main" id="{1D8151B3-378B-0710-902B-1637F39B5609}"/>
              </a:ext>
            </a:extLst>
          </p:cNvPr>
          <p:cNvSpPr txBox="1"/>
          <p:nvPr/>
        </p:nvSpPr>
        <p:spPr>
          <a:xfrm>
            <a:off x="4894729" y="6293223"/>
            <a:ext cx="914400" cy="914400"/>
          </a:xfrm>
          <a:prstGeom prst="rect">
            <a:avLst/>
          </a:prstGeom>
          <a:noFill/>
        </p:spPr>
        <p:txBody>
          <a:bodyPr wrap="square" rtlCol="0">
            <a:spAutoFit/>
          </a:bodyPr>
          <a:lstStyle/>
          <a:p>
            <a:endParaRPr lang="en-GB" dirty="0"/>
          </a:p>
        </p:txBody>
      </p:sp>
      <p:sp>
        <p:nvSpPr>
          <p:cNvPr id="19" name="TextBox 18">
            <a:extLst>
              <a:ext uri="{FF2B5EF4-FFF2-40B4-BE49-F238E27FC236}">
                <a16:creationId xmlns:a16="http://schemas.microsoft.com/office/drawing/2014/main" id="{BC0C4DB9-569D-715B-ED5F-9A52B50B3B7D}"/>
              </a:ext>
            </a:extLst>
          </p:cNvPr>
          <p:cNvSpPr txBox="1"/>
          <p:nvPr/>
        </p:nvSpPr>
        <p:spPr>
          <a:xfrm>
            <a:off x="5483668" y="5649570"/>
            <a:ext cx="4655414" cy="6186309"/>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Thematic Summary</a:t>
            </a:r>
            <a:r>
              <a:rPr lang="en-GB" dirty="0"/>
              <a:t> </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Genesis story of Adam and Eve explores creation, temptation, and consequence. Eve is created as a “helper” (*Ezer*), which also means “strength,” challenging subordination.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Both Adam and Eve eat the forbidden fruit, but Eve’s punishment is more severe, sparking debates on gender roles and patriarchy. Genesis 3:16’s statement about pain and male dominance continues to provoke discussion.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Scholars like Phyllis Trible reframe Eve as a co-creator, not a secondary figure. This poster encourages readers to question whether the text reflects inherent misogyny or cultural norms of the time.</a:t>
            </a:r>
          </a:p>
        </p:txBody>
      </p:sp>
      <p:sp>
        <p:nvSpPr>
          <p:cNvPr id="23" name="TextBox 22">
            <a:extLst>
              <a:ext uri="{FF2B5EF4-FFF2-40B4-BE49-F238E27FC236}">
                <a16:creationId xmlns:a16="http://schemas.microsoft.com/office/drawing/2014/main" id="{2C05935A-07EC-9901-129B-E084C4B4C1AD}"/>
              </a:ext>
            </a:extLst>
          </p:cNvPr>
          <p:cNvSpPr txBox="1"/>
          <p:nvPr/>
        </p:nvSpPr>
        <p:spPr>
          <a:xfrm>
            <a:off x="5829998" y="12129246"/>
            <a:ext cx="4309083" cy="830997"/>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“Eve is not a derivative creature but a partner in creation, challenging misogynistic readings.”</a:t>
            </a:r>
          </a:p>
          <a:p>
            <a:r>
              <a:rPr lang="en-GB" sz="1200">
                <a:latin typeface="Arial" panose="020B0604020202020204" pitchFamily="34" charset="0"/>
                <a:cs typeface="Arial" panose="020B0604020202020204" pitchFamily="34" charset="0"/>
              </a:rPr>
              <a:t>– Phyllis Trible, *Eve and Adam: Genesis 2–3 Reread*, www.thetorah.com</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51485C60-F69D-F2DD-698F-C9F21D468499}"/>
              </a:ext>
            </a:extLst>
          </p:cNvPr>
          <p:cNvSpPr txBox="1"/>
          <p:nvPr/>
        </p:nvSpPr>
        <p:spPr>
          <a:xfrm>
            <a:off x="1174584" y="13352581"/>
            <a:ext cx="4655414" cy="1754326"/>
          </a:xfrm>
          <a:prstGeom prst="rect">
            <a:avLst/>
          </a:prstGeom>
          <a:noFill/>
        </p:spPr>
        <p:txBody>
          <a:bodyPr wrap="square" rtlCol="0">
            <a:spAutoFit/>
          </a:bodyPr>
          <a:lstStyle/>
          <a:p>
            <a:r>
              <a:rPr lang="en-GB"/>
              <a:t>This poster explores gender dynamics in the Adam and Eve narrative, questioning misogyny through biblical texts and scholarly insights. The image and quotes reflect shared responsibility and cultural interpretations of Genesis.</a:t>
            </a:r>
            <a:endParaRPr lang="en-GB" dirty="0"/>
          </a:p>
        </p:txBody>
      </p:sp>
    </p:spTree>
    <p:extLst>
      <p:ext uri="{BB962C8B-B14F-4D97-AF65-F5344CB8AC3E}">
        <p14:creationId xmlns:p14="http://schemas.microsoft.com/office/powerpoint/2010/main" val="39071135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308</Words>
  <Application>Microsoft Office PowerPoint</Application>
  <PresentationFormat>Particularizare</PresentationFormat>
  <Paragraphs>27</Paragraphs>
  <Slides>1</Slides>
  <Notes>1</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Lenuta Raducanu (2207439)</cp:lastModifiedBy>
  <cp:revision>2</cp:revision>
  <dcterms:created xsi:type="dcterms:W3CDTF">2025-06-24T17:40:04Z</dcterms:created>
  <dcterms:modified xsi:type="dcterms:W3CDTF">2025-06-25T10:44:16Z</dcterms:modified>
</cp:coreProperties>
</file>