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12A00E-8553-4072-B6C3-5AF9961F95C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D288D12-FC63-4DF1-8070-3C0CF0F9AA6C}">
      <dgm:prSet/>
      <dgm:spPr/>
      <dgm:t>
        <a:bodyPr/>
        <a:lstStyle/>
        <a:p>
          <a:r>
            <a:rPr lang="en-GB" dirty="0"/>
            <a:t>Currency</a:t>
          </a:r>
          <a:br>
            <a:rPr lang="en-GB" dirty="0"/>
          </a:br>
          <a:r>
            <a:rPr lang="en-GB" dirty="0"/>
            <a:t>Published in 2000. While not recent, it is still useful as an established study. But it’s not quite sufficient for today’s digital customer service.</a:t>
          </a:r>
          <a:endParaRPr lang="en-US" dirty="0"/>
        </a:p>
      </dgm:t>
    </dgm:pt>
    <dgm:pt modelId="{B86930DA-DC47-44AC-9A07-E4883D1D25A5}" type="parTrans" cxnId="{3AF871E4-32CE-4FDC-A98B-6A7B75E1AF2B}">
      <dgm:prSet/>
      <dgm:spPr/>
      <dgm:t>
        <a:bodyPr/>
        <a:lstStyle/>
        <a:p>
          <a:endParaRPr lang="en-US"/>
        </a:p>
      </dgm:t>
    </dgm:pt>
    <dgm:pt modelId="{6307C3C2-3143-452D-8A0D-9BFD22B799BE}" type="sibTrans" cxnId="{3AF871E4-32CE-4FDC-A98B-6A7B75E1AF2B}">
      <dgm:prSet/>
      <dgm:spPr/>
      <dgm:t>
        <a:bodyPr/>
        <a:lstStyle/>
        <a:p>
          <a:endParaRPr lang="en-US"/>
        </a:p>
      </dgm:t>
    </dgm:pt>
    <dgm:pt modelId="{A1DCD196-3B82-4E0B-A037-11D609B277AE}">
      <dgm:prSet/>
      <dgm:spPr/>
      <dgm:t>
        <a:bodyPr/>
        <a:lstStyle/>
        <a:p>
          <a:r>
            <a:rPr lang="en-GB"/>
            <a:t>Authority</a:t>
          </a:r>
          <a:br>
            <a:rPr lang="en-GB"/>
          </a:br>
          <a:r>
            <a:rPr lang="en-GB"/>
            <a:t>Gremler and Gwinner are academic researchers who have expertise in services marketing and customer relationships. It has been published in the Journal of Service Research.</a:t>
          </a:r>
          <a:endParaRPr lang="en-US"/>
        </a:p>
      </dgm:t>
    </dgm:pt>
    <dgm:pt modelId="{74020B8F-31B9-4FD2-9F72-DFAF7517C448}" type="parTrans" cxnId="{08D24F76-C85E-4A4D-A93B-493090593CB0}">
      <dgm:prSet/>
      <dgm:spPr/>
      <dgm:t>
        <a:bodyPr/>
        <a:lstStyle/>
        <a:p>
          <a:endParaRPr lang="en-US"/>
        </a:p>
      </dgm:t>
    </dgm:pt>
    <dgm:pt modelId="{28F41E05-6494-43EB-82B0-DAC75058BDCA}" type="sibTrans" cxnId="{08D24F76-C85E-4A4D-A93B-493090593CB0}">
      <dgm:prSet/>
      <dgm:spPr/>
      <dgm:t>
        <a:bodyPr/>
        <a:lstStyle/>
        <a:p>
          <a:endParaRPr lang="en-US"/>
        </a:p>
      </dgm:t>
    </dgm:pt>
    <dgm:pt modelId="{12E8B81A-5BC2-4BB1-85D9-6AED236EF2F0}">
      <dgm:prSet/>
      <dgm:spPr/>
      <dgm:t>
        <a:bodyPr/>
        <a:lstStyle/>
        <a:p>
          <a:r>
            <a:rPr lang="en-GB"/>
            <a:t>Accuracy</a:t>
          </a:r>
          <a:br>
            <a:rPr lang="en-GB"/>
          </a:br>
          <a:r>
            <a:rPr lang="en-GB"/>
            <a:t>The article contains empirical research, academic research and is well explained in research methodology. It makes conclusions based on the evidence of research.</a:t>
          </a:r>
          <a:endParaRPr lang="en-US"/>
        </a:p>
      </dgm:t>
    </dgm:pt>
    <dgm:pt modelId="{CE7185CF-4B48-4DB5-AC70-0B0B0A7473DF}" type="parTrans" cxnId="{762E84FD-470B-4F5C-A171-B2D529FC8AE6}">
      <dgm:prSet/>
      <dgm:spPr/>
      <dgm:t>
        <a:bodyPr/>
        <a:lstStyle/>
        <a:p>
          <a:endParaRPr lang="en-US"/>
        </a:p>
      </dgm:t>
    </dgm:pt>
    <dgm:pt modelId="{918A6D8B-59A9-4D45-8D5F-657C99519536}" type="sibTrans" cxnId="{762E84FD-470B-4F5C-A171-B2D529FC8AE6}">
      <dgm:prSet/>
      <dgm:spPr/>
      <dgm:t>
        <a:bodyPr/>
        <a:lstStyle/>
        <a:p>
          <a:endParaRPr lang="en-US"/>
        </a:p>
      </dgm:t>
    </dgm:pt>
    <dgm:pt modelId="{FE03F5AD-0781-4EE4-B398-D3A7591F64F0}">
      <dgm:prSet/>
      <dgm:spPr/>
      <dgm:t>
        <a:bodyPr/>
        <a:lstStyle/>
        <a:p>
          <a:r>
            <a:rPr lang="en-GB"/>
            <a:t>Relevance</a:t>
          </a:r>
          <a:br>
            <a:rPr lang="en-GB"/>
          </a:br>
          <a:r>
            <a:rPr lang="en-GB"/>
            <a:t>The source directly links customer-employee relationship with satisfaction, loyalty and positive word-of-mouth that can help the business achieve success.</a:t>
          </a:r>
          <a:endParaRPr lang="en-US"/>
        </a:p>
      </dgm:t>
    </dgm:pt>
    <dgm:pt modelId="{5DD810E5-5082-4BF4-B6C0-88018D6D209A}" type="parTrans" cxnId="{D9E21EC7-B101-4A2E-BE0F-34DF50FE9E87}">
      <dgm:prSet/>
      <dgm:spPr/>
      <dgm:t>
        <a:bodyPr/>
        <a:lstStyle/>
        <a:p>
          <a:endParaRPr lang="en-US"/>
        </a:p>
      </dgm:t>
    </dgm:pt>
    <dgm:pt modelId="{28C3E61C-6172-4CAE-9C83-0A6ABE602EF7}" type="sibTrans" cxnId="{D9E21EC7-B101-4A2E-BE0F-34DF50FE9E87}">
      <dgm:prSet/>
      <dgm:spPr/>
      <dgm:t>
        <a:bodyPr/>
        <a:lstStyle/>
        <a:p>
          <a:endParaRPr lang="en-US"/>
        </a:p>
      </dgm:t>
    </dgm:pt>
    <dgm:pt modelId="{A31AFD28-CBAD-426B-B732-166B34096B9A}">
      <dgm:prSet/>
      <dgm:spPr/>
      <dgm:t>
        <a:bodyPr/>
        <a:lstStyle/>
        <a:p>
          <a:r>
            <a:rPr lang="en-GB"/>
            <a:t>Purpose</a:t>
          </a:r>
          <a:br>
            <a:rPr lang="en-GB"/>
          </a:br>
          <a:r>
            <a:rPr lang="en-GB"/>
            <a:t>It aims to explore the relationship between customers and employees and how this affects the customers. The article is of a research nature and is not for the purpose of advertising a product or service.</a:t>
          </a:r>
          <a:endParaRPr lang="en-US"/>
        </a:p>
      </dgm:t>
    </dgm:pt>
    <dgm:pt modelId="{980C22EA-FA79-4601-8EA5-FE4622308A14}" type="parTrans" cxnId="{A921EA54-94D7-44A8-A977-E79A547E7CBB}">
      <dgm:prSet/>
      <dgm:spPr/>
      <dgm:t>
        <a:bodyPr/>
        <a:lstStyle/>
        <a:p>
          <a:endParaRPr lang="en-US"/>
        </a:p>
      </dgm:t>
    </dgm:pt>
    <dgm:pt modelId="{4FFAB798-1A46-48CF-8977-1C5F50E7EBB1}" type="sibTrans" cxnId="{A921EA54-94D7-44A8-A977-E79A547E7CBB}">
      <dgm:prSet/>
      <dgm:spPr/>
      <dgm:t>
        <a:bodyPr/>
        <a:lstStyle/>
        <a:p>
          <a:endParaRPr lang="en-US"/>
        </a:p>
      </dgm:t>
    </dgm:pt>
    <dgm:pt modelId="{10D55527-C8BC-4EC6-98B5-4A0EE1135A21}" type="pres">
      <dgm:prSet presAssocID="{0E12A00E-8553-4072-B6C3-5AF9961F95C9}" presName="linear" presStyleCnt="0">
        <dgm:presLayoutVars>
          <dgm:animLvl val="lvl"/>
          <dgm:resizeHandles val="exact"/>
        </dgm:presLayoutVars>
      </dgm:prSet>
      <dgm:spPr/>
    </dgm:pt>
    <dgm:pt modelId="{CE128B7F-435A-4ACC-8D62-ECC1DAB60951}" type="pres">
      <dgm:prSet presAssocID="{DD288D12-FC63-4DF1-8070-3C0CF0F9AA6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010644C-4566-412A-93BF-93497D00619A}" type="pres">
      <dgm:prSet presAssocID="{6307C3C2-3143-452D-8A0D-9BFD22B799BE}" presName="spacer" presStyleCnt="0"/>
      <dgm:spPr/>
    </dgm:pt>
    <dgm:pt modelId="{0631838F-DF27-4D3C-B5CC-3E93D9DA96B1}" type="pres">
      <dgm:prSet presAssocID="{A1DCD196-3B82-4E0B-A037-11D609B277A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D6CCE40-8C7E-48AC-8E3D-C575D28E5BF2}" type="pres">
      <dgm:prSet presAssocID="{28F41E05-6494-43EB-82B0-DAC75058BDCA}" presName="spacer" presStyleCnt="0"/>
      <dgm:spPr/>
    </dgm:pt>
    <dgm:pt modelId="{FEF81627-5F1F-4059-AD28-84AD4AAD8E5B}" type="pres">
      <dgm:prSet presAssocID="{12E8B81A-5BC2-4BB1-85D9-6AED236EF2F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D73923F-CE2B-47B8-8A8C-E5EF99D97084}" type="pres">
      <dgm:prSet presAssocID="{918A6D8B-59A9-4D45-8D5F-657C99519536}" presName="spacer" presStyleCnt="0"/>
      <dgm:spPr/>
    </dgm:pt>
    <dgm:pt modelId="{48D5FC8A-4D22-4EFC-A45D-C784F37E4A23}" type="pres">
      <dgm:prSet presAssocID="{FE03F5AD-0781-4EE4-B398-D3A7591F64F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16AD5CA-C4AB-4AD5-8C46-867FE2CC5DE8}" type="pres">
      <dgm:prSet presAssocID="{28C3E61C-6172-4CAE-9C83-0A6ABE602EF7}" presName="spacer" presStyleCnt="0"/>
      <dgm:spPr/>
    </dgm:pt>
    <dgm:pt modelId="{6D7C5E4D-4AE5-4FE5-92BC-93F0B94F8696}" type="pres">
      <dgm:prSet presAssocID="{A31AFD28-CBAD-426B-B732-166B34096B9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4164339-C16B-4302-982F-24F7956CF080}" type="presOf" srcId="{A31AFD28-CBAD-426B-B732-166B34096B9A}" destId="{6D7C5E4D-4AE5-4FE5-92BC-93F0B94F8696}" srcOrd="0" destOrd="0" presId="urn:microsoft.com/office/officeart/2005/8/layout/vList2"/>
    <dgm:cxn modelId="{CFBFC74A-9832-4811-8EB2-0E53C4703A08}" type="presOf" srcId="{0E12A00E-8553-4072-B6C3-5AF9961F95C9}" destId="{10D55527-C8BC-4EC6-98B5-4A0EE1135A21}" srcOrd="0" destOrd="0" presId="urn:microsoft.com/office/officeart/2005/8/layout/vList2"/>
    <dgm:cxn modelId="{A921EA54-94D7-44A8-A977-E79A547E7CBB}" srcId="{0E12A00E-8553-4072-B6C3-5AF9961F95C9}" destId="{A31AFD28-CBAD-426B-B732-166B34096B9A}" srcOrd="4" destOrd="0" parTransId="{980C22EA-FA79-4601-8EA5-FE4622308A14}" sibTransId="{4FFAB798-1A46-48CF-8977-1C5F50E7EBB1}"/>
    <dgm:cxn modelId="{08D24F76-C85E-4A4D-A93B-493090593CB0}" srcId="{0E12A00E-8553-4072-B6C3-5AF9961F95C9}" destId="{A1DCD196-3B82-4E0B-A037-11D609B277AE}" srcOrd="1" destOrd="0" parTransId="{74020B8F-31B9-4FD2-9F72-DFAF7517C448}" sibTransId="{28F41E05-6494-43EB-82B0-DAC75058BDCA}"/>
    <dgm:cxn modelId="{933BE5B7-4033-4A93-AC29-3793DE34D751}" type="presOf" srcId="{A1DCD196-3B82-4E0B-A037-11D609B277AE}" destId="{0631838F-DF27-4D3C-B5CC-3E93D9DA96B1}" srcOrd="0" destOrd="0" presId="urn:microsoft.com/office/officeart/2005/8/layout/vList2"/>
    <dgm:cxn modelId="{D9E21EC7-B101-4A2E-BE0F-34DF50FE9E87}" srcId="{0E12A00E-8553-4072-B6C3-5AF9961F95C9}" destId="{FE03F5AD-0781-4EE4-B398-D3A7591F64F0}" srcOrd="3" destOrd="0" parTransId="{5DD810E5-5082-4BF4-B6C0-88018D6D209A}" sibTransId="{28C3E61C-6172-4CAE-9C83-0A6ABE602EF7}"/>
    <dgm:cxn modelId="{4E71AFDB-E4AD-486F-9228-955235C1ED54}" type="presOf" srcId="{DD288D12-FC63-4DF1-8070-3C0CF0F9AA6C}" destId="{CE128B7F-435A-4ACC-8D62-ECC1DAB60951}" srcOrd="0" destOrd="0" presId="urn:microsoft.com/office/officeart/2005/8/layout/vList2"/>
    <dgm:cxn modelId="{006DFBE0-BF1D-4359-8A50-19A8C5B3CCDE}" type="presOf" srcId="{12E8B81A-5BC2-4BB1-85D9-6AED236EF2F0}" destId="{FEF81627-5F1F-4059-AD28-84AD4AAD8E5B}" srcOrd="0" destOrd="0" presId="urn:microsoft.com/office/officeart/2005/8/layout/vList2"/>
    <dgm:cxn modelId="{3AF871E4-32CE-4FDC-A98B-6A7B75E1AF2B}" srcId="{0E12A00E-8553-4072-B6C3-5AF9961F95C9}" destId="{DD288D12-FC63-4DF1-8070-3C0CF0F9AA6C}" srcOrd="0" destOrd="0" parTransId="{B86930DA-DC47-44AC-9A07-E4883D1D25A5}" sibTransId="{6307C3C2-3143-452D-8A0D-9BFD22B799BE}"/>
    <dgm:cxn modelId="{9F9F7AF8-5FF7-4C35-A4E4-6BA11C7C6D9D}" type="presOf" srcId="{FE03F5AD-0781-4EE4-B398-D3A7591F64F0}" destId="{48D5FC8A-4D22-4EFC-A45D-C784F37E4A23}" srcOrd="0" destOrd="0" presId="urn:microsoft.com/office/officeart/2005/8/layout/vList2"/>
    <dgm:cxn modelId="{762E84FD-470B-4F5C-A171-B2D529FC8AE6}" srcId="{0E12A00E-8553-4072-B6C3-5AF9961F95C9}" destId="{12E8B81A-5BC2-4BB1-85D9-6AED236EF2F0}" srcOrd="2" destOrd="0" parTransId="{CE7185CF-4B48-4DB5-AC70-0B0B0A7473DF}" sibTransId="{918A6D8B-59A9-4D45-8D5F-657C99519536}"/>
    <dgm:cxn modelId="{E4552151-E170-4F5A-B7EF-3663C75AC86D}" type="presParOf" srcId="{10D55527-C8BC-4EC6-98B5-4A0EE1135A21}" destId="{CE128B7F-435A-4ACC-8D62-ECC1DAB60951}" srcOrd="0" destOrd="0" presId="urn:microsoft.com/office/officeart/2005/8/layout/vList2"/>
    <dgm:cxn modelId="{7CBD29A8-ABE4-4E4E-BE85-E18A142E5B10}" type="presParOf" srcId="{10D55527-C8BC-4EC6-98B5-4A0EE1135A21}" destId="{8010644C-4566-412A-93BF-93497D00619A}" srcOrd="1" destOrd="0" presId="urn:microsoft.com/office/officeart/2005/8/layout/vList2"/>
    <dgm:cxn modelId="{D2A43650-B624-49A4-9239-5C534A5B72F7}" type="presParOf" srcId="{10D55527-C8BC-4EC6-98B5-4A0EE1135A21}" destId="{0631838F-DF27-4D3C-B5CC-3E93D9DA96B1}" srcOrd="2" destOrd="0" presId="urn:microsoft.com/office/officeart/2005/8/layout/vList2"/>
    <dgm:cxn modelId="{B55C8B6B-6A5D-43C8-8F65-972C8E5D8F26}" type="presParOf" srcId="{10D55527-C8BC-4EC6-98B5-4A0EE1135A21}" destId="{DD6CCE40-8C7E-48AC-8E3D-C575D28E5BF2}" srcOrd="3" destOrd="0" presId="urn:microsoft.com/office/officeart/2005/8/layout/vList2"/>
    <dgm:cxn modelId="{F9B720B1-0779-4C96-BE71-75EE41A55252}" type="presParOf" srcId="{10D55527-C8BC-4EC6-98B5-4A0EE1135A21}" destId="{FEF81627-5F1F-4059-AD28-84AD4AAD8E5B}" srcOrd="4" destOrd="0" presId="urn:microsoft.com/office/officeart/2005/8/layout/vList2"/>
    <dgm:cxn modelId="{C90660FD-9D2A-4877-8627-EE85B057BC35}" type="presParOf" srcId="{10D55527-C8BC-4EC6-98B5-4A0EE1135A21}" destId="{9D73923F-CE2B-47B8-8A8C-E5EF99D97084}" srcOrd="5" destOrd="0" presId="urn:microsoft.com/office/officeart/2005/8/layout/vList2"/>
    <dgm:cxn modelId="{0616C2AB-A3EB-4698-BD89-2D1298337C07}" type="presParOf" srcId="{10D55527-C8BC-4EC6-98B5-4A0EE1135A21}" destId="{48D5FC8A-4D22-4EFC-A45D-C784F37E4A23}" srcOrd="6" destOrd="0" presId="urn:microsoft.com/office/officeart/2005/8/layout/vList2"/>
    <dgm:cxn modelId="{69D25861-1D92-4A02-ABFA-D013342D9C5D}" type="presParOf" srcId="{10D55527-C8BC-4EC6-98B5-4A0EE1135A21}" destId="{F16AD5CA-C4AB-4AD5-8C46-867FE2CC5DE8}" srcOrd="7" destOrd="0" presId="urn:microsoft.com/office/officeart/2005/8/layout/vList2"/>
    <dgm:cxn modelId="{8D2B388E-9BDE-4A9D-B4AE-529BDC18563F}" type="presParOf" srcId="{10D55527-C8BC-4EC6-98B5-4A0EE1135A21}" destId="{6D7C5E4D-4AE5-4FE5-92BC-93F0B94F869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F197F2C-15A9-46FE-93C9-3F3E6A8FC94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E6098E3-6240-4CE5-8971-EB2FF59790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Strengths:</a:t>
          </a:r>
          <a:endParaRPr lang="en-US"/>
        </a:p>
      </dgm:t>
    </dgm:pt>
    <dgm:pt modelId="{C67A4EB5-B08C-443B-ADB2-F44B0C053F43}" type="parTrans" cxnId="{B1CAFFEB-F521-4A35-BBC0-12915F214A95}">
      <dgm:prSet/>
      <dgm:spPr/>
      <dgm:t>
        <a:bodyPr/>
        <a:lstStyle/>
        <a:p>
          <a:endParaRPr lang="en-US"/>
        </a:p>
      </dgm:t>
    </dgm:pt>
    <dgm:pt modelId="{AF89DB28-BA32-4A3E-9E37-FF42516E518F}" type="sibTrans" cxnId="{B1CAFFEB-F521-4A35-BBC0-12915F214A95}">
      <dgm:prSet/>
      <dgm:spPr/>
      <dgm:t>
        <a:bodyPr/>
        <a:lstStyle/>
        <a:p>
          <a:endParaRPr lang="en-US"/>
        </a:p>
      </dgm:t>
    </dgm:pt>
    <dgm:pt modelId="{F7B8C3F0-4F8C-4D4A-ABF8-4B524FD4A3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Academic source and peer-reviewed.</a:t>
          </a:r>
          <a:endParaRPr lang="en-US"/>
        </a:p>
      </dgm:t>
    </dgm:pt>
    <dgm:pt modelId="{D6BECA9A-7D50-452C-B1FE-44032FB73B28}" type="parTrans" cxnId="{A27EC590-E29F-4276-B87D-101775F1A731}">
      <dgm:prSet/>
      <dgm:spPr/>
      <dgm:t>
        <a:bodyPr/>
        <a:lstStyle/>
        <a:p>
          <a:endParaRPr lang="en-US"/>
        </a:p>
      </dgm:t>
    </dgm:pt>
    <dgm:pt modelId="{BD193C37-D73A-4ECF-90F9-B7B1C8D8B2E9}" type="sibTrans" cxnId="{A27EC590-E29F-4276-B87D-101775F1A731}">
      <dgm:prSet/>
      <dgm:spPr/>
      <dgm:t>
        <a:bodyPr/>
        <a:lstStyle/>
        <a:p>
          <a:endParaRPr lang="en-US"/>
        </a:p>
      </dgm:t>
    </dgm:pt>
    <dgm:pt modelId="{C0BC982B-0B6F-459D-AFEE-A4AC3AEF9A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Authors have relevant expertise.</a:t>
          </a:r>
          <a:br>
            <a:rPr lang="en-GB" dirty="0"/>
          </a:br>
          <a:r>
            <a:rPr lang="en-GB" dirty="0"/>
            <a:t>The findings derived from research is based on evidence.</a:t>
          </a:r>
          <a:br>
            <a:rPr lang="en-GB" dirty="0"/>
          </a:br>
          <a:r>
            <a:rPr lang="en-GB" dirty="0"/>
            <a:t>Relevant to customer service and business success.</a:t>
          </a:r>
          <a:endParaRPr lang="en-US" dirty="0"/>
        </a:p>
      </dgm:t>
    </dgm:pt>
    <dgm:pt modelId="{0E8EC052-04D2-4826-9D52-EBCA0020CC77}" type="parTrans" cxnId="{A9A925DB-43FB-4DF9-AA08-7198CC5FF022}">
      <dgm:prSet/>
      <dgm:spPr/>
      <dgm:t>
        <a:bodyPr/>
        <a:lstStyle/>
        <a:p>
          <a:endParaRPr lang="en-US"/>
        </a:p>
      </dgm:t>
    </dgm:pt>
    <dgm:pt modelId="{42485BD0-0D49-4C25-9796-F5188E0AFB8A}" type="sibTrans" cxnId="{A9A925DB-43FB-4DF9-AA08-7198CC5FF022}">
      <dgm:prSet/>
      <dgm:spPr/>
      <dgm:t>
        <a:bodyPr/>
        <a:lstStyle/>
        <a:p>
          <a:endParaRPr lang="en-US"/>
        </a:p>
      </dgm:t>
    </dgm:pt>
    <dgm:pt modelId="{669A27BB-2AE9-4DDD-BA52-0C1920C145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Limitations:</a:t>
          </a:r>
          <a:endParaRPr lang="en-US"/>
        </a:p>
      </dgm:t>
    </dgm:pt>
    <dgm:pt modelId="{75496A17-5900-4E72-9CA9-557B2D847CCF}" type="parTrans" cxnId="{D39451A6-DCFC-49F1-B655-14E96FB0DF72}">
      <dgm:prSet/>
      <dgm:spPr/>
      <dgm:t>
        <a:bodyPr/>
        <a:lstStyle/>
        <a:p>
          <a:endParaRPr lang="en-US"/>
        </a:p>
      </dgm:t>
    </dgm:pt>
    <dgm:pt modelId="{0D8E3455-2766-469E-8BC4-F572120FB9E7}" type="sibTrans" cxnId="{D39451A6-DCFC-49F1-B655-14E96FB0DF72}">
      <dgm:prSet/>
      <dgm:spPr/>
      <dgm:t>
        <a:bodyPr/>
        <a:lstStyle/>
        <a:p>
          <a:endParaRPr lang="en-US"/>
        </a:p>
      </dgm:t>
    </dgm:pt>
    <dgm:pt modelId="{8AFBA073-6D4D-4093-88DA-FDB74E57E0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Published in 2000.</a:t>
          </a:r>
          <a:br>
            <a:rPr lang="en-GB" dirty="0"/>
          </a:br>
          <a:r>
            <a:rPr lang="en-GB" dirty="0"/>
            <a:t>In a major focus on traditional interactions with services.</a:t>
          </a:r>
          <a:br>
            <a:rPr lang="en-GB" dirty="0"/>
          </a:br>
          <a:r>
            <a:rPr lang="en-GB" dirty="0"/>
            <a:t>Lacks a complete understanding of online customer service, social media customer service or AI-based customer service.</a:t>
          </a:r>
          <a:endParaRPr lang="en-US" dirty="0"/>
        </a:p>
      </dgm:t>
    </dgm:pt>
    <dgm:pt modelId="{4CD555C9-F42A-4C17-A11E-E97E92F50EB3}" type="parTrans" cxnId="{ECD5B9F0-B701-4D91-87E7-3771E7B84F87}">
      <dgm:prSet/>
      <dgm:spPr/>
      <dgm:t>
        <a:bodyPr/>
        <a:lstStyle/>
        <a:p>
          <a:endParaRPr lang="en-US"/>
        </a:p>
      </dgm:t>
    </dgm:pt>
    <dgm:pt modelId="{14896393-B435-4E74-8D30-69E35250D88B}" type="sibTrans" cxnId="{ECD5B9F0-B701-4D91-87E7-3771E7B84F87}">
      <dgm:prSet/>
      <dgm:spPr/>
      <dgm:t>
        <a:bodyPr/>
        <a:lstStyle/>
        <a:p>
          <a:endParaRPr lang="en-US"/>
        </a:p>
      </dgm:t>
    </dgm:pt>
    <dgm:pt modelId="{8EBA0BD7-3F1E-4F6B-831D-79D6D05EBC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Overall Judgement:</a:t>
          </a:r>
          <a:endParaRPr lang="en-US"/>
        </a:p>
      </dgm:t>
    </dgm:pt>
    <dgm:pt modelId="{17A9547E-738A-4686-AAFC-7EEE5E4D7C25}" type="parTrans" cxnId="{61386AE7-1CB8-4890-87CC-EB838C3AE4F3}">
      <dgm:prSet/>
      <dgm:spPr/>
      <dgm:t>
        <a:bodyPr/>
        <a:lstStyle/>
        <a:p>
          <a:endParaRPr lang="en-US"/>
        </a:p>
      </dgm:t>
    </dgm:pt>
    <dgm:pt modelId="{7B7FAB98-7773-4CE0-B316-366844842E73}" type="sibTrans" cxnId="{61386AE7-1CB8-4890-87CC-EB838C3AE4F3}">
      <dgm:prSet/>
      <dgm:spPr/>
      <dgm:t>
        <a:bodyPr/>
        <a:lstStyle/>
        <a:p>
          <a:endParaRPr lang="en-US"/>
        </a:p>
      </dgm:t>
    </dgm:pt>
    <dgm:pt modelId="{D4A026E7-3EA2-4944-8665-6779B9034F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Source is credible, reliable and relevant. The biggest drawback is that it was published a while ago, so you should always use it with other research if you are looking for modern-day customer service research.</a:t>
          </a:r>
          <a:endParaRPr lang="en-US" dirty="0"/>
        </a:p>
      </dgm:t>
    </dgm:pt>
    <dgm:pt modelId="{794F02AC-7871-493C-A1AD-613CD6A8AB04}" type="parTrans" cxnId="{EE061D2A-7F79-4F51-93BB-DF9A50C2051A}">
      <dgm:prSet/>
      <dgm:spPr/>
      <dgm:t>
        <a:bodyPr/>
        <a:lstStyle/>
        <a:p>
          <a:endParaRPr lang="en-US"/>
        </a:p>
      </dgm:t>
    </dgm:pt>
    <dgm:pt modelId="{1C5CC3AC-7653-4540-8F03-27EE1A362300}" type="sibTrans" cxnId="{EE061D2A-7F79-4F51-93BB-DF9A50C2051A}">
      <dgm:prSet/>
      <dgm:spPr/>
      <dgm:t>
        <a:bodyPr/>
        <a:lstStyle/>
        <a:p>
          <a:endParaRPr lang="en-US"/>
        </a:p>
      </dgm:t>
    </dgm:pt>
    <dgm:pt modelId="{826284B3-8992-4A5C-99EB-D5720607B207}" type="pres">
      <dgm:prSet presAssocID="{BF197F2C-15A9-46FE-93C9-3F3E6A8FC94B}" presName="root" presStyleCnt="0">
        <dgm:presLayoutVars>
          <dgm:dir/>
          <dgm:resizeHandles val="exact"/>
        </dgm:presLayoutVars>
      </dgm:prSet>
      <dgm:spPr/>
    </dgm:pt>
    <dgm:pt modelId="{0511067F-C4E1-479C-B14B-5295F6CC8DF8}" type="pres">
      <dgm:prSet presAssocID="{3E6098E3-6240-4CE5-8971-EB2FF59790BC}" presName="compNode" presStyleCnt="0"/>
      <dgm:spPr/>
    </dgm:pt>
    <dgm:pt modelId="{2BD3FB11-1CBF-4EF5-BEA0-D10CDCC90FC0}" type="pres">
      <dgm:prSet presAssocID="{3E6098E3-6240-4CE5-8971-EB2FF59790BC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71974EA8-9625-407D-BE9F-B5B377383A7A}" type="pres">
      <dgm:prSet presAssocID="{3E6098E3-6240-4CE5-8971-EB2FF59790BC}" presName="spaceRect" presStyleCnt="0"/>
      <dgm:spPr/>
    </dgm:pt>
    <dgm:pt modelId="{58001131-8B69-4942-BFA3-D152E6C9E9CA}" type="pres">
      <dgm:prSet presAssocID="{3E6098E3-6240-4CE5-8971-EB2FF59790BC}" presName="textRect" presStyleLbl="revTx" presStyleIdx="0" presStyleCnt="7">
        <dgm:presLayoutVars>
          <dgm:chMax val="1"/>
          <dgm:chPref val="1"/>
        </dgm:presLayoutVars>
      </dgm:prSet>
      <dgm:spPr/>
    </dgm:pt>
    <dgm:pt modelId="{67EF463E-73D1-40B4-82CF-77AD196C3706}" type="pres">
      <dgm:prSet presAssocID="{AF89DB28-BA32-4A3E-9E37-FF42516E518F}" presName="sibTrans" presStyleCnt="0"/>
      <dgm:spPr/>
    </dgm:pt>
    <dgm:pt modelId="{381DF860-7BA5-45EC-BD89-FC532491C45C}" type="pres">
      <dgm:prSet presAssocID="{F7B8C3F0-4F8C-4D4A-ABF8-4B524FD4A379}" presName="compNode" presStyleCnt="0"/>
      <dgm:spPr/>
    </dgm:pt>
    <dgm:pt modelId="{877BF016-2C6F-48BB-9DC7-0E9381B379C4}" type="pres">
      <dgm:prSet presAssocID="{F7B8C3F0-4F8C-4D4A-ABF8-4B524FD4A379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03A91B8E-C405-48DF-9D79-06F03551069D}" type="pres">
      <dgm:prSet presAssocID="{F7B8C3F0-4F8C-4D4A-ABF8-4B524FD4A379}" presName="spaceRect" presStyleCnt="0"/>
      <dgm:spPr/>
    </dgm:pt>
    <dgm:pt modelId="{E66BCFD1-DBE3-4A64-814B-D1B2B9C003C9}" type="pres">
      <dgm:prSet presAssocID="{F7B8C3F0-4F8C-4D4A-ABF8-4B524FD4A379}" presName="textRect" presStyleLbl="revTx" presStyleIdx="1" presStyleCnt="7">
        <dgm:presLayoutVars>
          <dgm:chMax val="1"/>
          <dgm:chPref val="1"/>
        </dgm:presLayoutVars>
      </dgm:prSet>
      <dgm:spPr/>
    </dgm:pt>
    <dgm:pt modelId="{B859C015-9D1A-43BF-BB4E-C6AC381B2088}" type="pres">
      <dgm:prSet presAssocID="{BD193C37-D73A-4ECF-90F9-B7B1C8D8B2E9}" presName="sibTrans" presStyleCnt="0"/>
      <dgm:spPr/>
    </dgm:pt>
    <dgm:pt modelId="{CA458CE1-D370-4175-B95A-983B3C790F76}" type="pres">
      <dgm:prSet presAssocID="{C0BC982B-0B6F-459D-AFEE-A4AC3AEF9AC0}" presName="compNode" presStyleCnt="0"/>
      <dgm:spPr/>
    </dgm:pt>
    <dgm:pt modelId="{8EE6931B-B3E5-487A-B28F-55DC44E20206}" type="pres">
      <dgm:prSet presAssocID="{C0BC982B-0B6F-459D-AFEE-A4AC3AEF9AC0}" presName="iconRect" presStyleLbl="node1" presStyleIdx="2" presStyleCnt="7" custLinFactY="-58381" custLinFactNeighborX="-6014" custLinFactNeighborY="-100000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FEF57DB-2AD4-4454-9138-E4E1E8517913}" type="pres">
      <dgm:prSet presAssocID="{C0BC982B-0B6F-459D-AFEE-A4AC3AEF9AC0}" presName="spaceRect" presStyleCnt="0"/>
      <dgm:spPr/>
    </dgm:pt>
    <dgm:pt modelId="{E4C5B4D4-F2E8-477D-8315-51BB41519AA0}" type="pres">
      <dgm:prSet presAssocID="{C0BC982B-0B6F-459D-AFEE-A4AC3AEF9AC0}" presName="textRect" presStyleLbl="revTx" presStyleIdx="2" presStyleCnt="7" custLinFactNeighborX="-902" custLinFactNeighborY="-70990">
        <dgm:presLayoutVars>
          <dgm:chMax val="1"/>
          <dgm:chPref val="1"/>
        </dgm:presLayoutVars>
      </dgm:prSet>
      <dgm:spPr/>
    </dgm:pt>
    <dgm:pt modelId="{C3722EB7-4F14-4E00-AFC0-06C52A180442}" type="pres">
      <dgm:prSet presAssocID="{42485BD0-0D49-4C25-9796-F5188E0AFB8A}" presName="sibTrans" presStyleCnt="0"/>
      <dgm:spPr/>
    </dgm:pt>
    <dgm:pt modelId="{95DAADF7-3C6B-4FB9-8B5D-CC0E381ABA9B}" type="pres">
      <dgm:prSet presAssocID="{669A27BB-2AE9-4DDD-BA52-0C1920C14519}" presName="compNode" presStyleCnt="0"/>
      <dgm:spPr/>
    </dgm:pt>
    <dgm:pt modelId="{88BBBCF1-95A4-4308-8EDE-EE696E37AB48}" type="pres">
      <dgm:prSet presAssocID="{669A27BB-2AE9-4DDD-BA52-0C1920C14519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37E73645-11AF-454B-8615-C4FD8D42A1C7}" type="pres">
      <dgm:prSet presAssocID="{669A27BB-2AE9-4DDD-BA52-0C1920C14519}" presName="spaceRect" presStyleCnt="0"/>
      <dgm:spPr/>
    </dgm:pt>
    <dgm:pt modelId="{E73194C7-92F5-47AE-9866-3B282EC83B15}" type="pres">
      <dgm:prSet presAssocID="{669A27BB-2AE9-4DDD-BA52-0C1920C14519}" presName="textRect" presStyleLbl="revTx" presStyleIdx="3" presStyleCnt="7">
        <dgm:presLayoutVars>
          <dgm:chMax val="1"/>
          <dgm:chPref val="1"/>
        </dgm:presLayoutVars>
      </dgm:prSet>
      <dgm:spPr/>
    </dgm:pt>
    <dgm:pt modelId="{83E3DEFE-D464-47E3-938E-37317D9752E7}" type="pres">
      <dgm:prSet presAssocID="{0D8E3455-2766-469E-8BC4-F572120FB9E7}" presName="sibTrans" presStyleCnt="0"/>
      <dgm:spPr/>
    </dgm:pt>
    <dgm:pt modelId="{FD41620D-1C39-438E-8335-C4DD3C485C9D}" type="pres">
      <dgm:prSet presAssocID="{8AFBA073-6D4D-4093-88DA-FDB74E57E03F}" presName="compNode" presStyleCnt="0"/>
      <dgm:spPr/>
    </dgm:pt>
    <dgm:pt modelId="{67FA1439-6CB2-4A86-90B8-64FD8755F8A6}" type="pres">
      <dgm:prSet presAssocID="{8AFBA073-6D4D-4093-88DA-FDB74E57E03F}" presName="iconRect" presStyleLbl="node1" presStyleIdx="4" presStyleCnt="7" custLinFactY="-100000" custLinFactNeighborX="-20048" custLinFactNeighborY="-11050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04692E2E-C193-4AE0-BB66-8A0FF16924E1}" type="pres">
      <dgm:prSet presAssocID="{8AFBA073-6D4D-4093-88DA-FDB74E57E03F}" presName="spaceRect" presStyleCnt="0"/>
      <dgm:spPr/>
    </dgm:pt>
    <dgm:pt modelId="{806BC651-0C6F-43A4-B53F-BB8CDC3E247C}" type="pres">
      <dgm:prSet presAssocID="{8AFBA073-6D4D-4093-88DA-FDB74E57E03F}" presName="textRect" presStyleLbl="revTx" presStyleIdx="4" presStyleCnt="7" custLinFactNeighborX="-3609" custLinFactNeighborY="-98223">
        <dgm:presLayoutVars>
          <dgm:chMax val="1"/>
          <dgm:chPref val="1"/>
        </dgm:presLayoutVars>
      </dgm:prSet>
      <dgm:spPr/>
    </dgm:pt>
    <dgm:pt modelId="{20C4080B-5850-4F21-8E62-08E74E041960}" type="pres">
      <dgm:prSet presAssocID="{14896393-B435-4E74-8D30-69E35250D88B}" presName="sibTrans" presStyleCnt="0"/>
      <dgm:spPr/>
    </dgm:pt>
    <dgm:pt modelId="{D0160942-9F7A-4A95-A324-DC4476C21B4F}" type="pres">
      <dgm:prSet presAssocID="{8EBA0BD7-3F1E-4F6B-831D-79D6D05EBC42}" presName="compNode" presStyleCnt="0"/>
      <dgm:spPr/>
    </dgm:pt>
    <dgm:pt modelId="{09644428-7FD7-48DE-A770-0BFFAA22084A}" type="pres">
      <dgm:prSet presAssocID="{8EBA0BD7-3F1E-4F6B-831D-79D6D05EBC42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0ABB694-C7BE-4E3E-8FA4-8F9CE06FC269}" type="pres">
      <dgm:prSet presAssocID="{8EBA0BD7-3F1E-4F6B-831D-79D6D05EBC42}" presName="spaceRect" presStyleCnt="0"/>
      <dgm:spPr/>
    </dgm:pt>
    <dgm:pt modelId="{5778EEE7-09CB-4674-A1EE-61494DA9E23F}" type="pres">
      <dgm:prSet presAssocID="{8EBA0BD7-3F1E-4F6B-831D-79D6D05EBC42}" presName="textRect" presStyleLbl="revTx" presStyleIdx="5" presStyleCnt="7">
        <dgm:presLayoutVars>
          <dgm:chMax val="1"/>
          <dgm:chPref val="1"/>
        </dgm:presLayoutVars>
      </dgm:prSet>
      <dgm:spPr/>
    </dgm:pt>
    <dgm:pt modelId="{C4C8A168-EB1E-48FD-B7AD-8E5685F6F700}" type="pres">
      <dgm:prSet presAssocID="{7B7FAB98-7773-4CE0-B316-366844842E73}" presName="sibTrans" presStyleCnt="0"/>
      <dgm:spPr/>
    </dgm:pt>
    <dgm:pt modelId="{4690AA78-C112-45DF-A2B8-C3FE32423E8E}" type="pres">
      <dgm:prSet presAssocID="{D4A026E7-3EA2-4944-8665-6779B9034F4C}" presName="compNode" presStyleCnt="0"/>
      <dgm:spPr/>
    </dgm:pt>
    <dgm:pt modelId="{D6B8887E-C1E8-46EF-BF35-3E85B89FB483}" type="pres">
      <dgm:prSet presAssocID="{D4A026E7-3EA2-4944-8665-6779B9034F4C}" presName="iconRect" presStyleLbl="node1" presStyleIdx="6" presStyleCnt="7" custLinFactY="-100000" custLinFactNeighborY="-13005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951B22AB-82E6-43E3-BAC7-5CD4D356AC1C}" type="pres">
      <dgm:prSet presAssocID="{D4A026E7-3EA2-4944-8665-6779B9034F4C}" presName="spaceRect" presStyleCnt="0"/>
      <dgm:spPr/>
    </dgm:pt>
    <dgm:pt modelId="{21DD5139-1A7D-43FB-81AE-2101B89FB7D1}" type="pres">
      <dgm:prSet presAssocID="{D4A026E7-3EA2-4944-8665-6779B9034F4C}" presName="textRect" presStyleLbl="revTx" presStyleIdx="6" presStyleCnt="7" custLinFactY="-14531" custLinFactNeighborX="211" custLinFactNeighborY="-100000">
        <dgm:presLayoutVars>
          <dgm:chMax val="1"/>
          <dgm:chPref val="1"/>
        </dgm:presLayoutVars>
      </dgm:prSet>
      <dgm:spPr/>
    </dgm:pt>
  </dgm:ptLst>
  <dgm:cxnLst>
    <dgm:cxn modelId="{90F2170A-A9B0-4A15-99B8-F7AD25146361}" type="presOf" srcId="{BF197F2C-15A9-46FE-93C9-3F3E6A8FC94B}" destId="{826284B3-8992-4A5C-99EB-D5720607B207}" srcOrd="0" destOrd="0" presId="urn:microsoft.com/office/officeart/2018/2/layout/IconLabelList"/>
    <dgm:cxn modelId="{821F510B-0F26-4766-8358-914E52A04A2A}" type="presOf" srcId="{669A27BB-2AE9-4DDD-BA52-0C1920C14519}" destId="{E73194C7-92F5-47AE-9866-3B282EC83B15}" srcOrd="0" destOrd="0" presId="urn:microsoft.com/office/officeart/2018/2/layout/IconLabelList"/>
    <dgm:cxn modelId="{EE061D2A-7F79-4F51-93BB-DF9A50C2051A}" srcId="{BF197F2C-15A9-46FE-93C9-3F3E6A8FC94B}" destId="{D4A026E7-3EA2-4944-8665-6779B9034F4C}" srcOrd="6" destOrd="0" parTransId="{794F02AC-7871-493C-A1AD-613CD6A8AB04}" sibTransId="{1C5CC3AC-7653-4540-8F03-27EE1A362300}"/>
    <dgm:cxn modelId="{50F12C30-E0A0-444A-A963-9069BAC90E67}" type="presOf" srcId="{8EBA0BD7-3F1E-4F6B-831D-79D6D05EBC42}" destId="{5778EEE7-09CB-4674-A1EE-61494DA9E23F}" srcOrd="0" destOrd="0" presId="urn:microsoft.com/office/officeart/2018/2/layout/IconLabelList"/>
    <dgm:cxn modelId="{32E1D133-713B-4D60-A5BF-39948F7EE46B}" type="presOf" srcId="{C0BC982B-0B6F-459D-AFEE-A4AC3AEF9AC0}" destId="{E4C5B4D4-F2E8-477D-8315-51BB41519AA0}" srcOrd="0" destOrd="0" presId="urn:microsoft.com/office/officeart/2018/2/layout/IconLabelList"/>
    <dgm:cxn modelId="{245B3A81-09C9-431F-A736-18190919872C}" type="presOf" srcId="{D4A026E7-3EA2-4944-8665-6779B9034F4C}" destId="{21DD5139-1A7D-43FB-81AE-2101B89FB7D1}" srcOrd="0" destOrd="0" presId="urn:microsoft.com/office/officeart/2018/2/layout/IconLabelList"/>
    <dgm:cxn modelId="{A27EC590-E29F-4276-B87D-101775F1A731}" srcId="{BF197F2C-15A9-46FE-93C9-3F3E6A8FC94B}" destId="{F7B8C3F0-4F8C-4D4A-ABF8-4B524FD4A379}" srcOrd="1" destOrd="0" parTransId="{D6BECA9A-7D50-452C-B1FE-44032FB73B28}" sibTransId="{BD193C37-D73A-4ECF-90F9-B7B1C8D8B2E9}"/>
    <dgm:cxn modelId="{F966799B-0C9C-4C43-B2C8-E82A63BB1E97}" type="presOf" srcId="{F7B8C3F0-4F8C-4D4A-ABF8-4B524FD4A379}" destId="{E66BCFD1-DBE3-4A64-814B-D1B2B9C003C9}" srcOrd="0" destOrd="0" presId="urn:microsoft.com/office/officeart/2018/2/layout/IconLabelList"/>
    <dgm:cxn modelId="{D39451A6-DCFC-49F1-B655-14E96FB0DF72}" srcId="{BF197F2C-15A9-46FE-93C9-3F3E6A8FC94B}" destId="{669A27BB-2AE9-4DDD-BA52-0C1920C14519}" srcOrd="3" destOrd="0" parTransId="{75496A17-5900-4E72-9CA9-557B2D847CCF}" sibTransId="{0D8E3455-2766-469E-8BC4-F572120FB9E7}"/>
    <dgm:cxn modelId="{0B364FB1-A4B3-4063-BC36-A153FB83E2E1}" type="presOf" srcId="{3E6098E3-6240-4CE5-8971-EB2FF59790BC}" destId="{58001131-8B69-4942-BFA3-D152E6C9E9CA}" srcOrd="0" destOrd="0" presId="urn:microsoft.com/office/officeart/2018/2/layout/IconLabelList"/>
    <dgm:cxn modelId="{A9A925DB-43FB-4DF9-AA08-7198CC5FF022}" srcId="{BF197F2C-15A9-46FE-93C9-3F3E6A8FC94B}" destId="{C0BC982B-0B6F-459D-AFEE-A4AC3AEF9AC0}" srcOrd="2" destOrd="0" parTransId="{0E8EC052-04D2-4826-9D52-EBCA0020CC77}" sibTransId="{42485BD0-0D49-4C25-9796-F5188E0AFB8A}"/>
    <dgm:cxn modelId="{61386AE7-1CB8-4890-87CC-EB838C3AE4F3}" srcId="{BF197F2C-15A9-46FE-93C9-3F3E6A8FC94B}" destId="{8EBA0BD7-3F1E-4F6B-831D-79D6D05EBC42}" srcOrd="5" destOrd="0" parTransId="{17A9547E-738A-4686-AAFC-7EEE5E4D7C25}" sibTransId="{7B7FAB98-7773-4CE0-B316-366844842E73}"/>
    <dgm:cxn modelId="{B1CAFFEB-F521-4A35-BBC0-12915F214A95}" srcId="{BF197F2C-15A9-46FE-93C9-3F3E6A8FC94B}" destId="{3E6098E3-6240-4CE5-8971-EB2FF59790BC}" srcOrd="0" destOrd="0" parTransId="{C67A4EB5-B08C-443B-ADB2-F44B0C053F43}" sibTransId="{AF89DB28-BA32-4A3E-9E37-FF42516E518F}"/>
    <dgm:cxn modelId="{ECD5B9F0-B701-4D91-87E7-3771E7B84F87}" srcId="{BF197F2C-15A9-46FE-93C9-3F3E6A8FC94B}" destId="{8AFBA073-6D4D-4093-88DA-FDB74E57E03F}" srcOrd="4" destOrd="0" parTransId="{4CD555C9-F42A-4C17-A11E-E97E92F50EB3}" sibTransId="{14896393-B435-4E74-8D30-69E35250D88B}"/>
    <dgm:cxn modelId="{186632FE-F338-4505-9075-0E242806FF51}" type="presOf" srcId="{8AFBA073-6D4D-4093-88DA-FDB74E57E03F}" destId="{806BC651-0C6F-43A4-B53F-BB8CDC3E247C}" srcOrd="0" destOrd="0" presId="urn:microsoft.com/office/officeart/2018/2/layout/IconLabelList"/>
    <dgm:cxn modelId="{B6129803-5D68-4E7E-81F8-4931BECDF436}" type="presParOf" srcId="{826284B3-8992-4A5C-99EB-D5720607B207}" destId="{0511067F-C4E1-479C-B14B-5295F6CC8DF8}" srcOrd="0" destOrd="0" presId="urn:microsoft.com/office/officeart/2018/2/layout/IconLabelList"/>
    <dgm:cxn modelId="{AD86653A-F18E-4A34-9AA4-63CF3D894C2B}" type="presParOf" srcId="{0511067F-C4E1-479C-B14B-5295F6CC8DF8}" destId="{2BD3FB11-1CBF-4EF5-BEA0-D10CDCC90FC0}" srcOrd="0" destOrd="0" presId="urn:microsoft.com/office/officeart/2018/2/layout/IconLabelList"/>
    <dgm:cxn modelId="{47C933F9-952A-46A7-9F20-21BC7ED42756}" type="presParOf" srcId="{0511067F-C4E1-479C-B14B-5295F6CC8DF8}" destId="{71974EA8-9625-407D-BE9F-B5B377383A7A}" srcOrd="1" destOrd="0" presId="urn:microsoft.com/office/officeart/2018/2/layout/IconLabelList"/>
    <dgm:cxn modelId="{14ED6A1E-0735-4B3E-857F-64BC94459C70}" type="presParOf" srcId="{0511067F-C4E1-479C-B14B-5295F6CC8DF8}" destId="{58001131-8B69-4942-BFA3-D152E6C9E9CA}" srcOrd="2" destOrd="0" presId="urn:microsoft.com/office/officeart/2018/2/layout/IconLabelList"/>
    <dgm:cxn modelId="{C36FF444-5B02-4732-B15E-4765CDD90B50}" type="presParOf" srcId="{826284B3-8992-4A5C-99EB-D5720607B207}" destId="{67EF463E-73D1-40B4-82CF-77AD196C3706}" srcOrd="1" destOrd="0" presId="urn:microsoft.com/office/officeart/2018/2/layout/IconLabelList"/>
    <dgm:cxn modelId="{F4D0AB88-09CD-451B-AEB9-6088A547A75E}" type="presParOf" srcId="{826284B3-8992-4A5C-99EB-D5720607B207}" destId="{381DF860-7BA5-45EC-BD89-FC532491C45C}" srcOrd="2" destOrd="0" presId="urn:microsoft.com/office/officeart/2018/2/layout/IconLabelList"/>
    <dgm:cxn modelId="{46F9F1A5-9D39-4CAB-BBDF-101627DF1A54}" type="presParOf" srcId="{381DF860-7BA5-45EC-BD89-FC532491C45C}" destId="{877BF016-2C6F-48BB-9DC7-0E9381B379C4}" srcOrd="0" destOrd="0" presId="urn:microsoft.com/office/officeart/2018/2/layout/IconLabelList"/>
    <dgm:cxn modelId="{31D282A0-FC75-42F8-A48E-992AEC1AAD43}" type="presParOf" srcId="{381DF860-7BA5-45EC-BD89-FC532491C45C}" destId="{03A91B8E-C405-48DF-9D79-06F03551069D}" srcOrd="1" destOrd="0" presId="urn:microsoft.com/office/officeart/2018/2/layout/IconLabelList"/>
    <dgm:cxn modelId="{E37B96EC-E7F1-4035-B0DD-8BF131B81B07}" type="presParOf" srcId="{381DF860-7BA5-45EC-BD89-FC532491C45C}" destId="{E66BCFD1-DBE3-4A64-814B-D1B2B9C003C9}" srcOrd="2" destOrd="0" presId="urn:microsoft.com/office/officeart/2018/2/layout/IconLabelList"/>
    <dgm:cxn modelId="{2A70B838-5177-4CFB-83EB-6A280205123C}" type="presParOf" srcId="{826284B3-8992-4A5C-99EB-D5720607B207}" destId="{B859C015-9D1A-43BF-BB4E-C6AC381B2088}" srcOrd="3" destOrd="0" presId="urn:microsoft.com/office/officeart/2018/2/layout/IconLabelList"/>
    <dgm:cxn modelId="{7B6AD5F5-85CB-41B3-B683-9B80E46C1B7A}" type="presParOf" srcId="{826284B3-8992-4A5C-99EB-D5720607B207}" destId="{CA458CE1-D370-4175-B95A-983B3C790F76}" srcOrd="4" destOrd="0" presId="urn:microsoft.com/office/officeart/2018/2/layout/IconLabelList"/>
    <dgm:cxn modelId="{AD2BBA5E-DC8C-4716-BD56-780C8D6D62BF}" type="presParOf" srcId="{CA458CE1-D370-4175-B95A-983B3C790F76}" destId="{8EE6931B-B3E5-487A-B28F-55DC44E20206}" srcOrd="0" destOrd="0" presId="urn:microsoft.com/office/officeart/2018/2/layout/IconLabelList"/>
    <dgm:cxn modelId="{67D17EE9-904F-4C7F-ACC0-E34C19773807}" type="presParOf" srcId="{CA458CE1-D370-4175-B95A-983B3C790F76}" destId="{DFEF57DB-2AD4-4454-9138-E4E1E8517913}" srcOrd="1" destOrd="0" presId="urn:microsoft.com/office/officeart/2018/2/layout/IconLabelList"/>
    <dgm:cxn modelId="{029C2E1D-A2FE-467C-81D3-50F46B14D9C7}" type="presParOf" srcId="{CA458CE1-D370-4175-B95A-983B3C790F76}" destId="{E4C5B4D4-F2E8-477D-8315-51BB41519AA0}" srcOrd="2" destOrd="0" presId="urn:microsoft.com/office/officeart/2018/2/layout/IconLabelList"/>
    <dgm:cxn modelId="{F77E78F0-273E-4622-93D3-BEAEB0BF525D}" type="presParOf" srcId="{826284B3-8992-4A5C-99EB-D5720607B207}" destId="{C3722EB7-4F14-4E00-AFC0-06C52A180442}" srcOrd="5" destOrd="0" presId="urn:microsoft.com/office/officeart/2018/2/layout/IconLabelList"/>
    <dgm:cxn modelId="{355F4376-8408-46DD-B9B0-072AF16B4F57}" type="presParOf" srcId="{826284B3-8992-4A5C-99EB-D5720607B207}" destId="{95DAADF7-3C6B-4FB9-8B5D-CC0E381ABA9B}" srcOrd="6" destOrd="0" presId="urn:microsoft.com/office/officeart/2018/2/layout/IconLabelList"/>
    <dgm:cxn modelId="{3C3AE986-50BC-45B6-853A-4309921E1122}" type="presParOf" srcId="{95DAADF7-3C6B-4FB9-8B5D-CC0E381ABA9B}" destId="{88BBBCF1-95A4-4308-8EDE-EE696E37AB48}" srcOrd="0" destOrd="0" presId="urn:microsoft.com/office/officeart/2018/2/layout/IconLabelList"/>
    <dgm:cxn modelId="{2DB14459-C1E3-45B4-AE09-334DF22F0A8D}" type="presParOf" srcId="{95DAADF7-3C6B-4FB9-8B5D-CC0E381ABA9B}" destId="{37E73645-11AF-454B-8615-C4FD8D42A1C7}" srcOrd="1" destOrd="0" presId="urn:microsoft.com/office/officeart/2018/2/layout/IconLabelList"/>
    <dgm:cxn modelId="{70C45CB4-95C1-416A-8E40-718B63D5ACA1}" type="presParOf" srcId="{95DAADF7-3C6B-4FB9-8B5D-CC0E381ABA9B}" destId="{E73194C7-92F5-47AE-9866-3B282EC83B15}" srcOrd="2" destOrd="0" presId="urn:microsoft.com/office/officeart/2018/2/layout/IconLabelList"/>
    <dgm:cxn modelId="{2DF1367C-894D-47D1-8AB4-488EE7C0F8B2}" type="presParOf" srcId="{826284B3-8992-4A5C-99EB-D5720607B207}" destId="{83E3DEFE-D464-47E3-938E-37317D9752E7}" srcOrd="7" destOrd="0" presId="urn:microsoft.com/office/officeart/2018/2/layout/IconLabelList"/>
    <dgm:cxn modelId="{481172A2-AF0B-4E28-BD99-E5B97DB1132D}" type="presParOf" srcId="{826284B3-8992-4A5C-99EB-D5720607B207}" destId="{FD41620D-1C39-438E-8335-C4DD3C485C9D}" srcOrd="8" destOrd="0" presId="urn:microsoft.com/office/officeart/2018/2/layout/IconLabelList"/>
    <dgm:cxn modelId="{A7088F02-6AD1-46D4-9F19-6B3F59B0E564}" type="presParOf" srcId="{FD41620D-1C39-438E-8335-C4DD3C485C9D}" destId="{67FA1439-6CB2-4A86-90B8-64FD8755F8A6}" srcOrd="0" destOrd="0" presId="urn:microsoft.com/office/officeart/2018/2/layout/IconLabelList"/>
    <dgm:cxn modelId="{78999F72-3E6A-48DB-B3B2-9F2609E6665A}" type="presParOf" srcId="{FD41620D-1C39-438E-8335-C4DD3C485C9D}" destId="{04692E2E-C193-4AE0-BB66-8A0FF16924E1}" srcOrd="1" destOrd="0" presId="urn:microsoft.com/office/officeart/2018/2/layout/IconLabelList"/>
    <dgm:cxn modelId="{1FD4A88B-6AC7-4128-8C4B-27E5E05499F8}" type="presParOf" srcId="{FD41620D-1C39-438E-8335-C4DD3C485C9D}" destId="{806BC651-0C6F-43A4-B53F-BB8CDC3E247C}" srcOrd="2" destOrd="0" presId="urn:microsoft.com/office/officeart/2018/2/layout/IconLabelList"/>
    <dgm:cxn modelId="{3BAEC548-B644-42A0-98B6-DA48213962EC}" type="presParOf" srcId="{826284B3-8992-4A5C-99EB-D5720607B207}" destId="{20C4080B-5850-4F21-8E62-08E74E041960}" srcOrd="9" destOrd="0" presId="urn:microsoft.com/office/officeart/2018/2/layout/IconLabelList"/>
    <dgm:cxn modelId="{05DFF91A-925A-4B1D-B404-B9AD1170BFFC}" type="presParOf" srcId="{826284B3-8992-4A5C-99EB-D5720607B207}" destId="{D0160942-9F7A-4A95-A324-DC4476C21B4F}" srcOrd="10" destOrd="0" presId="urn:microsoft.com/office/officeart/2018/2/layout/IconLabelList"/>
    <dgm:cxn modelId="{F3704514-AF3B-472B-A60E-333F30AF1382}" type="presParOf" srcId="{D0160942-9F7A-4A95-A324-DC4476C21B4F}" destId="{09644428-7FD7-48DE-A770-0BFFAA22084A}" srcOrd="0" destOrd="0" presId="urn:microsoft.com/office/officeart/2018/2/layout/IconLabelList"/>
    <dgm:cxn modelId="{77F08883-3E82-46C2-9595-30BFAF7E9746}" type="presParOf" srcId="{D0160942-9F7A-4A95-A324-DC4476C21B4F}" destId="{D0ABB694-C7BE-4E3E-8FA4-8F9CE06FC269}" srcOrd="1" destOrd="0" presId="urn:microsoft.com/office/officeart/2018/2/layout/IconLabelList"/>
    <dgm:cxn modelId="{04F46AFF-3F58-4494-BBD0-253056FCAF32}" type="presParOf" srcId="{D0160942-9F7A-4A95-A324-DC4476C21B4F}" destId="{5778EEE7-09CB-4674-A1EE-61494DA9E23F}" srcOrd="2" destOrd="0" presId="urn:microsoft.com/office/officeart/2018/2/layout/IconLabelList"/>
    <dgm:cxn modelId="{E5EF749F-191B-497D-9F60-3CC77C5EF59A}" type="presParOf" srcId="{826284B3-8992-4A5C-99EB-D5720607B207}" destId="{C4C8A168-EB1E-48FD-B7AD-8E5685F6F700}" srcOrd="11" destOrd="0" presId="urn:microsoft.com/office/officeart/2018/2/layout/IconLabelList"/>
    <dgm:cxn modelId="{4188AFBC-F996-4F31-8E13-3FCD6348ACCB}" type="presParOf" srcId="{826284B3-8992-4A5C-99EB-D5720607B207}" destId="{4690AA78-C112-45DF-A2B8-C3FE32423E8E}" srcOrd="12" destOrd="0" presId="urn:microsoft.com/office/officeart/2018/2/layout/IconLabelList"/>
    <dgm:cxn modelId="{E03C7B0C-F299-45A7-A18A-BC64C0C75028}" type="presParOf" srcId="{4690AA78-C112-45DF-A2B8-C3FE32423E8E}" destId="{D6B8887E-C1E8-46EF-BF35-3E85B89FB483}" srcOrd="0" destOrd="0" presId="urn:microsoft.com/office/officeart/2018/2/layout/IconLabelList"/>
    <dgm:cxn modelId="{70230B50-D67D-4F3A-B707-7BDE6217E650}" type="presParOf" srcId="{4690AA78-C112-45DF-A2B8-C3FE32423E8E}" destId="{951B22AB-82E6-43E3-BAC7-5CD4D356AC1C}" srcOrd="1" destOrd="0" presId="urn:microsoft.com/office/officeart/2018/2/layout/IconLabelList"/>
    <dgm:cxn modelId="{AEA3BC96-32EF-4793-ACF6-594C0B146800}" type="presParOf" srcId="{4690AA78-C112-45DF-A2B8-C3FE32423E8E}" destId="{21DD5139-1A7D-43FB-81AE-2101B89FB7D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128B7F-435A-4ACC-8D62-ECC1DAB60951}">
      <dsp:nvSpPr>
        <dsp:cNvPr id="0" name=""/>
        <dsp:cNvSpPr/>
      </dsp:nvSpPr>
      <dsp:spPr>
        <a:xfrm>
          <a:off x="0" y="201941"/>
          <a:ext cx="5906181" cy="93541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Currency</a:t>
          </a:r>
          <a:br>
            <a:rPr lang="en-GB" sz="1300" kern="1200" dirty="0"/>
          </a:br>
          <a:r>
            <a:rPr lang="en-GB" sz="1300" kern="1200" dirty="0"/>
            <a:t>Published in 2000. While not recent, it is still useful as an established study. But it’s not quite sufficient for today’s digital customer service.</a:t>
          </a:r>
          <a:endParaRPr lang="en-US" sz="1300" kern="1200" dirty="0"/>
        </a:p>
      </dsp:txBody>
      <dsp:txXfrm>
        <a:off x="45663" y="247604"/>
        <a:ext cx="5814855" cy="844089"/>
      </dsp:txXfrm>
    </dsp:sp>
    <dsp:sp modelId="{0631838F-DF27-4D3C-B5CC-3E93D9DA96B1}">
      <dsp:nvSpPr>
        <dsp:cNvPr id="0" name=""/>
        <dsp:cNvSpPr/>
      </dsp:nvSpPr>
      <dsp:spPr>
        <a:xfrm>
          <a:off x="0" y="1174796"/>
          <a:ext cx="5906181" cy="935415"/>
        </a:xfrm>
        <a:prstGeom prst="roundRect">
          <a:avLst/>
        </a:prstGeom>
        <a:solidFill>
          <a:schemeClr val="accent5">
            <a:hueOff val="589196"/>
            <a:satOff val="-2817"/>
            <a:lumOff val="30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Authority</a:t>
          </a:r>
          <a:br>
            <a:rPr lang="en-GB" sz="1300" kern="1200"/>
          </a:br>
          <a:r>
            <a:rPr lang="en-GB" sz="1300" kern="1200"/>
            <a:t>Gremler and Gwinner are academic researchers who have expertise in services marketing and customer relationships. It has been published in the Journal of Service Research.</a:t>
          </a:r>
          <a:endParaRPr lang="en-US" sz="1300" kern="1200"/>
        </a:p>
      </dsp:txBody>
      <dsp:txXfrm>
        <a:off x="45663" y="1220459"/>
        <a:ext cx="5814855" cy="844089"/>
      </dsp:txXfrm>
    </dsp:sp>
    <dsp:sp modelId="{FEF81627-5F1F-4059-AD28-84AD4AAD8E5B}">
      <dsp:nvSpPr>
        <dsp:cNvPr id="0" name=""/>
        <dsp:cNvSpPr/>
      </dsp:nvSpPr>
      <dsp:spPr>
        <a:xfrm>
          <a:off x="0" y="2147651"/>
          <a:ext cx="5906181" cy="935415"/>
        </a:xfrm>
        <a:prstGeom prst="roundRect">
          <a:avLst/>
        </a:prstGeom>
        <a:solidFill>
          <a:schemeClr val="accent5">
            <a:hueOff val="1178392"/>
            <a:satOff val="-5635"/>
            <a:lumOff val="6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Accuracy</a:t>
          </a:r>
          <a:br>
            <a:rPr lang="en-GB" sz="1300" kern="1200"/>
          </a:br>
          <a:r>
            <a:rPr lang="en-GB" sz="1300" kern="1200"/>
            <a:t>The article contains empirical research, academic research and is well explained in research methodology. It makes conclusions based on the evidence of research.</a:t>
          </a:r>
          <a:endParaRPr lang="en-US" sz="1300" kern="1200"/>
        </a:p>
      </dsp:txBody>
      <dsp:txXfrm>
        <a:off x="45663" y="2193314"/>
        <a:ext cx="5814855" cy="844089"/>
      </dsp:txXfrm>
    </dsp:sp>
    <dsp:sp modelId="{48D5FC8A-4D22-4EFC-A45D-C784F37E4A23}">
      <dsp:nvSpPr>
        <dsp:cNvPr id="0" name=""/>
        <dsp:cNvSpPr/>
      </dsp:nvSpPr>
      <dsp:spPr>
        <a:xfrm>
          <a:off x="0" y="3120506"/>
          <a:ext cx="5906181" cy="935415"/>
        </a:xfrm>
        <a:prstGeom prst="roundRect">
          <a:avLst/>
        </a:prstGeom>
        <a:solidFill>
          <a:schemeClr val="accent5">
            <a:hueOff val="1767588"/>
            <a:satOff val="-8452"/>
            <a:lumOff val="92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Relevance</a:t>
          </a:r>
          <a:br>
            <a:rPr lang="en-GB" sz="1300" kern="1200"/>
          </a:br>
          <a:r>
            <a:rPr lang="en-GB" sz="1300" kern="1200"/>
            <a:t>The source directly links customer-employee relationship with satisfaction, loyalty and positive word-of-mouth that can help the business achieve success.</a:t>
          </a:r>
          <a:endParaRPr lang="en-US" sz="1300" kern="1200"/>
        </a:p>
      </dsp:txBody>
      <dsp:txXfrm>
        <a:off x="45663" y="3166169"/>
        <a:ext cx="5814855" cy="844089"/>
      </dsp:txXfrm>
    </dsp:sp>
    <dsp:sp modelId="{6D7C5E4D-4AE5-4FE5-92BC-93F0B94F8696}">
      <dsp:nvSpPr>
        <dsp:cNvPr id="0" name=""/>
        <dsp:cNvSpPr/>
      </dsp:nvSpPr>
      <dsp:spPr>
        <a:xfrm>
          <a:off x="0" y="4093361"/>
          <a:ext cx="5906181" cy="935415"/>
        </a:xfrm>
        <a:prstGeom prst="roundRect">
          <a:avLst/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Purpose</a:t>
          </a:r>
          <a:br>
            <a:rPr lang="en-GB" sz="1300" kern="1200"/>
          </a:br>
          <a:r>
            <a:rPr lang="en-GB" sz="1300" kern="1200"/>
            <a:t>It aims to explore the relationship between customers and employees and how this affects the customers. The article is of a research nature and is not for the purpose of advertising a product or service.</a:t>
          </a:r>
          <a:endParaRPr lang="en-US" sz="1300" kern="1200"/>
        </a:p>
      </dsp:txBody>
      <dsp:txXfrm>
        <a:off x="45663" y="4139024"/>
        <a:ext cx="5814855" cy="8440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D3FB11-1CBF-4EF5-BEA0-D10CDCC90FC0}">
      <dsp:nvSpPr>
        <dsp:cNvPr id="0" name=""/>
        <dsp:cNvSpPr/>
      </dsp:nvSpPr>
      <dsp:spPr>
        <a:xfrm>
          <a:off x="349024" y="935788"/>
          <a:ext cx="561621" cy="5616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001131-8B69-4942-BFA3-D152E6C9E9CA}">
      <dsp:nvSpPr>
        <dsp:cNvPr id="0" name=""/>
        <dsp:cNvSpPr/>
      </dsp:nvSpPr>
      <dsp:spPr>
        <a:xfrm>
          <a:off x="5811" y="1806587"/>
          <a:ext cx="1248046" cy="1189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Strengths:</a:t>
          </a:r>
          <a:endParaRPr lang="en-US" sz="1100" kern="1200"/>
        </a:p>
      </dsp:txBody>
      <dsp:txXfrm>
        <a:off x="5811" y="1806587"/>
        <a:ext cx="1248046" cy="1189544"/>
      </dsp:txXfrm>
    </dsp:sp>
    <dsp:sp modelId="{877BF016-2C6F-48BB-9DC7-0E9381B379C4}">
      <dsp:nvSpPr>
        <dsp:cNvPr id="0" name=""/>
        <dsp:cNvSpPr/>
      </dsp:nvSpPr>
      <dsp:spPr>
        <a:xfrm>
          <a:off x="1815479" y="935788"/>
          <a:ext cx="561621" cy="5616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6BCFD1-DBE3-4A64-814B-D1B2B9C003C9}">
      <dsp:nvSpPr>
        <dsp:cNvPr id="0" name=""/>
        <dsp:cNvSpPr/>
      </dsp:nvSpPr>
      <dsp:spPr>
        <a:xfrm>
          <a:off x="1472266" y="1806587"/>
          <a:ext cx="1248046" cy="1189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Academic source and peer-reviewed.</a:t>
          </a:r>
          <a:endParaRPr lang="en-US" sz="1100" kern="1200"/>
        </a:p>
      </dsp:txBody>
      <dsp:txXfrm>
        <a:off x="1472266" y="1806587"/>
        <a:ext cx="1248046" cy="1189544"/>
      </dsp:txXfrm>
    </dsp:sp>
    <dsp:sp modelId="{8EE6931B-B3E5-487A-B28F-55DC44E20206}">
      <dsp:nvSpPr>
        <dsp:cNvPr id="0" name=""/>
        <dsp:cNvSpPr/>
      </dsp:nvSpPr>
      <dsp:spPr>
        <a:xfrm>
          <a:off x="3248158" y="46287"/>
          <a:ext cx="561621" cy="5616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C5B4D4-F2E8-477D-8315-51BB41519AA0}">
      <dsp:nvSpPr>
        <dsp:cNvPr id="0" name=""/>
        <dsp:cNvSpPr/>
      </dsp:nvSpPr>
      <dsp:spPr>
        <a:xfrm>
          <a:off x="2927464" y="962129"/>
          <a:ext cx="1248046" cy="1189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Authors have relevant expertise.</a:t>
          </a:r>
          <a:br>
            <a:rPr lang="en-GB" sz="1100" kern="1200" dirty="0"/>
          </a:br>
          <a:r>
            <a:rPr lang="en-GB" sz="1100" kern="1200" dirty="0"/>
            <a:t>The findings derived from research is based on evidence.</a:t>
          </a:r>
          <a:br>
            <a:rPr lang="en-GB" sz="1100" kern="1200" dirty="0"/>
          </a:br>
          <a:r>
            <a:rPr lang="en-GB" sz="1100" kern="1200" dirty="0"/>
            <a:t>Relevant to customer service and business success.</a:t>
          </a:r>
          <a:endParaRPr lang="en-US" sz="1100" kern="1200" dirty="0"/>
        </a:p>
      </dsp:txBody>
      <dsp:txXfrm>
        <a:off x="2927464" y="962129"/>
        <a:ext cx="1248046" cy="1189544"/>
      </dsp:txXfrm>
    </dsp:sp>
    <dsp:sp modelId="{88BBBCF1-95A4-4308-8EDE-EE696E37AB48}">
      <dsp:nvSpPr>
        <dsp:cNvPr id="0" name=""/>
        <dsp:cNvSpPr/>
      </dsp:nvSpPr>
      <dsp:spPr>
        <a:xfrm>
          <a:off x="4748389" y="935788"/>
          <a:ext cx="561621" cy="5616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3194C7-92F5-47AE-9866-3B282EC83B15}">
      <dsp:nvSpPr>
        <dsp:cNvPr id="0" name=""/>
        <dsp:cNvSpPr/>
      </dsp:nvSpPr>
      <dsp:spPr>
        <a:xfrm>
          <a:off x="4405176" y="1806587"/>
          <a:ext cx="1248046" cy="1189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Limitations:</a:t>
          </a:r>
          <a:endParaRPr lang="en-US" sz="1100" kern="1200"/>
        </a:p>
      </dsp:txBody>
      <dsp:txXfrm>
        <a:off x="4405176" y="1806587"/>
        <a:ext cx="1248046" cy="1189544"/>
      </dsp:txXfrm>
    </dsp:sp>
    <dsp:sp modelId="{67FA1439-6CB2-4A86-90B8-64FD8755F8A6}">
      <dsp:nvSpPr>
        <dsp:cNvPr id="0" name=""/>
        <dsp:cNvSpPr/>
      </dsp:nvSpPr>
      <dsp:spPr>
        <a:xfrm>
          <a:off x="6102250" y="0"/>
          <a:ext cx="561621" cy="5616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BC651-0C6F-43A4-B53F-BB8CDC3E247C}">
      <dsp:nvSpPr>
        <dsp:cNvPr id="0" name=""/>
        <dsp:cNvSpPr/>
      </dsp:nvSpPr>
      <dsp:spPr>
        <a:xfrm>
          <a:off x="5826589" y="638180"/>
          <a:ext cx="1248046" cy="1189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Published in 2000.</a:t>
          </a:r>
          <a:br>
            <a:rPr lang="en-GB" sz="1100" kern="1200" dirty="0"/>
          </a:br>
          <a:r>
            <a:rPr lang="en-GB" sz="1100" kern="1200" dirty="0"/>
            <a:t>In a major focus on traditional interactions with services.</a:t>
          </a:r>
          <a:br>
            <a:rPr lang="en-GB" sz="1100" kern="1200" dirty="0"/>
          </a:br>
          <a:r>
            <a:rPr lang="en-GB" sz="1100" kern="1200" dirty="0"/>
            <a:t>Lacks a complete understanding of online customer service, social media customer service or AI-based customer service.</a:t>
          </a:r>
          <a:endParaRPr lang="en-US" sz="1100" kern="1200" dirty="0"/>
        </a:p>
      </dsp:txBody>
      <dsp:txXfrm>
        <a:off x="5826589" y="638180"/>
        <a:ext cx="1248046" cy="1189544"/>
      </dsp:txXfrm>
    </dsp:sp>
    <dsp:sp modelId="{09644428-7FD7-48DE-A770-0BFFAA22084A}">
      <dsp:nvSpPr>
        <dsp:cNvPr id="0" name=""/>
        <dsp:cNvSpPr/>
      </dsp:nvSpPr>
      <dsp:spPr>
        <a:xfrm>
          <a:off x="7681299" y="935788"/>
          <a:ext cx="561621" cy="5616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78EEE7-09CB-4674-A1EE-61494DA9E23F}">
      <dsp:nvSpPr>
        <dsp:cNvPr id="0" name=""/>
        <dsp:cNvSpPr/>
      </dsp:nvSpPr>
      <dsp:spPr>
        <a:xfrm>
          <a:off x="7338086" y="1806587"/>
          <a:ext cx="1248046" cy="1189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Overall Judgement:</a:t>
          </a:r>
          <a:endParaRPr lang="en-US" sz="1100" kern="1200"/>
        </a:p>
      </dsp:txBody>
      <dsp:txXfrm>
        <a:off x="7338086" y="1806587"/>
        <a:ext cx="1248046" cy="1189544"/>
      </dsp:txXfrm>
    </dsp:sp>
    <dsp:sp modelId="{D6B8887E-C1E8-46EF-BF35-3E85B89FB483}">
      <dsp:nvSpPr>
        <dsp:cNvPr id="0" name=""/>
        <dsp:cNvSpPr/>
      </dsp:nvSpPr>
      <dsp:spPr>
        <a:xfrm>
          <a:off x="9147754" y="0"/>
          <a:ext cx="561621" cy="5616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DD5139-1A7D-43FB-81AE-2101B89FB7D1}">
      <dsp:nvSpPr>
        <dsp:cNvPr id="0" name=""/>
        <dsp:cNvSpPr/>
      </dsp:nvSpPr>
      <dsp:spPr>
        <a:xfrm>
          <a:off x="8807175" y="444189"/>
          <a:ext cx="1248046" cy="1189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Source is credible, reliable and relevant. The biggest drawback is that it was published a while ago, so you should always use it with other research if you are looking for modern-day customer service research.</a:t>
          </a:r>
          <a:endParaRPr lang="en-US" sz="1100" kern="1200" dirty="0"/>
        </a:p>
      </dsp:txBody>
      <dsp:txXfrm>
        <a:off x="8807175" y="444189"/>
        <a:ext cx="1248046" cy="11895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41D117B-0EA0-44D1-9CCC-A3F57D88F243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510CBBC-22F4-4858-ABC6-73AA94D43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2197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117B-0EA0-44D1-9CCC-A3F57D88F243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0CBBC-22F4-4858-ABC6-73AA94D43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600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141D117B-0EA0-44D1-9CCC-A3F57D88F243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6510CBBC-22F4-4858-ABC6-73AA94D43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5097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117B-0EA0-44D1-9CCC-A3F57D88F243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0CBBC-22F4-4858-ABC6-73AA94D43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284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117B-0EA0-44D1-9CCC-A3F57D88F243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0CBBC-22F4-4858-ABC6-73AA94D43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167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117B-0EA0-44D1-9CCC-A3F57D88F243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0CBBC-22F4-4858-ABC6-73AA94D43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481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117B-0EA0-44D1-9CCC-A3F57D88F243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0CBBC-22F4-4858-ABC6-73AA94D43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243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117B-0EA0-44D1-9CCC-A3F57D88F243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510CBBC-22F4-4858-ABC6-73AA94D43BA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79557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141D117B-0EA0-44D1-9CCC-A3F57D88F243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510CBBC-22F4-4858-ABC6-73AA94D43BA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05268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117B-0EA0-44D1-9CCC-A3F57D88F243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0CBBC-22F4-4858-ABC6-73AA94D43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084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117B-0EA0-44D1-9CCC-A3F57D88F243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0CBBC-22F4-4858-ABC6-73AA94D43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084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41D117B-0EA0-44D1-9CCC-A3F57D88F243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510CBBC-22F4-4858-ABC6-73AA94D43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836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38993-D096-1F1A-D1E3-E24F9E700B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600" dirty="0"/>
              <a:t>Academic Skills</a:t>
            </a:r>
            <a:br>
              <a:rPr lang="en-GB" sz="3600" dirty="0"/>
            </a:br>
            <a:r>
              <a:rPr lang="en-GB" sz="3600" b="1" dirty="0"/>
              <a:t>(LCLM4001_BIRM)</a:t>
            </a:r>
            <a:br>
              <a:rPr lang="en-GB" sz="3600" b="1" dirty="0"/>
            </a:br>
            <a:r>
              <a:rPr lang="en-GB" sz="3600" b="1" dirty="0"/>
              <a:t>AS3</a:t>
            </a:r>
            <a:br>
              <a:rPr lang="en-GB" sz="3600" b="1" dirty="0"/>
            </a:br>
            <a:r>
              <a:rPr lang="en-GB" sz="3600" b="1" dirty="0"/>
              <a:t>Source Evaluation</a:t>
            </a: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C1233F-F04E-C32A-C3B7-2F981E1698C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Student name: Iacob </a:t>
            </a:r>
            <a:r>
              <a:rPr lang="en-GB" dirty="0" err="1"/>
              <a:t>Badarau</a:t>
            </a:r>
            <a:endParaRPr lang="en-GB" dirty="0"/>
          </a:p>
          <a:p>
            <a:r>
              <a:rPr lang="en-GB" dirty="0"/>
              <a:t>Student Id:</a:t>
            </a:r>
          </a:p>
        </p:txBody>
      </p:sp>
    </p:spTree>
    <p:extLst>
      <p:ext uri="{BB962C8B-B14F-4D97-AF65-F5344CB8AC3E}">
        <p14:creationId xmlns:p14="http://schemas.microsoft.com/office/powerpoint/2010/main" val="1277169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15033-6658-F620-0BFB-458F0BD39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368" y="219807"/>
            <a:ext cx="10058400" cy="1371600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 to the Topic and Source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1552E1F-4949-02CC-B6C0-0F232F0B4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6681" y="1356530"/>
            <a:ext cx="7658519" cy="3215472"/>
          </a:xfrm>
        </p:spPr>
        <p:txBody>
          <a:bodyPr>
            <a:normAutofit lnSpcReduction="10000"/>
          </a:bodyPr>
          <a:lstStyle/>
          <a:p>
            <a:r>
              <a:rPr lang="en-GB" b="1"/>
              <a:t>Topic:</a:t>
            </a:r>
            <a:br>
              <a:rPr lang="en-GB"/>
            </a:br>
            <a:r>
              <a:rPr lang="en-GB"/>
              <a:t>The Importance of Customer Service for Business Success</a:t>
            </a:r>
          </a:p>
          <a:p>
            <a:r>
              <a:rPr lang="en-GB" b="1"/>
              <a:t>Source:</a:t>
            </a:r>
            <a:br>
              <a:rPr lang="en-GB"/>
            </a:br>
            <a:r>
              <a:rPr lang="en-GB"/>
              <a:t>Gremler, D.D. and Gwinner, K.P. (2000)</a:t>
            </a:r>
            <a:br>
              <a:rPr lang="en-GB"/>
            </a:br>
            <a:r>
              <a:rPr lang="en-GB" i="1"/>
              <a:t>Customer-Employee Rapport in Service Relationships</a:t>
            </a:r>
            <a:endParaRPr lang="en-GB"/>
          </a:p>
          <a:p>
            <a:r>
              <a:rPr lang="en-GB"/>
              <a:t>Main Focus:</a:t>
            </a:r>
          </a:p>
          <a:p>
            <a:r>
              <a:rPr lang="en-GB"/>
              <a:t>Analyses customer-service employees’ relationship.</a:t>
            </a:r>
            <a:br>
              <a:rPr lang="en-GB"/>
            </a:br>
            <a:r>
              <a:rPr lang="en-GB"/>
              <a:t>Discusses the connection between rapport, customer satisfaction and customer loyalty.</a:t>
            </a:r>
            <a:br>
              <a:rPr lang="en-GB"/>
            </a:br>
            <a:r>
              <a:rPr lang="en-GB"/>
              <a:t>Thinks in positive terms of word of mouth and building long term relationships with customers.</a:t>
            </a:r>
            <a:endParaRPr lang="en-GB">
              <a:effectLst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7EDF0DD-011C-B9AD-0CD1-AEA13C074F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368" y="1356529"/>
            <a:ext cx="2463208" cy="321547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7339771-A5CA-CF0F-A4B1-B5D5BB876F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731" y="4657826"/>
            <a:ext cx="4949690" cy="188892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108C9A3-C1CB-E9C0-6F30-3DC604719A53}"/>
              </a:ext>
            </a:extLst>
          </p:cNvPr>
          <p:cNvSpPr txBox="1"/>
          <p:nvPr/>
        </p:nvSpPr>
        <p:spPr>
          <a:xfrm>
            <a:off x="5525729" y="4916129"/>
            <a:ext cx="630247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Chose This Source:</a:t>
            </a:r>
          </a:p>
          <a:p>
            <a:r>
              <a:rPr lang="en-GB" dirty="0"/>
              <a:t>The article relates directly to the subject, it helps to understand how positive customer-service relationships can impact customer </a:t>
            </a:r>
            <a:r>
              <a:rPr lang="en-GB" dirty="0" err="1"/>
              <a:t>behavior</a:t>
            </a:r>
            <a:r>
              <a:rPr lang="en-GB" dirty="0"/>
              <a:t> and have a positive influence on business success.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6425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96EE3-EB56-F7F6-B37E-1B102E711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sz="3700"/>
              <a:t>HOW I FOUND THE SOURCE</a:t>
            </a:r>
            <a:br>
              <a:rPr lang="en-GB" sz="3700"/>
            </a:br>
            <a:endParaRPr lang="en-GB" sz="37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774848-C64E-8FC2-BF4B-A3FD44155E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4017" y="2304205"/>
            <a:ext cx="4414438" cy="22623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BB432-D773-B719-2E2F-C551FB0939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/>
              <a:t>The process of finding and choosing the source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Search Method: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I conducted a search using Google Scholar search engine.</a:t>
            </a:r>
            <a:br>
              <a:rPr lang="en-GB" sz="1300" dirty="0"/>
            </a:br>
            <a:r>
              <a:rPr lang="en-GB" sz="1300" dirty="0"/>
              <a:t>The keywords that were used were customer service, customer relationships and business success.</a:t>
            </a:r>
            <a:br>
              <a:rPr lang="en-GB" sz="1300" dirty="0"/>
            </a:br>
            <a:r>
              <a:rPr lang="en-GB" sz="1300" dirty="0"/>
              <a:t>I checked a few academic sources to choose this article.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Why I Selected It: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Fully applicable to Customer Service.</a:t>
            </a:r>
            <a:br>
              <a:rPr lang="en-GB" sz="1300" dirty="0"/>
            </a:br>
            <a:r>
              <a:rPr lang="en-GB" sz="1300" dirty="0"/>
              <a:t>Published in an academic journal.</a:t>
            </a:r>
            <a:br>
              <a:rPr lang="en-GB" sz="1300" dirty="0"/>
            </a:br>
            <a:r>
              <a:rPr lang="en-GB" sz="1300" dirty="0"/>
              <a:t>Authored by researchers who have expertise in the field.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Provides research evidence about satisfaction, loyalty and positive word-of-mouth.</a:t>
            </a:r>
          </a:p>
          <a:p>
            <a:pPr>
              <a:lnSpc>
                <a:spcPct val="90000"/>
              </a:lnSpc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82649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5B1F53-F604-7F33-79CE-2FD50C62E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sz="4400"/>
              <a:t>CAARP EVALUATION</a:t>
            </a:r>
            <a:br>
              <a:rPr lang="en-GB" sz="4400"/>
            </a:br>
            <a:endParaRPr lang="en-GB" sz="44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35C2CA-E0C6-5D6C-08AA-99305FB55D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8159498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5700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D8E86-C8F6-E44D-0749-0ACCE1368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OVERALL EVALUATION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B52748-2ADB-158C-8712-838359BE1D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8753287"/>
              </p:ext>
            </p:extLst>
          </p:nvPr>
        </p:nvGraphicFramePr>
        <p:xfrm>
          <a:off x="1066800" y="2103120"/>
          <a:ext cx="10058400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43479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0FC51-91FC-6C32-D417-C20A190FB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dirty="0"/>
              <a:t>Reflection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BD875D5C-8033-0D24-DB70-9A42299BDDB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04017" y="1228185"/>
            <a:ext cx="4414438" cy="44144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877975-BEC9-5194-6346-3D35CCDBB9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/>
              <a:t>These are the things that I found challenging: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The most challenging aspect was the challenge of whether an older academic source would be relevant to a modern business topic.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What I Learned: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Where and how to locate and choose academic sources.</a:t>
            </a:r>
            <a:br>
              <a:rPr lang="en-GB" sz="1300" dirty="0"/>
            </a:br>
            <a:r>
              <a:rPr lang="en-GB" sz="1300" dirty="0"/>
              <a:t>How to apply the CAARP framework.</a:t>
            </a:r>
            <a:br>
              <a:rPr lang="en-GB" sz="1300" dirty="0"/>
            </a:br>
            <a:r>
              <a:rPr lang="en-GB" sz="1300" dirty="0"/>
              <a:t>What is meant by credibility and reliability and how it can be assessed.</a:t>
            </a:r>
            <a:br>
              <a:rPr lang="en-GB" sz="1300" dirty="0"/>
            </a:br>
            <a:r>
              <a:rPr lang="en-GB" sz="1300" dirty="0"/>
              <a:t>What to look for to find strengths and weaknesses.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How to make a balanced judgement about a source.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Final Reflection: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This task helped me to know that judging the source is not just summarising the content. It requires considering its currency, authority, accuracy, relevance and purpose.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4205676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31</TotalTime>
  <Words>620</Words>
  <Application>Microsoft Office PowerPoint</Application>
  <PresentationFormat>Widescreen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Century Gothic</vt:lpstr>
      <vt:lpstr>Garamond</vt:lpstr>
      <vt:lpstr>Savon</vt:lpstr>
      <vt:lpstr>Academic Skills (LCLM4001_BIRM) AS3 Source Evaluation</vt:lpstr>
      <vt:lpstr>Introduction to the Topic and Source</vt:lpstr>
      <vt:lpstr>HOW I FOUND THE SOURCE </vt:lpstr>
      <vt:lpstr>CAARP EVALUATION </vt:lpstr>
      <vt:lpstr>OVERALL EVALUATION </vt:lpstr>
      <vt:lpstr>Reflection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2026-07-09T09:22:23Z</dcterms:created>
  <dcterms:modified xsi:type="dcterms:W3CDTF">2026-07-09T09:54:19Z</dcterms:modified>
</cp:coreProperties>
</file>