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6" r:id="rId1"/>
  </p:sldMasterIdLst>
  <p:notesMasterIdLst>
    <p:notesMasterId r:id="rId11"/>
  </p:notesMasterIdLst>
  <p:sldIdLst>
    <p:sldId id="256" r:id="rId2"/>
    <p:sldId id="259" r:id="rId3"/>
    <p:sldId id="276" r:id="rId4"/>
    <p:sldId id="277" r:id="rId5"/>
    <p:sldId id="278" r:id="rId6"/>
    <p:sldId id="279" r:id="rId7"/>
    <p:sldId id="280" r:id="rId8"/>
    <p:sldId id="274" r:id="rId9"/>
    <p:sldId id="27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34" autoAdjust="0"/>
    <p:restoredTop sz="91242" autoAdjust="0"/>
  </p:normalViewPr>
  <p:slideViewPr>
    <p:cSldViewPr snapToGrid="0">
      <p:cViewPr varScale="1">
        <p:scale>
          <a:sx n="71" d="100"/>
          <a:sy n="71" d="100"/>
        </p:scale>
        <p:origin x="1147" y="8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D99CE1-55E7-4D7C-ADCC-B6C5405B7ED1}" type="datetimeFigureOut">
              <a:rPr lang="en-IN" smtClean="0"/>
              <a:t>07-12-2023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0CB697-B71D-4C93-AE00-EDC90F88D80D}" type="slidenum">
              <a:rPr lang="en-IN" smtClean="0"/>
              <a:t>‹#›</a:t>
            </a:fld>
            <a:endParaRPr lang="en-IN"/>
          </a:p>
        </p:txBody>
      </p:sp>
    </p:spTree>
    <p:extLst>
      <p:ext uri="{BB962C8B-B14F-4D97-AF65-F5344CB8AC3E}">
        <p14:creationId xmlns:p14="http://schemas.microsoft.com/office/powerpoint/2010/main" val="3738196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30CB697-B71D-4C93-AE00-EDC90F88D80D}" type="slidenum">
              <a:rPr lang="en-IN" smtClean="0"/>
              <a:t>1</a:t>
            </a:fld>
            <a:endParaRPr lang="en-IN"/>
          </a:p>
        </p:txBody>
      </p:sp>
    </p:spTree>
    <p:extLst>
      <p:ext uri="{BB962C8B-B14F-4D97-AF65-F5344CB8AC3E}">
        <p14:creationId xmlns:p14="http://schemas.microsoft.com/office/powerpoint/2010/main" val="2727171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000"/>
              </a:spcBef>
              <a:spcAft>
                <a:spcPts val="1000"/>
              </a:spcAft>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The intention of this study is to shed light on the necessity and benefit of digital health promotion intervention that can help a certain population access proper healthcare support and facilities. </a:t>
            </a:r>
            <a:r>
              <a:rPr lang="en-US" sz="1200" b="0" i="0" u="none" strike="noStrike" dirty="0" err="1">
                <a:solidFill>
                  <a:srgbClr val="000000"/>
                </a:solidFill>
                <a:effectLst/>
                <a:latin typeface="Times New Roman" panose="02020603050405020304" pitchFamily="18" charset="0"/>
                <a:cs typeface="Times New Roman" panose="02020603050405020304" pitchFamily="18" charset="0"/>
              </a:rPr>
              <a:t>Mycyfapis</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the technology and the target population in 6-8 months infants. The aim of this study is to increase collaboration with parents to promote the technology. </a:t>
            </a:r>
            <a:endParaRPr lang="en-US" sz="900" b="0" dirty="0">
              <a:effectLst/>
              <a:latin typeface="Times New Roman" panose="02020603050405020304" pitchFamily="18" charset="0"/>
              <a:cs typeface="Times New Roman" panose="02020603050405020304" pitchFamily="18" charset="0"/>
            </a:endParaRPr>
          </a:p>
          <a:p>
            <a:br>
              <a:rPr lang="en-US" sz="900" dirty="0">
                <a:latin typeface="Times New Roman" panose="02020603050405020304" pitchFamily="18" charset="0"/>
                <a:cs typeface="Times New Roman" panose="02020603050405020304" pitchFamily="18" charset="0"/>
              </a:rPr>
            </a:br>
            <a:endParaRPr lang="en-US" sz="900" dirty="0">
              <a:latin typeface="Times New Roman" panose="02020603050405020304" pitchFamily="18" charset="0"/>
              <a:cs typeface="Times New Roman" panose="02020603050405020304" pitchFamily="18" charset="0"/>
            </a:endParaRPr>
          </a:p>
          <a:p>
            <a:pPr algn="just" rtl="0">
              <a:spcBef>
                <a:spcPts val="0"/>
              </a:spcBef>
              <a:spcAft>
                <a:spcPts val="0"/>
              </a:spcAft>
            </a:pPr>
            <a:endParaRPr lang="en-IN" dirty="0"/>
          </a:p>
        </p:txBody>
      </p:sp>
      <p:sp>
        <p:nvSpPr>
          <p:cNvPr id="4" name="Slide Number Placeholder 3"/>
          <p:cNvSpPr>
            <a:spLocks noGrp="1"/>
          </p:cNvSpPr>
          <p:nvPr>
            <p:ph type="sldNum" sz="quarter" idx="5"/>
          </p:nvPr>
        </p:nvSpPr>
        <p:spPr/>
        <p:txBody>
          <a:bodyPr/>
          <a:lstStyle/>
          <a:p>
            <a:fld id="{D30CB697-B71D-4C93-AE00-EDC90F88D80D}" type="slidenum">
              <a:rPr lang="en-IN" smtClean="0"/>
              <a:t>2</a:t>
            </a:fld>
            <a:endParaRPr lang="en-IN"/>
          </a:p>
        </p:txBody>
      </p:sp>
    </p:spTree>
    <p:extLst>
      <p:ext uri="{BB962C8B-B14F-4D97-AF65-F5344CB8AC3E}">
        <p14:creationId xmlns:p14="http://schemas.microsoft.com/office/powerpoint/2010/main" val="2096207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000"/>
              </a:spcBef>
              <a:spcAft>
                <a:spcPts val="1000"/>
              </a:spcAft>
            </a:pPr>
            <a:r>
              <a:rPr lang="en-US" sz="1200" b="0" i="0" u="none" strike="noStrike" dirty="0" err="1">
                <a:solidFill>
                  <a:srgbClr val="000000"/>
                </a:solidFill>
                <a:effectLst/>
                <a:latin typeface="Times New Roman" panose="02020603050405020304" pitchFamily="18" charset="0"/>
              </a:rPr>
              <a:t>Mycyfap</a:t>
            </a:r>
            <a:r>
              <a:rPr lang="en-US" sz="1200" b="0" i="0" u="none" strike="noStrike" dirty="0">
                <a:solidFill>
                  <a:srgbClr val="000000"/>
                </a:solidFill>
                <a:effectLst/>
                <a:latin typeface="Times New Roman" panose="02020603050405020304" pitchFamily="18" charset="0"/>
              </a:rPr>
              <a:t> can be beneficial in disseminating confidential and crucial information associated with the health and nutrition of infants. It is worth mentioning that </a:t>
            </a:r>
            <a:r>
              <a:rPr lang="en-US" sz="1200" b="0" i="0" u="none" strike="noStrike" dirty="0" err="1">
                <a:solidFill>
                  <a:srgbClr val="000000"/>
                </a:solidFill>
                <a:effectLst/>
                <a:latin typeface="Times New Roman" panose="02020603050405020304" pitchFamily="18" charset="0"/>
              </a:rPr>
              <a:t>organising</a:t>
            </a:r>
            <a:r>
              <a:rPr lang="en-US" sz="1200" b="0" i="0" u="none" strike="noStrike" dirty="0">
                <a:solidFill>
                  <a:srgbClr val="000000"/>
                </a:solidFill>
                <a:effectLst/>
                <a:latin typeface="Times New Roman" panose="02020603050405020304" pitchFamily="18" charset="0"/>
              </a:rPr>
              <a:t> crucial information on the health of a person can help in providing accurate and better access to health treatment. The intervention can foster community engagement when used in conjunction with NTC (Newham Technology Centre) representatives during a community hall. </a:t>
            </a:r>
            <a:endParaRPr lang="en-US" sz="900" b="0" dirty="0">
              <a:effectLst/>
            </a:endParaRPr>
          </a:p>
          <a:p>
            <a:br>
              <a:rPr lang="en-US" sz="900" dirty="0"/>
            </a:br>
            <a:endParaRPr lang="en-US" sz="900" dirty="0"/>
          </a:p>
          <a:p>
            <a:pPr algn="just" rtl="0">
              <a:spcBef>
                <a:spcPts val="0"/>
              </a:spcBef>
              <a:spcAft>
                <a:spcPts val="0"/>
              </a:spcAft>
            </a:pPr>
            <a:endParaRPr lang="en-IN" dirty="0"/>
          </a:p>
        </p:txBody>
      </p:sp>
      <p:sp>
        <p:nvSpPr>
          <p:cNvPr id="4" name="Slide Number Placeholder 3"/>
          <p:cNvSpPr>
            <a:spLocks noGrp="1"/>
          </p:cNvSpPr>
          <p:nvPr>
            <p:ph type="sldNum" sz="quarter" idx="5"/>
          </p:nvPr>
        </p:nvSpPr>
        <p:spPr/>
        <p:txBody>
          <a:bodyPr/>
          <a:lstStyle/>
          <a:p>
            <a:fld id="{D30CB697-B71D-4C93-AE00-EDC90F88D80D}" type="slidenum">
              <a:rPr lang="en-IN" smtClean="0"/>
              <a:t>3</a:t>
            </a:fld>
            <a:endParaRPr lang="en-IN"/>
          </a:p>
        </p:txBody>
      </p:sp>
    </p:spTree>
    <p:extLst>
      <p:ext uri="{BB962C8B-B14F-4D97-AF65-F5344CB8AC3E}">
        <p14:creationId xmlns:p14="http://schemas.microsoft.com/office/powerpoint/2010/main" val="32992584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000"/>
              </a:spcBef>
              <a:spcAft>
                <a:spcPts val="1000"/>
              </a:spcAft>
            </a:pPr>
            <a:r>
              <a:rPr lang="en-US" sz="1200" b="0" i="0" u="none" strike="noStrike" dirty="0">
                <a:solidFill>
                  <a:srgbClr val="000000"/>
                </a:solidFill>
                <a:effectLst/>
                <a:latin typeface="Times New Roman" panose="02020603050405020304" pitchFamily="18" charset="0"/>
              </a:rPr>
              <a:t>Parents of infants can get multiple benefits by using this app. The potential benefit of this app is that parents can be empowered by acquiring knowledge regarding the care planning and procedure of infants. In addition, this app is also helpful in addressing queries and questions of parents. </a:t>
            </a:r>
            <a:endParaRPr lang="en-US" sz="900" b="0" dirty="0">
              <a:effectLst/>
            </a:endParaRPr>
          </a:p>
          <a:p>
            <a:br>
              <a:rPr lang="en-US" sz="900" dirty="0"/>
            </a:br>
            <a:endParaRPr lang="en-US" sz="900" dirty="0"/>
          </a:p>
          <a:p>
            <a:pPr algn="just" rtl="0">
              <a:spcBef>
                <a:spcPts val="0"/>
              </a:spcBef>
              <a:spcAft>
                <a:spcPts val="0"/>
              </a:spcAft>
            </a:pPr>
            <a:endParaRPr lang="en-IN" dirty="0"/>
          </a:p>
        </p:txBody>
      </p:sp>
      <p:sp>
        <p:nvSpPr>
          <p:cNvPr id="4" name="Slide Number Placeholder 3"/>
          <p:cNvSpPr>
            <a:spLocks noGrp="1"/>
          </p:cNvSpPr>
          <p:nvPr>
            <p:ph type="sldNum" sz="quarter" idx="5"/>
          </p:nvPr>
        </p:nvSpPr>
        <p:spPr/>
        <p:txBody>
          <a:bodyPr/>
          <a:lstStyle/>
          <a:p>
            <a:fld id="{D30CB697-B71D-4C93-AE00-EDC90F88D80D}" type="slidenum">
              <a:rPr lang="en-IN" smtClean="0"/>
              <a:t>4</a:t>
            </a:fld>
            <a:endParaRPr lang="en-IN"/>
          </a:p>
        </p:txBody>
      </p:sp>
    </p:spTree>
    <p:extLst>
      <p:ext uri="{BB962C8B-B14F-4D97-AF65-F5344CB8AC3E}">
        <p14:creationId xmlns:p14="http://schemas.microsoft.com/office/powerpoint/2010/main" val="1869349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000"/>
              </a:spcBef>
              <a:spcAft>
                <a:spcPts val="1000"/>
              </a:spcAft>
            </a:pPr>
            <a:r>
              <a:rPr lang="en-US" sz="1200" b="1" i="0" u="none" strike="noStrike" dirty="0">
                <a:solidFill>
                  <a:srgbClr val="000000"/>
                </a:solidFill>
                <a:effectLst/>
                <a:latin typeface="Times New Roman" panose="02020603050405020304" pitchFamily="18" charset="0"/>
              </a:rPr>
              <a:t> </a:t>
            </a:r>
            <a:r>
              <a:rPr lang="en-US" sz="1200" b="0" i="0" u="none" strike="noStrike" dirty="0">
                <a:solidFill>
                  <a:srgbClr val="000000"/>
                </a:solidFill>
                <a:effectLst/>
                <a:latin typeface="Times New Roman" panose="02020603050405020304" pitchFamily="18" charset="0"/>
              </a:rPr>
              <a:t>Implementing </a:t>
            </a:r>
            <a:r>
              <a:rPr lang="en-US" sz="1200" b="0" i="0" u="none" strike="noStrike" dirty="0" err="1">
                <a:solidFill>
                  <a:srgbClr val="000000"/>
                </a:solidFill>
                <a:effectLst/>
                <a:latin typeface="Times New Roman" panose="02020603050405020304" pitchFamily="18" charset="0"/>
              </a:rPr>
              <a:t>mycyfap</a:t>
            </a:r>
            <a:r>
              <a:rPr lang="en-US" sz="1200" b="0" i="0" u="none" strike="noStrike" dirty="0">
                <a:solidFill>
                  <a:srgbClr val="000000"/>
                </a:solidFill>
                <a:effectLst/>
                <a:latin typeface="Times New Roman" panose="02020603050405020304" pitchFamily="18" charset="0"/>
              </a:rPr>
              <a:t> can help parents to educate themselves regarding the policies, and procedures of taking care of infants. In addition, this app also provides opportunities to research more to learn more. Collaboration with NTC can help not only raise the intervention's efficacy but also extend knowledge about the technology that can be used to support parents.</a:t>
            </a:r>
            <a:endParaRPr lang="en-US" sz="900" b="0" dirty="0">
              <a:effectLst/>
            </a:endParaRPr>
          </a:p>
          <a:p>
            <a:br>
              <a:rPr lang="en-US" sz="900" dirty="0"/>
            </a:br>
            <a:endParaRPr lang="en-US" sz="900" dirty="0"/>
          </a:p>
          <a:p>
            <a:pPr algn="just" rtl="0">
              <a:spcBef>
                <a:spcPts val="0"/>
              </a:spcBef>
              <a:spcAft>
                <a:spcPts val="0"/>
              </a:spcAft>
            </a:pPr>
            <a:endParaRPr lang="en-IN" dirty="0"/>
          </a:p>
        </p:txBody>
      </p:sp>
      <p:sp>
        <p:nvSpPr>
          <p:cNvPr id="4" name="Slide Number Placeholder 3"/>
          <p:cNvSpPr>
            <a:spLocks noGrp="1"/>
          </p:cNvSpPr>
          <p:nvPr>
            <p:ph type="sldNum" sz="quarter" idx="5"/>
          </p:nvPr>
        </p:nvSpPr>
        <p:spPr/>
        <p:txBody>
          <a:bodyPr/>
          <a:lstStyle/>
          <a:p>
            <a:fld id="{D30CB697-B71D-4C93-AE00-EDC90F88D80D}" type="slidenum">
              <a:rPr lang="en-IN" smtClean="0"/>
              <a:t>5</a:t>
            </a:fld>
            <a:endParaRPr lang="en-IN"/>
          </a:p>
        </p:txBody>
      </p:sp>
    </p:spTree>
    <p:extLst>
      <p:ext uri="{BB962C8B-B14F-4D97-AF65-F5344CB8AC3E}">
        <p14:creationId xmlns:p14="http://schemas.microsoft.com/office/powerpoint/2010/main" val="19184277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000"/>
              </a:spcBef>
              <a:spcAft>
                <a:spcPts val="1000"/>
              </a:spcAft>
            </a:pPr>
            <a:r>
              <a:rPr lang="en-US" sz="1200" b="0" i="0" u="none" strike="noStrike" dirty="0" err="1">
                <a:solidFill>
                  <a:srgbClr val="000000"/>
                </a:solidFill>
                <a:effectLst/>
                <a:latin typeface="Times New Roman" panose="02020603050405020304" pitchFamily="18" charset="0"/>
              </a:rPr>
              <a:t>Mycyfap</a:t>
            </a:r>
            <a:r>
              <a:rPr lang="en-US" sz="1200" b="0" i="0" u="none" strike="noStrike" dirty="0">
                <a:solidFill>
                  <a:srgbClr val="000000"/>
                </a:solidFill>
                <a:effectLst/>
                <a:latin typeface="Times New Roman" panose="02020603050405020304" pitchFamily="18" charset="0"/>
              </a:rPr>
              <a:t> is useful and beneficial for parents to take care of their infants as this app answers questions and queries of parents. In addition, this app guides the procedure of taking care of infants of 6-8 months. </a:t>
            </a:r>
            <a:endParaRPr lang="en-US" sz="900" b="0" dirty="0">
              <a:effectLst/>
            </a:endParaRPr>
          </a:p>
          <a:p>
            <a:br>
              <a:rPr lang="en-US" sz="900" dirty="0"/>
            </a:br>
            <a:endParaRPr lang="en-US" sz="900" dirty="0"/>
          </a:p>
          <a:p>
            <a:pPr algn="just" rtl="0">
              <a:spcBef>
                <a:spcPts val="0"/>
              </a:spcBef>
              <a:spcAft>
                <a:spcPts val="0"/>
              </a:spcAft>
            </a:pPr>
            <a:endParaRPr lang="en-IN" dirty="0"/>
          </a:p>
        </p:txBody>
      </p:sp>
      <p:sp>
        <p:nvSpPr>
          <p:cNvPr id="4" name="Slide Number Placeholder 3"/>
          <p:cNvSpPr>
            <a:spLocks noGrp="1"/>
          </p:cNvSpPr>
          <p:nvPr>
            <p:ph type="sldNum" sz="quarter" idx="5"/>
          </p:nvPr>
        </p:nvSpPr>
        <p:spPr/>
        <p:txBody>
          <a:bodyPr/>
          <a:lstStyle/>
          <a:p>
            <a:fld id="{D30CB697-B71D-4C93-AE00-EDC90F88D80D}" type="slidenum">
              <a:rPr lang="en-IN" smtClean="0"/>
              <a:t>6</a:t>
            </a:fld>
            <a:endParaRPr lang="en-IN"/>
          </a:p>
        </p:txBody>
      </p:sp>
    </p:spTree>
    <p:extLst>
      <p:ext uri="{BB962C8B-B14F-4D97-AF65-F5344CB8AC3E}">
        <p14:creationId xmlns:p14="http://schemas.microsoft.com/office/powerpoint/2010/main" val="3691107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Leaders need to have the capacity to improve the performance of employees and the satisfaction level of customers. Leaders need to be professional enough to manage employees, communicate with them, motivate them, and make decisions based on the situation. Leaders often have to go through competitive pressure, customer pressure, and technological changes.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D30CB697-B71D-4C93-AE00-EDC90F88D80D}" type="slidenum">
              <a:rPr lang="en-IN" smtClean="0"/>
              <a:t>7</a:t>
            </a:fld>
            <a:endParaRPr lang="en-IN"/>
          </a:p>
        </p:txBody>
      </p:sp>
    </p:spTree>
    <p:extLst>
      <p:ext uri="{BB962C8B-B14F-4D97-AF65-F5344CB8AC3E}">
        <p14:creationId xmlns:p14="http://schemas.microsoft.com/office/powerpoint/2010/main" val="25972605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1000"/>
              </a:spcBef>
              <a:spcAft>
                <a:spcPts val="1000"/>
              </a:spcAft>
            </a:pPr>
            <a:endParaRPr lang="en-IN" dirty="0"/>
          </a:p>
        </p:txBody>
      </p:sp>
      <p:sp>
        <p:nvSpPr>
          <p:cNvPr id="4" name="Slide Number Placeholder 3"/>
          <p:cNvSpPr>
            <a:spLocks noGrp="1"/>
          </p:cNvSpPr>
          <p:nvPr>
            <p:ph type="sldNum" sz="quarter" idx="5"/>
          </p:nvPr>
        </p:nvSpPr>
        <p:spPr/>
        <p:txBody>
          <a:bodyPr/>
          <a:lstStyle/>
          <a:p>
            <a:fld id="{D30CB697-B71D-4C93-AE00-EDC90F88D80D}" type="slidenum">
              <a:rPr lang="en-IN" smtClean="0"/>
              <a:t>8</a:t>
            </a:fld>
            <a:endParaRPr lang="en-IN"/>
          </a:p>
        </p:txBody>
      </p:sp>
    </p:spTree>
    <p:extLst>
      <p:ext uri="{BB962C8B-B14F-4D97-AF65-F5344CB8AC3E}">
        <p14:creationId xmlns:p14="http://schemas.microsoft.com/office/powerpoint/2010/main" val="464544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1000"/>
              </a:spcBef>
              <a:spcAft>
                <a:spcPts val="1000"/>
              </a:spcAft>
            </a:pPr>
            <a:endParaRPr lang="en-IN" dirty="0"/>
          </a:p>
        </p:txBody>
      </p:sp>
      <p:sp>
        <p:nvSpPr>
          <p:cNvPr id="4" name="Slide Number Placeholder 3"/>
          <p:cNvSpPr>
            <a:spLocks noGrp="1"/>
          </p:cNvSpPr>
          <p:nvPr>
            <p:ph type="sldNum" sz="quarter" idx="5"/>
          </p:nvPr>
        </p:nvSpPr>
        <p:spPr/>
        <p:txBody>
          <a:bodyPr/>
          <a:lstStyle/>
          <a:p>
            <a:fld id="{D30CB697-B71D-4C93-AE00-EDC90F88D80D}" type="slidenum">
              <a:rPr lang="en-IN" smtClean="0"/>
              <a:t>9</a:t>
            </a:fld>
            <a:endParaRPr lang="en-IN"/>
          </a:p>
        </p:txBody>
      </p:sp>
    </p:spTree>
    <p:extLst>
      <p:ext uri="{BB962C8B-B14F-4D97-AF65-F5344CB8AC3E}">
        <p14:creationId xmlns:p14="http://schemas.microsoft.com/office/powerpoint/2010/main" val="22673895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54F3468-DC37-4B6A-8A60-337EEB820C0D}" type="datetimeFigureOut">
              <a:rPr lang="en-IN" smtClean="0"/>
              <a:t>07-12-2023</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384621BA-6E8C-4AFC-B446-F13009B7A760}"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0754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4F3468-DC37-4B6A-8A60-337EEB820C0D}" type="datetimeFigureOut">
              <a:rPr lang="en-IN" smtClean="0"/>
              <a:t>07-12-2023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84621BA-6E8C-4AFC-B446-F13009B7A760}" type="slidenum">
              <a:rPr lang="en-IN" smtClean="0"/>
              <a:t>‹#›</a:t>
            </a:fld>
            <a:endParaRPr lang="en-IN"/>
          </a:p>
        </p:txBody>
      </p:sp>
    </p:spTree>
    <p:extLst>
      <p:ext uri="{BB962C8B-B14F-4D97-AF65-F5344CB8AC3E}">
        <p14:creationId xmlns:p14="http://schemas.microsoft.com/office/powerpoint/2010/main" val="1083473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4F3468-DC37-4B6A-8A60-337EEB820C0D}" type="datetimeFigureOut">
              <a:rPr lang="en-IN" smtClean="0"/>
              <a:t>07-12-2023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84621BA-6E8C-4AFC-B446-F13009B7A760}"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611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4F3468-DC37-4B6A-8A60-337EEB820C0D}" type="datetimeFigureOut">
              <a:rPr lang="en-IN" smtClean="0"/>
              <a:t>07-12-2023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84621BA-6E8C-4AFC-B446-F13009B7A760}" type="slidenum">
              <a:rPr lang="en-IN" smtClean="0"/>
              <a:t>‹#›</a:t>
            </a:fld>
            <a:endParaRPr lang="en-IN"/>
          </a:p>
        </p:txBody>
      </p:sp>
    </p:spTree>
    <p:extLst>
      <p:ext uri="{BB962C8B-B14F-4D97-AF65-F5344CB8AC3E}">
        <p14:creationId xmlns:p14="http://schemas.microsoft.com/office/powerpoint/2010/main" val="41183983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4F3468-DC37-4B6A-8A60-337EEB820C0D}" type="datetimeFigureOut">
              <a:rPr lang="en-IN" smtClean="0"/>
              <a:t>07-12-2023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84621BA-6E8C-4AFC-B446-F13009B7A760}"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2052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4F3468-DC37-4B6A-8A60-337EEB820C0D}" type="datetimeFigureOut">
              <a:rPr lang="en-IN" smtClean="0"/>
              <a:t>07-12-2023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84621BA-6E8C-4AFC-B446-F13009B7A760}"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0891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4F3468-DC37-4B6A-8A60-337EEB820C0D}" type="datetimeFigureOut">
              <a:rPr lang="en-IN" smtClean="0"/>
              <a:t>07-12-2023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84621BA-6E8C-4AFC-B446-F13009B7A760}" type="slidenum">
              <a:rPr lang="en-IN" smtClean="0"/>
              <a:t>‹#›</a:t>
            </a:fld>
            <a:endParaRPr lang="en-IN"/>
          </a:p>
        </p:txBody>
      </p:sp>
    </p:spTree>
    <p:extLst>
      <p:ext uri="{BB962C8B-B14F-4D97-AF65-F5344CB8AC3E}">
        <p14:creationId xmlns:p14="http://schemas.microsoft.com/office/powerpoint/2010/main" val="2354057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4F3468-DC37-4B6A-8A60-337EEB820C0D}" type="datetimeFigureOut">
              <a:rPr lang="en-IN" smtClean="0"/>
              <a:t>07-12-2023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84621BA-6E8C-4AFC-B446-F13009B7A760}"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82526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4F3468-DC37-4B6A-8A60-337EEB820C0D}" type="datetimeFigureOut">
              <a:rPr lang="en-IN" smtClean="0"/>
              <a:t>07-12-2023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84621BA-6E8C-4AFC-B446-F13009B7A760}" type="slidenum">
              <a:rPr lang="en-IN" smtClean="0"/>
              <a:t>‹#›</a:t>
            </a:fld>
            <a:endParaRPr lang="en-IN"/>
          </a:p>
        </p:txBody>
      </p:sp>
    </p:spTree>
    <p:extLst>
      <p:ext uri="{BB962C8B-B14F-4D97-AF65-F5344CB8AC3E}">
        <p14:creationId xmlns:p14="http://schemas.microsoft.com/office/powerpoint/2010/main" val="4062272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4F3468-DC37-4B6A-8A60-337EEB820C0D}" type="datetimeFigureOut">
              <a:rPr lang="en-IN" smtClean="0"/>
              <a:t>07-12-2023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84621BA-6E8C-4AFC-B446-F13009B7A760}" type="slidenum">
              <a:rPr lang="en-IN" smtClean="0"/>
              <a:t>‹#›</a:t>
            </a:fld>
            <a:endParaRPr lang="en-IN"/>
          </a:p>
        </p:txBody>
      </p:sp>
    </p:spTree>
    <p:extLst>
      <p:ext uri="{BB962C8B-B14F-4D97-AF65-F5344CB8AC3E}">
        <p14:creationId xmlns:p14="http://schemas.microsoft.com/office/powerpoint/2010/main" val="1386368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4F3468-DC37-4B6A-8A60-337EEB820C0D}" type="datetimeFigureOut">
              <a:rPr lang="en-IN" smtClean="0"/>
              <a:t>07-12-2023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84621BA-6E8C-4AFC-B446-F13009B7A760}"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91936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4F3468-DC37-4B6A-8A60-337EEB820C0D}" type="datetimeFigureOut">
              <a:rPr lang="en-IN" smtClean="0"/>
              <a:t>07-12-2023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84621BA-6E8C-4AFC-B446-F13009B7A760}"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652412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4F3468-DC37-4B6A-8A60-337EEB820C0D}" type="datetimeFigureOut">
              <a:rPr lang="en-IN" smtClean="0"/>
              <a:t>07-12-2023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84621BA-6E8C-4AFC-B446-F13009B7A760}" type="slidenum">
              <a:rPr lang="en-IN" smtClean="0"/>
              <a:t>‹#›</a:t>
            </a:fld>
            <a:endParaRPr lang="en-IN"/>
          </a:p>
        </p:txBody>
      </p:sp>
    </p:spTree>
    <p:extLst>
      <p:ext uri="{BB962C8B-B14F-4D97-AF65-F5344CB8AC3E}">
        <p14:creationId xmlns:p14="http://schemas.microsoft.com/office/powerpoint/2010/main" val="12966784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4F3468-DC37-4B6A-8A60-337EEB820C0D}" type="datetimeFigureOut">
              <a:rPr lang="en-IN" smtClean="0"/>
              <a:t>07-12-2023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84621BA-6E8C-4AFC-B446-F13009B7A760}"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06240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4F3468-DC37-4B6A-8A60-337EEB820C0D}" type="datetimeFigureOut">
              <a:rPr lang="en-IN" smtClean="0"/>
              <a:t>07-12-2023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84621BA-6E8C-4AFC-B446-F13009B7A760}"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94410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4F3468-DC37-4B6A-8A60-337EEB820C0D}" type="datetimeFigureOut">
              <a:rPr lang="en-IN" smtClean="0"/>
              <a:t>07-12-2023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84621BA-6E8C-4AFC-B446-F13009B7A760}"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99048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4F3468-DC37-4B6A-8A60-337EEB820C0D}" type="datetimeFigureOut">
              <a:rPr lang="en-IN" smtClean="0"/>
              <a:t>07-12-2023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84621BA-6E8C-4AFC-B446-F13009B7A760}"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7171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4.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3.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54F3468-DC37-4B6A-8A60-337EEB820C0D}" type="datetimeFigureOut">
              <a:rPr lang="en-IN" smtClean="0"/>
              <a:t>07-12-2023</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84621BA-6E8C-4AFC-B446-F13009B7A760}" type="slidenum">
              <a:rPr lang="en-IN" smtClean="0"/>
              <a:t>‹#›</a:t>
            </a:fld>
            <a:endParaRPr lang="en-IN"/>
          </a:p>
        </p:txBody>
      </p:sp>
    </p:spTree>
    <p:extLst>
      <p:ext uri="{BB962C8B-B14F-4D97-AF65-F5344CB8AC3E}">
        <p14:creationId xmlns:p14="http://schemas.microsoft.com/office/powerpoint/2010/main" val="1091319641"/>
      </p:ext>
    </p:extLst>
  </p:cSld>
  <p:clrMap bg1="lt1" tx1="dk1" bg2="lt2" tx2="dk2" accent1="accent1" accent2="accent2" accent3="accent3" accent4="accent4" accent5="accent5" accent6="accent6" hlink="hlink" folHlink="folHlink"/>
  <p:sldLayoutIdLst>
    <p:sldLayoutId id="2147484027" r:id="rId1"/>
    <p:sldLayoutId id="2147484028" r:id="rId2"/>
    <p:sldLayoutId id="2147484029" r:id="rId3"/>
    <p:sldLayoutId id="2147484030" r:id="rId4"/>
    <p:sldLayoutId id="2147484031" r:id="rId5"/>
    <p:sldLayoutId id="2147484032" r:id="rId6"/>
    <p:sldLayoutId id="2147484033" r:id="rId7"/>
    <p:sldLayoutId id="2147484034" r:id="rId8"/>
    <p:sldLayoutId id="2147484035" r:id="rId9"/>
    <p:sldLayoutId id="2147484036" r:id="rId10"/>
    <p:sldLayoutId id="2147484037" r:id="rId11"/>
    <p:sldLayoutId id="2147484038" r:id="rId12"/>
    <p:sldLayoutId id="2147484039" r:id="rId13"/>
    <p:sldLayoutId id="2147484040" r:id="rId14"/>
    <p:sldLayoutId id="2147484041" r:id="rId15"/>
    <p:sldLayoutId id="2147484042" r:id="rId16"/>
    <p:sldLayoutId id="214748404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hyperlink" Target="https://www.phoenixchildrens.org/files/inline-files/AAP%20Developmental%20Screening%20and%20Surveillance%20Policy%20Statement%202020_0.pdf" TargetMode="External" /><Relationship Id="rId2" Type="http://schemas.openxmlformats.org/officeDocument/2006/relationships/notesSlide" Target="../notesSlides/notesSlide8.xml" /><Relationship Id="rId1" Type="http://schemas.openxmlformats.org/officeDocument/2006/relationships/slideLayout" Target="../slideLayouts/slideLayout4.xml" /><Relationship Id="rId4" Type="http://schemas.openxmlformats.org/officeDocument/2006/relationships/hyperlink" Target="https://onlinelibrary.wiley.com/doi/pdf/10.1111/hex.13092" TargetMode="External" /></Relationships>
</file>

<file path=ppt/slides/_rels/slide9.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a:extLst>
              <a:ext uri="{FF2B5EF4-FFF2-40B4-BE49-F238E27FC236}">
                <a16:creationId xmlns:a16="http://schemas.microsoft.com/office/drawing/2014/main" id="{B435DA05-BC00-A660-3AA1-BF457B264DF2}"/>
              </a:ext>
            </a:extLst>
          </p:cNvPr>
          <p:cNvSpPr>
            <a:spLocks noGrp="1"/>
          </p:cNvSpPr>
          <p:nvPr>
            <p:ph type="subTitle" idx="1"/>
          </p:nvPr>
        </p:nvSpPr>
        <p:spPr>
          <a:xfrm>
            <a:off x="1371600" y="1097280"/>
            <a:ext cx="9448800" cy="3220721"/>
          </a:xfrm>
        </p:spPr>
        <p:txBody>
          <a:bodyPr>
            <a:normAutofit fontScale="85000" lnSpcReduction="10000"/>
          </a:bodyPr>
          <a:lstStyle/>
          <a:p>
            <a:pPr algn="ctr"/>
            <a:r>
              <a:rPr lang="en-IN" sz="7200" b="1" dirty="0">
                <a:effectLst/>
                <a:latin typeface="+mj-lt"/>
                <a:ea typeface="Times New Roman" panose="02020603050405020304" pitchFamily="18" charset="0"/>
              </a:rPr>
              <a:t>POPULATION HEALTH AND DIGITAL HEALTH PROMOTION</a:t>
            </a:r>
            <a:endParaRPr lang="en-IN" sz="7200" dirty="0"/>
          </a:p>
        </p:txBody>
      </p:sp>
    </p:spTree>
    <p:extLst>
      <p:ext uri="{BB962C8B-B14F-4D97-AF65-F5344CB8AC3E}">
        <p14:creationId xmlns:p14="http://schemas.microsoft.com/office/powerpoint/2010/main" val="22929579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3721644-F4F3-B616-85F3-1F30FE7CB7F4}"/>
              </a:ext>
            </a:extLst>
          </p:cNvPr>
          <p:cNvSpPr>
            <a:spLocks noGrp="1"/>
          </p:cNvSpPr>
          <p:nvPr>
            <p:ph type="title"/>
          </p:nvPr>
        </p:nvSpPr>
        <p:spPr/>
        <p:txBody>
          <a:bodyPr>
            <a:normAutofit/>
          </a:bodyPr>
          <a:lstStyle/>
          <a:p>
            <a:pPr algn="ctr"/>
            <a:r>
              <a:rPr lang="en-IN" sz="5400" b="1" i="0" u="none" strike="noStrike" dirty="0">
                <a:solidFill>
                  <a:srgbClr val="000000"/>
                </a:solidFill>
                <a:effectLst/>
                <a:latin typeface="+mj-lt"/>
              </a:rPr>
              <a:t> Introduction</a:t>
            </a:r>
            <a:endParaRPr lang="en-IN" sz="5400" dirty="0"/>
          </a:p>
        </p:txBody>
      </p:sp>
      <p:sp>
        <p:nvSpPr>
          <p:cNvPr id="8" name="Content Placeholder 7">
            <a:extLst>
              <a:ext uri="{FF2B5EF4-FFF2-40B4-BE49-F238E27FC236}">
                <a16:creationId xmlns:a16="http://schemas.microsoft.com/office/drawing/2014/main" id="{0E892067-D559-0941-7E5C-56F6BD618EE0}"/>
              </a:ext>
            </a:extLst>
          </p:cNvPr>
          <p:cNvSpPr>
            <a:spLocks noGrp="1"/>
          </p:cNvSpPr>
          <p:nvPr>
            <p:ph sz="half" idx="1"/>
          </p:nvPr>
        </p:nvSpPr>
        <p:spPr/>
        <p:txBody>
          <a:bodyPr>
            <a:normAutofit/>
          </a:bodyPr>
          <a:lstStyle/>
          <a:p>
            <a:pPr algn="just" rtl="0" fontAlgn="base">
              <a:spcBef>
                <a:spcPts val="1000"/>
              </a:spcBef>
              <a:spcAft>
                <a:spcPts val="0"/>
              </a:spcAft>
              <a:buFont typeface="Arial" panose="020B0604020202020204" pitchFamily="34" charset="0"/>
              <a:buChar char="•"/>
            </a:pPr>
            <a:r>
              <a:rPr lang="en-US" sz="2000" b="0" i="0" u="none" strike="noStrike" dirty="0">
                <a:solidFill>
                  <a:srgbClr val="000000"/>
                </a:solidFill>
                <a:effectLst/>
                <a:latin typeface="+mj-lt"/>
              </a:rPr>
              <a:t>This study intends to highlight the potential benefits that can be gained by digital health promotion intervention </a:t>
            </a:r>
          </a:p>
          <a:p>
            <a:pPr algn="just" rtl="0" fontAlgn="base">
              <a:spcBef>
                <a:spcPts val="0"/>
              </a:spcBef>
              <a:spcAft>
                <a:spcPts val="1000"/>
              </a:spcAft>
              <a:buFont typeface="Arial" panose="020B0604020202020204" pitchFamily="34" charset="0"/>
              <a:buChar char="•"/>
            </a:pPr>
            <a:r>
              <a:rPr lang="en-US" sz="2000" b="0" i="0" u="none" strike="noStrike" dirty="0">
                <a:solidFill>
                  <a:srgbClr val="000000"/>
                </a:solidFill>
                <a:effectLst/>
                <a:latin typeface="+mj-lt"/>
              </a:rPr>
              <a:t>The selected population of this promotion is 6-8 months infants and the location is Newham</a:t>
            </a:r>
          </a:p>
          <a:p>
            <a:pPr algn="just" rtl="0" fontAlgn="base">
              <a:spcBef>
                <a:spcPts val="1000"/>
              </a:spcBef>
              <a:spcAft>
                <a:spcPts val="0"/>
              </a:spcAft>
              <a:buFont typeface="Arial" panose="020B0604020202020204" pitchFamily="34" charset="0"/>
              <a:buChar char="•"/>
            </a:pPr>
            <a:r>
              <a:rPr lang="en-US" sz="2000" b="0" i="0" u="none" strike="noStrike" dirty="0">
                <a:solidFill>
                  <a:srgbClr val="000000"/>
                </a:solidFill>
                <a:effectLst/>
                <a:latin typeface="+mj-lt"/>
              </a:rPr>
              <a:t>The selected application for promotion is </a:t>
            </a:r>
            <a:r>
              <a:rPr lang="en-US" sz="2000" b="0" i="0" u="none" strike="noStrike" dirty="0" err="1">
                <a:solidFill>
                  <a:srgbClr val="000000"/>
                </a:solidFill>
                <a:effectLst/>
                <a:latin typeface="+mj-lt"/>
              </a:rPr>
              <a:t>mycyfap</a:t>
            </a:r>
            <a:endParaRPr lang="en-US" sz="2000" b="0" i="0" u="none" strike="noStrike" dirty="0">
              <a:solidFill>
                <a:srgbClr val="000000"/>
              </a:solidFill>
              <a:effectLst/>
              <a:latin typeface="+mj-lt"/>
            </a:endParaRPr>
          </a:p>
          <a:p>
            <a:pPr>
              <a:lnSpc>
                <a:spcPct val="150000"/>
              </a:lnSpc>
            </a:pPr>
            <a:endParaRPr lang="en-IN" sz="2000" dirty="0"/>
          </a:p>
        </p:txBody>
      </p:sp>
      <p:sp>
        <p:nvSpPr>
          <p:cNvPr id="4" name="AutoShape 2" descr="7-Eleven Logo and sign, new logo meaning and history, PNG, SV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Rounded Corners 9">
            <a:extLst>
              <a:ext uri="{FF2B5EF4-FFF2-40B4-BE49-F238E27FC236}">
                <a16:creationId xmlns:a16="http://schemas.microsoft.com/office/drawing/2014/main" id="{65B9CE12-8120-EC7E-C78A-34BD3ABCF481}"/>
              </a:ext>
            </a:extLst>
          </p:cNvPr>
          <p:cNvSpPr/>
          <p:nvPr/>
        </p:nvSpPr>
        <p:spPr>
          <a:xfrm>
            <a:off x="6172200" y="6206490"/>
            <a:ext cx="5657850" cy="34289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800" dirty="0">
                <a:latin typeface="Times New Roman" panose="02020603050405020304" pitchFamily="18" charset="0"/>
                <a:cs typeface="Times New Roman" panose="02020603050405020304" pitchFamily="18" charset="0"/>
              </a:rPr>
              <a:t>Source: https://www.britannica.com/topic/The-Fourth-Industrial-Revolution-2119734</a:t>
            </a:r>
          </a:p>
        </p:txBody>
      </p:sp>
      <p:pic>
        <p:nvPicPr>
          <p:cNvPr id="3" name="Content Placeholder 2" descr="Frontiers | Optimizing Healthcare Through Digital Health and Wellness  Solutions to Meet the Needs of Patients With Chronic Disease During the  COVID-19 Era">
            <a:extLst>
              <a:ext uri="{FF2B5EF4-FFF2-40B4-BE49-F238E27FC236}">
                <a16:creationId xmlns:a16="http://schemas.microsoft.com/office/drawing/2014/main" id="{EFD8DB12-DC81-CC1B-FE85-177474BCA3AD}"/>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644045" y="2560638"/>
            <a:ext cx="3793410" cy="33099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48265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3721644-F4F3-B616-85F3-1F30FE7CB7F4}"/>
              </a:ext>
            </a:extLst>
          </p:cNvPr>
          <p:cNvSpPr>
            <a:spLocks noGrp="1"/>
          </p:cNvSpPr>
          <p:nvPr>
            <p:ph type="title"/>
          </p:nvPr>
        </p:nvSpPr>
        <p:spPr>
          <a:xfrm>
            <a:off x="685800" y="764373"/>
            <a:ext cx="10820400" cy="1293028"/>
          </a:xfrm>
        </p:spPr>
        <p:txBody>
          <a:bodyPr>
            <a:noAutofit/>
          </a:bodyPr>
          <a:lstStyle/>
          <a:p>
            <a:pPr algn="ctr"/>
            <a:r>
              <a:rPr lang="en-US" sz="3200" b="1" i="0" u="none" strike="noStrike" dirty="0">
                <a:solidFill>
                  <a:srgbClr val="000000"/>
                </a:solidFill>
                <a:effectLst/>
                <a:latin typeface="Times New Roman" panose="02020603050405020304" pitchFamily="18" charset="0"/>
                <a:cs typeface="Times New Roman" panose="02020603050405020304" pitchFamily="18" charset="0"/>
              </a:rPr>
              <a:t>Potential benefit of selected digital health promotion intervention for the target group</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CF85BEF-1141-F4B0-DF44-9EE65C99BCCF}"/>
              </a:ext>
            </a:extLst>
          </p:cNvPr>
          <p:cNvSpPr>
            <a:spLocks noGrp="1"/>
          </p:cNvSpPr>
          <p:nvPr>
            <p:ph sz="half" idx="2"/>
          </p:nvPr>
        </p:nvSpPr>
        <p:spPr/>
        <p:txBody>
          <a:bodyPr>
            <a:normAutofit fontScale="92500" lnSpcReduction="10000"/>
          </a:bodyPr>
          <a:lstStyle/>
          <a:p>
            <a:pPr marL="457200" algn="just" rtl="0" fontAlgn="base">
              <a:spcBef>
                <a:spcPts val="1000"/>
              </a:spcBef>
              <a:spcAft>
                <a:spcPts val="0"/>
              </a:spcAft>
              <a:buFont typeface="Arial" panose="020B0604020202020204" pitchFamily="34" charset="0"/>
              <a:buChar char="•"/>
            </a:pPr>
            <a:r>
              <a:rPr lang="en-US" sz="2400" b="0" i="0" u="none" strike="noStrike" dirty="0">
                <a:solidFill>
                  <a:srgbClr val="000000"/>
                </a:solidFill>
                <a:effectLst/>
                <a:latin typeface="+mj-lt"/>
              </a:rPr>
              <a:t>The primary benefit of </a:t>
            </a:r>
            <a:r>
              <a:rPr lang="en-US" sz="2400" b="0" i="0" u="none" strike="noStrike" dirty="0" err="1">
                <a:solidFill>
                  <a:srgbClr val="000000"/>
                </a:solidFill>
                <a:effectLst/>
                <a:latin typeface="+mj-lt"/>
              </a:rPr>
              <a:t>mycyfap</a:t>
            </a:r>
            <a:r>
              <a:rPr lang="en-US" sz="2400" b="0" i="0" u="none" strike="noStrike" dirty="0">
                <a:solidFill>
                  <a:srgbClr val="000000"/>
                </a:solidFill>
                <a:effectLst/>
                <a:latin typeface="+mj-lt"/>
              </a:rPr>
              <a:t> is to bring positive changes for the health and well-being of 6-8 months infants </a:t>
            </a:r>
          </a:p>
          <a:p>
            <a:pPr marL="457200" algn="just" rtl="0" fontAlgn="base">
              <a:spcBef>
                <a:spcPts val="0"/>
              </a:spcBef>
              <a:spcAft>
                <a:spcPts val="0"/>
              </a:spcAft>
              <a:buFont typeface="Arial" panose="020B0604020202020204" pitchFamily="34" charset="0"/>
              <a:buChar char="•"/>
            </a:pPr>
            <a:r>
              <a:rPr lang="en-US" sz="2400" b="0" i="0" u="none" strike="noStrike" dirty="0">
                <a:solidFill>
                  <a:srgbClr val="000000"/>
                </a:solidFill>
                <a:effectLst/>
                <a:latin typeface="+mj-lt"/>
              </a:rPr>
              <a:t>This app can be beneficial in disseminating information regarding the health, nutrition</a:t>
            </a:r>
          </a:p>
          <a:p>
            <a:pPr marL="457200" algn="just" rtl="0" fontAlgn="base">
              <a:spcBef>
                <a:spcPts val="0"/>
              </a:spcBef>
              <a:spcAft>
                <a:spcPts val="1000"/>
              </a:spcAft>
              <a:buFont typeface="Arial" panose="020B0604020202020204" pitchFamily="34" charset="0"/>
              <a:buChar char="•"/>
            </a:pPr>
            <a:r>
              <a:rPr lang="en-US" sz="2400" b="0" i="0" u="none" strike="noStrike" dirty="0">
                <a:solidFill>
                  <a:srgbClr val="000000"/>
                </a:solidFill>
                <a:effectLst/>
                <a:latin typeface="+mj-lt"/>
              </a:rPr>
              <a:t>Accurate information on the health of infants is mandatory to access proper treatment (Lipkin </a:t>
            </a:r>
            <a:r>
              <a:rPr lang="en-US" sz="2400" b="0" i="1" u="none" strike="noStrike" dirty="0">
                <a:solidFill>
                  <a:srgbClr val="000000"/>
                </a:solidFill>
                <a:effectLst/>
                <a:latin typeface="+mj-lt"/>
              </a:rPr>
              <a:t>et al. </a:t>
            </a:r>
            <a:r>
              <a:rPr lang="en-US" sz="2400" b="0" i="0" u="none" strike="noStrike" dirty="0">
                <a:solidFill>
                  <a:srgbClr val="000000"/>
                </a:solidFill>
                <a:effectLst/>
                <a:latin typeface="+mj-lt"/>
              </a:rPr>
              <a:t>2020)</a:t>
            </a:r>
          </a:p>
          <a:p>
            <a:endParaRPr lang="en-IN" dirty="0">
              <a:latin typeface="+mj-lt"/>
            </a:endParaRPr>
          </a:p>
          <a:p>
            <a:pPr>
              <a:lnSpc>
                <a:spcPct val="150000"/>
              </a:lnSpc>
            </a:pPr>
            <a:endParaRPr lang="en-IN" dirty="0"/>
          </a:p>
        </p:txBody>
      </p:sp>
      <p:sp>
        <p:nvSpPr>
          <p:cNvPr id="4" name="AutoShape 2" descr="7-Eleven Logo and sign, new logo meaning and history, PNG, SV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Rounded Corners 9">
            <a:extLst>
              <a:ext uri="{FF2B5EF4-FFF2-40B4-BE49-F238E27FC236}">
                <a16:creationId xmlns:a16="http://schemas.microsoft.com/office/drawing/2014/main" id="{65B9CE12-8120-EC7E-C78A-34BD3ABCF481}"/>
              </a:ext>
            </a:extLst>
          </p:cNvPr>
          <p:cNvSpPr/>
          <p:nvPr/>
        </p:nvSpPr>
        <p:spPr>
          <a:xfrm>
            <a:off x="6172200" y="6206490"/>
            <a:ext cx="5657850" cy="34289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800" dirty="0">
                <a:latin typeface="Times New Roman" panose="02020603050405020304" pitchFamily="18" charset="0"/>
                <a:cs typeface="Times New Roman" panose="02020603050405020304" pitchFamily="18" charset="0"/>
              </a:rPr>
              <a:t>Source: https://www.britannica.com/topic/The-Fourth-Industrial-Revolution-2119734</a:t>
            </a:r>
          </a:p>
        </p:txBody>
      </p:sp>
      <p:pic>
        <p:nvPicPr>
          <p:cNvPr id="6" name="Picture 2" descr="Pediatrics Subsection | Newborn nursing, Pediatric nursing, Neonatal nurse">
            <a:extLst>
              <a:ext uri="{FF2B5EF4-FFF2-40B4-BE49-F238E27FC236}">
                <a16:creationId xmlns:a16="http://schemas.microsoft.com/office/drawing/2014/main" id="{378B1CCF-D97F-4FD3-8D02-96AA730B3040}"/>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431697" y="2560638"/>
            <a:ext cx="2451805" cy="33099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5191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8C94B-F04B-FDE1-AB81-27448F6BC330}"/>
              </a:ext>
            </a:extLst>
          </p:cNvPr>
          <p:cNvSpPr>
            <a:spLocks noGrp="1"/>
          </p:cNvSpPr>
          <p:nvPr>
            <p:ph type="title"/>
          </p:nvPr>
        </p:nvSpPr>
        <p:spPr/>
        <p:txBody>
          <a:bodyPr>
            <a:normAutofit/>
          </a:bodyPr>
          <a:lstStyle/>
          <a:p>
            <a:pPr algn="ctr"/>
            <a:r>
              <a:rPr lang="en-IN" sz="4800" b="1" i="0" u="none" strike="noStrike" dirty="0">
                <a:solidFill>
                  <a:srgbClr val="000000"/>
                </a:solidFill>
                <a:effectLst/>
                <a:latin typeface="+mj-lt"/>
              </a:rPr>
              <a:t>(Contd.)</a:t>
            </a:r>
            <a:endParaRPr lang="en-IN" sz="4800" dirty="0"/>
          </a:p>
        </p:txBody>
      </p:sp>
      <p:sp>
        <p:nvSpPr>
          <p:cNvPr id="6" name="Content Placeholder 5">
            <a:extLst>
              <a:ext uri="{FF2B5EF4-FFF2-40B4-BE49-F238E27FC236}">
                <a16:creationId xmlns:a16="http://schemas.microsoft.com/office/drawing/2014/main" id="{55BD8213-AB1F-850E-22E8-762588246ED4}"/>
              </a:ext>
            </a:extLst>
          </p:cNvPr>
          <p:cNvSpPr>
            <a:spLocks noGrp="1"/>
          </p:cNvSpPr>
          <p:nvPr>
            <p:ph sz="half" idx="1"/>
          </p:nvPr>
        </p:nvSpPr>
        <p:spPr/>
        <p:txBody>
          <a:bodyPr>
            <a:normAutofit fontScale="92500" lnSpcReduction="10000"/>
          </a:bodyPr>
          <a:lstStyle/>
          <a:p>
            <a:pPr marL="457200" algn="just" rtl="0" fontAlgn="base">
              <a:spcBef>
                <a:spcPts val="1000"/>
              </a:spcBef>
              <a:spcAft>
                <a:spcPts val="0"/>
              </a:spcAft>
              <a:buFont typeface="Arial" panose="020B0604020202020204" pitchFamily="34" charset="0"/>
              <a:buChar char="•"/>
            </a:pPr>
            <a:r>
              <a:rPr lang="en-US" sz="2400" b="0" i="0" u="none" strike="noStrike" dirty="0">
                <a:solidFill>
                  <a:srgbClr val="000000"/>
                </a:solidFill>
                <a:effectLst/>
                <a:latin typeface="+mj-lt"/>
              </a:rPr>
              <a:t>A potential benefit of </a:t>
            </a:r>
            <a:r>
              <a:rPr lang="en-US" sz="2400" b="0" i="0" u="none" strike="noStrike" dirty="0" err="1">
                <a:solidFill>
                  <a:srgbClr val="000000"/>
                </a:solidFill>
                <a:effectLst/>
                <a:latin typeface="+mj-lt"/>
              </a:rPr>
              <a:t>Mycyfap</a:t>
            </a:r>
            <a:r>
              <a:rPr lang="en-US" sz="2400" b="0" i="0" u="none" strike="noStrike" dirty="0">
                <a:solidFill>
                  <a:srgbClr val="000000"/>
                </a:solidFill>
                <a:effectLst/>
                <a:latin typeface="+mj-lt"/>
              </a:rPr>
              <a:t> is to maximize the knowledge of parents of infants </a:t>
            </a:r>
          </a:p>
          <a:p>
            <a:pPr marL="457200" algn="just" rtl="0" fontAlgn="base">
              <a:spcBef>
                <a:spcPts val="0"/>
              </a:spcBef>
              <a:spcAft>
                <a:spcPts val="0"/>
              </a:spcAft>
              <a:buFont typeface="Arial" panose="020B0604020202020204" pitchFamily="34" charset="0"/>
              <a:buChar char="•"/>
            </a:pPr>
            <a:r>
              <a:rPr lang="en-US" sz="2400" b="0" i="0" u="none" strike="noStrike" dirty="0">
                <a:solidFill>
                  <a:srgbClr val="000000"/>
                </a:solidFill>
                <a:effectLst/>
                <a:latin typeface="+mj-lt"/>
              </a:rPr>
              <a:t>The collaborative meetings can deliver practical assistance by answering questions and addressing the queries of parents</a:t>
            </a:r>
          </a:p>
          <a:p>
            <a:pPr marL="457200" algn="just" rtl="0" fontAlgn="base">
              <a:spcBef>
                <a:spcPts val="0"/>
              </a:spcBef>
              <a:spcAft>
                <a:spcPts val="1000"/>
              </a:spcAft>
              <a:buFont typeface="Arial" panose="020B0604020202020204" pitchFamily="34" charset="0"/>
              <a:buChar char="•"/>
            </a:pPr>
            <a:r>
              <a:rPr lang="en-US" sz="2400" b="0" i="0" u="none" strike="noStrike" dirty="0">
                <a:solidFill>
                  <a:srgbClr val="000000"/>
                </a:solidFill>
                <a:effectLst/>
                <a:latin typeface="+mj-lt"/>
              </a:rPr>
              <a:t>This app also has the intention to provide care guiding to parents of infants to empower them</a:t>
            </a:r>
          </a:p>
          <a:p>
            <a:pPr>
              <a:lnSpc>
                <a:spcPct val="150000"/>
              </a:lnSpc>
            </a:pPr>
            <a:endParaRPr lang="en-IN" dirty="0"/>
          </a:p>
        </p:txBody>
      </p:sp>
      <p:sp>
        <p:nvSpPr>
          <p:cNvPr id="4" name="AutoShape 2" descr="7-Eleven Logo and sign, new logo meaning and history, PNG, SV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Rounded Corners 9">
            <a:extLst>
              <a:ext uri="{FF2B5EF4-FFF2-40B4-BE49-F238E27FC236}">
                <a16:creationId xmlns:a16="http://schemas.microsoft.com/office/drawing/2014/main" id="{65B9CE12-8120-EC7E-C78A-34BD3ABCF481}"/>
              </a:ext>
            </a:extLst>
          </p:cNvPr>
          <p:cNvSpPr/>
          <p:nvPr/>
        </p:nvSpPr>
        <p:spPr>
          <a:xfrm>
            <a:off x="6172200" y="6206490"/>
            <a:ext cx="5657850" cy="34289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800" dirty="0">
                <a:latin typeface="Times New Roman" panose="02020603050405020304" pitchFamily="18" charset="0"/>
                <a:cs typeface="Times New Roman" panose="02020603050405020304" pitchFamily="18" charset="0"/>
              </a:rPr>
              <a:t>Source: https://www.britannica.com/topic/The-Fourth-Industrial-Revolution-2119734</a:t>
            </a:r>
          </a:p>
        </p:txBody>
      </p:sp>
      <p:pic>
        <p:nvPicPr>
          <p:cNvPr id="8" name="Picture 4" descr="Your 6-Month-Old Baby: Milestones &amp; Development">
            <a:extLst>
              <a:ext uri="{FF2B5EF4-FFF2-40B4-BE49-F238E27FC236}">
                <a16:creationId xmlns:a16="http://schemas.microsoft.com/office/drawing/2014/main" id="{E18A2445-42C4-62C1-9F5D-D4A180C5233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81725" y="2642923"/>
            <a:ext cx="4718050" cy="3145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3442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3721644-F4F3-B616-85F3-1F30FE7CB7F4}"/>
              </a:ext>
            </a:extLst>
          </p:cNvPr>
          <p:cNvSpPr>
            <a:spLocks noGrp="1"/>
          </p:cNvSpPr>
          <p:nvPr>
            <p:ph type="title"/>
          </p:nvPr>
        </p:nvSpPr>
        <p:spPr/>
        <p:txBody>
          <a:bodyPr>
            <a:noAutofit/>
          </a:bodyPr>
          <a:lstStyle/>
          <a:p>
            <a:pPr algn="ctr" rtl="0">
              <a:spcBef>
                <a:spcPts val="0"/>
              </a:spcBef>
              <a:spcAft>
                <a:spcPts val="0"/>
              </a:spcAft>
            </a:pPr>
            <a:r>
              <a:rPr lang="en-US" sz="3200" b="1" i="0" u="none" strike="noStrike" dirty="0">
                <a:solidFill>
                  <a:srgbClr val="000000"/>
                </a:solidFill>
                <a:effectLst/>
                <a:latin typeface="Times New Roman" panose="02020603050405020304" pitchFamily="18" charset="0"/>
                <a:cs typeface="Times New Roman" panose="02020603050405020304" pitchFamily="18" charset="0"/>
              </a:rPr>
              <a:t> Implications of digital health promotion interventions</a:t>
            </a: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CF85BEF-1141-F4B0-DF44-9EE65C99BCCF}"/>
              </a:ext>
            </a:extLst>
          </p:cNvPr>
          <p:cNvSpPr>
            <a:spLocks noGrp="1"/>
          </p:cNvSpPr>
          <p:nvPr>
            <p:ph sz="half" idx="2"/>
          </p:nvPr>
        </p:nvSpPr>
        <p:spPr/>
        <p:txBody>
          <a:bodyPr>
            <a:normAutofit lnSpcReduction="10000"/>
          </a:bodyPr>
          <a:lstStyle/>
          <a:p>
            <a:pPr algn="just" rtl="0" fontAlgn="base">
              <a:spcBef>
                <a:spcPts val="1000"/>
              </a:spcBef>
              <a:spcAft>
                <a:spcPts val="0"/>
              </a:spcAft>
              <a:buFont typeface="Arial" panose="020B0604020202020204" pitchFamily="34" charset="0"/>
              <a:buChar char="•"/>
            </a:pPr>
            <a:r>
              <a:rPr lang="en-US" sz="2400" b="0" i="0" u="none" strike="noStrike" dirty="0">
                <a:solidFill>
                  <a:srgbClr val="000000"/>
                </a:solidFill>
                <a:effectLst/>
                <a:latin typeface="+mj-lt"/>
              </a:rPr>
              <a:t>The success of </a:t>
            </a:r>
            <a:r>
              <a:rPr lang="en-US" sz="2400" b="0" i="0" u="none" strike="noStrike" dirty="0" err="1">
                <a:solidFill>
                  <a:srgbClr val="000000"/>
                </a:solidFill>
                <a:effectLst/>
                <a:latin typeface="+mj-lt"/>
              </a:rPr>
              <a:t>mycyfap</a:t>
            </a:r>
            <a:r>
              <a:rPr lang="en-US" sz="2400" b="0" i="0" u="none" strike="noStrike" dirty="0">
                <a:solidFill>
                  <a:srgbClr val="000000"/>
                </a:solidFill>
                <a:effectLst/>
                <a:latin typeface="+mj-lt"/>
              </a:rPr>
              <a:t> indicates educating parents of infants</a:t>
            </a:r>
          </a:p>
          <a:p>
            <a:pPr algn="just" rtl="0" fontAlgn="base">
              <a:spcBef>
                <a:spcPts val="0"/>
              </a:spcBef>
              <a:spcAft>
                <a:spcPts val="0"/>
              </a:spcAft>
              <a:buFont typeface="Arial" panose="020B0604020202020204" pitchFamily="34" charset="0"/>
              <a:buChar char="•"/>
            </a:pPr>
            <a:r>
              <a:rPr lang="en-US" sz="2400" b="0" i="0" u="none" strike="noStrike" dirty="0">
                <a:solidFill>
                  <a:srgbClr val="000000"/>
                </a:solidFill>
                <a:effectLst/>
                <a:latin typeface="+mj-lt"/>
              </a:rPr>
              <a:t>Parents need to have complete knowledge while taking care of infants (Page </a:t>
            </a:r>
            <a:r>
              <a:rPr lang="en-US" sz="2400" b="0" i="1" u="none" strike="noStrike" dirty="0">
                <a:solidFill>
                  <a:srgbClr val="000000"/>
                </a:solidFill>
                <a:effectLst/>
                <a:latin typeface="+mj-lt"/>
              </a:rPr>
              <a:t>et al. </a:t>
            </a:r>
            <a:r>
              <a:rPr lang="en-US" sz="2400" b="0" i="0" u="none" strike="noStrike" dirty="0">
                <a:solidFill>
                  <a:srgbClr val="000000"/>
                </a:solidFill>
                <a:effectLst/>
                <a:latin typeface="+mj-lt"/>
              </a:rPr>
              <a:t>2020)</a:t>
            </a:r>
          </a:p>
          <a:p>
            <a:pPr algn="just" rtl="0" fontAlgn="base">
              <a:spcBef>
                <a:spcPts val="0"/>
              </a:spcBef>
              <a:spcAft>
                <a:spcPts val="1000"/>
              </a:spcAft>
              <a:buFont typeface="Arial" panose="020B0604020202020204" pitchFamily="34" charset="0"/>
              <a:buChar char="•"/>
            </a:pPr>
            <a:r>
              <a:rPr lang="en-US" sz="2400" b="0" i="0" u="none" strike="noStrike" dirty="0">
                <a:solidFill>
                  <a:srgbClr val="000000"/>
                </a:solidFill>
                <a:effectLst/>
                <a:latin typeface="+mj-lt"/>
              </a:rPr>
              <a:t>The collective effort with NTC can help contribute broader understanding of policies, research, and education</a:t>
            </a:r>
          </a:p>
          <a:p>
            <a:pPr>
              <a:lnSpc>
                <a:spcPct val="150000"/>
              </a:lnSpc>
            </a:pPr>
            <a:endParaRPr lang="en-IN" dirty="0"/>
          </a:p>
        </p:txBody>
      </p:sp>
      <p:sp>
        <p:nvSpPr>
          <p:cNvPr id="4" name="AutoShape 2" descr="7-Eleven Logo and sign, new logo meaning and history, PNG, SV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Rounded Corners 9">
            <a:extLst>
              <a:ext uri="{FF2B5EF4-FFF2-40B4-BE49-F238E27FC236}">
                <a16:creationId xmlns:a16="http://schemas.microsoft.com/office/drawing/2014/main" id="{65B9CE12-8120-EC7E-C78A-34BD3ABCF481}"/>
              </a:ext>
            </a:extLst>
          </p:cNvPr>
          <p:cNvSpPr/>
          <p:nvPr/>
        </p:nvSpPr>
        <p:spPr>
          <a:xfrm>
            <a:off x="6172200" y="6206490"/>
            <a:ext cx="5657850" cy="34289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800" dirty="0">
                <a:latin typeface="Times New Roman" panose="02020603050405020304" pitchFamily="18" charset="0"/>
                <a:cs typeface="Times New Roman" panose="02020603050405020304" pitchFamily="18" charset="0"/>
              </a:rPr>
              <a:t>Source: https://www.britannica.com/topic/The-Fourth-Industrial-Revolution-2119734</a:t>
            </a:r>
          </a:p>
        </p:txBody>
      </p:sp>
      <p:pic>
        <p:nvPicPr>
          <p:cNvPr id="6" name="Picture 4" descr="What is digital health? 5 Application areas telcos should focus on">
            <a:extLst>
              <a:ext uri="{FF2B5EF4-FFF2-40B4-BE49-F238E27FC236}">
                <a16:creationId xmlns:a16="http://schemas.microsoft.com/office/drawing/2014/main" id="{2B6EA11A-B4EA-ECB9-1AA7-CF4FC5040972}"/>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298575" y="2644459"/>
            <a:ext cx="4718050" cy="3142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3147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3721644-F4F3-B616-85F3-1F30FE7CB7F4}"/>
              </a:ext>
            </a:extLst>
          </p:cNvPr>
          <p:cNvSpPr>
            <a:spLocks noGrp="1"/>
          </p:cNvSpPr>
          <p:nvPr>
            <p:ph type="title"/>
          </p:nvPr>
        </p:nvSpPr>
        <p:spPr/>
        <p:txBody>
          <a:bodyPr>
            <a:normAutofit/>
          </a:bodyPr>
          <a:lstStyle/>
          <a:p>
            <a:pPr algn="ctr" rtl="0">
              <a:spcBef>
                <a:spcPts val="0"/>
              </a:spcBef>
              <a:spcAft>
                <a:spcPts val="0"/>
              </a:spcAft>
            </a:pPr>
            <a:r>
              <a:rPr lang="en-IN" sz="3200" b="1" i="0" u="none" strike="noStrike" dirty="0">
                <a:solidFill>
                  <a:srgbClr val="000000"/>
                </a:solidFill>
                <a:effectLst/>
                <a:latin typeface="Times New Roman" panose="02020603050405020304" pitchFamily="18" charset="0"/>
                <a:cs typeface="Times New Roman" panose="02020603050405020304" pitchFamily="18" charset="0"/>
              </a:rPr>
              <a:t>Conclusion </a:t>
            </a:r>
            <a:endParaRPr lang="en-IN" sz="3200" dirty="0">
              <a:latin typeface="Times New Roman" panose="02020603050405020304" pitchFamily="18" charset="0"/>
              <a:cs typeface="Times New Roman" panose="02020603050405020304" pitchFamily="18" charset="0"/>
            </a:endParaRPr>
          </a:p>
        </p:txBody>
      </p:sp>
      <p:sp>
        <p:nvSpPr>
          <p:cNvPr id="8" name="Content Placeholder 7">
            <a:extLst>
              <a:ext uri="{FF2B5EF4-FFF2-40B4-BE49-F238E27FC236}">
                <a16:creationId xmlns:a16="http://schemas.microsoft.com/office/drawing/2014/main" id="{0E892067-D559-0941-7E5C-56F6BD618EE0}"/>
              </a:ext>
            </a:extLst>
          </p:cNvPr>
          <p:cNvSpPr>
            <a:spLocks noGrp="1"/>
          </p:cNvSpPr>
          <p:nvPr>
            <p:ph sz="half" idx="1"/>
          </p:nvPr>
        </p:nvSpPr>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Change management includes group change, individual change, and system change</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Transformational leaders have the capacity to develop relevant vision (</a:t>
            </a:r>
            <a:r>
              <a:rPr lang="en-US" sz="1800" b="0" i="0" u="none" strike="noStrike" dirty="0" err="1">
                <a:solidFill>
                  <a:srgbClr val="000000"/>
                </a:solidFill>
                <a:effectLst/>
                <a:latin typeface="Times New Roman" panose="02020603050405020304" pitchFamily="18" charset="0"/>
              </a:rPr>
              <a:t>Maisyura</a:t>
            </a:r>
            <a:r>
              <a:rPr lang="en-US" sz="1800" b="0" i="0" u="none" strike="noStrike" dirty="0">
                <a:solidFill>
                  <a:srgbClr val="000000"/>
                </a:solidFill>
                <a:effectLst/>
                <a:latin typeface="Times New Roman" panose="02020603050405020304" pitchFamily="18" charset="0"/>
              </a:rPr>
              <a:t> </a:t>
            </a:r>
            <a:r>
              <a:rPr lang="en-US" sz="1800" b="0" i="1" u="none" strike="noStrike" dirty="0">
                <a:solidFill>
                  <a:srgbClr val="000000"/>
                </a:solidFill>
                <a:effectLst/>
                <a:latin typeface="Times New Roman" panose="02020603050405020304" pitchFamily="18" charset="0"/>
              </a:rPr>
              <a:t>et al. </a:t>
            </a:r>
            <a:r>
              <a:rPr lang="en-US" sz="1800" b="0" i="0" u="none" strike="noStrike" dirty="0">
                <a:solidFill>
                  <a:srgbClr val="000000"/>
                </a:solidFill>
                <a:effectLst/>
                <a:latin typeface="Times New Roman" panose="02020603050405020304" pitchFamily="18" charset="0"/>
              </a:rPr>
              <a:t>2020)</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Servant leadership style is also essential in dealing with the change management process</a:t>
            </a:r>
          </a:p>
          <a:p>
            <a:pPr>
              <a:lnSpc>
                <a:spcPct val="150000"/>
              </a:lnSpc>
            </a:pPr>
            <a:endParaRPr lang="en-IN" sz="2000" dirty="0"/>
          </a:p>
        </p:txBody>
      </p:sp>
      <p:sp>
        <p:nvSpPr>
          <p:cNvPr id="4" name="AutoShape 2" descr="7-Eleven Logo and sign, new logo meaning and history, PNG, SV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Rounded Corners 9">
            <a:extLst>
              <a:ext uri="{FF2B5EF4-FFF2-40B4-BE49-F238E27FC236}">
                <a16:creationId xmlns:a16="http://schemas.microsoft.com/office/drawing/2014/main" id="{65B9CE12-8120-EC7E-C78A-34BD3ABCF481}"/>
              </a:ext>
            </a:extLst>
          </p:cNvPr>
          <p:cNvSpPr/>
          <p:nvPr/>
        </p:nvSpPr>
        <p:spPr>
          <a:xfrm>
            <a:off x="4881283" y="6115814"/>
            <a:ext cx="5657850" cy="34289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800" dirty="0">
                <a:latin typeface="Times New Roman" panose="02020603050405020304" pitchFamily="18" charset="0"/>
                <a:cs typeface="Times New Roman" panose="02020603050405020304" pitchFamily="18" charset="0"/>
              </a:rPr>
              <a:t>Source: https://www.britannica.com/topic/The-Fourth-Industrial-Revolution-2119734</a:t>
            </a:r>
          </a:p>
        </p:txBody>
      </p:sp>
      <p:pic>
        <p:nvPicPr>
          <p:cNvPr id="6" name="Picture 2" descr="Ways to Improve Child's Digital Health and Wellness - Ryan International  School">
            <a:extLst>
              <a:ext uri="{FF2B5EF4-FFF2-40B4-BE49-F238E27FC236}">
                <a16:creationId xmlns:a16="http://schemas.microsoft.com/office/drawing/2014/main" id="{07930CD7-640B-CBB2-9468-FC1B397E3CCF}"/>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370687" y="2560638"/>
            <a:ext cx="2340125" cy="3309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3993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3721644-F4F3-B616-85F3-1F30FE7CB7F4}"/>
              </a:ext>
            </a:extLst>
          </p:cNvPr>
          <p:cNvSpPr>
            <a:spLocks noGrp="1"/>
          </p:cNvSpPr>
          <p:nvPr>
            <p:ph type="title"/>
          </p:nvPr>
        </p:nvSpPr>
        <p:spPr/>
        <p:txBody>
          <a:bodyPr>
            <a:normAutofit/>
          </a:bodyPr>
          <a:lstStyle/>
          <a:p>
            <a:pPr algn="ctr"/>
            <a:r>
              <a:rPr lang="en-IN" sz="2800" b="1" i="0" u="none" strike="noStrike" dirty="0">
                <a:solidFill>
                  <a:srgbClr val="000000"/>
                </a:solidFill>
                <a:effectLst/>
                <a:latin typeface="Times New Roman" panose="02020603050405020304" pitchFamily="18" charset="0"/>
              </a:rPr>
              <a:t>(Contd.)</a:t>
            </a:r>
            <a:endParaRPr lang="en-IN" sz="7200" dirty="0"/>
          </a:p>
        </p:txBody>
      </p:sp>
      <p:pic>
        <p:nvPicPr>
          <p:cNvPr id="5122" name="Picture 2">
            <a:extLst>
              <a:ext uri="{FF2B5EF4-FFF2-40B4-BE49-F238E27FC236}">
                <a16:creationId xmlns:a16="http://schemas.microsoft.com/office/drawing/2014/main" id="{7BF68CD7-E5A7-B0FB-E62E-505A863CC851}"/>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1298575" y="2882304"/>
            <a:ext cx="4718050" cy="26666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CF85BEF-1141-F4B0-DF44-9EE65C99BCCF}"/>
              </a:ext>
            </a:extLst>
          </p:cNvPr>
          <p:cNvSpPr>
            <a:spLocks noGrp="1"/>
          </p:cNvSpPr>
          <p:nvPr>
            <p:ph sz="half" idx="2"/>
          </p:nvPr>
        </p:nvSpPr>
        <p:spPr/>
        <p:txBody>
          <a:bodyPr>
            <a:normAutofit fontScale="925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Technological changes, competitive pressure, and customer pressure are common in change management procedure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Leaders' roles are to advocate, communicate, motivate, and make informed decisions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Leaders have the responsibility of improving the performance of employees (</a:t>
            </a:r>
            <a:r>
              <a:rPr lang="en-IN" sz="1800" u="none" strike="noStrike" dirty="0">
                <a:solidFill>
                  <a:srgbClr val="000000"/>
                </a:solidFill>
                <a:effectLst/>
                <a:latin typeface="Times New Roman" panose="02020603050405020304" pitchFamily="18" charset="0"/>
                <a:ea typeface="Arial" panose="020B0604020202020204" pitchFamily="34" charset="0"/>
              </a:rPr>
              <a:t>Susanto </a:t>
            </a:r>
            <a:r>
              <a:rPr lang="en-IN" sz="1800" i="1" u="none" strike="noStrike" dirty="0">
                <a:solidFill>
                  <a:srgbClr val="000000"/>
                </a:solidFill>
                <a:effectLst/>
                <a:latin typeface="Times New Roman" panose="02020603050405020304" pitchFamily="18" charset="0"/>
                <a:ea typeface="Arial" panose="020B0604020202020204" pitchFamily="34" charset="0"/>
              </a:rPr>
              <a:t>et al. </a:t>
            </a:r>
            <a:r>
              <a:rPr lang="en-IN" sz="1800" u="none" strike="noStrike" dirty="0">
                <a:solidFill>
                  <a:srgbClr val="000000"/>
                </a:solidFill>
                <a:effectLst/>
                <a:latin typeface="Times New Roman" panose="02020603050405020304" pitchFamily="18" charset="0"/>
                <a:ea typeface="Arial" panose="020B0604020202020204" pitchFamily="34" charset="0"/>
              </a:rPr>
              <a:t>2023</a:t>
            </a:r>
            <a:r>
              <a:rPr lang="en-IN"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a:lnSpc>
                <a:spcPct val="150000"/>
              </a:lnSpc>
            </a:pPr>
            <a:endParaRPr lang="en-IN" dirty="0"/>
          </a:p>
        </p:txBody>
      </p:sp>
      <p:sp>
        <p:nvSpPr>
          <p:cNvPr id="4" name="AutoShape 2" descr="7-Eleven Logo and sign, new logo meaning and history, PNG, SV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Rounded Corners 9">
            <a:extLst>
              <a:ext uri="{FF2B5EF4-FFF2-40B4-BE49-F238E27FC236}">
                <a16:creationId xmlns:a16="http://schemas.microsoft.com/office/drawing/2014/main" id="{65B9CE12-8120-EC7E-C78A-34BD3ABCF481}"/>
              </a:ext>
            </a:extLst>
          </p:cNvPr>
          <p:cNvSpPr/>
          <p:nvPr/>
        </p:nvSpPr>
        <p:spPr>
          <a:xfrm>
            <a:off x="6172200" y="6206490"/>
            <a:ext cx="5657850" cy="34289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800" dirty="0">
                <a:latin typeface="Times New Roman" panose="02020603050405020304" pitchFamily="18" charset="0"/>
                <a:cs typeface="Times New Roman" panose="02020603050405020304" pitchFamily="18" charset="0"/>
              </a:rPr>
              <a:t>Source: https://www.britannica.com/topic/The-Fourth-Industrial-Revolution-2119734</a:t>
            </a:r>
          </a:p>
        </p:txBody>
      </p:sp>
      <p:sp>
        <p:nvSpPr>
          <p:cNvPr id="5" name="Rectangle: Rounded Corners 4">
            <a:extLst>
              <a:ext uri="{FF2B5EF4-FFF2-40B4-BE49-F238E27FC236}">
                <a16:creationId xmlns:a16="http://schemas.microsoft.com/office/drawing/2014/main" id="{3514B51A-3CA6-1D3A-F425-DD5316B9A181}"/>
              </a:ext>
            </a:extLst>
          </p:cNvPr>
          <p:cNvSpPr/>
          <p:nvPr/>
        </p:nvSpPr>
        <p:spPr>
          <a:xfrm>
            <a:off x="2372832" y="6355842"/>
            <a:ext cx="7293935" cy="342898"/>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700" dirty="0">
                <a:solidFill>
                  <a:schemeClr val="tx1"/>
                </a:solidFill>
                <a:latin typeface="Times New Roman" panose="02020603050405020304" pitchFamily="18" charset="0"/>
                <a:cs typeface="Times New Roman" panose="02020603050405020304" pitchFamily="18" charset="0"/>
              </a:rPr>
              <a:t>Source: https://www.superbeings.ai/blog/leadership-and-employee-engagement</a:t>
            </a:r>
            <a:endParaRPr lang="en-IN" sz="7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99537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3721644-F4F3-B616-85F3-1F30FE7CB7F4}"/>
              </a:ext>
            </a:extLst>
          </p:cNvPr>
          <p:cNvSpPr>
            <a:spLocks noGrp="1"/>
          </p:cNvSpPr>
          <p:nvPr>
            <p:ph type="title"/>
          </p:nvPr>
        </p:nvSpPr>
        <p:spPr>
          <a:xfrm>
            <a:off x="685800" y="1"/>
            <a:ext cx="10580370" cy="1097280"/>
          </a:xfrm>
        </p:spPr>
        <p:txBody>
          <a:bodyPr>
            <a:normAutofit/>
          </a:bodyPr>
          <a:lstStyle/>
          <a:p>
            <a:pPr algn="ctr" rtl="0">
              <a:spcBef>
                <a:spcPts val="0"/>
              </a:spcBef>
              <a:spcAft>
                <a:spcPts val="0"/>
              </a:spcAft>
            </a:pPr>
            <a:r>
              <a:rPr lang="en-IN" sz="2800" b="1" i="0" u="none" strike="noStrike" dirty="0">
                <a:effectLst/>
                <a:latin typeface="Times New Roman" panose="02020603050405020304" pitchFamily="18" charset="0"/>
              </a:rPr>
              <a:t>References</a:t>
            </a:r>
            <a:endParaRPr lang="en-IN" dirty="0"/>
          </a:p>
        </p:txBody>
      </p:sp>
      <p:sp>
        <p:nvSpPr>
          <p:cNvPr id="9" name="Content Placeholder 8">
            <a:extLst>
              <a:ext uri="{FF2B5EF4-FFF2-40B4-BE49-F238E27FC236}">
                <a16:creationId xmlns:a16="http://schemas.microsoft.com/office/drawing/2014/main" id="{E7F36C28-68FF-144D-CC96-84F127773661}"/>
              </a:ext>
            </a:extLst>
          </p:cNvPr>
          <p:cNvSpPr>
            <a:spLocks noGrp="1"/>
          </p:cNvSpPr>
          <p:nvPr>
            <p:ph sz="half" idx="1"/>
          </p:nvPr>
        </p:nvSpPr>
        <p:spPr>
          <a:xfrm>
            <a:off x="320040" y="1021976"/>
            <a:ext cx="11186160" cy="5618854"/>
          </a:xfrm>
        </p:spPr>
        <p:txBody>
          <a:bodyPr>
            <a:normAutofit/>
          </a:bodyPr>
          <a:lstStyle/>
          <a:p>
            <a:pPr algn="just">
              <a:lnSpc>
                <a:spcPct val="150000"/>
              </a:lnSpc>
              <a:spcBef>
                <a:spcPts val="1000"/>
              </a:spcBef>
              <a:spcAft>
                <a:spcPts val="1000"/>
              </a:spcAft>
            </a:pPr>
            <a:r>
              <a:rPr lang="en-US" sz="2000" dirty="0">
                <a:latin typeface="Times New Roman" panose="02020603050405020304" pitchFamily="18" charset="0"/>
                <a:cs typeface="Times New Roman" panose="02020603050405020304" pitchFamily="18" charset="0"/>
              </a:rPr>
              <a:t>P</a:t>
            </a:r>
            <a:r>
              <a:rPr lang="en-GB" sz="20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Lipkin, P.H., Macias, M.M., Norwood, K.W., Brei, T.J., Davidson, L.F., Davis, B.E., Ellerbeck, K.A., </a:t>
            </a:r>
            <a:r>
              <a:rPr lang="en-GB" sz="20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Houtrow</a:t>
            </a:r>
            <a:r>
              <a:rPr lang="en-GB" sz="20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A.J., Hyman, S.L., Kuo, D.Z. and Noritz, G.H., 2020. Promoting optimal development: identifying infants and young children with developmental disorders through developmental surveillance and screening. </a:t>
            </a:r>
            <a:r>
              <a:rPr lang="en-IN" sz="2000" i="1" dirty="0" err="1">
                <a:effectLst/>
                <a:latin typeface="Times New Roman" panose="02020603050405020304" pitchFamily="18" charset="0"/>
                <a:ea typeface="Times New Roman" panose="02020603050405020304" pitchFamily="18" charset="0"/>
                <a:cs typeface="Times New Roman" panose="02020603050405020304" pitchFamily="18" charset="0"/>
              </a:rPr>
              <a:t>Pediatrics</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2000" i="1" dirty="0">
                <a:effectLst/>
                <a:latin typeface="Times New Roman" panose="02020603050405020304" pitchFamily="18" charset="0"/>
                <a:ea typeface="Times New Roman" panose="02020603050405020304" pitchFamily="18" charset="0"/>
                <a:cs typeface="Times New Roman" panose="02020603050405020304" pitchFamily="18" charset="0"/>
              </a:rPr>
              <a:t>145</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(1). Available at:  </a:t>
            </a:r>
            <a:r>
              <a:rPr lang="en-GB" sz="20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https://www.phoenixchildrens.org/files/inline-files/AAP%20Developmental%20Screening%20and%20Surveillance%20Policy%20Statement%202020_0.pdf</a:t>
            </a:r>
            <a:r>
              <a:rPr lang="en-GB" sz="20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[Accessed on: 7.12.2023]</a:t>
            </a:r>
            <a:endParaRPr lang="en-IN"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1000"/>
              </a:spcBef>
              <a:spcAft>
                <a:spcPts val="1000"/>
              </a:spcAft>
            </a:pPr>
            <a:r>
              <a:rPr lang="en-GB" sz="20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Page, B.F., Hinton, L., Harrop, E. and Vincent, C., 2020. The challenges of caring for children who require complex medical care at </a:t>
            </a:r>
            <a:r>
              <a:rPr lang="en-GB" sz="20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home:‘The</a:t>
            </a:r>
            <a:r>
              <a:rPr lang="en-GB" sz="20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go between for everyone is the parent and as the parent that’s an awful lot of responsibility’. </a:t>
            </a:r>
            <a:r>
              <a:rPr lang="en-IN" sz="2000" i="1" dirty="0">
                <a:effectLst/>
                <a:latin typeface="Times New Roman" panose="02020603050405020304" pitchFamily="18" charset="0"/>
                <a:ea typeface="Times New Roman" panose="02020603050405020304" pitchFamily="18" charset="0"/>
                <a:cs typeface="Times New Roman" panose="02020603050405020304" pitchFamily="18" charset="0"/>
              </a:rPr>
              <a:t>Health Expectations</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2000" i="1" dirty="0">
                <a:effectLst/>
                <a:latin typeface="Times New Roman" panose="02020603050405020304" pitchFamily="18" charset="0"/>
                <a:ea typeface="Times New Roman" panose="02020603050405020304" pitchFamily="18" charset="0"/>
                <a:cs typeface="Times New Roman" panose="02020603050405020304" pitchFamily="18" charset="0"/>
              </a:rPr>
              <a:t>23</a:t>
            </a:r>
            <a:r>
              <a:rPr lang="en-IN" sz="2000" dirty="0">
                <a:effectLst/>
                <a:latin typeface="Times New Roman" panose="02020603050405020304" pitchFamily="18" charset="0"/>
                <a:ea typeface="Times New Roman" panose="02020603050405020304" pitchFamily="18" charset="0"/>
                <a:cs typeface="Times New Roman" panose="02020603050405020304" pitchFamily="18" charset="0"/>
              </a:rPr>
              <a:t>(5), pp.1144-1154. Available at: </a:t>
            </a:r>
            <a:r>
              <a:rPr lang="en-GB" sz="20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https://onlinelibrary.wiley.com/doi/pdf/10.1111/hex.13092</a:t>
            </a:r>
            <a:r>
              <a:rPr lang="en-GB" sz="20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[Accessed on: 7.12.2023]</a:t>
            </a:r>
            <a:endParaRPr lang="en-IN"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rtl="0">
              <a:spcBef>
                <a:spcPts val="0"/>
              </a:spcBef>
              <a:spcAft>
                <a:spcPts val="0"/>
              </a:spcAft>
            </a:pPr>
            <a:endParaRPr lang="en-IN" sz="1200" dirty="0">
              <a:latin typeface="Times New Roman" panose="02020603050405020304" pitchFamily="18" charset="0"/>
              <a:cs typeface="Times New Roman" panose="02020603050405020304" pitchFamily="18" charset="0"/>
            </a:endParaRPr>
          </a:p>
        </p:txBody>
      </p:sp>
      <p:sp>
        <p:nvSpPr>
          <p:cNvPr id="4" name="AutoShape 2" descr="7-Eleven Logo and sign, new logo meaning and history, PNG, SV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97090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7-Eleven Logo and sign, new logo meaning and history, PNG, SV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386" name="Picture 2" descr="How To Make a Thank You Slide In PowerPoint - Slide Design">
            <a:extLst>
              <a:ext uri="{FF2B5EF4-FFF2-40B4-BE49-F238E27FC236}">
                <a16:creationId xmlns:a16="http://schemas.microsoft.com/office/drawing/2014/main" id="{56C9867B-15EE-8EAC-F875-790CF45F9D3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82" b="14400"/>
          <a:stretch/>
        </p:blipFill>
        <p:spPr bwMode="auto">
          <a:xfrm>
            <a:off x="307975" y="160337"/>
            <a:ext cx="11589983" cy="6369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085716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142</TotalTime>
  <Words>972</Words>
  <Application>Microsoft Office PowerPoint</Application>
  <PresentationFormat>Widescreen</PresentationFormat>
  <Paragraphs>56</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Organic</vt:lpstr>
      <vt:lpstr>PowerPoint Presentation</vt:lpstr>
      <vt:lpstr> Introduction</vt:lpstr>
      <vt:lpstr>Potential benefit of selected digital health promotion intervention for the target group</vt:lpstr>
      <vt:lpstr>(Contd.)</vt:lpstr>
      <vt:lpstr> Implications of digital health promotion interventions</vt:lpstr>
      <vt:lpstr>Conclusion </vt:lpstr>
      <vt:lpstr>(Contd.)</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 Case Study Presentation</dc:title>
  <dc:creator>karmakarswarupa1996@gmail.com</dc:creator>
  <cp:lastModifiedBy>Ayushi Patel</cp:lastModifiedBy>
  <cp:revision>91</cp:revision>
  <dcterms:created xsi:type="dcterms:W3CDTF">2023-11-07T16:10:10Z</dcterms:created>
  <dcterms:modified xsi:type="dcterms:W3CDTF">2023-12-07T15:03:57Z</dcterms:modified>
</cp:coreProperties>
</file>