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9" r:id="rId3"/>
    <p:sldId id="258" r:id="rId4"/>
    <p:sldId id="274" r:id="rId5"/>
    <p:sldId id="265" r:id="rId6"/>
    <p:sldId id="260" r:id="rId7"/>
    <p:sldId id="261" r:id="rId8"/>
    <p:sldId id="262" r:id="rId9"/>
    <p:sldId id="264" r:id="rId10"/>
    <p:sldId id="263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60" y="1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7796F-3F9F-4FB4-810E-63754FB1AAFA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952CC-04F7-4D0E-8876-B91DD86E2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424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952CC-04F7-4D0E-8876-B91DD86E20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119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311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585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320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783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815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887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245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958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100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746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7476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8210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602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82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023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826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139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4/23/2018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3125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mailto:CerberusLeadership@Cerberus.com" TargetMode="External"/><Relationship Id="rId2" Type="http://schemas.openxmlformats.org/officeDocument/2006/relationships/hyperlink" Target="mailto:CerberusSupport@Cerbrus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JamesCameron@Cerberus.com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nifestationmiracle.net/?hop=stingnexus" TargetMode="External"/><Relationship Id="rId13" Type="http://schemas.openxmlformats.org/officeDocument/2006/relationships/hyperlink" Target="https://www.o2.co.uk/shop/phones/apple/iphone-se" TargetMode="External"/><Relationship Id="rId3" Type="http://schemas.openxmlformats.org/officeDocument/2006/relationships/hyperlink" Target="http://corporatespeak.org/2018/03/24/the-genesis-of-new-leadership/" TargetMode="External"/><Relationship Id="rId7" Type="http://schemas.openxmlformats.org/officeDocument/2006/relationships/hyperlink" Target="http://blog.asadsaimon.com/human-resource-management/what-is-effective-communication/" TargetMode="External"/><Relationship Id="rId12" Type="http://schemas.openxmlformats.org/officeDocument/2006/relationships/hyperlink" Target="https://www.buzzfeed.com/talalansari/nokia-3130-is-back?utm_term=.gg6AAR07w#.scVbbenyJ" TargetMode="External"/><Relationship Id="rId2" Type="http://schemas.openxmlformats.org/officeDocument/2006/relationships/hyperlink" Target="https://freemasonrymatters.co.uk/famous-freemasons/famous-freemasons-arthur-duke-wellington-brother-arms/attachment/duke-of-wellington-battle-of-waterlo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kercommunications.com/leadership_skills.htm" TargetMode="External"/><Relationship Id="rId11" Type="http://schemas.openxmlformats.org/officeDocument/2006/relationships/hyperlink" Target="https://www.google.co.uk/search?q=brick+phone&amp;rlz=1C1GCEB_enGB772GB772&amp;source=lnms&amp;tbm=isch&amp;sa=X&amp;ved=0ahUKEwjG5IL_nNDaAhUkBsAKHV0mDYgQ_AUICigB&amp;biw=2560&amp;bih=1310#imgrc=eV8wAN_wPZOqPM" TargetMode="External"/><Relationship Id="rId5" Type="http://schemas.openxmlformats.org/officeDocument/2006/relationships/hyperlink" Target="http://www.artyfactory.com/art_appreciation/animals_in_art/pablo_picasso.htm" TargetMode="External"/><Relationship Id="rId10" Type="http://schemas.openxmlformats.org/officeDocument/2006/relationships/hyperlink" Target="http://teamsofdistinction.com/this-is-the-must-watch-olympic-sport-for-team-building-inspiration/" TargetMode="External"/><Relationship Id="rId4" Type="http://schemas.openxmlformats.org/officeDocument/2006/relationships/hyperlink" Target="http://freepngimg.com/png/25358--a-p-p-l-e-%20-l-o-g-o-%20-t-r-a-n-s-p-a-r-e-n-t-%20-i-m-a-g-e-" TargetMode="External"/><Relationship Id="rId9" Type="http://schemas.openxmlformats.org/officeDocument/2006/relationships/hyperlink" Target="http://likeateam.com/4-strong-characteristics-of-a-really-good-teamwork-coach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yfood.co.uk/penguins-sunbathing/" TargetMode="External"/><Relationship Id="rId2" Type="http://schemas.openxmlformats.org/officeDocument/2006/relationships/hyperlink" Target="https://www.google.co.uk/search?q=chameleon&amp;rlz=1C1GCEB_enGB772GB772&amp;source=lnms&amp;tbm=isch&amp;sa=X&amp;ved=0ahUKEwipkPjmndDaAhWrIMAKHYOUDuwQ_AUICigB&amp;biw=2560&amp;bih=1310#imgrc=Ni5IaDdIaw4jA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pepm.co.uk/trait-theory/" TargetMode="External"/><Relationship Id="rId5" Type="http://schemas.openxmlformats.org/officeDocument/2006/relationships/hyperlink" Target="https://www.alamy.com/stock-photo-modern-office-building-people-working-late-22724171.html" TargetMode="External"/><Relationship Id="rId4" Type="http://schemas.openxmlformats.org/officeDocument/2006/relationships/hyperlink" Target="https://chiefexecutive.net/2016-best-companies-for-leaders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65CFB-FD4B-42A7-B84A-34EDABC30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961" y="111525"/>
            <a:ext cx="9404723" cy="1400530"/>
          </a:xfrm>
        </p:spPr>
        <p:txBody>
          <a:bodyPr/>
          <a:lstStyle/>
          <a:p>
            <a:pPr algn="ctr"/>
            <a:r>
              <a:rPr lang="en-GB" dirty="0"/>
              <a:t>Cerberus </a:t>
            </a:r>
            <a:r>
              <a:rPr lang="en-GB" dirty="0" smtClean="0"/>
              <a:t>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57B130-793A-4F01-9FD2-40990AA7A2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08302" y="940282"/>
            <a:ext cx="4700039" cy="421933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Box 2"/>
          <p:cNvSpPr txBox="1"/>
          <p:nvPr/>
        </p:nvSpPr>
        <p:spPr>
          <a:xfrm>
            <a:off x="2025726" y="5581081"/>
            <a:ext cx="8297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For the leaders of tomorrow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42002" y="3244334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51855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03714" y="0"/>
            <a:ext cx="7090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What is Leadership?</a:t>
            </a:r>
            <a:endParaRPr lang="en-GB" sz="44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2" y="2924629"/>
            <a:ext cx="3272970" cy="217714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44" y="830400"/>
            <a:ext cx="3165927" cy="203327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821674" y="1023250"/>
            <a:ext cx="816428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Leadership is like the abominable snowman whose footprints are everywhere, but is nowhere to be seen.” (Bennis </a:t>
            </a:r>
            <a:r>
              <a:rPr lang="en-GB" sz="2400" dirty="0" smtClean="0"/>
              <a:t>2003</a:t>
            </a:r>
            <a:r>
              <a:rPr lang="en-GB" sz="2400" dirty="0" smtClean="0"/>
              <a:t>)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The </a:t>
            </a:r>
            <a:r>
              <a:rPr lang="en-GB" sz="2400" dirty="0"/>
              <a:t>art of motivating a group of people to act towards achieving a common goal</a:t>
            </a:r>
            <a:r>
              <a:rPr lang="en-GB" sz="2400" dirty="0" smtClean="0"/>
              <a:t>. (Ward 2017)</a:t>
            </a:r>
          </a:p>
          <a:p>
            <a:endParaRPr lang="en-GB" sz="2400" dirty="0"/>
          </a:p>
          <a:p>
            <a:r>
              <a:rPr lang="en-GB" sz="2400" dirty="0"/>
              <a:t>Leadership doesn’t automatically happen when you reach a certain pay grade.” (Kruse 2013) 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Leadership </a:t>
            </a:r>
            <a:r>
              <a:rPr lang="en-GB" sz="2400" dirty="0"/>
              <a:t>is lifting a person's vision to high sights, the raising of a person's performance to a higher standard, the building of a personality beyond its normal limitations.” (Drucker 1993)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790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B09FF-3BC7-40EB-8C53-2FE1A5521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285" y="-65315"/>
            <a:ext cx="9404723" cy="1400530"/>
          </a:xfrm>
        </p:spPr>
        <p:txBody>
          <a:bodyPr/>
          <a:lstStyle/>
          <a:p>
            <a:r>
              <a:rPr lang="en-GB" dirty="0"/>
              <a:t>Apple View on Leadership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07C03D-F123-4122-8DA2-36D76396D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20" y="700265"/>
            <a:ext cx="3736900" cy="24528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D53F00-34FB-4549-AA9E-BEE63280B6AF}"/>
              </a:ext>
            </a:extLst>
          </p:cNvPr>
          <p:cNvSpPr txBox="1"/>
          <p:nvPr/>
        </p:nvSpPr>
        <p:spPr>
          <a:xfrm>
            <a:off x="4156490" y="1400530"/>
            <a:ext cx="77995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 smtClean="0"/>
              <a:t>According </a:t>
            </a:r>
            <a:r>
              <a:rPr lang="en-GB" sz="2400" dirty="0"/>
              <a:t>to Apple leadership program “Apple values </a:t>
            </a:r>
            <a:r>
              <a:rPr lang="en-GB" sz="2400" dirty="0" smtClean="0"/>
              <a:t>simplicity </a:t>
            </a:r>
            <a:r>
              <a:rPr lang="en-GB" sz="2400" dirty="0"/>
              <a:t>just as Picassos did with his famous work The bull.” (Chen 2014)</a:t>
            </a:r>
          </a:p>
          <a:p>
            <a:pPr algn="l"/>
            <a:endParaRPr lang="en-GB" sz="2400" dirty="0"/>
          </a:p>
          <a:p>
            <a:r>
              <a:rPr lang="en-GB" sz="2400" dirty="0" smtClean="0"/>
              <a:t>Current leadership programs at </a:t>
            </a:r>
            <a:r>
              <a:rPr lang="en-GB" sz="2400" dirty="0"/>
              <a:t>Apple are </a:t>
            </a:r>
            <a:r>
              <a:rPr lang="en-GB" sz="2400" dirty="0" smtClean="0"/>
              <a:t>highly secretive and nicknamed indoctrination by staff (Chen 2014)</a:t>
            </a:r>
          </a:p>
          <a:p>
            <a:endParaRPr lang="en-GB" sz="2400" dirty="0"/>
          </a:p>
          <a:p>
            <a:r>
              <a:rPr lang="en-GB" sz="2400" dirty="0"/>
              <a:t> Apple runs its training in-house, year round.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Leadership programs focus on business objectives. </a:t>
            </a:r>
          </a:p>
          <a:p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0" y="3153139"/>
            <a:ext cx="4156489" cy="2731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07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46852" y="194365"/>
            <a:ext cx="6475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Trait theory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42" y="1453322"/>
            <a:ext cx="5415720" cy="33130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905002" y="1744130"/>
            <a:ext cx="59237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trait theory of leadership proposes that certain traits differentiate leaders from other individuals. Tests of trait theory, searching for the traits of effective leaders.” (Colbert, Judge, Choi and Wang </a:t>
            </a:r>
            <a:r>
              <a:rPr lang="en-GB" dirty="0" smtClean="0"/>
              <a:t>2012)</a:t>
            </a:r>
          </a:p>
          <a:p>
            <a:endParaRPr lang="en-GB" dirty="0"/>
          </a:p>
          <a:p>
            <a:r>
              <a:rPr lang="en-GB" dirty="0" smtClean="0"/>
              <a:t>Traits and skills make leaders successful </a:t>
            </a:r>
          </a:p>
          <a:p>
            <a:endParaRPr lang="en-GB" dirty="0"/>
          </a:p>
          <a:p>
            <a:r>
              <a:rPr lang="en-GB" dirty="0" smtClean="0"/>
              <a:t>Cerberus believes this works best for Apple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35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18834" y="116237"/>
            <a:ext cx="7950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What Cerberus can offer Apple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021451" y="1069383"/>
            <a:ext cx="5866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805" y="1069383"/>
            <a:ext cx="10132430" cy="42126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199" y="1294107"/>
            <a:ext cx="816541" cy="8795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3651" y="2266073"/>
            <a:ext cx="816935" cy="8878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3651" y="3239147"/>
            <a:ext cx="816935" cy="8535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805" y="4212219"/>
            <a:ext cx="816935" cy="878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40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0400" y="72571"/>
            <a:ext cx="633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Cerberus view on 4 key leadership skills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91" y="1213713"/>
            <a:ext cx="4762500" cy="26860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27093" y="1302072"/>
            <a:ext cx="54105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Innovative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Team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Adaptability   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32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199" y="0"/>
            <a:ext cx="6577782" cy="366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How we will developed these skills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51558" y="1154588"/>
            <a:ext cx="631230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Combination of </a:t>
            </a:r>
            <a:r>
              <a:rPr lang="en-GB" dirty="0" smtClean="0"/>
              <a:t>academic</a:t>
            </a:r>
            <a:r>
              <a:rPr lang="en-GB" dirty="0" smtClean="0"/>
              <a:t> </a:t>
            </a:r>
            <a:r>
              <a:rPr lang="en-GB" dirty="0" smtClean="0"/>
              <a:t>and activity based learning </a:t>
            </a:r>
          </a:p>
          <a:p>
            <a:endParaRPr lang="en-GB" dirty="0"/>
          </a:p>
          <a:p>
            <a:r>
              <a:rPr lang="en-GB" dirty="0" smtClean="0"/>
              <a:t>Cerberus approach brings two learning approach's together. Academic liberalism and </a:t>
            </a:r>
            <a:r>
              <a:rPr lang="en-GB" dirty="0" smtClean="0"/>
              <a:t>Experiential vocationalism</a:t>
            </a:r>
            <a:r>
              <a:rPr lang="en-GB" dirty="0" smtClean="0"/>
              <a:t> (Gold, Thorpe and Mumford 2010)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Candidates will be tested and certified by our qualified staff</a:t>
            </a:r>
          </a:p>
          <a:p>
            <a:endParaRPr lang="en-GB" dirty="0"/>
          </a:p>
          <a:p>
            <a:r>
              <a:rPr lang="en-GB" dirty="0" smtClean="0"/>
              <a:t>Course will take six months to complete </a:t>
            </a:r>
          </a:p>
          <a:p>
            <a:endParaRPr lang="en-GB" dirty="0"/>
          </a:p>
          <a:p>
            <a:r>
              <a:rPr lang="en-GB" dirty="0" smtClean="0"/>
              <a:t>Completed in off work hours </a:t>
            </a:r>
            <a:endParaRPr lang="en-GB" dirty="0"/>
          </a:p>
          <a:p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239" y="1344211"/>
            <a:ext cx="4444499" cy="331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97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66533" y="122201"/>
            <a:ext cx="591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How we improve communication skills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638098" y="1167229"/>
            <a:ext cx="63965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importance of body language. </a:t>
            </a:r>
          </a:p>
          <a:p>
            <a:endParaRPr lang="en-GB" dirty="0"/>
          </a:p>
          <a:p>
            <a:r>
              <a:rPr lang="en-GB" dirty="0" smtClean="0"/>
              <a:t>We emprise our students to listen, listen and listen.</a:t>
            </a:r>
          </a:p>
          <a:p>
            <a:endParaRPr lang="en-GB" dirty="0"/>
          </a:p>
          <a:p>
            <a:r>
              <a:rPr lang="en-GB" dirty="0" smtClean="0"/>
              <a:t>We use role play scenarios throughout the course</a:t>
            </a:r>
          </a:p>
          <a:p>
            <a:endParaRPr lang="en-GB" dirty="0"/>
          </a:p>
          <a:p>
            <a:r>
              <a:rPr lang="en-GB" dirty="0" smtClean="0"/>
              <a:t>To complete  this section all students will complete a role-play and presentations test</a:t>
            </a:r>
          </a:p>
          <a:p>
            <a:endParaRPr lang="en-GB" dirty="0"/>
          </a:p>
          <a:p>
            <a:r>
              <a:rPr lang="en-GB" dirty="0" smtClean="0"/>
              <a:t>Communication course first as the skill comes in handy later.</a:t>
            </a:r>
          </a:p>
          <a:p>
            <a:endParaRPr lang="en-GB" dirty="0" smtClean="0"/>
          </a:p>
          <a:p>
            <a:r>
              <a:rPr lang="en-GB" dirty="0" smtClean="0"/>
              <a:t>All students will receive expert teaching and support      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61" y="914401"/>
            <a:ext cx="4813368" cy="270018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62" y="3812261"/>
            <a:ext cx="4813367" cy="278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72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07229" y="236349"/>
            <a:ext cx="6203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There is no I in Team Work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036949" y="1019013"/>
            <a:ext cx="52694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Team work is critical for success in todays environment. </a:t>
            </a:r>
          </a:p>
          <a:p>
            <a:endParaRPr lang="en-GB" dirty="0"/>
          </a:p>
          <a:p>
            <a:r>
              <a:rPr lang="en-GB" dirty="0" smtClean="0"/>
              <a:t>Encourage socializing</a:t>
            </a:r>
          </a:p>
          <a:p>
            <a:endParaRPr lang="en-GB" dirty="0"/>
          </a:p>
          <a:p>
            <a:r>
              <a:rPr lang="en-GB" dirty="0" smtClean="0"/>
              <a:t>Leaders should actively involve their followers </a:t>
            </a:r>
          </a:p>
          <a:p>
            <a:endParaRPr lang="en-GB" dirty="0"/>
          </a:p>
          <a:p>
            <a:r>
              <a:rPr lang="en-GB" dirty="0" smtClean="0"/>
              <a:t>Task given within a team should be based on skill.</a:t>
            </a:r>
          </a:p>
          <a:p>
            <a:endParaRPr lang="en-GB" dirty="0"/>
          </a:p>
          <a:p>
            <a:r>
              <a:rPr lang="en-GB" dirty="0" smtClean="0"/>
              <a:t>Set defined goals. </a:t>
            </a:r>
          </a:p>
          <a:p>
            <a:endParaRPr lang="en-GB" dirty="0" smtClean="0"/>
          </a:p>
          <a:p>
            <a:r>
              <a:rPr lang="en-GB" dirty="0" smtClean="0"/>
              <a:t>Activity based learning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We use role-play exercise and swap members of the team around.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896" y="490605"/>
            <a:ext cx="3519267" cy="333157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327" y="3870195"/>
            <a:ext cx="4222474" cy="281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61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62100" y="266700"/>
            <a:ext cx="8221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How can Cerberus teach workers to be innovative.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774267" y="1240367"/>
            <a:ext cx="593513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Apple as business is known for innovation. </a:t>
            </a:r>
          </a:p>
          <a:p>
            <a:endParaRPr lang="en-GB" dirty="0"/>
          </a:p>
          <a:p>
            <a:r>
              <a:rPr lang="en-GB" dirty="0" smtClean="0"/>
              <a:t>We use project based learning methods.</a:t>
            </a:r>
          </a:p>
          <a:p>
            <a:endParaRPr lang="en-GB" dirty="0"/>
          </a:p>
          <a:p>
            <a:r>
              <a:rPr lang="en-GB" dirty="0" smtClean="0"/>
              <a:t>“This </a:t>
            </a:r>
            <a:r>
              <a:rPr lang="en-GB" dirty="0"/>
              <a:t>include developing a focused question, using solid, well crafted performance assessments, allowing for multiple solutions, enlisting community resources, and choosing engaging, meaningful themes for </a:t>
            </a:r>
            <a:r>
              <a:rPr lang="en-GB" dirty="0" smtClean="0"/>
              <a:t>projects</a:t>
            </a:r>
            <a:r>
              <a:rPr lang="en-GB" dirty="0" smtClean="0"/>
              <a:t>.” </a:t>
            </a:r>
            <a:r>
              <a:rPr lang="en-GB" dirty="0" smtClean="0"/>
              <a:t>(Markham 2013)</a:t>
            </a:r>
          </a:p>
          <a:p>
            <a:endParaRPr lang="en-GB" dirty="0" smtClean="0"/>
          </a:p>
          <a:p>
            <a:r>
              <a:rPr lang="en-GB" dirty="0" smtClean="0"/>
              <a:t>Teach concepts not facts</a:t>
            </a:r>
          </a:p>
          <a:p>
            <a:endParaRPr lang="en-GB" dirty="0"/>
          </a:p>
          <a:p>
            <a:r>
              <a:rPr lang="en-GB" dirty="0" smtClean="0"/>
              <a:t>Form teams not groups.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43" y="636032"/>
            <a:ext cx="1657350" cy="27622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4993" y="3398282"/>
            <a:ext cx="2126291" cy="1592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284" y="4990410"/>
            <a:ext cx="2736325" cy="143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84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04" y="0"/>
            <a:ext cx="10263753" cy="1400530"/>
          </a:xfrm>
        </p:spPr>
        <p:txBody>
          <a:bodyPr/>
          <a:lstStyle/>
          <a:p>
            <a:pPr algn="ctr"/>
            <a:r>
              <a:rPr lang="en-GB" sz="3600" dirty="0" smtClean="0"/>
              <a:t>How can we make people adaptable?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82" y="1036320"/>
            <a:ext cx="3891794" cy="21891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61295" y="1036320"/>
            <a:ext cx="619932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world is changing and even Apple could be left behind. </a:t>
            </a:r>
          </a:p>
          <a:p>
            <a:endParaRPr lang="en-GB" dirty="0"/>
          </a:p>
          <a:p>
            <a:r>
              <a:rPr lang="en-GB" dirty="0" smtClean="0"/>
              <a:t>Adaptability not just for new products but for new situations. </a:t>
            </a:r>
          </a:p>
          <a:p>
            <a:endParaRPr lang="en-GB" dirty="0"/>
          </a:p>
          <a:p>
            <a:r>
              <a:rPr lang="en-GB" dirty="0" smtClean="0"/>
              <a:t>Don’t </a:t>
            </a:r>
            <a:r>
              <a:rPr lang="en-GB" dirty="0"/>
              <a:t>get too attached to a single plan or strategy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Be curious and always ask questions.</a:t>
            </a:r>
          </a:p>
          <a:p>
            <a:endParaRPr lang="en-GB" dirty="0"/>
          </a:p>
          <a:p>
            <a:r>
              <a:rPr lang="en-GB" dirty="0" smtClean="0"/>
              <a:t>We push you out of your comfort zone.</a:t>
            </a:r>
          </a:p>
          <a:p>
            <a:endParaRPr lang="en-GB" dirty="0"/>
          </a:p>
          <a:p>
            <a:r>
              <a:rPr lang="en-GB" dirty="0" smtClean="0"/>
              <a:t>We employ an activity where we change the scenario rapidly. </a:t>
            </a:r>
          </a:p>
          <a:p>
            <a:endParaRPr lang="en-GB" dirty="0"/>
          </a:p>
          <a:p>
            <a:r>
              <a:rPr lang="en-GB" dirty="0" smtClean="0"/>
              <a:t>  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22" y="3489374"/>
            <a:ext cx="4118073" cy="2246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01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07210" y="58118"/>
            <a:ext cx="804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Why bother teaching staff to be leaders?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707250" y="759418"/>
            <a:ext cx="466111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Leaders offer guidance to all members of the team to ensure they are fulfilling their roles</a:t>
            </a:r>
            <a:r>
              <a:rPr lang="en-GB" dirty="0" smtClean="0"/>
              <a:t>. (Joseph 2017)</a:t>
            </a:r>
          </a:p>
          <a:p>
            <a:endParaRPr lang="en-GB" dirty="0"/>
          </a:p>
          <a:p>
            <a:r>
              <a:rPr lang="en-GB" dirty="0" smtClean="0"/>
              <a:t>Current leadership at Apple can not go on for ever. </a:t>
            </a:r>
          </a:p>
          <a:p>
            <a:endParaRPr lang="en-GB" dirty="0"/>
          </a:p>
          <a:p>
            <a:r>
              <a:rPr lang="en-GB" dirty="0" smtClean="0"/>
              <a:t>Can lead to the business being more productive </a:t>
            </a:r>
          </a:p>
          <a:p>
            <a:endParaRPr lang="en-GB" dirty="0"/>
          </a:p>
          <a:p>
            <a:r>
              <a:rPr lang="en-GB" dirty="0" smtClean="0"/>
              <a:t>If you don’t offer a chance fore your staff to become leaders others will.</a:t>
            </a:r>
          </a:p>
          <a:p>
            <a:endParaRPr lang="en-GB" dirty="0"/>
          </a:p>
          <a:p>
            <a:r>
              <a:rPr lang="en-GB" dirty="0" smtClean="0"/>
              <a:t>Lehman brothers</a:t>
            </a:r>
            <a:r>
              <a:rPr lang="en-GB" dirty="0"/>
              <a:t>, </a:t>
            </a:r>
            <a:r>
              <a:rPr lang="en-GB" dirty="0" smtClean="0"/>
              <a:t>Volkswagen, Toys R us, Blockbuster and RadioShack all suffered from poor leadership </a:t>
            </a:r>
          </a:p>
          <a:p>
            <a:endParaRPr lang="en-GB" dirty="0"/>
          </a:p>
          <a:p>
            <a:r>
              <a:rPr lang="en-GB" dirty="0" smtClean="0"/>
              <a:t>Even if staff do not become leaders skills still useful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22" y="988017"/>
            <a:ext cx="5432135" cy="334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74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6214" y="116237"/>
            <a:ext cx="7826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Why Chose Cerberus?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89536" y="671691"/>
            <a:ext cx="554839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quickly and </a:t>
            </a:r>
            <a:r>
              <a:rPr lang="en-GB" dirty="0" smtClean="0"/>
              <a:t>effectively </a:t>
            </a:r>
            <a:r>
              <a:rPr lang="en-GB" dirty="0" smtClean="0"/>
              <a:t>make sure your staff become experts in the 4 key skills.</a:t>
            </a:r>
          </a:p>
          <a:p>
            <a:endParaRPr lang="en-GB" dirty="0"/>
          </a:p>
          <a:p>
            <a:r>
              <a:rPr lang="en-GB" dirty="0" smtClean="0"/>
              <a:t>Cerberus citification is a promise of high quality. </a:t>
            </a:r>
          </a:p>
          <a:p>
            <a:endParaRPr lang="en-GB" dirty="0"/>
          </a:p>
          <a:p>
            <a:r>
              <a:rPr lang="en-GB" dirty="0" smtClean="0"/>
              <a:t>Our mixture of academic and activity based learning.</a:t>
            </a:r>
          </a:p>
          <a:p>
            <a:endParaRPr lang="en-GB" dirty="0" smtClean="0"/>
          </a:p>
          <a:p>
            <a:r>
              <a:rPr lang="en-GB" dirty="0" smtClean="0"/>
              <a:t>Our world class staff meet the highest of standards. </a:t>
            </a:r>
          </a:p>
          <a:p>
            <a:endParaRPr lang="en-GB" dirty="0"/>
          </a:p>
          <a:p>
            <a:r>
              <a:rPr lang="en-GB" dirty="0" smtClean="0"/>
              <a:t>Our post course support and retraining </a:t>
            </a:r>
          </a:p>
          <a:p>
            <a:endParaRPr lang="en-GB" dirty="0"/>
          </a:p>
          <a:p>
            <a:r>
              <a:rPr lang="en-GB" dirty="0" smtClean="0"/>
              <a:t>The world is changing and Cerberus changes with it. </a:t>
            </a:r>
          </a:p>
          <a:p>
            <a:endParaRPr lang="en-GB" dirty="0" smtClean="0"/>
          </a:p>
          <a:p>
            <a:r>
              <a:rPr lang="en-GB" dirty="0" smtClean="0"/>
              <a:t>We believe that anyone can be a leader.  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74% success when study by academics</a:t>
            </a:r>
            <a:r>
              <a:rPr lang="en-GB" dirty="0" smtClean="0"/>
              <a:t>. (</a:t>
            </a:r>
            <a:r>
              <a:rPr lang="en-GB" dirty="0" err="1" smtClean="0"/>
              <a:t>Rath</a:t>
            </a:r>
            <a:r>
              <a:rPr lang="en-GB" dirty="0" smtClean="0"/>
              <a:t> and Conchie 2008)</a:t>
            </a:r>
            <a:endParaRPr lang="en-GB" dirty="0"/>
          </a:p>
          <a:p>
            <a:r>
              <a:rPr lang="en-GB" dirty="0" smtClean="0"/>
              <a:t>  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17" y="1538205"/>
            <a:ext cx="5158526" cy="302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12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65329" y="220851"/>
            <a:ext cx="804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Contact Us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88756" y="1383224"/>
            <a:ext cx="946171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Email: </a:t>
            </a:r>
            <a:r>
              <a:rPr lang="en-GB" dirty="0" smtClean="0">
                <a:hlinkClick r:id="rId2"/>
              </a:rPr>
              <a:t>CerberusSupport@Cerbrus.com</a:t>
            </a:r>
            <a:endParaRPr lang="en-GB" dirty="0" smtClean="0"/>
          </a:p>
          <a:p>
            <a:r>
              <a:rPr lang="en-GB" dirty="0" smtClean="0"/>
              <a:t>           </a:t>
            </a:r>
            <a:r>
              <a:rPr lang="en-GB" dirty="0" smtClean="0">
                <a:hlinkClick r:id="rId3"/>
              </a:rPr>
              <a:t>CerberusLeadership@Cerberus.com</a:t>
            </a:r>
            <a:r>
              <a:rPr lang="en-GB" dirty="0" smtClean="0"/>
              <a:t> </a:t>
            </a:r>
          </a:p>
          <a:p>
            <a:r>
              <a:rPr lang="en-GB" dirty="0"/>
              <a:t> </a:t>
            </a:r>
            <a:r>
              <a:rPr lang="en-GB" dirty="0" smtClean="0"/>
              <a:t>          </a:t>
            </a:r>
            <a:r>
              <a:rPr lang="en-GB" dirty="0" smtClean="0">
                <a:hlinkClick r:id="rId4"/>
              </a:rPr>
              <a:t>JamesCameron@Cerberus.com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Phone number: 01267456742</a:t>
            </a:r>
          </a:p>
          <a:p>
            <a:endParaRPr lang="en-GB" dirty="0"/>
          </a:p>
          <a:p>
            <a:r>
              <a:rPr lang="en-GB" dirty="0" smtClean="0"/>
              <a:t>Facebook: Cerberus</a:t>
            </a:r>
          </a:p>
          <a:p>
            <a:endParaRPr lang="en-GB" dirty="0"/>
          </a:p>
          <a:p>
            <a:r>
              <a:rPr lang="en-GB" dirty="0" smtClean="0"/>
              <a:t>Twitter: @Cerberus</a:t>
            </a:r>
          </a:p>
          <a:p>
            <a:endParaRPr lang="en-GB" dirty="0"/>
          </a:p>
          <a:p>
            <a:r>
              <a:rPr lang="en-GB" dirty="0" smtClean="0"/>
              <a:t>Instagram @</a:t>
            </a:r>
            <a:r>
              <a:rPr lang="en-GB" dirty="0" err="1" smtClean="0"/>
              <a:t>CerberusUK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Address: 23 Blue-harbour square. City of London. E17AF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80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16404" y="0"/>
            <a:ext cx="9698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References  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831477" y="369332"/>
            <a:ext cx="961666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Warren G. Bennis (2003). Leaders: Strategies for Taking Charge. 3rd ed. New York City: HarperCollins. Page 25</a:t>
            </a:r>
            <a:r>
              <a:rPr lang="en-GB" sz="1000" dirty="0" smtClean="0"/>
              <a:t>.</a:t>
            </a:r>
          </a:p>
          <a:p>
            <a:endParaRPr lang="en-GB" sz="1000" dirty="0" smtClean="0"/>
          </a:p>
          <a:p>
            <a:r>
              <a:rPr lang="en-GB" sz="1000" dirty="0"/>
              <a:t>Amy E. Colbert, Timothy A. Judge, </a:t>
            </a:r>
            <a:r>
              <a:rPr lang="en-GB" sz="1000" dirty="0" err="1"/>
              <a:t>Daejeong</a:t>
            </a:r>
            <a:r>
              <a:rPr lang="en-GB" sz="1000" dirty="0"/>
              <a:t> Choi and Gang Wang . (2012). The Leadership Quarterly. Science direct . Volume 1 , Part(1), Page 1.5/03/2018.</a:t>
            </a:r>
          </a:p>
          <a:p>
            <a:endParaRPr lang="en-GB" sz="1000" dirty="0" smtClean="0"/>
          </a:p>
          <a:p>
            <a:r>
              <a:rPr lang="en-GB" sz="1000" dirty="0" smtClean="0"/>
              <a:t>Brian </a:t>
            </a:r>
            <a:r>
              <a:rPr lang="en-GB" sz="1000" dirty="0"/>
              <a:t>X Chen. (2014). Simplifying the Bull: How Picasso Helps to Teach Apple’s Style Inside Apple’s Internal Training Program. Available: https://www.nytimes.com/2014/08/11/technology/-inside-apples-internal-training-program-.html. Last accessed 20/04/2018.</a:t>
            </a:r>
          </a:p>
          <a:p>
            <a:endParaRPr lang="en-GB" sz="1000" dirty="0" smtClean="0"/>
          </a:p>
          <a:p>
            <a:r>
              <a:rPr lang="en-GB" sz="1000" dirty="0" smtClean="0"/>
              <a:t>Peter </a:t>
            </a:r>
            <a:r>
              <a:rPr lang="en-GB" sz="1000" dirty="0"/>
              <a:t>F. Drucker (1993). Management: Tasks, Responsibilities, Practices. 4th ed. Oxford : Butterworth-Heinemann. </a:t>
            </a:r>
            <a:r>
              <a:rPr lang="en-GB" sz="1000" dirty="0" smtClean="0"/>
              <a:t>65</a:t>
            </a:r>
          </a:p>
          <a:p>
            <a:endParaRPr lang="en-GB" sz="1000" dirty="0" smtClean="0"/>
          </a:p>
          <a:p>
            <a:r>
              <a:rPr lang="en-GB" sz="1000" dirty="0"/>
              <a:t>Jeff Gold, Richard Thorpe and Alan Mumford (2010). Leadership and management development . 5th ed. City of London: The Charted Institute of personnel development . </a:t>
            </a:r>
            <a:r>
              <a:rPr lang="en-GB" sz="1000" dirty="0" smtClean="0"/>
              <a:t>Page 21</a:t>
            </a:r>
            <a:endParaRPr lang="en-GB" sz="1000" dirty="0"/>
          </a:p>
          <a:p>
            <a:endParaRPr lang="en-GB" sz="1000" dirty="0" smtClean="0"/>
          </a:p>
          <a:p>
            <a:r>
              <a:rPr lang="en-GB" sz="1000" dirty="0"/>
              <a:t>Chris Joseph. (2017). Importance of a Leader In a Team. Available: http://smallbusiness.chron.com/importance-leader-team-52168.html. Last accessed 20/04/2018.</a:t>
            </a:r>
          </a:p>
          <a:p>
            <a:endParaRPr lang="en-GB" sz="1000" dirty="0" smtClean="0"/>
          </a:p>
          <a:p>
            <a:r>
              <a:rPr lang="en-GB" sz="1000" dirty="0" smtClean="0"/>
              <a:t>Kevin </a:t>
            </a:r>
            <a:r>
              <a:rPr lang="en-GB" sz="1000" dirty="0"/>
              <a:t>Kruse. (2013). What Is Leadership?. Available: https://www.forbes.com/sites/kevinkruse/2013/04/09/what-is-leadership/#10a57deb5b90. Last accessed 20/04/2018</a:t>
            </a:r>
            <a:r>
              <a:rPr lang="en-GB" sz="1000" dirty="0" smtClean="0"/>
              <a:t>.</a:t>
            </a:r>
          </a:p>
          <a:p>
            <a:endParaRPr lang="en-GB" sz="1000" dirty="0"/>
          </a:p>
          <a:p>
            <a:r>
              <a:rPr lang="en-GB" sz="1000" dirty="0"/>
              <a:t>Thom Markham. (2013). Ten Ways to Teach Innovation. Available: http://edge.ascd.org/blogpost/ten-ways-to-teach-innovation. Last accessed 20/04/2018</a:t>
            </a:r>
          </a:p>
          <a:p>
            <a:endParaRPr lang="en-GB" sz="1000" dirty="0" smtClean="0"/>
          </a:p>
          <a:p>
            <a:r>
              <a:rPr lang="en-GB" sz="1000" dirty="0" smtClean="0"/>
              <a:t>Tom </a:t>
            </a:r>
            <a:r>
              <a:rPr lang="en-GB" sz="1000" dirty="0" err="1"/>
              <a:t>Rath</a:t>
            </a:r>
            <a:r>
              <a:rPr lang="en-GB" sz="1000" dirty="0"/>
              <a:t> and Barry Conchie. (2008). Skill based leadership. Available: http://www.stevegladisleadershippartners.com/wp-content/uploads/2013/05/Strengths-Based-Leadership-FINAL.pdf. Last accessed 20/04/2018.</a:t>
            </a:r>
          </a:p>
          <a:p>
            <a:endParaRPr lang="en-GB" sz="1000" dirty="0"/>
          </a:p>
          <a:p>
            <a:r>
              <a:rPr lang="en-GB" sz="1000" dirty="0" smtClean="0"/>
              <a:t>Susan </a:t>
            </a:r>
            <a:r>
              <a:rPr lang="en-GB" sz="1000" dirty="0"/>
              <a:t>Ward. (2017). Leadership Definition What Is Leadership? And Can You Learn to Be a Good Leader</a:t>
            </a:r>
            <a:r>
              <a:rPr lang="en-GB" sz="1000" dirty="0" smtClean="0"/>
              <a:t>?.</a:t>
            </a:r>
          </a:p>
          <a:p>
            <a:r>
              <a:rPr lang="en-GB" sz="1000" dirty="0" smtClean="0"/>
              <a:t> </a:t>
            </a:r>
            <a:r>
              <a:rPr lang="en-GB" sz="1000" dirty="0"/>
              <a:t>Available: https://www.thebalancesmb.com/leadership-definition-2948275. Last accessed </a:t>
            </a:r>
            <a:r>
              <a:rPr lang="en-GB" sz="1000" dirty="0" smtClean="0"/>
              <a:t>20/04/2018</a:t>
            </a:r>
          </a:p>
          <a:p>
            <a:endParaRPr lang="en-GB" sz="1000" dirty="0" smtClean="0"/>
          </a:p>
          <a:p>
            <a:r>
              <a:rPr lang="en-GB" sz="1000" dirty="0"/>
              <a:t>Tom </a:t>
            </a:r>
            <a:r>
              <a:rPr lang="en-GB" sz="1000" dirty="0" err="1"/>
              <a:t>Rath</a:t>
            </a:r>
            <a:r>
              <a:rPr lang="en-GB" sz="1000" dirty="0"/>
              <a:t> and Barry Conchie. (2008). </a:t>
            </a:r>
            <a:r>
              <a:rPr lang="en-GB" sz="1000" dirty="0" err="1" smtClean="0"/>
              <a:t>Skillbased</a:t>
            </a:r>
            <a:r>
              <a:rPr lang="en-GB" sz="1000" dirty="0" smtClean="0"/>
              <a:t> </a:t>
            </a:r>
            <a:r>
              <a:rPr lang="en-GB" sz="1000" dirty="0"/>
              <a:t>leadership. Available: http://www.stevegladisleadershippartners.com/wp-content/uploads/2013/05/Strengths-Based-Leadership-FINAL.pdf. Last accessed 20/04/2018.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 smtClean="0"/>
              <a:t>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0035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22330" y="145774"/>
            <a:ext cx="5866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Images used:                                                                                                   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4610" y="454990"/>
            <a:ext cx="10946295" cy="11018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http://masseffect.wikia.com/wiki/File:Cerberus_Twitter_picture.png. Last Viewed </a:t>
            </a:r>
            <a:r>
              <a:rPr lang="en-GB" sz="1400" dirty="0" smtClean="0"/>
              <a:t>20/04/2018</a:t>
            </a:r>
          </a:p>
          <a:p>
            <a:endParaRPr lang="en-GB" sz="1400" dirty="0"/>
          </a:p>
          <a:p>
            <a:r>
              <a:rPr lang="en-GB" sz="1400" dirty="0">
                <a:hlinkClick r:id="rId2"/>
              </a:rPr>
              <a:t>https://freemasonrymatters.co.uk/famous-freemasons/famous-freemasons-arthur-duke-wellington-brother-arms/attachment/duke-of-wellington-battle-of-waterloo</a:t>
            </a:r>
            <a:r>
              <a:rPr lang="en-GB" sz="1400" dirty="0" smtClean="0">
                <a:hlinkClick r:id="rId2"/>
              </a:rPr>
              <a:t>/</a:t>
            </a:r>
            <a:r>
              <a:rPr lang="en-GB" sz="1400" dirty="0" smtClean="0"/>
              <a:t>. Last Viewed on 20/04/2018</a:t>
            </a:r>
          </a:p>
          <a:p>
            <a:endParaRPr lang="en-GB" sz="1400" dirty="0"/>
          </a:p>
          <a:p>
            <a:r>
              <a:rPr lang="en-GB" sz="1400" dirty="0">
                <a:hlinkClick r:id="rId3"/>
              </a:rPr>
              <a:t>http://corporatespeak.org/2018/03/24/the-genesis-of-new-leadership</a:t>
            </a:r>
            <a:r>
              <a:rPr lang="en-GB" sz="1400" dirty="0" smtClean="0">
                <a:hlinkClick r:id="rId3"/>
              </a:rPr>
              <a:t>/</a:t>
            </a:r>
            <a:r>
              <a:rPr lang="en-GB" sz="1400" dirty="0" smtClean="0"/>
              <a:t>. Last Viewed on 20/04/2018.</a:t>
            </a:r>
          </a:p>
          <a:p>
            <a:endParaRPr lang="en-GB" sz="1400" dirty="0"/>
          </a:p>
          <a:p>
            <a:r>
              <a:rPr lang="en-GB" sz="1400" dirty="0">
                <a:hlinkClick r:id="rId4"/>
              </a:rPr>
              <a:t>http://freepngimg.com/png/25358--a-p-p-l-e-%20-l-o-g-o-%20-t-r-a-n-s-p-a-r-e-n-t-%</a:t>
            </a:r>
            <a:r>
              <a:rPr lang="en-GB" sz="1400" dirty="0" smtClean="0">
                <a:hlinkClick r:id="rId4"/>
              </a:rPr>
              <a:t>20-i-m-a-g-e-</a:t>
            </a:r>
            <a:r>
              <a:rPr lang="en-GB" sz="1400" dirty="0" smtClean="0"/>
              <a:t>. Viewed on 20/04/2018</a:t>
            </a:r>
          </a:p>
          <a:p>
            <a:endParaRPr lang="en-GB" sz="1400" dirty="0" smtClean="0"/>
          </a:p>
          <a:p>
            <a:r>
              <a:rPr lang="en-GB" sz="1400" dirty="0" smtClean="0">
                <a:hlinkClick r:id="rId5"/>
              </a:rPr>
              <a:t>http</a:t>
            </a:r>
            <a:r>
              <a:rPr lang="en-GB" sz="1400" dirty="0">
                <a:hlinkClick r:id="rId5"/>
              </a:rPr>
              <a:t>://</a:t>
            </a:r>
            <a:r>
              <a:rPr lang="en-GB" sz="1400" dirty="0" smtClean="0">
                <a:hlinkClick r:id="rId5"/>
              </a:rPr>
              <a:t>www.artyfactory.com/art_appreciation/animals_in_art/pablo_picasso.htm</a:t>
            </a:r>
            <a:r>
              <a:rPr lang="en-GB" sz="1400" dirty="0" smtClean="0"/>
              <a:t>. Last viewed 20/04/2018</a:t>
            </a:r>
          </a:p>
          <a:p>
            <a:endParaRPr lang="en-GB" sz="1400" dirty="0"/>
          </a:p>
          <a:p>
            <a:r>
              <a:rPr lang="en-GB" sz="1400" dirty="0">
                <a:hlinkClick r:id="rId6"/>
              </a:rPr>
              <a:t>http://</a:t>
            </a:r>
            <a:r>
              <a:rPr lang="en-GB" sz="1400" dirty="0" smtClean="0">
                <a:hlinkClick r:id="rId6"/>
              </a:rPr>
              <a:t>www.bakercommunications.com/leadership_skills.htm</a:t>
            </a:r>
            <a:r>
              <a:rPr lang="en-GB" sz="1400" dirty="0" smtClean="0"/>
              <a:t>. Last Viewed on 20/04/2018</a:t>
            </a:r>
          </a:p>
          <a:p>
            <a:endParaRPr lang="en-GB" sz="1400" dirty="0"/>
          </a:p>
          <a:p>
            <a:r>
              <a:rPr lang="en-GB" sz="1400" dirty="0" smtClean="0"/>
              <a:t>https</a:t>
            </a:r>
            <a:r>
              <a:rPr lang="en-GB" sz="1400" dirty="0"/>
              <a:t>://www.rand.org/randeurope/research/projects/nihr-leadership-programme-evaluation.html. Last Viewed </a:t>
            </a:r>
            <a:r>
              <a:rPr lang="en-GB" sz="1400" dirty="0" smtClean="0"/>
              <a:t>20/04/2018. </a:t>
            </a:r>
          </a:p>
          <a:p>
            <a:endParaRPr lang="en-GB" sz="1400" dirty="0"/>
          </a:p>
          <a:p>
            <a:r>
              <a:rPr lang="en-GB" sz="1400" dirty="0">
                <a:hlinkClick r:id="rId7"/>
              </a:rPr>
              <a:t>http://blog.asadsaimon.com/human-resource-management/what-is-effective-communication</a:t>
            </a:r>
            <a:r>
              <a:rPr lang="en-GB" sz="1400" dirty="0" smtClean="0">
                <a:hlinkClick r:id="rId7"/>
              </a:rPr>
              <a:t>/</a:t>
            </a:r>
            <a:r>
              <a:rPr lang="en-GB" sz="1400" dirty="0" smtClean="0"/>
              <a:t>. Last viewed 20/04/2018</a:t>
            </a:r>
          </a:p>
          <a:p>
            <a:endParaRPr lang="en-GB" sz="1400" dirty="0"/>
          </a:p>
          <a:p>
            <a:r>
              <a:rPr lang="en-GB" sz="1400" dirty="0">
                <a:hlinkClick r:id="rId8"/>
              </a:rPr>
              <a:t>https://www.manifestationmiracle.net/?</a:t>
            </a:r>
            <a:r>
              <a:rPr lang="en-GB" sz="1400" dirty="0" smtClean="0">
                <a:hlinkClick r:id="rId8"/>
              </a:rPr>
              <a:t>hop=stingnexus</a:t>
            </a:r>
            <a:r>
              <a:rPr lang="en-GB" sz="1400" dirty="0" smtClean="0"/>
              <a:t>. Last viewed 20/04/2018</a:t>
            </a:r>
          </a:p>
          <a:p>
            <a:endParaRPr lang="en-GB" sz="1400" dirty="0"/>
          </a:p>
          <a:p>
            <a:r>
              <a:rPr lang="en-GB" sz="1400" dirty="0">
                <a:hlinkClick r:id="rId9"/>
              </a:rPr>
              <a:t>http://likeateam.com/4-strong-characteristics-of-a-really-good-teamwork-coach</a:t>
            </a:r>
            <a:r>
              <a:rPr lang="en-GB" sz="1400" dirty="0" smtClean="0">
                <a:hlinkClick r:id="rId9"/>
              </a:rPr>
              <a:t>/</a:t>
            </a:r>
            <a:r>
              <a:rPr lang="en-GB" sz="1400" dirty="0" smtClean="0"/>
              <a:t>. Last Viewed on 20/04/2018</a:t>
            </a:r>
          </a:p>
          <a:p>
            <a:endParaRPr lang="en-GB" sz="1400" dirty="0"/>
          </a:p>
          <a:p>
            <a:r>
              <a:rPr lang="en-GB" sz="1400" dirty="0">
                <a:hlinkClick r:id="rId10"/>
              </a:rPr>
              <a:t>http://teamsofdistinction.com/this-is-the-must-watch-olympic-sport-for-team-building-inspiration</a:t>
            </a:r>
            <a:r>
              <a:rPr lang="en-GB" sz="1400" dirty="0" smtClean="0">
                <a:hlinkClick r:id="rId10"/>
              </a:rPr>
              <a:t>/</a:t>
            </a:r>
            <a:r>
              <a:rPr lang="en-GB" sz="1400" dirty="0" smtClean="0"/>
              <a:t>. Last Viewed 20/04/2018</a:t>
            </a:r>
          </a:p>
          <a:p>
            <a:endParaRPr lang="en-GB" sz="1400" dirty="0"/>
          </a:p>
          <a:p>
            <a:r>
              <a:rPr lang="en-GB" sz="1400" dirty="0">
                <a:hlinkClick r:id="rId11"/>
              </a:rPr>
              <a:t>https://www.google.co.uk/search?q=brick+phone&amp;rlz=1C1GCEB_enGB772GB772&amp;source=lnms&amp;tbm=isch&amp;sa=X&amp;ved=0ahUKEwjG5IL_nNDaAhUkBsAKHV0mDYgQ_AUICigB&amp;biw=2560&amp;bih=1310#imgrc=eV8wAN_wPZOqPM</a:t>
            </a:r>
            <a:r>
              <a:rPr lang="en-GB" sz="1400" dirty="0" smtClean="0"/>
              <a:t>:. Last viewed on 20/04/2018</a:t>
            </a:r>
          </a:p>
          <a:p>
            <a:endParaRPr lang="en-GB" sz="1400" dirty="0" smtClean="0"/>
          </a:p>
          <a:p>
            <a:r>
              <a:rPr lang="en-GB" sz="1400" dirty="0">
                <a:hlinkClick r:id="rId12"/>
              </a:rPr>
              <a:t>https://www.buzzfeed.com/talalansari/nokia-3130-is-back?utm_term=.gg6AAR07w#.</a:t>
            </a:r>
            <a:r>
              <a:rPr lang="en-GB" sz="1400" dirty="0" smtClean="0">
                <a:hlinkClick r:id="rId12"/>
              </a:rPr>
              <a:t>scVbbenyJ</a:t>
            </a:r>
            <a:r>
              <a:rPr lang="en-GB" sz="1400" dirty="0" smtClean="0"/>
              <a:t>. Last Viewed on 20/04/2018</a:t>
            </a:r>
          </a:p>
          <a:p>
            <a:endParaRPr lang="en-GB" sz="1400" dirty="0"/>
          </a:p>
          <a:p>
            <a:r>
              <a:rPr lang="en-GB" sz="1400" dirty="0">
                <a:hlinkClick r:id="rId13"/>
              </a:rPr>
              <a:t>https://</a:t>
            </a:r>
            <a:r>
              <a:rPr lang="en-GB" sz="1400" dirty="0" smtClean="0">
                <a:hlinkClick r:id="rId13"/>
              </a:rPr>
              <a:t>www.o2.co.uk/shop/phones/apple/iphone-se</a:t>
            </a:r>
            <a:r>
              <a:rPr lang="en-GB" sz="1400" dirty="0" smtClean="0"/>
              <a:t>. Last viewed on 20/04/2018</a:t>
            </a:r>
            <a:endParaRPr lang="en-GB" sz="1400" dirty="0"/>
          </a:p>
          <a:p>
            <a:endParaRPr lang="en-GB" sz="1400" dirty="0" smtClean="0"/>
          </a:p>
          <a:p>
            <a:endParaRPr lang="en-GB" sz="1400" dirty="0"/>
          </a:p>
          <a:p>
            <a:endParaRPr lang="en-GB" sz="1400" dirty="0" smtClean="0"/>
          </a:p>
          <a:p>
            <a:endParaRPr lang="en-GB" sz="1400" dirty="0"/>
          </a:p>
          <a:p>
            <a:endParaRPr lang="en-GB" sz="1400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52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0383" y="353391"/>
            <a:ext cx="100804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2"/>
              </a:rPr>
              <a:t>https://www.google.co.uk/search?q=chameleon&amp;rlz=1C1GCEB_enGB772GB772&amp;source=lnms&amp;tbm=isch&amp;sa=X&amp;ved=0ahUKEwipkPjmndDaAhWrIMAKHYOUDuwQ_AUICigB&amp;biw=2560&amp;bih=1310#imgrc=Ni5IaDdIaw4jAM</a:t>
            </a:r>
            <a:r>
              <a:rPr lang="en-GB" sz="1400" dirty="0" smtClean="0"/>
              <a:t>: Last Viewed on 20/04/2018</a:t>
            </a:r>
          </a:p>
          <a:p>
            <a:endParaRPr lang="en-GB" sz="1400" dirty="0"/>
          </a:p>
          <a:p>
            <a:r>
              <a:rPr lang="en-GB" sz="1400" dirty="0">
                <a:hlinkClick r:id="rId3"/>
              </a:rPr>
              <a:t>https://www.healthyfood.co.uk/penguins-sunbathing</a:t>
            </a:r>
            <a:r>
              <a:rPr lang="en-GB" sz="1400" dirty="0" smtClean="0">
                <a:hlinkClick r:id="rId3"/>
              </a:rPr>
              <a:t>/</a:t>
            </a:r>
            <a:r>
              <a:rPr lang="en-GB" sz="1400" dirty="0" smtClean="0"/>
              <a:t>. Last viewed 20/04/2018</a:t>
            </a:r>
          </a:p>
          <a:p>
            <a:endParaRPr lang="en-GB" sz="1400" dirty="0"/>
          </a:p>
          <a:p>
            <a:r>
              <a:rPr lang="en-GB" sz="1400" dirty="0">
                <a:hlinkClick r:id="rId4"/>
              </a:rPr>
              <a:t>https://chiefexecutive.net/2016-best-companies-for-leaders</a:t>
            </a:r>
            <a:r>
              <a:rPr lang="en-GB" sz="1400" dirty="0" smtClean="0">
                <a:hlinkClick r:id="rId4"/>
              </a:rPr>
              <a:t>/</a:t>
            </a:r>
            <a:r>
              <a:rPr lang="en-GB" sz="1400" dirty="0" smtClean="0"/>
              <a:t>. Last viewed 20/04/2018</a:t>
            </a:r>
          </a:p>
          <a:p>
            <a:endParaRPr lang="en-GB" sz="1400" dirty="0"/>
          </a:p>
          <a:p>
            <a:r>
              <a:rPr lang="en-GB" sz="1400" dirty="0">
                <a:hlinkClick r:id="rId5"/>
              </a:rPr>
              <a:t>https://</a:t>
            </a:r>
            <a:r>
              <a:rPr lang="en-GB" sz="1400" dirty="0" smtClean="0">
                <a:hlinkClick r:id="rId5"/>
              </a:rPr>
              <a:t>www.alamy.com/stock-photo-modern-office-building-people-working-late-22724171.html</a:t>
            </a:r>
            <a:r>
              <a:rPr lang="en-GB" sz="1400" dirty="0" smtClean="0"/>
              <a:t>. Last viewed on</a:t>
            </a:r>
          </a:p>
          <a:p>
            <a:r>
              <a:rPr lang="en-GB" sz="1400" dirty="0" smtClean="0"/>
              <a:t> 20/04/2018</a:t>
            </a:r>
          </a:p>
          <a:p>
            <a:endParaRPr lang="en-GB" sz="1400" dirty="0"/>
          </a:p>
          <a:p>
            <a:r>
              <a:rPr lang="en-GB" sz="1400" dirty="0">
                <a:hlinkClick r:id="rId6"/>
              </a:rPr>
              <a:t>http://apepm.co.uk/trait-theory</a:t>
            </a:r>
            <a:r>
              <a:rPr lang="en-GB" sz="1400" dirty="0" smtClean="0">
                <a:hlinkClick r:id="rId6"/>
              </a:rPr>
              <a:t>/</a:t>
            </a:r>
            <a:r>
              <a:rPr lang="en-GB" sz="1400" dirty="0" smtClean="0"/>
              <a:t>. Last viewed 20/04/2018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188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08308" y="864031"/>
            <a:ext cx="70827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Presentation delivered by James Cameron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                                                Any Questions?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9190" y="1185990"/>
            <a:ext cx="5017443" cy="454801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91034" y="5622010"/>
            <a:ext cx="4161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the leaders of Tomorrow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1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741</TotalTime>
  <Words>1240</Words>
  <Application>Microsoft Office PowerPoint</Application>
  <PresentationFormat>Widescreen</PresentationFormat>
  <Paragraphs>234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 3</vt:lpstr>
      <vt:lpstr>Ion</vt:lpstr>
      <vt:lpstr>Cerberus  </vt:lpstr>
      <vt:lpstr>PowerPoint Presentation</vt:lpstr>
      <vt:lpstr>Apple View on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can we make people adaptable?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Cerberus Leadership Training</dc:title>
  <dc:creator>James Cameron (1501039)</dc:creator>
  <cp:lastModifiedBy>James Cameron (1501039)</cp:lastModifiedBy>
  <cp:revision>57</cp:revision>
  <dcterms:modified xsi:type="dcterms:W3CDTF">2018-04-23T13:49:22Z</dcterms:modified>
</cp:coreProperties>
</file>