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9"/>
  </p:notesMasterIdLst>
  <p:sldIdLst>
    <p:sldId id="256" r:id="rId5"/>
    <p:sldId id="257" r:id="rId6"/>
    <p:sldId id="261" r:id="rId7"/>
    <p:sldId id="273" r:id="rId8"/>
    <p:sldId id="263" r:id="rId9"/>
    <p:sldId id="264" r:id="rId10"/>
    <p:sldId id="269" r:id="rId11"/>
    <p:sldId id="266" r:id="rId12"/>
    <p:sldId id="267" r:id="rId13"/>
    <p:sldId id="270" r:id="rId14"/>
    <p:sldId id="268" r:id="rId15"/>
    <p:sldId id="271" r:id="rId16"/>
    <p:sldId id="262" r:id="rId17"/>
    <p:sldId id="272"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5607CE2-F524-AAB6-6B98-1DD48CDF7BA2}" name="Guest User" initials="GU" userId="S::urn:spo:anon#eb2537664f3d8d89a25a39f0eee50bd33cf0ea241260b62a1637082f6fa33aa9::"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AC04"/>
    <a:srgbClr val="FC0354"/>
    <a:srgbClr val="F41427"/>
    <a:srgbClr val="23157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D8F463-4BBC-A0EC-0E45-B396DC84CF83}" v="16" dt="2023-03-07T12:12:51.854"/>
    <p1510:client id="{317B1CE9-3D85-E297-EF8C-844D6EFB3A9E}" v="847" dt="2023-03-04T14:15:52.734"/>
    <p1510:client id="{45A76757-73E1-4EE7-EE21-A6EC1FEF5019}" v="10" dt="2023-03-06T13:58:25.630"/>
    <p1510:client id="{58A7D0E3-D7DC-32B7-F979-ACD99484071C}" v="6" dt="2023-03-09T12:36:51.601"/>
    <p1510:client id="{CFD3D255-A6DA-29EC-CF4B-8F574DB1A821}" v="1" dt="2021-12-02T11:42:45.9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0055" autoAdjust="0"/>
  </p:normalViewPr>
  <p:slideViewPr>
    <p:cSldViewPr snapToGrid="0" snapToObjects="1">
      <p:cViewPr varScale="1">
        <p:scale>
          <a:sx n="77" d="100"/>
          <a:sy n="77" d="100"/>
        </p:scale>
        <p:origin x="161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BA752-11D7-F948-B8D3-308FEFB9D21F}" type="datetimeFigureOut">
              <a:rPr lang="en-US" smtClean="0"/>
              <a:t>3/9/2023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C2477-61D7-F946-B35A-3E65E0D777E7}" type="slidenum">
              <a:rPr lang="en-US" smtClean="0"/>
              <a:t>‹#›</a:t>
            </a:fld>
            <a:endParaRPr lang="en-US"/>
          </a:p>
        </p:txBody>
      </p:sp>
    </p:spTree>
    <p:extLst>
      <p:ext uri="{BB962C8B-B14F-4D97-AF65-F5344CB8AC3E}">
        <p14:creationId xmlns:p14="http://schemas.microsoft.com/office/powerpoint/2010/main" val="347397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padlet.com/ahodgson22/cs4-ss1-activity-1-leadership-s6hlhiro4h6do3sm"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padlet.com/ahodgson22/cs4-ss1-activity-2-layers-of-leadership-f56s3xcw91a9wamv"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padlet.com/ahodgson22/cs4-ss1-activity-3-time-management-604rkm2l4nxhflie"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padlet.com/ahodgson22/cs4-ss4-activity-5-evaluating-evidencing-inclusive-practice-23ga5denlwpe67d0"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1</a:t>
            </a:fld>
            <a:endParaRPr lang="en-US"/>
          </a:p>
        </p:txBody>
      </p:sp>
    </p:spTree>
    <p:extLst>
      <p:ext uri="{BB962C8B-B14F-4D97-AF65-F5344CB8AC3E}">
        <p14:creationId xmlns:p14="http://schemas.microsoft.com/office/powerpoint/2010/main" val="1640097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Padlet link </a:t>
            </a:r>
            <a:r>
              <a:rPr lang="en-US" dirty="0">
                <a:hlinkClick r:id="rId3"/>
              </a:rPr>
              <a:t>https://padlet.com/ahodgson22/cs4-ss1-activity-1-leadership-s6hlhiro4h6do3sm</a:t>
            </a:r>
            <a:endParaRPr lang="en-US">
              <a:cs typeface="Calibri"/>
            </a:endParaRPr>
          </a:p>
        </p:txBody>
      </p:sp>
      <p:sp>
        <p:nvSpPr>
          <p:cNvPr id="4" name="Slide Number Placeholder 3"/>
          <p:cNvSpPr>
            <a:spLocks noGrp="1"/>
          </p:cNvSpPr>
          <p:nvPr>
            <p:ph type="sldNum" sz="quarter" idx="5"/>
          </p:nvPr>
        </p:nvSpPr>
        <p:spPr/>
        <p:txBody>
          <a:bodyPr/>
          <a:lstStyle/>
          <a:p>
            <a:fld id="{5EEC2477-61D7-F946-B35A-3E65E0D777E7}" type="slidenum">
              <a:rPr lang="en-US" smtClean="0"/>
              <a:t>5</a:t>
            </a:fld>
            <a:endParaRPr lang="en-US"/>
          </a:p>
        </p:txBody>
      </p:sp>
    </p:spTree>
    <p:extLst>
      <p:ext uri="{BB962C8B-B14F-4D97-AF65-F5344CB8AC3E}">
        <p14:creationId xmlns:p14="http://schemas.microsoft.com/office/powerpoint/2010/main" val="5985808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 </a:t>
            </a:r>
          </a:p>
        </p:txBody>
      </p:sp>
      <p:sp>
        <p:nvSpPr>
          <p:cNvPr id="4" name="Slide Number Placeholder 3"/>
          <p:cNvSpPr>
            <a:spLocks noGrp="1"/>
          </p:cNvSpPr>
          <p:nvPr>
            <p:ph type="sldNum" sz="quarter" idx="5"/>
          </p:nvPr>
        </p:nvSpPr>
        <p:spPr/>
        <p:txBody>
          <a:bodyPr/>
          <a:lstStyle/>
          <a:p>
            <a:fld id="{5EEC2477-61D7-F946-B35A-3E65E0D777E7}" type="slidenum">
              <a:rPr lang="en-US" smtClean="0"/>
              <a:t>6</a:t>
            </a:fld>
            <a:endParaRPr lang="en-US"/>
          </a:p>
        </p:txBody>
      </p:sp>
    </p:spTree>
    <p:extLst>
      <p:ext uri="{BB962C8B-B14F-4D97-AF65-F5344CB8AC3E}">
        <p14:creationId xmlns:p14="http://schemas.microsoft.com/office/powerpoint/2010/main" val="29802942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Padlet link </a:t>
            </a:r>
            <a:r>
              <a:rPr lang="en-GB" dirty="0">
                <a:hlinkClick r:id="rId3"/>
              </a:rPr>
              <a:t>https://padlet.com/ahodgson22/cs4-ss1-activity-2-layers-of-leadership-f56s3xcw91a9wamv</a:t>
            </a:r>
            <a:r>
              <a:rPr lang="en-GB" dirty="0"/>
              <a:t> </a:t>
            </a:r>
          </a:p>
        </p:txBody>
      </p:sp>
      <p:sp>
        <p:nvSpPr>
          <p:cNvPr id="4" name="Slide Number Placeholder 3"/>
          <p:cNvSpPr>
            <a:spLocks noGrp="1"/>
          </p:cNvSpPr>
          <p:nvPr>
            <p:ph type="sldNum" sz="quarter" idx="5"/>
          </p:nvPr>
        </p:nvSpPr>
        <p:spPr/>
        <p:txBody>
          <a:bodyPr/>
          <a:lstStyle/>
          <a:p>
            <a:fld id="{5EEC2477-61D7-F946-B35A-3E65E0D777E7}" type="slidenum">
              <a:rPr lang="en-US" smtClean="0"/>
              <a:t>7</a:t>
            </a:fld>
            <a:endParaRPr lang="en-US"/>
          </a:p>
        </p:txBody>
      </p:sp>
    </p:spTree>
    <p:extLst>
      <p:ext uri="{BB962C8B-B14F-4D97-AF65-F5344CB8AC3E}">
        <p14:creationId xmlns:p14="http://schemas.microsoft.com/office/powerpoint/2010/main" val="2292462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The importance of managing time carefully so that we are able to complete tasks competently and in an organised way.  Can discuss the value of the points noted on the slide. </a:t>
            </a:r>
          </a:p>
        </p:txBody>
      </p:sp>
      <p:sp>
        <p:nvSpPr>
          <p:cNvPr id="4" name="Slide Number Placeholder 3"/>
          <p:cNvSpPr>
            <a:spLocks noGrp="1"/>
          </p:cNvSpPr>
          <p:nvPr>
            <p:ph type="sldNum" sz="quarter" idx="5"/>
          </p:nvPr>
        </p:nvSpPr>
        <p:spPr/>
        <p:txBody>
          <a:bodyPr/>
          <a:lstStyle/>
          <a:p>
            <a:fld id="{5EEC2477-61D7-F946-B35A-3E65E0D777E7}" type="slidenum">
              <a:rPr lang="en-US" smtClean="0"/>
              <a:t>8</a:t>
            </a:fld>
            <a:endParaRPr lang="en-US"/>
          </a:p>
        </p:txBody>
      </p:sp>
    </p:spTree>
    <p:extLst>
      <p:ext uri="{BB962C8B-B14F-4D97-AF65-F5344CB8AC3E}">
        <p14:creationId xmlns:p14="http://schemas.microsoft.com/office/powerpoint/2010/main" val="13142774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a:cs typeface="Calibri"/>
              </a:rPr>
              <a:t>Padlet</a:t>
            </a:r>
            <a:r>
              <a:rPr lang="cy-GB" dirty="0">
                <a:cs typeface="Calibri"/>
              </a:rPr>
              <a:t> </a:t>
            </a:r>
            <a:r>
              <a:rPr lang="cy-GB" dirty="0" err="1">
                <a:cs typeface="Calibri"/>
              </a:rPr>
              <a:t>link</a:t>
            </a:r>
            <a:r>
              <a:rPr lang="cy-GB" dirty="0">
                <a:cs typeface="Calibri"/>
              </a:rPr>
              <a:t> </a:t>
            </a:r>
            <a:r>
              <a:rPr lang="cy-GB" dirty="0">
                <a:hlinkClick r:id="rId3"/>
              </a:rPr>
              <a:t>https://padlet.com/ahodgson22/cs4-ss1-activity-3-time-management-604rkm2l4nxhflie</a:t>
            </a:r>
            <a:r>
              <a:rPr lang="cy-GB" dirty="0"/>
              <a:t> </a:t>
            </a:r>
          </a:p>
        </p:txBody>
      </p:sp>
      <p:sp>
        <p:nvSpPr>
          <p:cNvPr id="4" name="Slide Number Placeholder 3"/>
          <p:cNvSpPr>
            <a:spLocks noGrp="1"/>
          </p:cNvSpPr>
          <p:nvPr>
            <p:ph type="sldNum" sz="quarter" idx="5"/>
          </p:nvPr>
        </p:nvSpPr>
        <p:spPr/>
        <p:txBody>
          <a:bodyPr/>
          <a:lstStyle/>
          <a:p>
            <a:fld id="{5EEC2477-61D7-F946-B35A-3E65E0D777E7}" type="slidenum">
              <a:rPr lang="en-US" smtClean="0"/>
              <a:t>9</a:t>
            </a:fld>
            <a:endParaRPr lang="en-US"/>
          </a:p>
        </p:txBody>
      </p:sp>
    </p:spTree>
    <p:extLst>
      <p:ext uri="{BB962C8B-B14F-4D97-AF65-F5344CB8AC3E}">
        <p14:creationId xmlns:p14="http://schemas.microsoft.com/office/powerpoint/2010/main" val="1084188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a:t>WG aim to transform </a:t>
            </a:r>
            <a:r>
              <a:rPr lang="cy-GB" dirty="0" err="1"/>
              <a:t>expectations</a:t>
            </a:r>
            <a:r>
              <a:rPr lang="cy-GB" dirty="0"/>
              <a:t>, </a:t>
            </a:r>
            <a:r>
              <a:rPr lang="cy-GB" dirty="0" err="1"/>
              <a:t>experiencs</a:t>
            </a:r>
            <a:r>
              <a:rPr lang="cy-GB" dirty="0"/>
              <a:t> </a:t>
            </a:r>
            <a:r>
              <a:rPr lang="cy-GB" dirty="0" err="1"/>
              <a:t>and</a:t>
            </a:r>
            <a:r>
              <a:rPr lang="cy-GB" dirty="0"/>
              <a:t> </a:t>
            </a:r>
            <a:r>
              <a:rPr lang="cy-GB" dirty="0" err="1"/>
              <a:t>outcomes</a:t>
            </a:r>
            <a:r>
              <a:rPr lang="cy-GB" dirty="0"/>
              <a:t> </a:t>
            </a:r>
            <a:r>
              <a:rPr lang="cy-GB" dirty="0" err="1"/>
              <a:t>for</a:t>
            </a:r>
            <a:r>
              <a:rPr lang="cy-GB" dirty="0"/>
              <a:t> children and young people with ALN via ALNET (2018) and ALN Code for Wales (2021). (https://gov.wales/sites/default/files/publications/2020-09/additional-learning-needs-aln-transformation-programme-guide.pdf)</a:t>
            </a:r>
          </a:p>
          <a:p>
            <a:endParaRPr lang="cy-GB" dirty="0"/>
          </a:p>
          <a:p>
            <a:r>
              <a:rPr lang="cy-GB" dirty="0" err="1"/>
              <a:t>How</a:t>
            </a:r>
            <a:r>
              <a:rPr lang="cy-GB" dirty="0"/>
              <a:t> do we </a:t>
            </a:r>
            <a:r>
              <a:rPr lang="cy-GB" dirty="0" err="1"/>
              <a:t>realise</a:t>
            </a:r>
            <a:r>
              <a:rPr lang="cy-GB" dirty="0"/>
              <a:t> the </a:t>
            </a:r>
            <a:r>
              <a:rPr lang="cy-GB" dirty="0" err="1"/>
              <a:t>aim</a:t>
            </a:r>
            <a:r>
              <a:rPr lang="cy-GB" dirty="0"/>
              <a:t> </a:t>
            </a:r>
            <a:r>
              <a:rPr lang="cy-GB" dirty="0" err="1"/>
              <a:t>in</a:t>
            </a:r>
            <a:r>
              <a:rPr lang="cy-GB" dirty="0"/>
              <a:t> </a:t>
            </a:r>
            <a:r>
              <a:rPr lang="cy-GB" dirty="0" err="1"/>
              <a:t>practice</a:t>
            </a:r>
            <a:r>
              <a:rPr lang="cy-GB" dirty="0"/>
              <a:t>?  The </a:t>
            </a:r>
            <a:r>
              <a:rPr lang="cy-GB" dirty="0" err="1"/>
              <a:t>legislation</a:t>
            </a:r>
            <a:r>
              <a:rPr lang="cy-GB" dirty="0"/>
              <a:t> </a:t>
            </a:r>
            <a:r>
              <a:rPr lang="cy-GB" dirty="0" err="1"/>
              <a:t>and</a:t>
            </a:r>
            <a:r>
              <a:rPr lang="cy-GB" dirty="0"/>
              <a:t> </a:t>
            </a:r>
            <a:r>
              <a:rPr lang="cy-GB" dirty="0" err="1"/>
              <a:t>statuory</a:t>
            </a:r>
            <a:r>
              <a:rPr lang="cy-GB" dirty="0"/>
              <a:t> </a:t>
            </a:r>
            <a:r>
              <a:rPr lang="cy-GB" dirty="0" err="1"/>
              <a:t>guidance</a:t>
            </a:r>
            <a:r>
              <a:rPr lang="cy-GB" dirty="0"/>
              <a:t> is </a:t>
            </a:r>
            <a:r>
              <a:rPr lang="cy-GB" dirty="0" err="1"/>
              <a:t>only</a:t>
            </a:r>
            <a:r>
              <a:rPr lang="cy-GB" dirty="0"/>
              <a:t> </a:t>
            </a:r>
            <a:r>
              <a:rPr lang="cy-GB" dirty="0" err="1"/>
              <a:t>one</a:t>
            </a:r>
            <a:r>
              <a:rPr lang="cy-GB" dirty="0"/>
              <a:t> </a:t>
            </a:r>
            <a:r>
              <a:rPr lang="cy-GB" dirty="0" err="1"/>
              <a:t>aspect</a:t>
            </a:r>
            <a:r>
              <a:rPr lang="cy-GB" dirty="0"/>
              <a:t>.  The ALN </a:t>
            </a:r>
            <a:r>
              <a:rPr lang="cy-GB" dirty="0" err="1"/>
              <a:t>transformation</a:t>
            </a:r>
            <a:r>
              <a:rPr lang="cy-GB" dirty="0"/>
              <a:t> </a:t>
            </a:r>
            <a:r>
              <a:rPr lang="cy-GB" dirty="0" err="1"/>
              <a:t>programme</a:t>
            </a:r>
            <a:r>
              <a:rPr lang="cy-GB" dirty="0"/>
              <a:t> </a:t>
            </a:r>
            <a:r>
              <a:rPr lang="cy-GB" dirty="0" err="1"/>
              <a:t>also</a:t>
            </a:r>
            <a:r>
              <a:rPr lang="cy-GB" dirty="0"/>
              <a:t> </a:t>
            </a:r>
            <a:r>
              <a:rPr lang="cy-GB" dirty="0" err="1"/>
              <a:t>focuses</a:t>
            </a:r>
            <a:r>
              <a:rPr lang="cy-GB" dirty="0"/>
              <a:t> </a:t>
            </a:r>
            <a:r>
              <a:rPr lang="cy-GB" dirty="0" err="1"/>
              <a:t>on</a:t>
            </a:r>
            <a:r>
              <a:rPr lang="cy-GB" dirty="0"/>
              <a:t> </a:t>
            </a:r>
            <a:r>
              <a:rPr lang="cy-GB" dirty="0" err="1"/>
              <a:t>skills</a:t>
            </a:r>
            <a:r>
              <a:rPr lang="cy-GB" dirty="0"/>
              <a:t> </a:t>
            </a:r>
            <a:r>
              <a:rPr lang="cy-GB" dirty="0" err="1"/>
              <a:t>development</a:t>
            </a:r>
            <a:r>
              <a:rPr lang="cy-GB" dirty="0"/>
              <a:t> </a:t>
            </a:r>
            <a:r>
              <a:rPr lang="cy-GB" dirty="0" err="1"/>
              <a:t>for</a:t>
            </a:r>
            <a:r>
              <a:rPr lang="cy-GB" dirty="0"/>
              <a:t> the </a:t>
            </a:r>
            <a:r>
              <a:rPr lang="cy-GB" dirty="0" err="1"/>
              <a:t>education</a:t>
            </a:r>
            <a:r>
              <a:rPr lang="cy-GB" dirty="0"/>
              <a:t> </a:t>
            </a:r>
            <a:r>
              <a:rPr lang="cy-GB" dirty="0" err="1"/>
              <a:t>workforce</a:t>
            </a:r>
            <a:r>
              <a:rPr lang="cy-GB" dirty="0"/>
              <a:t>, to </a:t>
            </a:r>
            <a:r>
              <a:rPr lang="cy-GB" dirty="0" err="1"/>
              <a:t>deliver</a:t>
            </a:r>
            <a:r>
              <a:rPr lang="cy-GB" dirty="0"/>
              <a:t> </a:t>
            </a:r>
            <a:r>
              <a:rPr lang="cy-GB" dirty="0" err="1"/>
              <a:t>effective</a:t>
            </a:r>
            <a:r>
              <a:rPr lang="cy-GB" dirty="0"/>
              <a:t> </a:t>
            </a:r>
            <a:r>
              <a:rPr lang="cy-GB" dirty="0" err="1"/>
              <a:t>support</a:t>
            </a:r>
            <a:r>
              <a:rPr lang="cy-GB" dirty="0"/>
              <a:t> </a:t>
            </a:r>
            <a:r>
              <a:rPr lang="cy-GB" dirty="0" err="1"/>
              <a:t>for</a:t>
            </a:r>
            <a:r>
              <a:rPr lang="cy-GB" dirty="0"/>
              <a:t> </a:t>
            </a:r>
            <a:r>
              <a:rPr lang="cy-GB" dirty="0" err="1"/>
              <a:t>learners</a:t>
            </a:r>
            <a:r>
              <a:rPr lang="cy-GB" dirty="0"/>
              <a:t> </a:t>
            </a:r>
            <a:r>
              <a:rPr lang="cy-GB" dirty="0" err="1"/>
              <a:t>with</a:t>
            </a:r>
            <a:r>
              <a:rPr lang="cy-GB" dirty="0"/>
              <a:t> ALN </a:t>
            </a:r>
            <a:r>
              <a:rPr lang="cy-GB" dirty="0" err="1"/>
              <a:t>in</a:t>
            </a:r>
            <a:r>
              <a:rPr lang="cy-GB" dirty="0"/>
              <a:t> the </a:t>
            </a:r>
            <a:r>
              <a:rPr lang="cy-GB" dirty="0" err="1"/>
              <a:t>classroom</a:t>
            </a:r>
            <a:r>
              <a:rPr lang="cy-GB" dirty="0"/>
              <a:t>, as well as </a:t>
            </a:r>
            <a:r>
              <a:rPr lang="cy-GB" dirty="0" err="1"/>
              <a:t>easier</a:t>
            </a:r>
            <a:r>
              <a:rPr lang="cy-GB" dirty="0"/>
              <a:t> </a:t>
            </a:r>
            <a:r>
              <a:rPr lang="cy-GB" dirty="0" err="1"/>
              <a:t>access</a:t>
            </a:r>
            <a:r>
              <a:rPr lang="cy-GB" dirty="0"/>
              <a:t> to </a:t>
            </a:r>
            <a:r>
              <a:rPr lang="cy-GB" dirty="0" err="1"/>
              <a:t>specialist</a:t>
            </a:r>
            <a:r>
              <a:rPr lang="cy-GB" dirty="0"/>
              <a:t> </a:t>
            </a:r>
            <a:r>
              <a:rPr lang="cy-GB" dirty="0" err="1"/>
              <a:t>support</a:t>
            </a:r>
            <a:r>
              <a:rPr lang="cy-GB" dirty="0"/>
              <a:t>, </a:t>
            </a:r>
            <a:r>
              <a:rPr lang="cy-GB" dirty="0" err="1"/>
              <a:t>information</a:t>
            </a:r>
            <a:r>
              <a:rPr lang="cy-GB" dirty="0"/>
              <a:t> </a:t>
            </a:r>
            <a:r>
              <a:rPr lang="cy-GB" dirty="0" err="1"/>
              <a:t>and</a:t>
            </a:r>
            <a:r>
              <a:rPr lang="cy-GB" dirty="0"/>
              <a:t> </a:t>
            </a:r>
            <a:r>
              <a:rPr lang="cy-GB" dirty="0" err="1"/>
              <a:t>advice</a:t>
            </a:r>
            <a:r>
              <a:rPr lang="cy-GB" dirty="0"/>
              <a:t>. </a:t>
            </a:r>
            <a:endParaRPr lang="cy-GB" dirty="0">
              <a:cs typeface="Calibri"/>
            </a:endParaRPr>
          </a:p>
          <a:p>
            <a:r>
              <a:rPr lang="cy-GB" dirty="0"/>
              <a:t>It requires a transformation of approaches and reframing our understanding of how to support learners with ALN. </a:t>
            </a:r>
          </a:p>
          <a:p>
            <a:endParaRPr lang="cy-GB" dirty="0"/>
          </a:p>
          <a:p>
            <a:r>
              <a:rPr lang="cy-GB" dirty="0"/>
              <a:t>This is a cultural change and involved developing the capacity of those within schools to reveal and challenge deeply entrenched, deficit views of difference.  The role of leaserchip is critical in sustaining changes in beliefs, value and practice. </a:t>
            </a:r>
          </a:p>
        </p:txBody>
      </p:sp>
      <p:sp>
        <p:nvSpPr>
          <p:cNvPr id="4" name="Slide Number Placeholder 3"/>
          <p:cNvSpPr>
            <a:spLocks noGrp="1"/>
          </p:cNvSpPr>
          <p:nvPr>
            <p:ph type="sldNum" sz="quarter" idx="5"/>
          </p:nvPr>
        </p:nvSpPr>
        <p:spPr/>
        <p:txBody>
          <a:bodyPr/>
          <a:lstStyle/>
          <a:p>
            <a:fld id="{5EEC2477-61D7-F946-B35A-3E65E0D777E7}" type="slidenum">
              <a:rPr lang="en-US" smtClean="0"/>
              <a:t>10</a:t>
            </a:fld>
            <a:endParaRPr lang="en-US"/>
          </a:p>
        </p:txBody>
      </p:sp>
    </p:spTree>
    <p:extLst>
      <p:ext uri="{BB962C8B-B14F-4D97-AF65-F5344CB8AC3E}">
        <p14:creationId xmlns:p14="http://schemas.microsoft.com/office/powerpoint/2010/main" val="10369543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5EEC2477-61D7-F946-B35A-3E65E0D777E7}" type="slidenum">
              <a:rPr lang="en-US" smtClean="0"/>
              <a:t>12</a:t>
            </a:fld>
            <a:endParaRPr lang="en-US"/>
          </a:p>
        </p:txBody>
      </p:sp>
    </p:spTree>
    <p:extLst>
      <p:ext uri="{BB962C8B-B14F-4D97-AF65-F5344CB8AC3E}">
        <p14:creationId xmlns:p14="http://schemas.microsoft.com/office/powerpoint/2010/main" val="5749830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In the asynchronous session you were asked how to evaluate and monitor staff performance in terms of inclusion.  Consider how you could evaluate the inclusivity of a setting as a whole.  What data and formal reporting tools and formats could you use which could be shared with the Governing Body and Local Authority as a way of evidencing the inclusion agenda of your setting and compliance with the ALN code for Wales. </a:t>
            </a:r>
          </a:p>
        </p:txBody>
      </p:sp>
      <p:sp>
        <p:nvSpPr>
          <p:cNvPr id="4" name="Slide Number Placeholder 3"/>
          <p:cNvSpPr>
            <a:spLocks noGrp="1"/>
          </p:cNvSpPr>
          <p:nvPr>
            <p:ph type="sldNum" sz="quarter" idx="5"/>
          </p:nvPr>
        </p:nvSpPr>
        <p:spPr/>
        <p:txBody>
          <a:bodyPr/>
          <a:lstStyle/>
          <a:p>
            <a:fld id="{5EEC2477-61D7-F946-B35A-3E65E0D777E7}" type="slidenum">
              <a:rPr lang="en-US" smtClean="0"/>
              <a:t>13</a:t>
            </a:fld>
            <a:endParaRPr lang="en-US"/>
          </a:p>
        </p:txBody>
      </p:sp>
    </p:spTree>
    <p:extLst>
      <p:ext uri="{BB962C8B-B14F-4D97-AF65-F5344CB8AC3E}">
        <p14:creationId xmlns:p14="http://schemas.microsoft.com/office/powerpoint/2010/main" val="30376047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cy-GB" dirty="0"/>
              <a:t>. </a:t>
            </a:r>
            <a:r>
              <a:rPr lang="cy-GB" dirty="0" err="1"/>
              <a:t>Link</a:t>
            </a:r>
            <a:r>
              <a:rPr lang="cy-GB" dirty="0"/>
              <a:t> to </a:t>
            </a:r>
            <a:r>
              <a:rPr lang="cy-GB" dirty="0" err="1"/>
              <a:t>padlet</a:t>
            </a:r>
            <a:r>
              <a:rPr lang="cy-GB" dirty="0"/>
              <a:t> </a:t>
            </a:r>
            <a:r>
              <a:rPr lang="cy-GB" dirty="0">
                <a:hlinkClick r:id="rId3"/>
              </a:rPr>
              <a:t>https://padlet.com/ahodgson22/cs4-ss4-activity-5-evaluating-evidencing-inclusive-practice-23ga5denlwpe67d0</a:t>
            </a:r>
            <a:r>
              <a:rPr lang="cy-GB" dirty="0"/>
              <a:t> </a:t>
            </a:r>
          </a:p>
        </p:txBody>
      </p:sp>
      <p:sp>
        <p:nvSpPr>
          <p:cNvPr id="4" name="Slide Number Placeholder 3"/>
          <p:cNvSpPr>
            <a:spLocks noGrp="1"/>
          </p:cNvSpPr>
          <p:nvPr>
            <p:ph type="sldNum" sz="quarter" idx="5"/>
          </p:nvPr>
        </p:nvSpPr>
        <p:spPr/>
        <p:txBody>
          <a:bodyPr/>
          <a:lstStyle/>
          <a:p>
            <a:fld id="{5EEC2477-61D7-F946-B35A-3E65E0D777E7}" type="slidenum">
              <a:rPr lang="en-US" smtClean="0"/>
              <a:t>14</a:t>
            </a:fld>
            <a:endParaRPr lang="en-US"/>
          </a:p>
        </p:txBody>
      </p:sp>
    </p:spTree>
    <p:extLst>
      <p:ext uri="{BB962C8B-B14F-4D97-AF65-F5344CB8AC3E}">
        <p14:creationId xmlns:p14="http://schemas.microsoft.com/office/powerpoint/2010/main" val="3069529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3/9/2023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56205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3/9/2023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0" y="0"/>
            <a:ext cx="9229501" cy="6955791"/>
          </a:xfrm>
          <a:prstGeom prst="rect">
            <a:avLst/>
          </a:prstGeom>
        </p:spPr>
      </p:pic>
    </p:spTree>
    <p:extLst>
      <p:ext uri="{BB962C8B-B14F-4D97-AF65-F5344CB8AC3E}">
        <p14:creationId xmlns:p14="http://schemas.microsoft.com/office/powerpoint/2010/main" val="1513117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DED699-838B-094B-9974-7EAD773EA11E}" type="datetimeFigureOut">
              <a:rPr lang="en-US" smtClean="0"/>
              <a:t>3/9/2023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019758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DED699-838B-094B-9974-7EAD773EA11E}" type="datetimeFigureOut">
              <a:rPr lang="en-US" smtClean="0"/>
              <a:t>3/9/2023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788671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5DED699-838B-094B-9974-7EAD773EA11E}" type="datetimeFigureOut">
              <a:rPr lang="en-US" smtClean="0"/>
              <a:t>3/9/2023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77474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5DED699-838B-094B-9974-7EAD773EA11E}" type="datetimeFigureOut">
              <a:rPr lang="en-US" smtClean="0"/>
              <a:t>3/9/2023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709812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DED699-838B-094B-9974-7EAD773EA11E}" type="datetimeFigureOut">
              <a:rPr lang="en-US" smtClean="0"/>
              <a:t>3/9/2023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913135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3/9/2023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238889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3/9/2023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67234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3/9/2023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977021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3/9/2023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068853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DED699-838B-094B-9974-7EAD773EA11E}" type="datetimeFigureOut">
              <a:rPr lang="en-US" smtClean="0"/>
              <a:t>3/9/2023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91FB2A-E4CB-6A46-862A-5012FBCB6341}" type="slidenum">
              <a:rPr lang="en-US" smtClean="0"/>
              <a:t>‹#›</a:t>
            </a:fld>
            <a:endParaRPr lang="en-US"/>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3"/>
          <a:stretch>
            <a:fillRect/>
          </a:stretch>
        </p:blipFill>
        <p:spPr>
          <a:xfrm>
            <a:off x="0" y="0"/>
            <a:ext cx="9229501" cy="6955791"/>
          </a:xfrm>
          <a:prstGeom prst="rect">
            <a:avLst/>
          </a:prstGeom>
        </p:spPr>
      </p:pic>
    </p:spTree>
    <p:extLst>
      <p:ext uri="{BB962C8B-B14F-4D97-AF65-F5344CB8AC3E}">
        <p14:creationId xmlns:p14="http://schemas.microsoft.com/office/powerpoint/2010/main" val="16104941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6.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764627" y="5664692"/>
            <a:ext cx="4054366" cy="1051226"/>
          </a:xfrm>
        </p:spPr>
        <p:txBody>
          <a:bodyPr>
            <a:normAutofit fontScale="90000"/>
          </a:bodyPr>
          <a:lstStyle/>
          <a:p>
            <a:pPr algn="l"/>
            <a:r>
              <a:rPr lang="en-US" sz="5300" dirty="0">
                <a:solidFill>
                  <a:schemeClr val="bg1"/>
                </a:solidFill>
                <a:latin typeface="Helvetica" pitchFamily="2" charset="0"/>
              </a:rPr>
              <a:t>Leadership and Management of ALN</a:t>
            </a:r>
            <a:br>
              <a:rPr lang="en-US" dirty="0">
                <a:solidFill>
                  <a:schemeClr val="bg1"/>
                </a:solidFill>
                <a:latin typeface="Helvetica" pitchFamily="2" charset="0"/>
              </a:rPr>
            </a:br>
            <a:r>
              <a:rPr lang="en-US" sz="3100" dirty="0">
                <a:solidFill>
                  <a:schemeClr val="bg1"/>
                </a:solidFill>
              </a:rPr>
              <a:t>Core Strand 4: Evaluate modes of effective leadership and management of ALN</a:t>
            </a:r>
            <a:br>
              <a:rPr lang="en-US" dirty="0">
                <a:solidFill>
                  <a:schemeClr val="bg1"/>
                </a:solidFill>
              </a:rPr>
            </a:br>
            <a:endParaRPr lang="en-US"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2968374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CBFF9-4D1E-4443-9296-E0257FD75C32}"/>
              </a:ext>
            </a:extLst>
          </p:cNvPr>
          <p:cNvSpPr>
            <a:spLocks noGrp="1"/>
          </p:cNvSpPr>
          <p:nvPr>
            <p:ph type="title"/>
          </p:nvPr>
        </p:nvSpPr>
        <p:spPr>
          <a:xfrm>
            <a:off x="501328" y="341977"/>
            <a:ext cx="7886700" cy="723680"/>
          </a:xfrm>
        </p:spPr>
        <p:txBody>
          <a:bodyPr/>
          <a:lstStyle/>
          <a:p>
            <a:r>
              <a:rPr lang="en-US" b="1" dirty="0">
                <a:latin typeface="Calibri"/>
                <a:cs typeface="Calibri"/>
              </a:rPr>
              <a:t>Core Strand Four Outcomes</a:t>
            </a:r>
          </a:p>
        </p:txBody>
      </p:sp>
      <p:sp>
        <p:nvSpPr>
          <p:cNvPr id="3" name="Content Placeholder 2">
            <a:extLst>
              <a:ext uri="{FF2B5EF4-FFF2-40B4-BE49-F238E27FC236}">
                <a16:creationId xmlns:a16="http://schemas.microsoft.com/office/drawing/2014/main" id="{78D98EFF-3A2D-0D4A-B0FC-6E663EE25E6C}"/>
              </a:ext>
            </a:extLst>
          </p:cNvPr>
          <p:cNvSpPr>
            <a:spLocks noGrp="1"/>
          </p:cNvSpPr>
          <p:nvPr>
            <p:ph idx="1"/>
          </p:nvPr>
        </p:nvSpPr>
        <p:spPr>
          <a:xfrm>
            <a:off x="501328" y="1119570"/>
            <a:ext cx="7412138" cy="4837474"/>
          </a:xfrm>
        </p:spPr>
        <p:txBody>
          <a:bodyPr vert="horz" lIns="91440" tIns="45720" rIns="91440" bIns="45720" rtlCol="0" anchor="t">
            <a:noAutofit/>
          </a:bodyPr>
          <a:lstStyle/>
          <a:p>
            <a:pPr marL="0" indent="0">
              <a:spcBef>
                <a:spcPts val="0"/>
              </a:spcBef>
              <a:spcAft>
                <a:spcPts val="1800"/>
              </a:spcAft>
              <a:buNone/>
            </a:pPr>
            <a:r>
              <a:rPr lang="en-US" sz="2400" dirty="0"/>
              <a:t>As we work through Core Strand 4 during our asynchronous and synchronous online Saturday sessions we will explore:</a:t>
            </a:r>
            <a:endParaRPr lang="en-US" sz="2400">
              <a:cs typeface="Calibri"/>
            </a:endParaRPr>
          </a:p>
          <a:p>
            <a:pPr>
              <a:spcBef>
                <a:spcPts val="0"/>
              </a:spcBef>
              <a:spcAft>
                <a:spcPts val="1800"/>
              </a:spcAft>
            </a:pPr>
            <a:r>
              <a:rPr lang="en-US" sz="2400" dirty="0">
                <a:solidFill>
                  <a:srgbClr val="FF0000"/>
                </a:solidFill>
              </a:rPr>
              <a:t>SS1:</a:t>
            </a:r>
            <a:r>
              <a:rPr lang="en-US" sz="2400" dirty="0"/>
              <a:t> Becoming a leader of inclusion: Personal planning, time management and delegation</a:t>
            </a:r>
            <a:endParaRPr lang="en-US" sz="2400">
              <a:cs typeface="Calibri"/>
            </a:endParaRPr>
          </a:p>
          <a:p>
            <a:pPr>
              <a:spcBef>
                <a:spcPts val="0"/>
              </a:spcBef>
              <a:spcAft>
                <a:spcPts val="1800"/>
              </a:spcAft>
            </a:pPr>
            <a:r>
              <a:rPr lang="en-US" sz="2400" dirty="0">
                <a:solidFill>
                  <a:srgbClr val="FF0000"/>
                </a:solidFill>
              </a:rPr>
              <a:t>SS2:</a:t>
            </a:r>
            <a:r>
              <a:rPr lang="en-US" sz="2400" dirty="0"/>
              <a:t> Becoming a manager of inclusion: Staff management and professional standards</a:t>
            </a:r>
            <a:endParaRPr lang="en-US" sz="2400">
              <a:cs typeface="Calibri"/>
            </a:endParaRPr>
          </a:p>
          <a:p>
            <a:pPr>
              <a:spcBef>
                <a:spcPts val="0"/>
              </a:spcBef>
              <a:spcAft>
                <a:spcPts val="1800"/>
              </a:spcAft>
            </a:pPr>
            <a:r>
              <a:rPr lang="en-US" sz="2400" dirty="0">
                <a:solidFill>
                  <a:srgbClr val="FF0000"/>
                </a:solidFill>
              </a:rPr>
              <a:t>SS3:</a:t>
            </a:r>
            <a:r>
              <a:rPr lang="en-US" sz="2400" dirty="0"/>
              <a:t> How to effect transformational change in school culture</a:t>
            </a:r>
            <a:endParaRPr lang="en-US" sz="2400">
              <a:cs typeface="Calibri"/>
            </a:endParaRPr>
          </a:p>
          <a:p>
            <a:pPr>
              <a:spcBef>
                <a:spcPts val="0"/>
              </a:spcBef>
              <a:spcAft>
                <a:spcPts val="1800"/>
              </a:spcAft>
            </a:pPr>
            <a:r>
              <a:rPr lang="en-US" sz="2400" dirty="0">
                <a:solidFill>
                  <a:srgbClr val="FF0000"/>
                </a:solidFill>
              </a:rPr>
              <a:t>SS4:</a:t>
            </a:r>
            <a:r>
              <a:rPr lang="en-US" sz="2400" dirty="0"/>
              <a:t> Leading through collaboration: how to self-evaluate schools processes and individual practice</a:t>
            </a:r>
            <a:endParaRPr lang="en-US" sz="2400" dirty="0">
              <a:cs typeface="Calibri"/>
            </a:endParaRPr>
          </a:p>
        </p:txBody>
      </p:sp>
    </p:spTree>
    <p:extLst>
      <p:ext uri="{BB962C8B-B14F-4D97-AF65-F5344CB8AC3E}">
        <p14:creationId xmlns:p14="http://schemas.microsoft.com/office/powerpoint/2010/main" val="2420140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0107F-20E7-9C4F-8D11-F0C6A116E3B2}"/>
              </a:ext>
            </a:extLst>
          </p:cNvPr>
          <p:cNvSpPr>
            <a:spLocks noGrp="1"/>
          </p:cNvSpPr>
          <p:nvPr>
            <p:ph type="title"/>
          </p:nvPr>
        </p:nvSpPr>
        <p:spPr>
          <a:xfrm>
            <a:off x="177237" y="399850"/>
            <a:ext cx="7886700" cy="1128794"/>
          </a:xfrm>
        </p:spPr>
        <p:txBody>
          <a:bodyPr/>
          <a:lstStyle/>
          <a:p>
            <a:r>
              <a:rPr lang="cy-GB" b="1" dirty="0">
                <a:latin typeface="Calibri"/>
                <a:cs typeface="Calibri"/>
              </a:rPr>
              <a:t>Recap – asynchronous content</a:t>
            </a:r>
          </a:p>
        </p:txBody>
      </p:sp>
      <p:sp>
        <p:nvSpPr>
          <p:cNvPr id="3" name="Content Placeholder 2">
            <a:extLst>
              <a:ext uri="{FF2B5EF4-FFF2-40B4-BE49-F238E27FC236}">
                <a16:creationId xmlns:a16="http://schemas.microsoft.com/office/drawing/2014/main" id="{A9F80A64-946D-3B4F-91F6-43E8D8056887}"/>
              </a:ext>
            </a:extLst>
          </p:cNvPr>
          <p:cNvSpPr>
            <a:spLocks noGrp="1"/>
          </p:cNvSpPr>
          <p:nvPr>
            <p:ph idx="1"/>
          </p:nvPr>
        </p:nvSpPr>
        <p:spPr>
          <a:xfrm>
            <a:off x="279734" y="1712619"/>
            <a:ext cx="7886700" cy="4351338"/>
          </a:xfrm>
        </p:spPr>
        <p:txBody>
          <a:bodyPr vert="horz" lIns="91440" tIns="45720" rIns="91440" bIns="45720" rtlCol="0" anchor="t">
            <a:normAutofit/>
          </a:bodyPr>
          <a:lstStyle/>
          <a:p>
            <a:pPr marL="0" indent="0">
              <a:buNone/>
            </a:pPr>
            <a:r>
              <a:rPr lang="en-GB" sz="2400" dirty="0"/>
              <a:t>During the asynchronous online sessions prior to meeting today we have considered a number of key areas linked to our understanding of what makes a good leader of ALN.  We have considered:</a:t>
            </a:r>
            <a:endParaRPr lang="en-GB" sz="2400" dirty="0">
              <a:cs typeface="Calibri"/>
            </a:endParaRPr>
          </a:p>
          <a:p>
            <a:pPr marL="0" indent="0">
              <a:buNone/>
            </a:pPr>
            <a:endParaRPr lang="en-GB" dirty="0"/>
          </a:p>
          <a:p>
            <a:pPr lvl="1"/>
            <a:r>
              <a:rPr lang="en-GB" dirty="0"/>
              <a:t>Essential qualities of a good leader and manager</a:t>
            </a:r>
            <a:endParaRPr lang="en-GB" dirty="0">
              <a:cs typeface="Calibri"/>
            </a:endParaRPr>
          </a:p>
          <a:p>
            <a:pPr lvl="1"/>
            <a:r>
              <a:rPr lang="en-GB" dirty="0"/>
              <a:t>The value of reflection</a:t>
            </a:r>
            <a:endParaRPr lang="en-GB" dirty="0">
              <a:cs typeface="Calibri"/>
            </a:endParaRPr>
          </a:p>
          <a:p>
            <a:pPr lvl="1"/>
            <a:r>
              <a:rPr lang="en-GB" dirty="0"/>
              <a:t>Role modelling behaviours</a:t>
            </a:r>
            <a:endParaRPr lang="en-GB" dirty="0">
              <a:cs typeface="Calibri"/>
            </a:endParaRPr>
          </a:p>
          <a:p>
            <a:pPr lvl="1"/>
            <a:r>
              <a:rPr lang="en-GB" dirty="0"/>
              <a:t>Effective communication</a:t>
            </a:r>
            <a:endParaRPr lang="en-GB" dirty="0">
              <a:cs typeface="Calibri"/>
            </a:endParaRPr>
          </a:p>
          <a:p>
            <a:pPr lvl="1"/>
            <a:r>
              <a:rPr lang="en-GB" dirty="0"/>
              <a:t>Time management</a:t>
            </a:r>
            <a:endParaRPr lang="en-GB" dirty="0">
              <a:cs typeface="Calibri"/>
            </a:endParaRPr>
          </a:p>
          <a:p>
            <a:endParaRPr lang="cy-GB" dirty="0"/>
          </a:p>
        </p:txBody>
      </p:sp>
    </p:spTree>
    <p:extLst>
      <p:ext uri="{BB962C8B-B14F-4D97-AF65-F5344CB8AC3E}">
        <p14:creationId xmlns:p14="http://schemas.microsoft.com/office/powerpoint/2010/main" val="2408480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D1754-95B1-4B91-A548-C9EC89CCDD07}"/>
              </a:ext>
            </a:extLst>
          </p:cNvPr>
          <p:cNvSpPr>
            <a:spLocks noGrp="1"/>
          </p:cNvSpPr>
          <p:nvPr>
            <p:ph type="title"/>
          </p:nvPr>
        </p:nvSpPr>
        <p:spPr>
          <a:xfrm>
            <a:off x="628650" y="365126"/>
            <a:ext cx="7886700" cy="804703"/>
          </a:xfrm>
        </p:spPr>
        <p:txBody>
          <a:bodyPr/>
          <a:lstStyle/>
          <a:p>
            <a:r>
              <a:rPr lang="en-GB" b="1" dirty="0">
                <a:latin typeface="Calibri"/>
                <a:cs typeface="Calibri"/>
              </a:rPr>
              <a:t>Key Readings</a:t>
            </a:r>
          </a:p>
        </p:txBody>
      </p:sp>
      <p:sp>
        <p:nvSpPr>
          <p:cNvPr id="3" name="Content Placeholder 2">
            <a:extLst>
              <a:ext uri="{FF2B5EF4-FFF2-40B4-BE49-F238E27FC236}">
                <a16:creationId xmlns:a16="http://schemas.microsoft.com/office/drawing/2014/main" id="{D9767E8B-F173-4B01-9B13-FADACCBB7658}"/>
              </a:ext>
            </a:extLst>
          </p:cNvPr>
          <p:cNvSpPr>
            <a:spLocks noGrp="1"/>
          </p:cNvSpPr>
          <p:nvPr>
            <p:ph idx="1"/>
          </p:nvPr>
        </p:nvSpPr>
        <p:spPr>
          <a:xfrm>
            <a:off x="628650" y="1235681"/>
            <a:ext cx="7886700" cy="4408847"/>
          </a:xfrm>
        </p:spPr>
        <p:txBody>
          <a:bodyPr vert="horz" lIns="91440" tIns="45720" rIns="91440" bIns="45720" rtlCol="0" anchor="t">
            <a:normAutofit/>
          </a:bodyPr>
          <a:lstStyle/>
          <a:p>
            <a:r>
              <a:rPr lang="en-GB" sz="2400" b="1" dirty="0"/>
              <a:t>The role of professional backgrounds on leadership qualities </a:t>
            </a:r>
            <a:r>
              <a:rPr lang="en-GB" sz="2400" dirty="0"/>
              <a:t>(Hitt &amp; Player, 2018)</a:t>
            </a:r>
            <a:endParaRPr lang="en-GB" sz="2400" dirty="0">
              <a:cs typeface="Calibri"/>
            </a:endParaRPr>
          </a:p>
          <a:p>
            <a:pPr marL="0" indent="0">
              <a:buNone/>
            </a:pPr>
            <a:r>
              <a:rPr lang="en-GB" sz="2400" dirty="0"/>
              <a:t>-Professional learning to develop leaders </a:t>
            </a:r>
          </a:p>
          <a:p>
            <a:pPr marL="0" indent="0">
              <a:buNone/>
            </a:pPr>
            <a:r>
              <a:rPr lang="en-GB" sz="2400" dirty="0"/>
              <a:t>-Practitioner disposition</a:t>
            </a:r>
          </a:p>
          <a:p>
            <a:pPr marL="0" indent="0">
              <a:buNone/>
            </a:pPr>
            <a:r>
              <a:rPr lang="en-GB" sz="2400" dirty="0"/>
              <a:t>-School context</a:t>
            </a:r>
          </a:p>
          <a:p>
            <a:pPr marL="0" indent="0">
              <a:buNone/>
            </a:pPr>
            <a:r>
              <a:rPr lang="en-GB" sz="2400" dirty="0"/>
              <a:t>-Professional background</a:t>
            </a:r>
          </a:p>
          <a:p>
            <a:pPr marL="0" indent="0">
              <a:buNone/>
            </a:pPr>
            <a:endParaRPr lang="en-GB" sz="2400" dirty="0"/>
          </a:p>
          <a:p>
            <a:r>
              <a:rPr lang="en-GB" sz="2400" b="1" dirty="0"/>
              <a:t>Using evidence-based teaching strategies </a:t>
            </a:r>
            <a:endParaRPr lang="en-GB" sz="2400" dirty="0">
              <a:ea typeface="+mn-lt"/>
              <a:cs typeface="+mn-lt"/>
            </a:endParaRPr>
          </a:p>
          <a:p>
            <a:pPr marL="0" indent="0">
              <a:buNone/>
            </a:pPr>
            <a:r>
              <a:rPr lang="en-GB" sz="2400" dirty="0">
                <a:ea typeface="+mn-lt"/>
                <a:cs typeface="+mn-lt"/>
              </a:rPr>
              <a:t>Chapter 6 Strategy 4: Collaborative teaching: ‘Become an Effective Team Player’</a:t>
            </a:r>
            <a:r>
              <a:rPr lang="en-GB" sz="2400" dirty="0"/>
              <a:t> (Mitchell, 2014).</a:t>
            </a:r>
            <a:endParaRPr lang="en-GB" sz="2400" dirty="0">
              <a:ea typeface="Calibri"/>
              <a:cs typeface="Calibri"/>
            </a:endParaRPr>
          </a:p>
        </p:txBody>
      </p:sp>
    </p:spTree>
    <p:extLst>
      <p:ext uri="{BB962C8B-B14F-4D97-AF65-F5344CB8AC3E}">
        <p14:creationId xmlns:p14="http://schemas.microsoft.com/office/powerpoint/2010/main" val="4196182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FF13CC8-21D2-0C4C-852D-54D613DE7E9F}"/>
              </a:ext>
            </a:extLst>
          </p:cNvPr>
          <p:cNvSpPr/>
          <p:nvPr/>
        </p:nvSpPr>
        <p:spPr>
          <a:xfrm>
            <a:off x="-602" y="0"/>
            <a:ext cx="9354205" cy="685800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fontAlgn="base"/>
            <a:endParaRPr lang="en-GB" sz="2800" dirty="0"/>
          </a:p>
          <a:p>
            <a:pPr fontAlgn="base"/>
            <a:endParaRPr lang="en-GB" sz="2800" dirty="0"/>
          </a:p>
          <a:p>
            <a:pPr fontAlgn="base"/>
            <a:r>
              <a:rPr lang="en-GB" sz="2800" b="1" dirty="0"/>
              <a:t>In breakout rooms, draw upon the pre-reading materials to discuss the following questions:</a:t>
            </a:r>
            <a:endParaRPr lang="en-GB" sz="2800" b="1" dirty="0">
              <a:cs typeface="Calibri"/>
            </a:endParaRPr>
          </a:p>
          <a:p>
            <a:endParaRPr lang="en-GB" sz="2800" b="1" dirty="0"/>
          </a:p>
          <a:p>
            <a:pPr marL="457200" indent="-457200" fontAlgn="base">
              <a:buFont typeface="Arial" panose="020B0604020202020204" pitchFamily="34" charset="0"/>
              <a:buChar char="•"/>
            </a:pPr>
            <a:r>
              <a:rPr lang="en-GB" sz="2400" dirty="0"/>
              <a:t>What are the qualities of a good leader of inclusion?  </a:t>
            </a:r>
            <a:endParaRPr lang="en-GB" sz="2400" dirty="0">
              <a:cs typeface="Calibri"/>
            </a:endParaRPr>
          </a:p>
          <a:p>
            <a:pPr marL="457200" indent="-457200" fontAlgn="base">
              <a:buFont typeface="Arial" panose="020B0604020202020204" pitchFamily="34" charset="0"/>
              <a:buChar char="•"/>
            </a:pPr>
            <a:r>
              <a:rPr lang="en-GB" sz="2400" dirty="0"/>
              <a:t>What are the practices required to lead for inclusion?  </a:t>
            </a:r>
            <a:endParaRPr lang="en-GB" sz="2400" dirty="0">
              <a:cs typeface="Calibri"/>
            </a:endParaRPr>
          </a:p>
          <a:p>
            <a:pPr marL="457200" indent="-457200" fontAlgn="base">
              <a:buFont typeface="Arial" panose="020B0604020202020204" pitchFamily="34" charset="0"/>
              <a:buChar char="•"/>
            </a:pPr>
            <a:r>
              <a:rPr lang="en-GB" sz="2400" dirty="0"/>
              <a:t>How do you demonstrate leadership qualities in your practice?  </a:t>
            </a:r>
            <a:endParaRPr lang="en-GB" sz="2400" dirty="0">
              <a:cs typeface="Calibri"/>
            </a:endParaRPr>
          </a:p>
          <a:p>
            <a:pPr marL="457200" indent="-457200" fontAlgn="base">
              <a:buFont typeface="Arial" panose="020B0604020202020204" pitchFamily="34" charset="0"/>
              <a:buChar char="•"/>
            </a:pPr>
            <a:r>
              <a:rPr lang="en-GB" sz="2400" dirty="0"/>
              <a:t>What key components do you need to achieve this?</a:t>
            </a:r>
            <a:endParaRPr lang="en-GB" sz="2400" dirty="0">
              <a:cs typeface="Calibri"/>
            </a:endParaRPr>
          </a:p>
          <a:p>
            <a:pPr fontAlgn="base"/>
            <a:endParaRPr lang="en-GB" sz="2800" dirty="0"/>
          </a:p>
          <a:p>
            <a:pPr fontAlgn="base"/>
            <a:endParaRPr lang="en-GB" sz="2800" b="1" dirty="0">
              <a:cs typeface="Calibri"/>
            </a:endParaRPr>
          </a:p>
          <a:p>
            <a:pPr algn="ctr"/>
            <a:endParaRPr lang="en-US" b="1" dirty="0"/>
          </a:p>
        </p:txBody>
      </p:sp>
      <p:sp>
        <p:nvSpPr>
          <p:cNvPr id="4" name="TextBox 3">
            <a:extLst>
              <a:ext uri="{FF2B5EF4-FFF2-40B4-BE49-F238E27FC236}">
                <a16:creationId xmlns:a16="http://schemas.microsoft.com/office/drawing/2014/main" id="{43FC0C06-021F-0344-A685-E47B03C6ACF0}"/>
              </a:ext>
            </a:extLst>
          </p:cNvPr>
          <p:cNvSpPr txBox="1"/>
          <p:nvPr/>
        </p:nvSpPr>
        <p:spPr>
          <a:xfrm>
            <a:off x="1012515" y="257718"/>
            <a:ext cx="7326474" cy="1138773"/>
          </a:xfrm>
          <a:prstGeom prst="rect">
            <a:avLst/>
          </a:prstGeom>
          <a:noFill/>
        </p:spPr>
        <p:txBody>
          <a:bodyPr wrap="square" lIns="91440" tIns="45720" rIns="91440" bIns="45720" rtlCol="0" anchor="t">
            <a:spAutoFit/>
          </a:bodyPr>
          <a:lstStyle/>
          <a:p>
            <a:pPr algn="ctr"/>
            <a:r>
              <a:rPr lang="en-GB" sz="4000" b="1" dirty="0">
                <a:solidFill>
                  <a:schemeClr val="bg1"/>
                </a:solidFill>
              </a:rPr>
              <a:t>Activity</a:t>
            </a:r>
            <a:r>
              <a:rPr lang="cy-GB" sz="4000" b="1" dirty="0">
                <a:solidFill>
                  <a:schemeClr val="bg1"/>
                </a:solidFill>
              </a:rPr>
              <a:t> 1: SS1 </a:t>
            </a:r>
            <a:r>
              <a:rPr lang="cy-GB" sz="4000" b="1" dirty="0" err="1">
                <a:solidFill>
                  <a:schemeClr val="bg1"/>
                </a:solidFill>
              </a:rPr>
              <a:t>Leadership</a:t>
            </a:r>
            <a:endParaRPr lang="en-US" dirty="0" err="1">
              <a:solidFill>
                <a:schemeClr val="bg1"/>
              </a:solidFill>
            </a:endParaRPr>
          </a:p>
          <a:p>
            <a:pPr algn="ctr"/>
            <a:r>
              <a:rPr lang="cy-GB" sz="2800" b="1" dirty="0">
                <a:solidFill>
                  <a:schemeClr val="bg1"/>
                </a:solidFill>
              </a:rPr>
              <a:t>(15 </a:t>
            </a:r>
            <a:r>
              <a:rPr lang="cy-GB" sz="2800" b="1" dirty="0" err="1">
                <a:solidFill>
                  <a:schemeClr val="bg1"/>
                </a:solidFill>
              </a:rPr>
              <a:t>minutes</a:t>
            </a:r>
            <a:r>
              <a:rPr lang="cy-GB" sz="2800" b="1" dirty="0">
                <a:solidFill>
                  <a:schemeClr val="bg1"/>
                </a:solidFill>
              </a:rPr>
              <a:t>) </a:t>
            </a:r>
            <a:endParaRPr lang="cy-GB" sz="2800">
              <a:solidFill>
                <a:schemeClr val="bg1"/>
              </a:solidFill>
            </a:endParaRPr>
          </a:p>
        </p:txBody>
      </p:sp>
      <p:pic>
        <p:nvPicPr>
          <p:cNvPr id="5" name="Picture 7" descr="Qr code&#10;&#10;Description automatically generated">
            <a:extLst>
              <a:ext uri="{FF2B5EF4-FFF2-40B4-BE49-F238E27FC236}">
                <a16:creationId xmlns:a16="http://schemas.microsoft.com/office/drawing/2014/main" id="{DE8963B9-1A81-8537-146F-835251F3ADA9}"/>
              </a:ext>
            </a:extLst>
          </p:cNvPr>
          <p:cNvPicPr>
            <a:picLocks noChangeAspect="1"/>
          </p:cNvPicPr>
          <p:nvPr/>
        </p:nvPicPr>
        <p:blipFill>
          <a:blip r:embed="rId3"/>
          <a:stretch>
            <a:fillRect/>
          </a:stretch>
        </p:blipFill>
        <p:spPr>
          <a:xfrm>
            <a:off x="6126480" y="5185954"/>
            <a:ext cx="1593669" cy="1593669"/>
          </a:xfrm>
          <a:prstGeom prst="rect">
            <a:avLst/>
          </a:prstGeom>
        </p:spPr>
      </p:pic>
      <p:sp>
        <p:nvSpPr>
          <p:cNvPr id="8" name="TextBox 7">
            <a:extLst>
              <a:ext uri="{FF2B5EF4-FFF2-40B4-BE49-F238E27FC236}">
                <a16:creationId xmlns:a16="http://schemas.microsoft.com/office/drawing/2014/main" id="{932DC83E-363F-CA4A-B3EF-683E2FE47FF0}"/>
              </a:ext>
            </a:extLst>
          </p:cNvPr>
          <p:cNvSpPr txBox="1"/>
          <p:nvPr/>
        </p:nvSpPr>
        <p:spPr>
          <a:xfrm>
            <a:off x="881742" y="5290457"/>
            <a:ext cx="519901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FFFFFF"/>
                </a:solidFill>
                <a:ea typeface="+mn-lt"/>
                <a:cs typeface="+mn-lt"/>
              </a:rPr>
              <a:t>Identify a scribe to capture some key discussion points on the </a:t>
            </a:r>
            <a:r>
              <a:rPr lang="en-GB" sz="2800" b="1" dirty="0" err="1">
                <a:solidFill>
                  <a:srgbClr val="FFFFFF"/>
                </a:solidFill>
                <a:ea typeface="+mn-lt"/>
                <a:cs typeface="+mn-lt"/>
              </a:rPr>
              <a:t>padlet</a:t>
            </a:r>
            <a:endParaRPr lang="en-US" sz="2800">
              <a:solidFill>
                <a:srgbClr val="FFFFFF"/>
              </a:solidFill>
              <a:cs typeface="Calibri"/>
            </a:endParaRPr>
          </a:p>
        </p:txBody>
      </p:sp>
      <p:pic>
        <p:nvPicPr>
          <p:cNvPr id="9" name="Graphic 9" descr="Arrow: Slight curve with solid fill">
            <a:extLst>
              <a:ext uri="{FF2B5EF4-FFF2-40B4-BE49-F238E27FC236}">
                <a16:creationId xmlns:a16="http://schemas.microsoft.com/office/drawing/2014/main" id="{85A28C9C-DAB7-8D9F-84B5-4D2A6FB6DFE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63886" y="5669280"/>
            <a:ext cx="914400" cy="914400"/>
          </a:xfrm>
          <a:prstGeom prst="rect">
            <a:avLst/>
          </a:prstGeom>
        </p:spPr>
      </p:pic>
    </p:spTree>
    <p:extLst>
      <p:ext uri="{BB962C8B-B14F-4D97-AF65-F5344CB8AC3E}">
        <p14:creationId xmlns:p14="http://schemas.microsoft.com/office/powerpoint/2010/main" val="3779717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0107F-20E7-9C4F-8D11-F0C6A116E3B2}"/>
              </a:ext>
            </a:extLst>
          </p:cNvPr>
          <p:cNvSpPr>
            <a:spLocks noGrp="1"/>
          </p:cNvSpPr>
          <p:nvPr>
            <p:ph type="title"/>
          </p:nvPr>
        </p:nvSpPr>
        <p:spPr>
          <a:xfrm>
            <a:off x="367393" y="195309"/>
            <a:ext cx="7041087" cy="1338625"/>
          </a:xfrm>
        </p:spPr>
        <p:txBody>
          <a:bodyPr>
            <a:normAutofit/>
          </a:bodyPr>
          <a:lstStyle/>
          <a:p>
            <a:pPr algn="ctr"/>
            <a:r>
              <a:rPr lang="en-GB" sz="4000" b="1" dirty="0">
                <a:latin typeface="Calibri"/>
                <a:cs typeface="Calibri"/>
              </a:rPr>
              <a:t>Developing Strategic Leadership Practice</a:t>
            </a:r>
          </a:p>
        </p:txBody>
      </p:sp>
      <p:sp>
        <p:nvSpPr>
          <p:cNvPr id="3" name="Content Placeholder 2">
            <a:extLst>
              <a:ext uri="{FF2B5EF4-FFF2-40B4-BE49-F238E27FC236}">
                <a16:creationId xmlns:a16="http://schemas.microsoft.com/office/drawing/2014/main" id="{A9F80A64-946D-3B4F-91F6-43E8D8056887}"/>
              </a:ext>
            </a:extLst>
          </p:cNvPr>
          <p:cNvSpPr>
            <a:spLocks noGrp="1"/>
          </p:cNvSpPr>
          <p:nvPr>
            <p:ph idx="1"/>
          </p:nvPr>
        </p:nvSpPr>
        <p:spPr>
          <a:xfrm>
            <a:off x="366240" y="1667540"/>
            <a:ext cx="7693520" cy="4351338"/>
          </a:xfrm>
        </p:spPr>
        <p:txBody>
          <a:bodyPr vert="horz" lIns="91440" tIns="45720" rIns="91440" bIns="45720" rtlCol="0" anchor="t">
            <a:normAutofit/>
          </a:bodyPr>
          <a:lstStyle/>
          <a:p>
            <a:pPr marL="0" indent="0">
              <a:buNone/>
            </a:pPr>
            <a:r>
              <a:rPr lang="en-US" b="1" i="1" dirty="0"/>
              <a:t>SS1 asynchronous task Activity 4...</a:t>
            </a:r>
          </a:p>
          <a:p>
            <a:r>
              <a:rPr lang="en-US" sz="2400" dirty="0"/>
              <a:t>Note the key responsibility of each member of staff within the layer and how they demonstrate leadership qualities. </a:t>
            </a:r>
            <a:endParaRPr lang="en-US" sz="2400" dirty="0">
              <a:cs typeface="Calibri"/>
            </a:endParaRPr>
          </a:p>
          <a:p>
            <a:r>
              <a:rPr lang="en-US" sz="2400" dirty="0"/>
              <a:t>What does each level of leadership achieve?</a:t>
            </a:r>
            <a:endParaRPr lang="en-US" sz="2400" dirty="0">
              <a:cs typeface="Calibri"/>
            </a:endParaRPr>
          </a:p>
          <a:p>
            <a:r>
              <a:rPr lang="en-US" sz="2400" dirty="0"/>
              <a:t>How does this contribute to the overall ethos of your setting?</a:t>
            </a:r>
            <a:endParaRPr lang="en-US" sz="2400" dirty="0">
              <a:cs typeface="Calibri"/>
            </a:endParaRPr>
          </a:p>
          <a:p>
            <a:r>
              <a:rPr lang="en-US" sz="2400" dirty="0"/>
              <a:t>How does it support the implementation of your setting’s development or strategic plan?</a:t>
            </a:r>
            <a:endParaRPr lang="en-US" sz="2400" dirty="0">
              <a:cs typeface="Calibri"/>
            </a:endParaRPr>
          </a:p>
          <a:p>
            <a:pPr marL="0" indent="0">
              <a:buNone/>
            </a:pPr>
            <a:endParaRPr lang="cy-GB" dirty="0"/>
          </a:p>
        </p:txBody>
      </p:sp>
    </p:spTree>
    <p:extLst>
      <p:ext uri="{BB962C8B-B14F-4D97-AF65-F5344CB8AC3E}">
        <p14:creationId xmlns:p14="http://schemas.microsoft.com/office/powerpoint/2010/main" val="3992707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FF13CC8-21D2-0C4C-852D-54D613DE7E9F}"/>
              </a:ext>
            </a:extLst>
          </p:cNvPr>
          <p:cNvSpPr/>
          <p:nvPr/>
        </p:nvSpPr>
        <p:spPr>
          <a:xfrm>
            <a:off x="-600" y="0"/>
            <a:ext cx="9354205" cy="6858000"/>
          </a:xfrm>
          <a:prstGeom prst="rect">
            <a:avLst/>
          </a:prstGeom>
          <a:solidFill>
            <a:srgbClr val="FAAC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566241" y="2182870"/>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cy-GB" sz="6600" b="1" dirty="0">
              <a:solidFill>
                <a:schemeClr val="bg1"/>
              </a:solidFill>
            </a:endParaRPr>
          </a:p>
        </p:txBody>
      </p:sp>
      <p:sp>
        <p:nvSpPr>
          <p:cNvPr id="4" name="TextBox 3">
            <a:extLst>
              <a:ext uri="{FF2B5EF4-FFF2-40B4-BE49-F238E27FC236}">
                <a16:creationId xmlns:a16="http://schemas.microsoft.com/office/drawing/2014/main" id="{C05CC19A-6DDF-464C-B962-835FED2E4DEF}"/>
              </a:ext>
            </a:extLst>
          </p:cNvPr>
          <p:cNvSpPr txBox="1"/>
          <p:nvPr/>
        </p:nvSpPr>
        <p:spPr>
          <a:xfrm>
            <a:off x="649767" y="121423"/>
            <a:ext cx="8040399" cy="1138773"/>
          </a:xfrm>
          <a:prstGeom prst="rect">
            <a:avLst/>
          </a:prstGeom>
          <a:noFill/>
        </p:spPr>
        <p:txBody>
          <a:bodyPr wrap="square" lIns="91440" tIns="45720" rIns="91440" bIns="45720" rtlCol="0" anchor="t">
            <a:spAutoFit/>
          </a:bodyPr>
          <a:lstStyle/>
          <a:p>
            <a:pPr algn="ctr"/>
            <a:r>
              <a:rPr lang="cy-GB" sz="4000" b="1" dirty="0" err="1"/>
              <a:t>Activity</a:t>
            </a:r>
            <a:r>
              <a:rPr lang="cy-GB" sz="4000" b="1" dirty="0"/>
              <a:t> 2: SS1  </a:t>
            </a:r>
            <a:r>
              <a:rPr lang="cy-GB" sz="4000" b="1" dirty="0" err="1"/>
              <a:t>Layers</a:t>
            </a:r>
            <a:r>
              <a:rPr lang="cy-GB" sz="4000" b="1" dirty="0"/>
              <a:t> of </a:t>
            </a:r>
            <a:r>
              <a:rPr lang="cy-GB" sz="4000" b="1" dirty="0" err="1"/>
              <a:t>Leadership</a:t>
            </a:r>
            <a:r>
              <a:rPr lang="cy-GB" sz="4000" b="1" dirty="0"/>
              <a:t> </a:t>
            </a:r>
            <a:endParaRPr lang="en-US" dirty="0"/>
          </a:p>
          <a:p>
            <a:pPr algn="ctr"/>
            <a:r>
              <a:rPr lang="cy-GB" sz="2800" dirty="0"/>
              <a:t>(15 </a:t>
            </a:r>
            <a:r>
              <a:rPr lang="cy-GB" sz="2800" dirty="0" err="1"/>
              <a:t>minutes</a:t>
            </a:r>
            <a:r>
              <a:rPr lang="cy-GB" sz="2800" dirty="0"/>
              <a:t>) </a:t>
            </a:r>
            <a:endParaRPr lang="cy-GB" sz="3600">
              <a:cs typeface="Calibri" panose="020F0502020204030204"/>
            </a:endParaRPr>
          </a:p>
        </p:txBody>
      </p:sp>
      <p:sp>
        <p:nvSpPr>
          <p:cNvPr id="5" name="TextBox 4">
            <a:extLst>
              <a:ext uri="{FF2B5EF4-FFF2-40B4-BE49-F238E27FC236}">
                <a16:creationId xmlns:a16="http://schemas.microsoft.com/office/drawing/2014/main" id="{378537C0-5DEE-B447-90D5-8C36064AEF3F}"/>
              </a:ext>
            </a:extLst>
          </p:cNvPr>
          <p:cNvSpPr txBox="1"/>
          <p:nvPr/>
        </p:nvSpPr>
        <p:spPr>
          <a:xfrm>
            <a:off x="211652" y="1330262"/>
            <a:ext cx="8867448" cy="3570208"/>
          </a:xfrm>
          <a:prstGeom prst="rect">
            <a:avLst/>
          </a:prstGeom>
          <a:noFill/>
        </p:spPr>
        <p:txBody>
          <a:bodyPr wrap="square" lIns="91440" tIns="45720" rIns="91440" bIns="45720" rtlCol="0" anchor="t">
            <a:spAutoFit/>
          </a:bodyPr>
          <a:lstStyle/>
          <a:p>
            <a:pPr fontAlgn="base"/>
            <a:r>
              <a:rPr lang="en-GB" sz="2800" b="1" dirty="0"/>
              <a:t>In breakout rooms discuss the following questions:</a:t>
            </a:r>
          </a:p>
          <a:p>
            <a:pPr marL="457200" indent="-457200" fontAlgn="base">
              <a:spcAft>
                <a:spcPts val="1200"/>
              </a:spcAft>
              <a:buAutoNum type="arabicPeriod"/>
            </a:pPr>
            <a:r>
              <a:rPr lang="en-GB" sz="2400" dirty="0"/>
              <a:t>What are the ‘layers of leadership’ within your setting? </a:t>
            </a:r>
            <a:endParaRPr lang="en-GB" sz="2400" dirty="0">
              <a:cs typeface="Calibri" panose="020F0502020204030204"/>
            </a:endParaRPr>
          </a:p>
          <a:p>
            <a:pPr marL="457200" indent="-457200" fontAlgn="base">
              <a:spcAft>
                <a:spcPts val="1200"/>
              </a:spcAft>
              <a:buAutoNum type="arabicPeriod"/>
            </a:pPr>
            <a:r>
              <a:rPr lang="en-GB" sz="2400" dirty="0"/>
              <a:t>If your setting has an ALNCO, where does that role sit within the ‘layers of leadership’?</a:t>
            </a:r>
            <a:endParaRPr lang="en-GB" sz="2400" dirty="0">
              <a:cs typeface="Calibri"/>
            </a:endParaRPr>
          </a:p>
          <a:p>
            <a:pPr marL="457200" indent="-457200" fontAlgn="base">
              <a:spcAft>
                <a:spcPts val="1200"/>
              </a:spcAft>
              <a:buAutoNum type="arabicPeriod"/>
            </a:pPr>
            <a:r>
              <a:rPr lang="en-GB" sz="2400" dirty="0"/>
              <a:t>How does your setting ensure the integration of ALN strategic objectives into the development/ strategic plan? </a:t>
            </a:r>
            <a:endParaRPr lang="en-GB" sz="2400" dirty="0">
              <a:cs typeface="Calibri"/>
            </a:endParaRPr>
          </a:p>
          <a:p>
            <a:pPr marL="457200" indent="-457200" fontAlgn="base">
              <a:spcAft>
                <a:spcPts val="1200"/>
              </a:spcAft>
              <a:buAutoNum type="arabicPeriod"/>
            </a:pPr>
            <a:r>
              <a:rPr lang="en-GB" sz="2400" dirty="0"/>
              <a:t>What are some of the potential barriers to implementing some of these strategic objectives?</a:t>
            </a:r>
            <a:endParaRPr lang="en-GB" sz="2400" dirty="0">
              <a:cs typeface="Calibri"/>
            </a:endParaRPr>
          </a:p>
        </p:txBody>
      </p:sp>
      <p:sp>
        <p:nvSpPr>
          <p:cNvPr id="9" name="TextBox 8">
            <a:extLst>
              <a:ext uri="{FF2B5EF4-FFF2-40B4-BE49-F238E27FC236}">
                <a16:creationId xmlns:a16="http://schemas.microsoft.com/office/drawing/2014/main" id="{7A40347F-BDF2-A9A4-B18A-020500F0ECDC}"/>
              </a:ext>
            </a:extLst>
          </p:cNvPr>
          <p:cNvSpPr txBox="1"/>
          <p:nvPr/>
        </p:nvSpPr>
        <p:spPr>
          <a:xfrm>
            <a:off x="881742" y="5055326"/>
            <a:ext cx="519901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000000"/>
                </a:solidFill>
                <a:ea typeface="+mn-lt"/>
                <a:cs typeface="+mn-lt"/>
              </a:rPr>
              <a:t>Identify a scribe to capture some key discussion points on for questions 2 &amp; 3 on the </a:t>
            </a:r>
            <a:r>
              <a:rPr lang="en-GB" sz="2800" b="1" dirty="0" err="1">
                <a:solidFill>
                  <a:srgbClr val="000000"/>
                </a:solidFill>
                <a:ea typeface="+mn-lt"/>
                <a:cs typeface="+mn-lt"/>
              </a:rPr>
              <a:t>padlet</a:t>
            </a:r>
            <a:endParaRPr lang="en-US" sz="2800" dirty="0">
              <a:solidFill>
                <a:srgbClr val="000000"/>
              </a:solidFill>
              <a:cs typeface="Calibri"/>
            </a:endParaRPr>
          </a:p>
        </p:txBody>
      </p:sp>
      <p:pic>
        <p:nvPicPr>
          <p:cNvPr id="11" name="Graphic 9" descr="Arrow: Slight curve with solid fill">
            <a:extLst>
              <a:ext uri="{FF2B5EF4-FFF2-40B4-BE49-F238E27FC236}">
                <a16:creationId xmlns:a16="http://schemas.microsoft.com/office/drawing/2014/main" id="{85C29CB5-0698-049C-6D89-DAFBDFFBC86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381897" y="5342709"/>
            <a:ext cx="914400" cy="914400"/>
          </a:xfrm>
          <a:prstGeom prst="rect">
            <a:avLst/>
          </a:prstGeom>
        </p:spPr>
      </p:pic>
      <p:pic>
        <p:nvPicPr>
          <p:cNvPr id="12" name="Picture 12" descr="Qr code&#10;&#10;Description automatically generated">
            <a:extLst>
              <a:ext uri="{FF2B5EF4-FFF2-40B4-BE49-F238E27FC236}">
                <a16:creationId xmlns:a16="http://schemas.microsoft.com/office/drawing/2014/main" id="{3AE6E22F-586A-0A89-2508-6D1080714EE5}"/>
              </a:ext>
            </a:extLst>
          </p:cNvPr>
          <p:cNvPicPr>
            <a:picLocks noChangeAspect="1"/>
          </p:cNvPicPr>
          <p:nvPr/>
        </p:nvPicPr>
        <p:blipFill>
          <a:blip r:embed="rId5"/>
          <a:stretch>
            <a:fillRect/>
          </a:stretch>
        </p:blipFill>
        <p:spPr>
          <a:xfrm>
            <a:off x="6459582" y="4683034"/>
            <a:ext cx="2116183" cy="2116183"/>
          </a:xfrm>
          <a:prstGeom prst="rect">
            <a:avLst/>
          </a:prstGeom>
        </p:spPr>
      </p:pic>
    </p:spTree>
    <p:extLst>
      <p:ext uri="{BB962C8B-B14F-4D97-AF65-F5344CB8AC3E}">
        <p14:creationId xmlns:p14="http://schemas.microsoft.com/office/powerpoint/2010/main" val="3327210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CD335-18B1-DA40-B322-13D3714A4B01}"/>
              </a:ext>
            </a:extLst>
          </p:cNvPr>
          <p:cNvSpPr>
            <a:spLocks noGrp="1"/>
          </p:cNvSpPr>
          <p:nvPr>
            <p:ph type="title"/>
          </p:nvPr>
        </p:nvSpPr>
        <p:spPr/>
        <p:txBody>
          <a:bodyPr/>
          <a:lstStyle/>
          <a:p>
            <a:r>
              <a:rPr lang="cy-GB" b="1" dirty="0">
                <a:latin typeface="Calibri"/>
                <a:cs typeface="Calibri"/>
              </a:rPr>
              <a:t>Time management</a:t>
            </a:r>
          </a:p>
        </p:txBody>
      </p:sp>
      <p:sp>
        <p:nvSpPr>
          <p:cNvPr id="3" name="Content Placeholder 2">
            <a:extLst>
              <a:ext uri="{FF2B5EF4-FFF2-40B4-BE49-F238E27FC236}">
                <a16:creationId xmlns:a16="http://schemas.microsoft.com/office/drawing/2014/main" id="{55999F28-4114-C447-8131-9FD9C10B6720}"/>
              </a:ext>
            </a:extLst>
          </p:cNvPr>
          <p:cNvSpPr>
            <a:spLocks noGrp="1"/>
          </p:cNvSpPr>
          <p:nvPr>
            <p:ph idx="1"/>
          </p:nvPr>
        </p:nvSpPr>
        <p:spPr>
          <a:xfrm>
            <a:off x="628650" y="1825625"/>
            <a:ext cx="7233558" cy="4351338"/>
          </a:xfrm>
        </p:spPr>
        <p:txBody>
          <a:bodyPr vert="horz" lIns="91440" tIns="45720" rIns="91440" bIns="45720" rtlCol="0" anchor="t">
            <a:normAutofit/>
          </a:bodyPr>
          <a:lstStyle/>
          <a:p>
            <a:pPr marL="0" indent="0">
              <a:buNone/>
            </a:pPr>
            <a:r>
              <a:rPr lang="cy-GB" dirty="0"/>
              <a:t>In the asynchronous sessions we explored strategies for effective time managment which included:</a:t>
            </a:r>
            <a:endParaRPr lang="en-US"/>
          </a:p>
          <a:p>
            <a:pPr lvl="1"/>
            <a:r>
              <a:rPr lang="cy-GB" dirty="0"/>
              <a:t>Planning</a:t>
            </a:r>
          </a:p>
          <a:p>
            <a:pPr lvl="1"/>
            <a:r>
              <a:rPr lang="cy-GB" dirty="0"/>
              <a:t>Goal setting</a:t>
            </a:r>
          </a:p>
          <a:p>
            <a:pPr lvl="1"/>
            <a:r>
              <a:rPr lang="cy-GB" dirty="0"/>
              <a:t>Delegation</a:t>
            </a:r>
          </a:p>
          <a:p>
            <a:pPr lvl="1"/>
            <a:r>
              <a:rPr lang="cy-GB" dirty="0"/>
              <a:t>Decision authority</a:t>
            </a:r>
          </a:p>
          <a:p>
            <a:pPr lvl="1"/>
            <a:r>
              <a:rPr lang="cy-GB" dirty="0"/>
              <a:t>Work life balance</a:t>
            </a:r>
          </a:p>
        </p:txBody>
      </p:sp>
    </p:spTree>
    <p:extLst>
      <p:ext uri="{BB962C8B-B14F-4D97-AF65-F5344CB8AC3E}">
        <p14:creationId xmlns:p14="http://schemas.microsoft.com/office/powerpoint/2010/main" val="3843487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FF13CC8-21D2-0C4C-852D-54D613DE7E9F}"/>
              </a:ext>
            </a:extLst>
          </p:cNvPr>
          <p:cNvSpPr/>
          <p:nvPr/>
        </p:nvSpPr>
        <p:spPr>
          <a:xfrm>
            <a:off x="-105105" y="0"/>
            <a:ext cx="9354205" cy="685800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fontAlgn="base"/>
            <a:r>
              <a:rPr lang="en-GB" sz="2800" b="1" dirty="0"/>
              <a:t>In breakout rooms, draw upon Farrell's (2017) article and discuss the following:</a:t>
            </a:r>
            <a:endParaRPr lang="en-GB" sz="2800" b="1">
              <a:cs typeface="Calibri"/>
            </a:endParaRPr>
          </a:p>
          <a:p>
            <a:pPr marL="342900" indent="-342900" fontAlgn="base">
              <a:buFont typeface="Arial" panose="020B0604020202020204" pitchFamily="34" charset="0"/>
              <a:buChar char="•"/>
            </a:pPr>
            <a:r>
              <a:rPr lang="en-GB" sz="2400" dirty="0"/>
              <a:t>What does effective time management look like? </a:t>
            </a:r>
            <a:endParaRPr lang="en-GB" sz="2400" dirty="0">
              <a:cs typeface="Calibri"/>
            </a:endParaRPr>
          </a:p>
          <a:p>
            <a:pPr marL="342900" indent="-342900" fontAlgn="base">
              <a:buFont typeface="Arial" panose="020B0604020202020204" pitchFamily="34" charset="0"/>
              <a:buChar char="•"/>
            </a:pPr>
            <a:r>
              <a:rPr lang="en-GB" sz="2400" dirty="0"/>
              <a:t>How would you delegate tasks within the teaching environment? </a:t>
            </a:r>
            <a:endParaRPr lang="en-GB" sz="2400" dirty="0">
              <a:cs typeface="Calibri"/>
            </a:endParaRPr>
          </a:p>
          <a:p>
            <a:pPr marL="342900" indent="-342900" fontAlgn="base">
              <a:buFont typeface="Arial" panose="020B0604020202020204" pitchFamily="34" charset="0"/>
              <a:buChar char="•"/>
            </a:pPr>
            <a:r>
              <a:rPr lang="en-GB" sz="2400" dirty="0"/>
              <a:t>What is the value of working with colleagues? </a:t>
            </a:r>
            <a:endParaRPr lang="en-GB" sz="2400" dirty="0">
              <a:cs typeface="Calibri"/>
            </a:endParaRPr>
          </a:p>
          <a:p>
            <a:pPr marL="342900" indent="-342900" fontAlgn="base">
              <a:buFont typeface="Arial" panose="020B0604020202020204" pitchFamily="34" charset="0"/>
              <a:buChar char="•"/>
            </a:pPr>
            <a:r>
              <a:rPr lang="en-GB" sz="2400" dirty="0"/>
              <a:t>How can this be achieved effectively? </a:t>
            </a:r>
            <a:endParaRPr lang="en-GB" sz="2400" dirty="0">
              <a:cs typeface="Calibri"/>
            </a:endParaRPr>
          </a:p>
          <a:p>
            <a:pPr marL="342900" indent="-342900" fontAlgn="base">
              <a:buFont typeface="Arial" panose="020B0604020202020204" pitchFamily="34" charset="0"/>
              <a:buChar char="•"/>
            </a:pPr>
            <a:r>
              <a:rPr lang="en-GB" sz="2400" dirty="0"/>
              <a:t>How would you measure this?  </a:t>
            </a:r>
            <a:endParaRPr lang="en-GB" sz="2400" dirty="0">
              <a:cs typeface="Calibri"/>
            </a:endParaRPr>
          </a:p>
          <a:p>
            <a:pPr fontAlgn="base"/>
            <a:r>
              <a:rPr lang="en-GB" sz="2400" b="1" dirty="0">
                <a:solidFill>
                  <a:srgbClr val="FAAC04"/>
                </a:solidFill>
              </a:rPr>
              <a:t>KEY QUESTION:</a:t>
            </a:r>
            <a:r>
              <a:rPr lang="en-GB" sz="2400" dirty="0">
                <a:solidFill>
                  <a:srgbClr val="FAAC04"/>
                </a:solidFill>
              </a:rPr>
              <a:t> What actions can you take in practice to improve your time management, personal planning and working with colleagues? </a:t>
            </a:r>
            <a:endParaRPr lang="en-GB" sz="2400" dirty="0">
              <a:solidFill>
                <a:srgbClr val="FAAC04"/>
              </a:solidFill>
              <a:cs typeface="Calibri" panose="020F0502020204030204"/>
            </a:endParaRPr>
          </a:p>
          <a:p>
            <a:pPr fontAlgn="base"/>
            <a:endParaRPr lang="en-GB" sz="2800" b="1" dirty="0"/>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566241" y="2182870"/>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8800" dirty="0">
                <a:solidFill>
                  <a:schemeClr val="bg1"/>
                </a:solidFill>
              </a:rPr>
            </a:br>
            <a:endParaRPr lang="en-US" sz="8800" dirty="0">
              <a:solidFill>
                <a:schemeClr val="bg1"/>
              </a:solidFill>
              <a:latin typeface="Helvetica" pitchFamily="2" charset="0"/>
            </a:endParaRPr>
          </a:p>
        </p:txBody>
      </p:sp>
      <p:sp>
        <p:nvSpPr>
          <p:cNvPr id="5" name="TextBox 4">
            <a:extLst>
              <a:ext uri="{FF2B5EF4-FFF2-40B4-BE49-F238E27FC236}">
                <a16:creationId xmlns:a16="http://schemas.microsoft.com/office/drawing/2014/main" id="{BAD89A02-E8A8-9649-9C1B-21BB9A8903A7}"/>
              </a:ext>
            </a:extLst>
          </p:cNvPr>
          <p:cNvSpPr txBox="1"/>
          <p:nvPr/>
        </p:nvSpPr>
        <p:spPr>
          <a:xfrm>
            <a:off x="622549" y="61256"/>
            <a:ext cx="7948404" cy="1138773"/>
          </a:xfrm>
          <a:prstGeom prst="rect">
            <a:avLst/>
          </a:prstGeom>
          <a:noFill/>
        </p:spPr>
        <p:txBody>
          <a:bodyPr wrap="square" lIns="91440" tIns="45720" rIns="91440" bIns="45720" rtlCol="0" anchor="t">
            <a:spAutoFit/>
          </a:bodyPr>
          <a:lstStyle/>
          <a:p>
            <a:pPr algn="ctr"/>
            <a:r>
              <a:rPr lang="cy-GB" sz="4000" b="1" dirty="0" err="1">
                <a:solidFill>
                  <a:schemeClr val="bg1"/>
                </a:solidFill>
              </a:rPr>
              <a:t>Activity</a:t>
            </a:r>
            <a:r>
              <a:rPr lang="cy-GB" sz="4000" b="1" dirty="0">
                <a:solidFill>
                  <a:schemeClr val="bg1"/>
                </a:solidFill>
              </a:rPr>
              <a:t> 3: SS1 </a:t>
            </a:r>
            <a:r>
              <a:rPr lang="cy-GB" sz="4000" b="1" dirty="0" err="1">
                <a:solidFill>
                  <a:schemeClr val="bg1"/>
                </a:solidFill>
              </a:rPr>
              <a:t>Time</a:t>
            </a:r>
            <a:r>
              <a:rPr lang="cy-GB" sz="4000" b="1" dirty="0">
                <a:solidFill>
                  <a:schemeClr val="bg1"/>
                </a:solidFill>
              </a:rPr>
              <a:t> </a:t>
            </a:r>
            <a:r>
              <a:rPr lang="cy-GB" sz="4000" b="1" dirty="0" err="1">
                <a:solidFill>
                  <a:schemeClr val="bg1"/>
                </a:solidFill>
              </a:rPr>
              <a:t>Management</a:t>
            </a:r>
            <a:r>
              <a:rPr lang="cy-GB" sz="4000" b="1" dirty="0">
                <a:solidFill>
                  <a:schemeClr val="bg1"/>
                </a:solidFill>
              </a:rPr>
              <a:t>  </a:t>
            </a:r>
            <a:endParaRPr lang="en-US">
              <a:solidFill>
                <a:schemeClr val="bg1"/>
              </a:solidFill>
            </a:endParaRPr>
          </a:p>
          <a:p>
            <a:pPr algn="ctr"/>
            <a:r>
              <a:rPr lang="cy-GB" sz="2800" dirty="0">
                <a:solidFill>
                  <a:schemeClr val="bg1"/>
                </a:solidFill>
              </a:rPr>
              <a:t>(20 </a:t>
            </a:r>
            <a:r>
              <a:rPr lang="cy-GB" sz="2800" dirty="0" err="1">
                <a:solidFill>
                  <a:schemeClr val="bg1"/>
                </a:solidFill>
              </a:rPr>
              <a:t>minutes</a:t>
            </a:r>
            <a:r>
              <a:rPr lang="cy-GB" sz="2800" dirty="0">
                <a:solidFill>
                  <a:schemeClr val="bg1"/>
                </a:solidFill>
              </a:rPr>
              <a:t>) </a:t>
            </a:r>
            <a:endParaRPr lang="cy-GB" sz="2800">
              <a:solidFill>
                <a:schemeClr val="bg1"/>
              </a:solidFill>
            </a:endParaRPr>
          </a:p>
        </p:txBody>
      </p:sp>
      <p:sp>
        <p:nvSpPr>
          <p:cNvPr id="8" name="TextBox 7">
            <a:extLst>
              <a:ext uri="{FF2B5EF4-FFF2-40B4-BE49-F238E27FC236}">
                <a16:creationId xmlns:a16="http://schemas.microsoft.com/office/drawing/2014/main" id="{D2012F81-046F-271F-B188-E297FCB34D55}"/>
              </a:ext>
            </a:extLst>
          </p:cNvPr>
          <p:cNvSpPr txBox="1"/>
          <p:nvPr/>
        </p:nvSpPr>
        <p:spPr>
          <a:xfrm>
            <a:off x="881742" y="5290457"/>
            <a:ext cx="519901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FFFFFF"/>
                </a:solidFill>
                <a:ea typeface="+mn-lt"/>
                <a:cs typeface="+mn-lt"/>
              </a:rPr>
              <a:t>Identify a scribe to capture your group's answers to the </a:t>
            </a:r>
            <a:r>
              <a:rPr lang="en-GB" sz="2800" b="1" dirty="0">
                <a:solidFill>
                  <a:srgbClr val="FAAC04"/>
                </a:solidFill>
                <a:ea typeface="+mn-lt"/>
                <a:cs typeface="+mn-lt"/>
              </a:rPr>
              <a:t>KEY QUESTION</a:t>
            </a:r>
            <a:r>
              <a:rPr lang="en-GB" sz="2800" b="1" dirty="0">
                <a:solidFill>
                  <a:srgbClr val="FFFFFF"/>
                </a:solidFill>
                <a:ea typeface="+mn-lt"/>
                <a:cs typeface="+mn-lt"/>
              </a:rPr>
              <a:t> on the </a:t>
            </a:r>
            <a:r>
              <a:rPr lang="en-GB" sz="2800" b="1" dirty="0" err="1">
                <a:solidFill>
                  <a:srgbClr val="FFFFFF"/>
                </a:solidFill>
                <a:ea typeface="+mn-lt"/>
                <a:cs typeface="+mn-lt"/>
              </a:rPr>
              <a:t>padlet</a:t>
            </a:r>
            <a:endParaRPr lang="en-US" sz="2800" dirty="0">
              <a:solidFill>
                <a:srgbClr val="FFFFFF"/>
              </a:solidFill>
              <a:cs typeface="Calibri"/>
            </a:endParaRPr>
          </a:p>
        </p:txBody>
      </p:sp>
      <p:pic>
        <p:nvPicPr>
          <p:cNvPr id="10" name="Graphic 9" descr="Arrow: Slight curve with solid fill">
            <a:extLst>
              <a:ext uri="{FF2B5EF4-FFF2-40B4-BE49-F238E27FC236}">
                <a16:creationId xmlns:a16="http://schemas.microsoft.com/office/drawing/2014/main" id="{C57AD6FD-0AFE-A20C-D420-6E101B48820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3886" y="5669280"/>
            <a:ext cx="914400" cy="914400"/>
          </a:xfrm>
          <a:prstGeom prst="rect">
            <a:avLst/>
          </a:prstGeom>
        </p:spPr>
      </p:pic>
      <p:pic>
        <p:nvPicPr>
          <p:cNvPr id="11" name="Picture 11" descr="Qr code&#10;&#10;Description automatically generated">
            <a:extLst>
              <a:ext uri="{FF2B5EF4-FFF2-40B4-BE49-F238E27FC236}">
                <a16:creationId xmlns:a16="http://schemas.microsoft.com/office/drawing/2014/main" id="{9954DD40-0E45-E3A9-7A6B-0BFB2401549A}"/>
              </a:ext>
            </a:extLst>
          </p:cNvPr>
          <p:cNvPicPr>
            <a:picLocks noChangeAspect="1"/>
          </p:cNvPicPr>
          <p:nvPr/>
        </p:nvPicPr>
        <p:blipFill>
          <a:blip r:embed="rId5"/>
          <a:stretch>
            <a:fillRect/>
          </a:stretch>
        </p:blipFill>
        <p:spPr>
          <a:xfrm>
            <a:off x="6041569" y="5055324"/>
            <a:ext cx="1724299" cy="1724299"/>
          </a:xfrm>
          <a:prstGeom prst="rect">
            <a:avLst/>
          </a:prstGeom>
        </p:spPr>
      </p:pic>
    </p:spTree>
    <p:extLst>
      <p:ext uri="{BB962C8B-B14F-4D97-AF65-F5344CB8AC3E}">
        <p14:creationId xmlns:p14="http://schemas.microsoft.com/office/powerpoint/2010/main" val="18858048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FF13CC8-21D2-0C4C-852D-54D613DE7E9F}"/>
              </a:ext>
            </a:extLst>
          </p:cNvPr>
          <p:cNvSpPr/>
          <p:nvPr/>
        </p:nvSpPr>
        <p:spPr>
          <a:xfrm>
            <a:off x="-105103" y="0"/>
            <a:ext cx="9354205" cy="6858000"/>
          </a:xfrm>
          <a:prstGeom prst="rect">
            <a:avLst/>
          </a:prstGeom>
          <a:solidFill>
            <a:srgbClr val="FAAC04"/>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dirty="0">
                <a:solidFill>
                  <a:schemeClr val="tx1"/>
                </a:solidFill>
              </a:rPr>
              <a:t>Cultural change is directed towards a '</a:t>
            </a:r>
            <a:r>
              <a:rPr lang="en-US" sz="3200" i="1" dirty="0">
                <a:solidFill>
                  <a:schemeClr val="tx1"/>
                </a:solidFill>
              </a:rPr>
              <a:t>transformative view of inclusion, in which diversity is seen as making a positive contribution to the creating of responsive educational settings</a:t>
            </a:r>
            <a:r>
              <a:rPr lang="en-US" sz="3200" dirty="0">
                <a:solidFill>
                  <a:schemeClr val="tx1"/>
                </a:solidFill>
              </a:rPr>
              <a:t>’</a:t>
            </a:r>
          </a:p>
          <a:p>
            <a:pPr algn="ctr"/>
            <a:r>
              <a:rPr lang="en-US" dirty="0">
                <a:solidFill>
                  <a:schemeClr val="tx1"/>
                </a:solidFill>
              </a:rPr>
              <a:t>(Ainscow et al, 2006: 15)</a:t>
            </a:r>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566241" y="2182870"/>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8800" dirty="0">
              <a:solidFill>
                <a:schemeClr val="bg1"/>
              </a:solidFill>
              <a:latin typeface="Helvetica" pitchFamily="2" charset="0"/>
            </a:endParaRPr>
          </a:p>
        </p:txBody>
      </p:sp>
      <p:sp>
        <p:nvSpPr>
          <p:cNvPr id="4" name="TextBox 3">
            <a:extLst>
              <a:ext uri="{FF2B5EF4-FFF2-40B4-BE49-F238E27FC236}">
                <a16:creationId xmlns:a16="http://schemas.microsoft.com/office/drawing/2014/main" id="{A1999155-017E-AB4D-94EB-EA6AD1B80DBD}"/>
              </a:ext>
            </a:extLst>
          </p:cNvPr>
          <p:cNvSpPr txBox="1"/>
          <p:nvPr/>
        </p:nvSpPr>
        <p:spPr>
          <a:xfrm>
            <a:off x="1666568" y="681037"/>
            <a:ext cx="6194322" cy="769441"/>
          </a:xfrm>
          <a:prstGeom prst="rect">
            <a:avLst/>
          </a:prstGeom>
          <a:noFill/>
        </p:spPr>
        <p:txBody>
          <a:bodyPr wrap="square" lIns="91440" tIns="45720" rIns="91440" bIns="45720" rtlCol="0" anchor="t">
            <a:spAutoFit/>
          </a:bodyPr>
          <a:lstStyle/>
          <a:p>
            <a:pPr algn="ctr"/>
            <a:r>
              <a:rPr lang="cy-GB" sz="4400" b="1" dirty="0"/>
              <a:t>Transformational Change</a:t>
            </a:r>
            <a:endParaRPr lang="cy-GB" sz="4400" b="1" dirty="0">
              <a:cs typeface="Calibri"/>
            </a:endParaRPr>
          </a:p>
        </p:txBody>
      </p:sp>
    </p:spTree>
    <p:extLst>
      <p:ext uri="{BB962C8B-B14F-4D97-AF65-F5344CB8AC3E}">
        <p14:creationId xmlns:p14="http://schemas.microsoft.com/office/powerpoint/2010/main" val="4020590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F4E4F-4F56-1E40-BEFE-6D457F616994}"/>
              </a:ext>
            </a:extLst>
          </p:cNvPr>
          <p:cNvSpPr>
            <a:spLocks noGrp="1"/>
          </p:cNvSpPr>
          <p:nvPr>
            <p:ph type="title"/>
          </p:nvPr>
        </p:nvSpPr>
        <p:spPr>
          <a:xfrm>
            <a:off x="311614" y="248323"/>
            <a:ext cx="7886700" cy="1325563"/>
          </a:xfrm>
        </p:spPr>
        <p:txBody>
          <a:bodyPr/>
          <a:lstStyle/>
          <a:p>
            <a:r>
              <a:rPr lang="cy-GB" b="1" dirty="0"/>
              <a:t>Staff management and training</a:t>
            </a:r>
          </a:p>
        </p:txBody>
      </p:sp>
      <p:sp>
        <p:nvSpPr>
          <p:cNvPr id="3" name="Content Placeholder 2">
            <a:extLst>
              <a:ext uri="{FF2B5EF4-FFF2-40B4-BE49-F238E27FC236}">
                <a16:creationId xmlns:a16="http://schemas.microsoft.com/office/drawing/2014/main" id="{BCCE2F30-A40B-EF4B-AB76-AD27AF58BA68}"/>
              </a:ext>
            </a:extLst>
          </p:cNvPr>
          <p:cNvSpPr>
            <a:spLocks noGrp="1"/>
          </p:cNvSpPr>
          <p:nvPr>
            <p:ph idx="1"/>
          </p:nvPr>
        </p:nvSpPr>
        <p:spPr>
          <a:xfrm>
            <a:off x="311614" y="1642078"/>
            <a:ext cx="7736525" cy="4217849"/>
          </a:xfrm>
        </p:spPr>
        <p:txBody>
          <a:bodyPr vert="horz" lIns="91440" tIns="45720" rIns="91440" bIns="45720" rtlCol="0" anchor="t">
            <a:normAutofit/>
          </a:bodyPr>
          <a:lstStyle/>
          <a:p>
            <a:pPr>
              <a:spcBef>
                <a:spcPts val="0"/>
              </a:spcBef>
              <a:spcAft>
                <a:spcPts val="1800"/>
              </a:spcAft>
            </a:pPr>
            <a:r>
              <a:rPr lang="cy-GB" sz="2400" dirty="0"/>
              <a:t>To implement change successfully staff need clarity on roles and responsibilities within the setting</a:t>
            </a:r>
            <a:endParaRPr lang="en-US">
              <a:cs typeface="Calibri" panose="020F0502020204030204"/>
            </a:endParaRPr>
          </a:p>
          <a:p>
            <a:pPr>
              <a:spcBef>
                <a:spcPts val="0"/>
              </a:spcBef>
              <a:spcAft>
                <a:spcPts val="1800"/>
              </a:spcAft>
            </a:pPr>
            <a:r>
              <a:rPr lang="cy-GB" sz="2400" dirty="0"/>
              <a:t>All practitioners need to understand how they can support learners with ALN within their classroom setting</a:t>
            </a:r>
            <a:endParaRPr lang="cy-GB" sz="2400" dirty="0">
              <a:cs typeface="Calibri" panose="020F0502020204030204"/>
            </a:endParaRPr>
          </a:p>
          <a:p>
            <a:pPr>
              <a:spcBef>
                <a:spcPts val="0"/>
              </a:spcBef>
              <a:spcAft>
                <a:spcPts val="1800"/>
              </a:spcAft>
            </a:pPr>
            <a:r>
              <a:rPr lang="cy-GB" sz="2400" dirty="0"/>
              <a:t>Gaps and opportunities for development need to be identified</a:t>
            </a:r>
            <a:endParaRPr lang="cy-GB" sz="2400" dirty="0">
              <a:cs typeface="Calibri" panose="020F0502020204030204"/>
            </a:endParaRPr>
          </a:p>
          <a:p>
            <a:pPr>
              <a:spcBef>
                <a:spcPts val="0"/>
              </a:spcBef>
              <a:spcAft>
                <a:spcPts val="1800"/>
              </a:spcAft>
            </a:pPr>
            <a:r>
              <a:rPr lang="cy-GB" sz="2400" dirty="0"/>
              <a:t>Staff need to be supported to develop their understanding and knowledge</a:t>
            </a:r>
            <a:endParaRPr lang="cy-GB" sz="2400" dirty="0">
              <a:cs typeface="Calibri" panose="020F0502020204030204"/>
            </a:endParaRPr>
          </a:p>
          <a:p>
            <a:pPr>
              <a:spcBef>
                <a:spcPts val="0"/>
              </a:spcBef>
              <a:spcAft>
                <a:spcPts val="1800"/>
              </a:spcAft>
            </a:pPr>
            <a:endParaRPr lang="cy-GB" sz="2400" dirty="0">
              <a:cs typeface="Calibri" panose="020F0502020204030204"/>
            </a:endParaRPr>
          </a:p>
        </p:txBody>
      </p:sp>
    </p:spTree>
    <p:extLst>
      <p:ext uri="{BB962C8B-B14F-4D97-AF65-F5344CB8AC3E}">
        <p14:creationId xmlns:p14="http://schemas.microsoft.com/office/powerpoint/2010/main" val="3320481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FF13CC8-21D2-0C4C-852D-54D613DE7E9F}"/>
              </a:ext>
            </a:extLst>
          </p:cNvPr>
          <p:cNvSpPr/>
          <p:nvPr/>
        </p:nvSpPr>
        <p:spPr>
          <a:xfrm>
            <a:off x="-105105" y="0"/>
            <a:ext cx="9354205" cy="685800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fontAlgn="base"/>
            <a:endParaRPr lang="en-GB" sz="2800" b="1" dirty="0"/>
          </a:p>
          <a:p>
            <a:endParaRPr lang="en-GB" sz="2800" b="1" dirty="0"/>
          </a:p>
          <a:p>
            <a:endParaRPr lang="en-GB" sz="2800" b="1" dirty="0"/>
          </a:p>
          <a:p>
            <a:r>
              <a:rPr lang="en-GB" sz="2800" b="1" dirty="0"/>
              <a:t>In breakout rooms, draw upon your own experiences to identify:</a:t>
            </a:r>
            <a:endParaRPr lang="en-GB">
              <a:cs typeface="Calibri"/>
            </a:endParaRPr>
          </a:p>
          <a:p>
            <a:pPr marL="457200" indent="-457200" fontAlgn="base">
              <a:buFont typeface="Arial" panose="020B0604020202020204" pitchFamily="34" charset="0"/>
              <a:buChar char="•"/>
            </a:pPr>
            <a:r>
              <a:rPr lang="en-GB" sz="2800" b="1"/>
              <a:t>Staff professional learning needs (short/long-term)</a:t>
            </a:r>
            <a:endParaRPr lang="en-GB" sz="2800" b="1">
              <a:cs typeface="Calibri"/>
            </a:endParaRPr>
          </a:p>
          <a:p>
            <a:pPr marL="457200" indent="-457200" fontAlgn="base">
              <a:buFont typeface="Arial" panose="020B0604020202020204" pitchFamily="34" charset="0"/>
              <a:buChar char="•"/>
            </a:pPr>
            <a:r>
              <a:rPr lang="en-GB" sz="2800" b="1" dirty="0"/>
              <a:t>Gaps &amp; opportunities for staff development</a:t>
            </a:r>
            <a:endParaRPr lang="en-GB" sz="2800" b="1" dirty="0">
              <a:cs typeface="Calibri"/>
            </a:endParaRPr>
          </a:p>
          <a:p>
            <a:pPr marL="457200" indent="-457200" fontAlgn="base">
              <a:buFont typeface="Arial" panose="020B0604020202020204" pitchFamily="34" charset="0"/>
              <a:buChar char="•"/>
            </a:pPr>
            <a:r>
              <a:rPr lang="en-GB" sz="2800" b="1" dirty="0"/>
              <a:t>Methods for monitoring success and value for money</a:t>
            </a:r>
          </a:p>
          <a:p>
            <a:pPr marL="457200" indent="-457200" fontAlgn="base">
              <a:buFont typeface="Arial" panose="020B0604020202020204" pitchFamily="34" charset="0"/>
              <a:buChar char="•"/>
            </a:pPr>
            <a:r>
              <a:rPr lang="en-GB" sz="2800" b="1" dirty="0"/>
              <a:t>Cascading information and influencing practice</a:t>
            </a:r>
          </a:p>
          <a:p>
            <a:pPr marL="457200" indent="-457200">
              <a:buFont typeface="Arial" panose="020B0604020202020204" pitchFamily="34" charset="0"/>
              <a:buChar char="•"/>
            </a:pPr>
            <a:endParaRPr lang="en-GB" sz="2800" b="1" dirty="0">
              <a:cs typeface="Calibri" panose="020F0502020204030204"/>
            </a:endParaRPr>
          </a:p>
          <a:p>
            <a:r>
              <a:rPr lang="en-GB" sz="2800" b="1" dirty="0">
                <a:cs typeface="Calibri" panose="020F0502020204030204"/>
              </a:rPr>
              <a:t>Identify a spokesperson to verbally feedback to the wider group, focussing on the </a:t>
            </a:r>
            <a:r>
              <a:rPr lang="en-GB" sz="2800" b="1" dirty="0">
                <a:solidFill>
                  <a:srgbClr val="FAAC04"/>
                </a:solidFill>
                <a:cs typeface="Calibri" panose="020F0502020204030204"/>
              </a:rPr>
              <a:t>gaps &amp; opportunities</a:t>
            </a:r>
          </a:p>
          <a:p>
            <a:pPr fontAlgn="base"/>
            <a:endParaRPr lang="en-GB" sz="2800" b="1" dirty="0">
              <a:cs typeface="Calibri" panose="020F0502020204030204"/>
            </a:endParaRPr>
          </a:p>
          <a:p>
            <a:pPr fontAlgn="base"/>
            <a:endParaRPr lang="en-GB" sz="2800" dirty="0">
              <a:cs typeface="Calibri" panose="020F0502020204030204"/>
            </a:endParaRPr>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566241" y="2182870"/>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8800" dirty="0">
                <a:solidFill>
                  <a:schemeClr val="bg1"/>
                </a:solidFill>
              </a:rPr>
            </a:br>
            <a:endParaRPr lang="en-US" sz="8800" dirty="0">
              <a:solidFill>
                <a:schemeClr val="bg1"/>
              </a:solidFill>
              <a:latin typeface="Helvetica" pitchFamily="2" charset="0"/>
            </a:endParaRPr>
          </a:p>
        </p:txBody>
      </p:sp>
      <p:sp>
        <p:nvSpPr>
          <p:cNvPr id="5" name="TextBox 4">
            <a:extLst>
              <a:ext uri="{FF2B5EF4-FFF2-40B4-BE49-F238E27FC236}">
                <a16:creationId xmlns:a16="http://schemas.microsoft.com/office/drawing/2014/main" id="{BAD89A02-E8A8-9649-9C1B-21BB9A8903A7}"/>
              </a:ext>
            </a:extLst>
          </p:cNvPr>
          <p:cNvSpPr txBox="1"/>
          <p:nvPr/>
        </p:nvSpPr>
        <p:spPr>
          <a:xfrm>
            <a:off x="451492" y="126856"/>
            <a:ext cx="8239171" cy="1200329"/>
          </a:xfrm>
          <a:prstGeom prst="rect">
            <a:avLst/>
          </a:prstGeom>
          <a:noFill/>
        </p:spPr>
        <p:txBody>
          <a:bodyPr wrap="square" lIns="91440" tIns="45720" rIns="91440" bIns="45720" rtlCol="0" anchor="t">
            <a:spAutoFit/>
          </a:bodyPr>
          <a:lstStyle/>
          <a:p>
            <a:pPr algn="ctr"/>
            <a:r>
              <a:rPr lang="en-GB" sz="4000" b="1" dirty="0">
                <a:solidFill>
                  <a:schemeClr val="bg1"/>
                </a:solidFill>
              </a:rPr>
              <a:t>Activity 4: SS2 Leading &amp; Managing  </a:t>
            </a:r>
            <a:endParaRPr lang="en-GB" dirty="0">
              <a:solidFill>
                <a:schemeClr val="bg1"/>
              </a:solidFill>
              <a:cs typeface="Calibri"/>
            </a:endParaRPr>
          </a:p>
          <a:p>
            <a:pPr algn="ctr"/>
            <a:r>
              <a:rPr lang="en-GB" sz="3200" b="1" dirty="0">
                <a:solidFill>
                  <a:schemeClr val="bg1"/>
                </a:solidFill>
              </a:rPr>
              <a:t>(20 minutes) </a:t>
            </a:r>
            <a:endParaRPr lang="en-GB" sz="3200" dirty="0">
              <a:solidFill>
                <a:schemeClr val="bg1"/>
              </a:solidFill>
            </a:endParaRPr>
          </a:p>
        </p:txBody>
      </p:sp>
    </p:spTree>
    <p:extLst>
      <p:ext uri="{BB962C8B-B14F-4D97-AF65-F5344CB8AC3E}">
        <p14:creationId xmlns:p14="http://schemas.microsoft.com/office/powerpoint/2010/main" val="3738593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F4E4F-4F56-1E40-BEFE-6D457F616994}"/>
              </a:ext>
            </a:extLst>
          </p:cNvPr>
          <p:cNvSpPr>
            <a:spLocks noGrp="1"/>
          </p:cNvSpPr>
          <p:nvPr>
            <p:ph type="title"/>
          </p:nvPr>
        </p:nvSpPr>
        <p:spPr>
          <a:xfrm>
            <a:off x="-322459" y="281696"/>
            <a:ext cx="7886700" cy="1325563"/>
          </a:xfrm>
        </p:spPr>
        <p:txBody>
          <a:bodyPr>
            <a:normAutofit/>
          </a:bodyPr>
          <a:lstStyle/>
          <a:p>
            <a:pPr algn="ctr"/>
            <a:r>
              <a:rPr lang="cy-GB" sz="4000" b="1" dirty="0" err="1">
                <a:latin typeface="Calibri"/>
                <a:cs typeface="Calibri"/>
              </a:rPr>
              <a:t>Evaluating</a:t>
            </a:r>
            <a:r>
              <a:rPr lang="cy-GB" sz="4000" b="1" dirty="0">
                <a:latin typeface="Calibri"/>
                <a:cs typeface="Calibri"/>
              </a:rPr>
              <a:t> </a:t>
            </a:r>
            <a:r>
              <a:rPr lang="cy-GB" sz="4000" b="1" dirty="0" err="1">
                <a:latin typeface="Calibri"/>
                <a:cs typeface="Calibri"/>
              </a:rPr>
              <a:t>systems</a:t>
            </a:r>
            <a:r>
              <a:rPr lang="cy-GB" sz="4000" b="1" dirty="0">
                <a:latin typeface="Calibri"/>
                <a:cs typeface="Calibri"/>
              </a:rPr>
              <a:t> &amp;</a:t>
            </a:r>
            <a:br>
              <a:rPr lang="cy-GB" sz="4000" b="1" dirty="0">
                <a:latin typeface="Calibri"/>
              </a:rPr>
            </a:br>
            <a:r>
              <a:rPr lang="cy-GB" sz="4000" b="1" dirty="0" err="1">
                <a:latin typeface="Calibri"/>
                <a:cs typeface="Calibri"/>
              </a:rPr>
              <a:t>managing</a:t>
            </a:r>
            <a:r>
              <a:rPr lang="cy-GB" sz="4000" b="1" dirty="0">
                <a:latin typeface="Calibri"/>
                <a:cs typeface="Calibri"/>
              </a:rPr>
              <a:t> data </a:t>
            </a:r>
          </a:p>
        </p:txBody>
      </p:sp>
      <p:sp>
        <p:nvSpPr>
          <p:cNvPr id="3" name="Content Placeholder 2">
            <a:extLst>
              <a:ext uri="{FF2B5EF4-FFF2-40B4-BE49-F238E27FC236}">
                <a16:creationId xmlns:a16="http://schemas.microsoft.com/office/drawing/2014/main" id="{BCCE2F30-A40B-EF4B-AB76-AD27AF58BA68}"/>
              </a:ext>
            </a:extLst>
          </p:cNvPr>
          <p:cNvSpPr>
            <a:spLocks noGrp="1"/>
          </p:cNvSpPr>
          <p:nvPr>
            <p:ph idx="1"/>
          </p:nvPr>
        </p:nvSpPr>
        <p:spPr>
          <a:xfrm>
            <a:off x="628650" y="2509756"/>
            <a:ext cx="7886700" cy="4351338"/>
          </a:xfrm>
        </p:spPr>
        <p:txBody>
          <a:bodyPr vert="horz" lIns="91440" tIns="45720" rIns="91440" bIns="45720" rtlCol="0" anchor="t">
            <a:normAutofit/>
          </a:bodyPr>
          <a:lstStyle/>
          <a:p>
            <a:pPr marL="0" indent="0">
              <a:buNone/>
            </a:pPr>
            <a:r>
              <a:rPr lang="cy-GB" dirty="0" err="1"/>
              <a:t>Asynchronus</a:t>
            </a:r>
            <a:r>
              <a:rPr lang="cy-GB" dirty="0"/>
              <a:t> </a:t>
            </a:r>
            <a:r>
              <a:rPr lang="cy-GB" dirty="0" err="1"/>
              <a:t>task</a:t>
            </a:r>
            <a:r>
              <a:rPr lang="cy-GB" dirty="0"/>
              <a:t> – SS4 </a:t>
            </a:r>
            <a:r>
              <a:rPr lang="cy-GB" dirty="0" err="1"/>
              <a:t>Activity</a:t>
            </a:r>
            <a:r>
              <a:rPr lang="cy-GB" dirty="0"/>
              <a:t> 12 </a:t>
            </a:r>
            <a:endParaRPr lang="en-US" err="1"/>
          </a:p>
          <a:p>
            <a:pPr marL="0" indent="0" algn="ctr">
              <a:buNone/>
            </a:pPr>
            <a:r>
              <a:rPr lang="cy-GB" dirty="0">
                <a:ea typeface="+mn-lt"/>
                <a:cs typeface="+mn-lt"/>
              </a:rPr>
              <a:t>...</a:t>
            </a:r>
            <a:r>
              <a:rPr lang="cy-GB" i="1" dirty="0" err="1">
                <a:ea typeface="+mn-lt"/>
                <a:cs typeface="+mn-lt"/>
              </a:rPr>
              <a:t>how</a:t>
            </a:r>
            <a:r>
              <a:rPr lang="cy-GB" i="1" dirty="0">
                <a:ea typeface="+mn-lt"/>
                <a:cs typeface="+mn-lt"/>
              </a:rPr>
              <a:t> can </a:t>
            </a:r>
            <a:r>
              <a:rPr lang="cy-GB" i="1" dirty="0" err="1">
                <a:ea typeface="+mn-lt"/>
                <a:cs typeface="+mn-lt"/>
              </a:rPr>
              <a:t>you</a:t>
            </a:r>
            <a:r>
              <a:rPr lang="cy-GB" i="1" dirty="0">
                <a:ea typeface="+mn-lt"/>
                <a:cs typeface="+mn-lt"/>
              </a:rPr>
              <a:t> </a:t>
            </a:r>
            <a:r>
              <a:rPr lang="cy-GB" i="1" dirty="0" err="1">
                <a:ea typeface="+mn-lt"/>
                <a:cs typeface="+mn-lt"/>
              </a:rPr>
              <a:t>evaluate</a:t>
            </a:r>
            <a:r>
              <a:rPr lang="cy-GB" i="1" dirty="0">
                <a:ea typeface="+mn-lt"/>
                <a:cs typeface="+mn-lt"/>
              </a:rPr>
              <a:t> </a:t>
            </a:r>
            <a:r>
              <a:rPr lang="cy-GB" i="1" dirty="0" err="1">
                <a:ea typeface="+mn-lt"/>
                <a:cs typeface="+mn-lt"/>
              </a:rPr>
              <a:t>and</a:t>
            </a:r>
            <a:r>
              <a:rPr lang="cy-GB" i="1" dirty="0">
                <a:ea typeface="+mn-lt"/>
                <a:cs typeface="+mn-lt"/>
              </a:rPr>
              <a:t> </a:t>
            </a:r>
            <a:r>
              <a:rPr lang="cy-GB" i="1" dirty="0" err="1">
                <a:ea typeface="+mn-lt"/>
                <a:cs typeface="+mn-lt"/>
              </a:rPr>
              <a:t>identify</a:t>
            </a:r>
            <a:r>
              <a:rPr lang="cy-GB" i="1" dirty="0">
                <a:ea typeface="+mn-lt"/>
                <a:cs typeface="+mn-lt"/>
              </a:rPr>
              <a:t> </a:t>
            </a:r>
            <a:r>
              <a:rPr lang="cy-GB" i="1" dirty="0" err="1">
                <a:ea typeface="+mn-lt"/>
                <a:cs typeface="+mn-lt"/>
              </a:rPr>
              <a:t>effective</a:t>
            </a:r>
            <a:r>
              <a:rPr lang="cy-GB" i="1" dirty="0">
                <a:ea typeface="+mn-lt"/>
                <a:cs typeface="+mn-lt"/>
              </a:rPr>
              <a:t> </a:t>
            </a:r>
            <a:r>
              <a:rPr lang="cy-GB" i="1" dirty="0" err="1">
                <a:ea typeface="+mn-lt"/>
                <a:cs typeface="+mn-lt"/>
              </a:rPr>
              <a:t>inclusive</a:t>
            </a:r>
            <a:r>
              <a:rPr lang="cy-GB" i="1" dirty="0">
                <a:ea typeface="+mn-lt"/>
                <a:cs typeface="+mn-lt"/>
              </a:rPr>
              <a:t> </a:t>
            </a:r>
            <a:r>
              <a:rPr lang="cy-GB" i="1" dirty="0" err="1">
                <a:ea typeface="+mn-lt"/>
                <a:cs typeface="+mn-lt"/>
              </a:rPr>
              <a:t>practices</a:t>
            </a:r>
            <a:r>
              <a:rPr lang="cy-GB" i="1" dirty="0">
                <a:ea typeface="+mn-lt"/>
                <a:cs typeface="+mn-lt"/>
              </a:rPr>
              <a:t> </a:t>
            </a:r>
            <a:r>
              <a:rPr lang="cy-GB" i="1" dirty="0" err="1">
                <a:ea typeface="+mn-lt"/>
                <a:cs typeface="+mn-lt"/>
              </a:rPr>
              <a:t>in</a:t>
            </a:r>
            <a:r>
              <a:rPr lang="cy-GB" i="1" dirty="0">
                <a:ea typeface="+mn-lt"/>
                <a:cs typeface="+mn-lt"/>
              </a:rPr>
              <a:t> </a:t>
            </a:r>
            <a:r>
              <a:rPr lang="cy-GB" i="1" dirty="0" err="1">
                <a:ea typeface="+mn-lt"/>
                <a:cs typeface="+mn-lt"/>
              </a:rPr>
              <a:t>your</a:t>
            </a:r>
            <a:r>
              <a:rPr lang="cy-GB" i="1" dirty="0">
                <a:ea typeface="+mn-lt"/>
                <a:cs typeface="+mn-lt"/>
              </a:rPr>
              <a:t> </a:t>
            </a:r>
            <a:r>
              <a:rPr lang="cy-GB" i="1" dirty="0" err="1">
                <a:ea typeface="+mn-lt"/>
                <a:cs typeface="+mn-lt"/>
              </a:rPr>
              <a:t>setting</a:t>
            </a:r>
            <a:r>
              <a:rPr lang="cy-GB" i="1" dirty="0">
                <a:ea typeface="+mn-lt"/>
                <a:cs typeface="+mn-lt"/>
              </a:rPr>
              <a:t> </a:t>
            </a:r>
            <a:r>
              <a:rPr lang="cy-GB" i="1" dirty="0" err="1">
                <a:ea typeface="+mn-lt"/>
                <a:cs typeface="+mn-lt"/>
              </a:rPr>
              <a:t>and</a:t>
            </a:r>
            <a:r>
              <a:rPr lang="cy-GB" i="1" dirty="0">
                <a:ea typeface="+mn-lt"/>
                <a:cs typeface="+mn-lt"/>
              </a:rPr>
              <a:t> </a:t>
            </a:r>
            <a:r>
              <a:rPr lang="cy-GB" i="1" dirty="0" err="1">
                <a:ea typeface="+mn-lt"/>
                <a:cs typeface="+mn-lt"/>
              </a:rPr>
              <a:t>use</a:t>
            </a:r>
            <a:r>
              <a:rPr lang="cy-GB" i="1" dirty="0">
                <a:ea typeface="+mn-lt"/>
                <a:cs typeface="+mn-lt"/>
              </a:rPr>
              <a:t> </a:t>
            </a:r>
            <a:r>
              <a:rPr lang="cy-GB" i="1" dirty="0" err="1">
                <a:ea typeface="+mn-lt"/>
                <a:cs typeface="+mn-lt"/>
              </a:rPr>
              <a:t>this</a:t>
            </a:r>
            <a:r>
              <a:rPr lang="cy-GB" i="1" dirty="0">
                <a:ea typeface="+mn-lt"/>
                <a:cs typeface="+mn-lt"/>
              </a:rPr>
              <a:t> to </a:t>
            </a:r>
            <a:r>
              <a:rPr lang="cy-GB" i="1" dirty="0" err="1">
                <a:ea typeface="+mn-lt"/>
                <a:cs typeface="+mn-lt"/>
              </a:rPr>
              <a:t>evidence</a:t>
            </a:r>
            <a:r>
              <a:rPr lang="cy-GB" i="1" dirty="0">
                <a:ea typeface="+mn-lt"/>
                <a:cs typeface="+mn-lt"/>
              </a:rPr>
              <a:t> </a:t>
            </a:r>
            <a:r>
              <a:rPr lang="cy-GB" i="1" dirty="0" err="1">
                <a:ea typeface="+mn-lt"/>
                <a:cs typeface="+mn-lt"/>
              </a:rPr>
              <a:t>performance</a:t>
            </a:r>
            <a:r>
              <a:rPr lang="cy-GB" i="1" dirty="0">
                <a:ea typeface="+mn-lt"/>
                <a:cs typeface="+mn-lt"/>
              </a:rPr>
              <a:t> </a:t>
            </a:r>
            <a:r>
              <a:rPr lang="cy-GB" i="1" dirty="0" err="1">
                <a:ea typeface="+mn-lt"/>
                <a:cs typeface="+mn-lt"/>
              </a:rPr>
              <a:t>management</a:t>
            </a:r>
            <a:r>
              <a:rPr lang="cy-GB" i="1" dirty="0">
                <a:ea typeface="+mn-lt"/>
                <a:cs typeface="+mn-lt"/>
              </a:rPr>
              <a:t> </a:t>
            </a:r>
            <a:r>
              <a:rPr lang="cy-GB" i="1" dirty="0" err="1">
                <a:ea typeface="+mn-lt"/>
                <a:cs typeface="+mn-lt"/>
              </a:rPr>
              <a:t>in</a:t>
            </a:r>
            <a:r>
              <a:rPr lang="cy-GB" i="1" dirty="0">
                <a:ea typeface="+mn-lt"/>
                <a:cs typeface="+mn-lt"/>
              </a:rPr>
              <a:t> </a:t>
            </a:r>
            <a:r>
              <a:rPr lang="cy-GB" i="1" dirty="0" err="1">
                <a:ea typeface="+mn-lt"/>
                <a:cs typeface="+mn-lt"/>
              </a:rPr>
              <a:t>relation</a:t>
            </a:r>
            <a:r>
              <a:rPr lang="cy-GB" i="1" dirty="0">
                <a:ea typeface="+mn-lt"/>
                <a:cs typeface="+mn-lt"/>
              </a:rPr>
              <a:t> to ALN </a:t>
            </a:r>
            <a:r>
              <a:rPr lang="cy-GB" i="1" dirty="0" err="1">
                <a:ea typeface="+mn-lt"/>
                <a:cs typeface="+mn-lt"/>
              </a:rPr>
              <a:t>development</a:t>
            </a:r>
            <a:r>
              <a:rPr lang="cy-GB" i="1" dirty="0">
                <a:ea typeface="+mn-lt"/>
                <a:cs typeface="+mn-lt"/>
              </a:rPr>
              <a:t> </a:t>
            </a:r>
            <a:r>
              <a:rPr lang="cy-GB" i="1" dirty="0" err="1">
                <a:ea typeface="+mn-lt"/>
                <a:cs typeface="+mn-lt"/>
              </a:rPr>
              <a:t>priorities</a:t>
            </a:r>
            <a:endParaRPr lang="cy-GB" i="1">
              <a:ea typeface="+mn-lt"/>
              <a:cs typeface="+mn-lt"/>
            </a:endParaRPr>
          </a:p>
          <a:p>
            <a:pPr marL="0" indent="0" algn="ctr">
              <a:buNone/>
            </a:pPr>
            <a:endParaRPr lang="cy-GB" i="1" dirty="0">
              <a:cs typeface="Calibri" panose="020F0502020204030204"/>
            </a:endParaRPr>
          </a:p>
          <a:p>
            <a:pPr marL="0" indent="0" algn="ctr">
              <a:buNone/>
            </a:pPr>
            <a:endParaRPr lang="cy-GB" i="1" dirty="0">
              <a:cs typeface="Calibri" panose="020F0502020204030204"/>
            </a:endParaRPr>
          </a:p>
        </p:txBody>
      </p:sp>
    </p:spTree>
    <p:extLst>
      <p:ext uri="{BB962C8B-B14F-4D97-AF65-F5344CB8AC3E}">
        <p14:creationId xmlns:p14="http://schemas.microsoft.com/office/powerpoint/2010/main" val="17815685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FF13CC8-21D2-0C4C-852D-54D613DE7E9F}"/>
              </a:ext>
            </a:extLst>
          </p:cNvPr>
          <p:cNvSpPr/>
          <p:nvPr/>
        </p:nvSpPr>
        <p:spPr>
          <a:xfrm>
            <a:off x="-105103" y="0"/>
            <a:ext cx="9354205" cy="6858000"/>
          </a:xfrm>
          <a:prstGeom prst="rect">
            <a:avLst/>
          </a:prstGeom>
          <a:solidFill>
            <a:srgbClr val="FAAC04"/>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US" sz="3200" b="1" dirty="0">
              <a:solidFill>
                <a:schemeClr val="tx1"/>
              </a:solidFill>
              <a:cs typeface="Calibri"/>
            </a:endParaRPr>
          </a:p>
          <a:p>
            <a:r>
              <a:rPr lang="en-US" sz="2800" b="1" dirty="0">
                <a:solidFill>
                  <a:schemeClr val="tx1"/>
                </a:solidFill>
                <a:ea typeface="+mn-lt"/>
                <a:cs typeface="+mn-lt"/>
              </a:rPr>
              <a:t>In your breakout rooms, discuss the following... </a:t>
            </a:r>
            <a:endParaRPr lang="en-US" sz="2800" b="1">
              <a:solidFill>
                <a:schemeClr val="tx1"/>
              </a:solidFill>
              <a:cs typeface="Calibri"/>
            </a:endParaRPr>
          </a:p>
          <a:p>
            <a:pPr marL="800100" indent="-342900">
              <a:buFont typeface="Arial"/>
              <a:buChar char="•"/>
            </a:pPr>
            <a:r>
              <a:rPr lang="en-US" sz="2400" dirty="0">
                <a:solidFill>
                  <a:schemeClr val="tx1"/>
                </a:solidFill>
                <a:ea typeface="+mn-lt"/>
                <a:cs typeface="+mn-lt"/>
              </a:rPr>
              <a:t>What data would be useful to gather to evaluate inclusive practices in your setting? </a:t>
            </a:r>
            <a:endParaRPr lang="en-US" sz="2400">
              <a:solidFill>
                <a:schemeClr val="tx1"/>
              </a:solidFill>
              <a:cs typeface="Calibri" panose="020F0502020204030204"/>
            </a:endParaRPr>
          </a:p>
          <a:p>
            <a:pPr marL="800100" indent="-342900">
              <a:buFont typeface="Arial"/>
              <a:buChar char="•"/>
            </a:pPr>
            <a:r>
              <a:rPr lang="en-US" sz="2400" dirty="0">
                <a:solidFill>
                  <a:schemeClr val="tx1"/>
                </a:solidFill>
                <a:ea typeface="+mn-lt"/>
                <a:cs typeface="+mn-lt"/>
              </a:rPr>
              <a:t>What formal reporting tools might you use? </a:t>
            </a:r>
            <a:endParaRPr lang="en-US" sz="2400" dirty="0">
              <a:solidFill>
                <a:schemeClr val="tx1"/>
              </a:solidFill>
              <a:cs typeface="Calibri" panose="020F0502020204030204"/>
            </a:endParaRPr>
          </a:p>
          <a:p>
            <a:pPr marL="800100" indent="-342900">
              <a:buFont typeface="Arial"/>
              <a:buChar char="•"/>
            </a:pPr>
            <a:r>
              <a:rPr lang="en-US" sz="2400" dirty="0">
                <a:solidFill>
                  <a:schemeClr val="tx1"/>
                </a:solidFill>
                <a:ea typeface="+mn-lt"/>
                <a:cs typeface="+mn-lt"/>
              </a:rPr>
              <a:t>How would you use this data to evidence the settings inclusion agenda and to plan for both short and long-term goals?</a:t>
            </a:r>
            <a:endParaRPr lang="en-US" sz="2400" dirty="0">
              <a:solidFill>
                <a:schemeClr val="tx1"/>
              </a:solidFill>
              <a:cs typeface="Calibri" panose="020F0502020204030204"/>
            </a:endParaRPr>
          </a:p>
          <a:p>
            <a:endParaRPr lang="en-US" sz="3200" dirty="0">
              <a:solidFill>
                <a:schemeClr val="tx1"/>
              </a:solidFill>
              <a:cs typeface="Calibri"/>
            </a:endParaRPr>
          </a:p>
        </p:txBody>
      </p:sp>
      <p:sp>
        <p:nvSpPr>
          <p:cNvPr id="4" name="TextBox 3">
            <a:extLst>
              <a:ext uri="{FF2B5EF4-FFF2-40B4-BE49-F238E27FC236}">
                <a16:creationId xmlns:a16="http://schemas.microsoft.com/office/drawing/2014/main" id="{A1999155-017E-AB4D-94EB-EA6AD1B80DBD}"/>
              </a:ext>
            </a:extLst>
          </p:cNvPr>
          <p:cNvSpPr txBox="1"/>
          <p:nvPr/>
        </p:nvSpPr>
        <p:spPr>
          <a:xfrm>
            <a:off x="81386" y="105366"/>
            <a:ext cx="9081022" cy="1754326"/>
          </a:xfrm>
          <a:prstGeom prst="rect">
            <a:avLst/>
          </a:prstGeom>
          <a:noFill/>
        </p:spPr>
        <p:txBody>
          <a:bodyPr wrap="square" lIns="91440" tIns="45720" rIns="91440" bIns="45720" rtlCol="0" anchor="t">
            <a:spAutoFit/>
          </a:bodyPr>
          <a:lstStyle/>
          <a:p>
            <a:pPr algn="ctr"/>
            <a:r>
              <a:rPr lang="en-GB" sz="4000" b="1" dirty="0"/>
              <a:t>Activity 5: SS4 Evaluating &amp; evidencing inclusive practice </a:t>
            </a:r>
            <a:endParaRPr lang="en-GB" sz="4000" b="1" dirty="0">
              <a:cs typeface="Calibri"/>
            </a:endParaRPr>
          </a:p>
          <a:p>
            <a:pPr algn="ctr"/>
            <a:r>
              <a:rPr lang="en-GB" sz="2800" dirty="0"/>
              <a:t> (10 minutes)</a:t>
            </a:r>
            <a:endParaRPr lang="en-GB" sz="2800" dirty="0">
              <a:cs typeface="Calibri"/>
            </a:endParaRPr>
          </a:p>
        </p:txBody>
      </p:sp>
      <p:sp>
        <p:nvSpPr>
          <p:cNvPr id="8" name="TextBox 7">
            <a:extLst>
              <a:ext uri="{FF2B5EF4-FFF2-40B4-BE49-F238E27FC236}">
                <a16:creationId xmlns:a16="http://schemas.microsoft.com/office/drawing/2014/main" id="{4DCADC72-8632-5B25-ED5B-D260ED03B11D}"/>
              </a:ext>
            </a:extLst>
          </p:cNvPr>
          <p:cNvSpPr txBox="1"/>
          <p:nvPr/>
        </p:nvSpPr>
        <p:spPr>
          <a:xfrm>
            <a:off x="764939" y="5288932"/>
            <a:ext cx="519901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000000"/>
                </a:solidFill>
                <a:ea typeface="+mn-lt"/>
                <a:cs typeface="+mn-lt"/>
              </a:rPr>
              <a:t>Identify a scribe to capture some key discussion points on  the </a:t>
            </a:r>
            <a:r>
              <a:rPr lang="en-GB" sz="2800" b="1" dirty="0" err="1">
                <a:solidFill>
                  <a:srgbClr val="000000"/>
                </a:solidFill>
                <a:ea typeface="+mn-lt"/>
                <a:cs typeface="+mn-lt"/>
              </a:rPr>
              <a:t>padlet</a:t>
            </a:r>
            <a:endParaRPr lang="en-US" sz="2800" dirty="0">
              <a:solidFill>
                <a:srgbClr val="000000"/>
              </a:solidFill>
              <a:cs typeface="Calibri"/>
            </a:endParaRPr>
          </a:p>
        </p:txBody>
      </p:sp>
      <p:pic>
        <p:nvPicPr>
          <p:cNvPr id="10" name="Graphic 9" descr="Arrow: Slight curve with solid fill">
            <a:extLst>
              <a:ext uri="{FF2B5EF4-FFF2-40B4-BE49-F238E27FC236}">
                <a16:creationId xmlns:a16="http://schemas.microsoft.com/office/drawing/2014/main" id="{F73A6482-5AF3-C225-21D0-2EE45CA9928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048174" y="5759862"/>
            <a:ext cx="914400" cy="914400"/>
          </a:xfrm>
          <a:prstGeom prst="rect">
            <a:avLst/>
          </a:prstGeom>
        </p:spPr>
      </p:pic>
      <p:pic>
        <p:nvPicPr>
          <p:cNvPr id="11" name="Picture 11" descr="Qr code&#10;&#10;Description automatically generated">
            <a:extLst>
              <a:ext uri="{FF2B5EF4-FFF2-40B4-BE49-F238E27FC236}">
                <a16:creationId xmlns:a16="http://schemas.microsoft.com/office/drawing/2014/main" id="{802F30EF-9CDC-3D1C-38F4-9BF7CEBE03E3}"/>
              </a:ext>
            </a:extLst>
          </p:cNvPr>
          <p:cNvPicPr>
            <a:picLocks noChangeAspect="1"/>
          </p:cNvPicPr>
          <p:nvPr/>
        </p:nvPicPr>
        <p:blipFill>
          <a:blip r:embed="rId5"/>
          <a:stretch>
            <a:fillRect/>
          </a:stretch>
        </p:blipFill>
        <p:spPr>
          <a:xfrm>
            <a:off x="6137158" y="4910728"/>
            <a:ext cx="1858835" cy="1842149"/>
          </a:xfrm>
          <a:prstGeom prst="rect">
            <a:avLst/>
          </a:prstGeom>
        </p:spPr>
      </p:pic>
    </p:spTree>
    <p:extLst>
      <p:ext uri="{BB962C8B-B14F-4D97-AF65-F5344CB8AC3E}">
        <p14:creationId xmlns:p14="http://schemas.microsoft.com/office/powerpoint/2010/main" val="371868548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F99C6E756E3D84E8B1A0D94836D794A" ma:contentTypeVersion="9" ma:contentTypeDescription="Create a new document." ma:contentTypeScope="" ma:versionID="6dc714cf38b1546649a8f4acbaa91a46">
  <xsd:schema xmlns:xsd="http://www.w3.org/2001/XMLSchema" xmlns:xs="http://www.w3.org/2001/XMLSchema" xmlns:p="http://schemas.microsoft.com/office/2006/metadata/properties" xmlns:ns2="c697bc9e-ecf6-4086-8cbb-eb9131efbefa" targetNamespace="http://schemas.microsoft.com/office/2006/metadata/properties" ma:root="true" ma:fieldsID="cfac48246ec5a4e864cc8167bcae3fa5" ns2:_="">
    <xsd:import namespace="c697bc9e-ecf6-4086-8cbb-eb9131efbef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697bc9e-ecf6-4086-8cbb-eb9131efbe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C362CD7-8F7F-4A99-92E5-457F0482B2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697bc9e-ecf6-4086-8cbb-eb9131efbef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276D73-970E-4A56-A708-6A725F7E3619}">
  <ds:schemaRefs>
    <ds:schemaRef ds:uri="http://schemas.microsoft.com/office/2006/metadata/properties"/>
    <ds:schemaRef ds:uri="http://schemas.microsoft.com/office/infopath/2007/PartnerControls"/>
    <ds:schemaRef ds:uri="http://purl.org/dc/elements/1.1/"/>
    <ds:schemaRef ds:uri="http://www.w3.org/XML/1998/namespace"/>
    <ds:schemaRef ds:uri="http://purl.org/dc/dcmitype/"/>
    <ds:schemaRef ds:uri="http://schemas.microsoft.com/office/2006/documentManagement/types"/>
    <ds:schemaRef ds:uri="http://schemas.openxmlformats.org/package/2006/metadata/core-properties"/>
    <ds:schemaRef ds:uri="c697bc9e-ecf6-4086-8cbb-eb9131efbefa"/>
    <ds:schemaRef ds:uri="http://purl.org/dc/terms/"/>
  </ds:schemaRefs>
</ds:datastoreItem>
</file>

<file path=customXml/itemProps3.xml><?xml version="1.0" encoding="utf-8"?>
<ds:datastoreItem xmlns:ds="http://schemas.openxmlformats.org/officeDocument/2006/customXml" ds:itemID="{6EE536C0-CB8F-4E4C-8BC1-62089C6B7AF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1793</TotalTime>
  <Words>1193</Words>
  <Application>Microsoft Office PowerPoint</Application>
  <PresentationFormat>On-screen Show (4:3)</PresentationFormat>
  <Paragraphs>123</Paragraphs>
  <Slides>14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Helvetica</vt:lpstr>
      <vt:lpstr>Office Theme</vt:lpstr>
      <vt:lpstr>Leadership and Management of ALN Core Strand 4: Evaluate modes of effective leadership and management of ALN </vt:lpstr>
      <vt:lpstr>Core Strand Four Outcomes</vt:lpstr>
      <vt:lpstr>Recap – asynchronous content</vt:lpstr>
      <vt:lpstr>Key Readings</vt:lpstr>
      <vt:lpstr>PowerPoint Presentation</vt:lpstr>
      <vt:lpstr>Developing Strategic Leadership Practice</vt:lpstr>
      <vt:lpstr>PowerPoint Presentation</vt:lpstr>
      <vt:lpstr>Time management</vt:lpstr>
      <vt:lpstr>PowerPoint Presentation</vt:lpstr>
      <vt:lpstr>PowerPoint Presentation</vt:lpstr>
      <vt:lpstr>Staff management and training</vt:lpstr>
      <vt:lpstr>PowerPoint Presentation</vt:lpstr>
      <vt:lpstr>Evaluating systems &amp; managing data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Waters Creative</dc:creator>
  <cp:lastModifiedBy>Dai Thomas</cp:lastModifiedBy>
  <cp:revision>327</cp:revision>
  <dcterms:created xsi:type="dcterms:W3CDTF">2021-06-18T14:15:35Z</dcterms:created>
  <dcterms:modified xsi:type="dcterms:W3CDTF">2023-03-09T14:39:23Z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0x010100FF99C6E756E3D84E8B1A0D94836D794A</vt:lpwstr>
  </property>
</Properties>
</file>