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313" r:id="rId2"/>
    <p:sldId id="314" r:id="rId3"/>
    <p:sldId id="265" r:id="rId4"/>
    <p:sldId id="326" r:id="rId5"/>
    <p:sldId id="269" r:id="rId6"/>
    <p:sldId id="317" r:id="rId7"/>
    <p:sldId id="270" r:id="rId8"/>
    <p:sldId id="277" r:id="rId9"/>
    <p:sldId id="266" r:id="rId10"/>
    <p:sldId id="272" r:id="rId11"/>
    <p:sldId id="271" r:id="rId12"/>
    <p:sldId id="327" r:id="rId13"/>
    <p:sldId id="319" r:id="rId14"/>
    <p:sldId id="274" r:id="rId15"/>
    <p:sldId id="324" r:id="rId16"/>
    <p:sldId id="331" r:id="rId17"/>
    <p:sldId id="332" r:id="rId18"/>
    <p:sldId id="333" r:id="rId19"/>
    <p:sldId id="318" r:id="rId20"/>
    <p:sldId id="328" r:id="rId21"/>
    <p:sldId id="330" r:id="rId22"/>
    <p:sldId id="329" r:id="rId23"/>
    <p:sldId id="316" r:id="rId24"/>
    <p:sldId id="335" r:id="rId25"/>
    <p:sldId id="33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99C55F-EFFF-4E89-A9F3-2FF28BCDC01A}" v="1152" dt="2024-10-08T22:49:21.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6622" autoAdjust="0"/>
  </p:normalViewPr>
  <p:slideViewPr>
    <p:cSldViewPr snapToGrid="0">
      <p:cViewPr varScale="1">
        <p:scale>
          <a:sx n="63" d="100"/>
          <a:sy n="63" d="100"/>
        </p:scale>
        <p:origin x="13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D7E953-7D92-4E8A-8C9E-5BDF7D228ED9}"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GB"/>
        </a:p>
      </dgm:t>
    </dgm:pt>
    <dgm:pt modelId="{5068D89C-2ABF-4841-A049-23F3C422CFD5}">
      <dgm:prSet phldrT="[Text]" custT="1"/>
      <dgm:spPr/>
      <dgm:t>
        <a:bodyPr/>
        <a:lstStyle/>
        <a:p>
          <a:pPr>
            <a:buFont typeface="+mj-lt"/>
            <a:buAutoNum type="arabicPeriod"/>
          </a:pPr>
          <a:r>
            <a:rPr lang="en-GB" sz="1400" dirty="0"/>
            <a:t>Symptoms of mental illness, such as hearing voices that are distressing or make it difficult to communicate with other people </a:t>
          </a:r>
        </a:p>
      </dgm:t>
    </dgm:pt>
    <dgm:pt modelId="{6461EBD0-8237-4901-9674-203128F02952}" type="parTrans" cxnId="{2F995106-F852-4D9F-8DE9-693660FFE6BA}">
      <dgm:prSet/>
      <dgm:spPr/>
      <dgm:t>
        <a:bodyPr/>
        <a:lstStyle/>
        <a:p>
          <a:endParaRPr lang="en-GB"/>
        </a:p>
      </dgm:t>
    </dgm:pt>
    <dgm:pt modelId="{54695851-69A6-4F2E-AAEF-ABE9C95C11E6}" type="sibTrans" cxnId="{2F995106-F852-4D9F-8DE9-693660FFE6BA}">
      <dgm:prSet/>
      <dgm:spPr/>
      <dgm:t>
        <a:bodyPr/>
        <a:lstStyle/>
        <a:p>
          <a:endParaRPr lang="en-GB"/>
        </a:p>
      </dgm:t>
    </dgm:pt>
    <dgm:pt modelId="{D5DF9916-704D-49FC-A417-D9A56B3D8779}">
      <dgm:prSet phldrT="[Text]" custT="1"/>
      <dgm:spPr/>
      <dgm:t>
        <a:bodyPr/>
        <a:lstStyle/>
        <a:p>
          <a:r>
            <a:rPr lang="en-GB" sz="1400" dirty="0"/>
            <a:t>Behaving in ways that other people find difficult or threatening</a:t>
          </a:r>
        </a:p>
      </dgm:t>
    </dgm:pt>
    <dgm:pt modelId="{5F3931D0-20A9-4C54-A28F-D9A3675A5951}" type="parTrans" cxnId="{F37EFF16-02EA-4CA4-83A7-8311C717579F}">
      <dgm:prSet/>
      <dgm:spPr/>
      <dgm:t>
        <a:bodyPr/>
        <a:lstStyle/>
        <a:p>
          <a:endParaRPr lang="en-GB"/>
        </a:p>
      </dgm:t>
    </dgm:pt>
    <dgm:pt modelId="{D68A4C0A-79D7-49A1-BAED-BAE7DC7B9863}" type="sibTrans" cxnId="{F37EFF16-02EA-4CA4-83A7-8311C717579F}">
      <dgm:prSet/>
      <dgm:spPr/>
      <dgm:t>
        <a:bodyPr/>
        <a:lstStyle/>
        <a:p>
          <a:endParaRPr lang="en-GB"/>
        </a:p>
      </dgm:t>
    </dgm:pt>
    <dgm:pt modelId="{AF8181A8-2B87-4110-BC8E-81D0443A5650}">
      <dgm:prSet phldrT="[Text]" custT="1"/>
      <dgm:spPr/>
      <dgm:t>
        <a:bodyPr/>
        <a:lstStyle/>
        <a:p>
          <a:r>
            <a:rPr lang="en-GB" sz="1100" dirty="0"/>
            <a:t>this can lead to contact with the police or courts </a:t>
          </a:r>
        </a:p>
      </dgm:t>
    </dgm:pt>
    <dgm:pt modelId="{56E67B82-ED3A-4FAD-82F5-65A983656D28}" type="parTrans" cxnId="{06B9A906-0A94-4C73-BCF3-C4953404DFEE}">
      <dgm:prSet/>
      <dgm:spPr/>
      <dgm:t>
        <a:bodyPr/>
        <a:lstStyle/>
        <a:p>
          <a:endParaRPr lang="en-GB"/>
        </a:p>
      </dgm:t>
    </dgm:pt>
    <dgm:pt modelId="{4453D13E-596F-4151-86C9-2719AA16D60E}" type="sibTrans" cxnId="{06B9A906-0A94-4C73-BCF3-C4953404DFEE}">
      <dgm:prSet/>
      <dgm:spPr/>
      <dgm:t>
        <a:bodyPr/>
        <a:lstStyle/>
        <a:p>
          <a:endParaRPr lang="en-GB"/>
        </a:p>
      </dgm:t>
    </dgm:pt>
    <dgm:pt modelId="{7ED9591F-C71A-4875-90D5-B88EB31CF768}">
      <dgm:prSet phldrT="[Text]" custT="1"/>
      <dgm:spPr/>
      <dgm:t>
        <a:bodyPr/>
        <a:lstStyle/>
        <a:p>
          <a:r>
            <a:rPr lang="en-GB" sz="1400" dirty="0"/>
            <a:t>Harmful use of alcohol and non-prescribed ("street") drugs</a:t>
          </a:r>
        </a:p>
      </dgm:t>
    </dgm:pt>
    <dgm:pt modelId="{B3996379-CCB2-43ED-BD50-81620B6A95B6}" type="parTrans" cxnId="{BA94E59C-3452-4165-B0A6-F97C3722E29C}">
      <dgm:prSet/>
      <dgm:spPr/>
      <dgm:t>
        <a:bodyPr/>
        <a:lstStyle/>
        <a:p>
          <a:endParaRPr lang="en-GB"/>
        </a:p>
      </dgm:t>
    </dgm:pt>
    <dgm:pt modelId="{08479529-B303-4C8B-9656-FCABD8FE458F}" type="sibTrans" cxnId="{BA94E59C-3452-4165-B0A6-F97C3722E29C}">
      <dgm:prSet/>
      <dgm:spPr/>
      <dgm:t>
        <a:bodyPr/>
        <a:lstStyle/>
        <a:p>
          <a:endParaRPr lang="en-GB"/>
        </a:p>
      </dgm:t>
    </dgm:pt>
    <dgm:pt modelId="{58A9697F-0BB9-45D5-A47F-28C6B0A97CB7}">
      <dgm:prSet phldrT="[Text]" custT="1"/>
      <dgm:spPr/>
      <dgm:t>
        <a:bodyPr/>
        <a:lstStyle/>
        <a:p>
          <a:pPr>
            <a:buFont typeface="+mj-lt"/>
            <a:buAutoNum type="arabicPeriod"/>
          </a:pPr>
          <a:r>
            <a:rPr lang="en-GB" sz="1400" dirty="0"/>
            <a:t>Being exploited or abused by others.</a:t>
          </a:r>
        </a:p>
      </dgm:t>
    </dgm:pt>
    <dgm:pt modelId="{8917FBBF-56F1-44D5-A384-2CFBEDA1C4C8}" type="parTrans" cxnId="{A7E5C3B7-1963-4471-A534-A89AFF4A5870}">
      <dgm:prSet/>
      <dgm:spPr/>
      <dgm:t>
        <a:bodyPr/>
        <a:lstStyle/>
        <a:p>
          <a:endParaRPr lang="en-GB"/>
        </a:p>
      </dgm:t>
    </dgm:pt>
    <dgm:pt modelId="{7C08DB27-A3C9-4EE5-8F45-B54A545E3808}" type="sibTrans" cxnId="{A7E5C3B7-1963-4471-A534-A89AFF4A5870}">
      <dgm:prSet/>
      <dgm:spPr/>
      <dgm:t>
        <a:bodyPr/>
        <a:lstStyle/>
        <a:p>
          <a:endParaRPr lang="en-GB"/>
        </a:p>
      </dgm:t>
    </dgm:pt>
    <dgm:pt modelId="{34F98C0D-FBE6-4E93-BF26-1E85C8A69D62}">
      <dgm:prSet phldrT="[Text]" custT="1"/>
      <dgm:spPr/>
      <dgm:t>
        <a:bodyPr/>
        <a:lstStyle/>
        <a:p>
          <a:pPr>
            <a:buFont typeface="+mj-lt"/>
            <a:buAutoNum type="arabicPeriod"/>
          </a:pPr>
          <a:r>
            <a:rPr lang="en-GB" sz="1400" dirty="0"/>
            <a:t>Can pose danger to self or others</a:t>
          </a:r>
        </a:p>
      </dgm:t>
    </dgm:pt>
    <dgm:pt modelId="{0B0CE3DE-A8EE-413E-8F13-98FDDC3E24CF}" type="parTrans" cxnId="{53178E39-4014-4FFA-BBB3-6B8F02A54AA1}">
      <dgm:prSet/>
      <dgm:spPr/>
      <dgm:t>
        <a:bodyPr/>
        <a:lstStyle/>
        <a:p>
          <a:endParaRPr lang="en-GB"/>
        </a:p>
      </dgm:t>
    </dgm:pt>
    <dgm:pt modelId="{2C253DA2-0A5A-4A29-BD12-021BC34EE75B}" type="sibTrans" cxnId="{53178E39-4014-4FFA-BBB3-6B8F02A54AA1}">
      <dgm:prSet/>
      <dgm:spPr/>
      <dgm:t>
        <a:bodyPr/>
        <a:lstStyle/>
        <a:p>
          <a:endParaRPr lang="en-GB"/>
        </a:p>
      </dgm:t>
    </dgm:pt>
    <dgm:pt modelId="{8B1873CF-C1A7-44A6-B693-946AD7B3EC1A}" type="pres">
      <dgm:prSet presAssocID="{6ED7E953-7D92-4E8A-8C9E-5BDF7D228ED9}" presName="diagram" presStyleCnt="0">
        <dgm:presLayoutVars>
          <dgm:dir/>
          <dgm:resizeHandles val="exact"/>
        </dgm:presLayoutVars>
      </dgm:prSet>
      <dgm:spPr/>
    </dgm:pt>
    <dgm:pt modelId="{82A00E45-C352-4451-BB1B-DD7F1E2334AE}" type="pres">
      <dgm:prSet presAssocID="{5068D89C-2ABF-4841-A049-23F3C422CFD5}" presName="arrow" presStyleLbl="node1" presStyleIdx="0" presStyleCnt="5" custScaleX="124828">
        <dgm:presLayoutVars>
          <dgm:bulletEnabled val="1"/>
        </dgm:presLayoutVars>
      </dgm:prSet>
      <dgm:spPr/>
    </dgm:pt>
    <dgm:pt modelId="{73F94354-073B-4F6A-AFFB-27C16837F58C}" type="pres">
      <dgm:prSet presAssocID="{D5DF9916-704D-49FC-A417-D9A56B3D8779}" presName="arrow" presStyleLbl="node1" presStyleIdx="1" presStyleCnt="5">
        <dgm:presLayoutVars>
          <dgm:bulletEnabled val="1"/>
        </dgm:presLayoutVars>
      </dgm:prSet>
      <dgm:spPr/>
    </dgm:pt>
    <dgm:pt modelId="{1D2A687D-C017-49E1-824A-37DF6016D6E7}" type="pres">
      <dgm:prSet presAssocID="{7ED9591F-C71A-4875-90D5-B88EB31CF768}" presName="arrow" presStyleLbl="node1" presStyleIdx="2" presStyleCnt="5">
        <dgm:presLayoutVars>
          <dgm:bulletEnabled val="1"/>
        </dgm:presLayoutVars>
      </dgm:prSet>
      <dgm:spPr/>
    </dgm:pt>
    <dgm:pt modelId="{81F1CF85-D196-4465-AAFC-ADEB2F2D3C09}" type="pres">
      <dgm:prSet presAssocID="{58A9697F-0BB9-45D5-A47F-28C6B0A97CB7}" presName="arrow" presStyleLbl="node1" presStyleIdx="3" presStyleCnt="5">
        <dgm:presLayoutVars>
          <dgm:bulletEnabled val="1"/>
        </dgm:presLayoutVars>
      </dgm:prSet>
      <dgm:spPr/>
    </dgm:pt>
    <dgm:pt modelId="{4144B434-A66F-4DEB-943D-237E72DA1BFA}" type="pres">
      <dgm:prSet presAssocID="{34F98C0D-FBE6-4E93-BF26-1E85C8A69D62}" presName="arrow" presStyleLbl="node1" presStyleIdx="4" presStyleCnt="5">
        <dgm:presLayoutVars>
          <dgm:bulletEnabled val="1"/>
        </dgm:presLayoutVars>
      </dgm:prSet>
      <dgm:spPr/>
    </dgm:pt>
  </dgm:ptLst>
  <dgm:cxnLst>
    <dgm:cxn modelId="{3475B300-A0E1-4F37-AF20-A3A094AB1AA1}" type="presOf" srcId="{58A9697F-0BB9-45D5-A47F-28C6B0A97CB7}" destId="{81F1CF85-D196-4465-AAFC-ADEB2F2D3C09}" srcOrd="0" destOrd="0" presId="urn:microsoft.com/office/officeart/2005/8/layout/arrow5"/>
    <dgm:cxn modelId="{2F995106-F852-4D9F-8DE9-693660FFE6BA}" srcId="{6ED7E953-7D92-4E8A-8C9E-5BDF7D228ED9}" destId="{5068D89C-2ABF-4841-A049-23F3C422CFD5}" srcOrd="0" destOrd="0" parTransId="{6461EBD0-8237-4901-9674-203128F02952}" sibTransId="{54695851-69A6-4F2E-AAEF-ABE9C95C11E6}"/>
    <dgm:cxn modelId="{06B9A906-0A94-4C73-BCF3-C4953404DFEE}" srcId="{D5DF9916-704D-49FC-A417-D9A56B3D8779}" destId="{AF8181A8-2B87-4110-BC8E-81D0443A5650}" srcOrd="0" destOrd="0" parTransId="{56E67B82-ED3A-4FAD-82F5-65A983656D28}" sibTransId="{4453D13E-596F-4151-86C9-2719AA16D60E}"/>
    <dgm:cxn modelId="{F37EFF16-02EA-4CA4-83A7-8311C717579F}" srcId="{6ED7E953-7D92-4E8A-8C9E-5BDF7D228ED9}" destId="{D5DF9916-704D-49FC-A417-D9A56B3D8779}" srcOrd="1" destOrd="0" parTransId="{5F3931D0-20A9-4C54-A28F-D9A3675A5951}" sibTransId="{D68A4C0A-79D7-49A1-BAED-BAE7DC7B9863}"/>
    <dgm:cxn modelId="{53178E39-4014-4FFA-BBB3-6B8F02A54AA1}" srcId="{6ED7E953-7D92-4E8A-8C9E-5BDF7D228ED9}" destId="{34F98C0D-FBE6-4E93-BF26-1E85C8A69D62}" srcOrd="4" destOrd="0" parTransId="{0B0CE3DE-A8EE-413E-8F13-98FDDC3E24CF}" sibTransId="{2C253DA2-0A5A-4A29-BD12-021BC34EE75B}"/>
    <dgm:cxn modelId="{EE3F263A-A8FD-44E3-8074-A84D5492CD0D}" type="presOf" srcId="{7ED9591F-C71A-4875-90D5-B88EB31CF768}" destId="{1D2A687D-C017-49E1-824A-37DF6016D6E7}" srcOrd="0" destOrd="0" presId="urn:microsoft.com/office/officeart/2005/8/layout/arrow5"/>
    <dgm:cxn modelId="{E455E264-8D2F-40E9-A211-7555CCB17C23}" type="presOf" srcId="{D5DF9916-704D-49FC-A417-D9A56B3D8779}" destId="{73F94354-073B-4F6A-AFFB-27C16837F58C}" srcOrd="0" destOrd="0" presId="urn:microsoft.com/office/officeart/2005/8/layout/arrow5"/>
    <dgm:cxn modelId="{27CB5B6E-2BD8-4A4D-B995-08411720BA35}" type="presOf" srcId="{AF8181A8-2B87-4110-BC8E-81D0443A5650}" destId="{73F94354-073B-4F6A-AFFB-27C16837F58C}" srcOrd="0" destOrd="1" presId="urn:microsoft.com/office/officeart/2005/8/layout/arrow5"/>
    <dgm:cxn modelId="{6BFB0F7D-9BB7-41D0-8641-B5ED753175C4}" type="presOf" srcId="{6ED7E953-7D92-4E8A-8C9E-5BDF7D228ED9}" destId="{8B1873CF-C1A7-44A6-B693-946AD7B3EC1A}" srcOrd="0" destOrd="0" presId="urn:microsoft.com/office/officeart/2005/8/layout/arrow5"/>
    <dgm:cxn modelId="{795B7C8D-928E-4055-8FE9-F4A3420AF4E6}" type="presOf" srcId="{5068D89C-2ABF-4841-A049-23F3C422CFD5}" destId="{82A00E45-C352-4451-BB1B-DD7F1E2334AE}" srcOrd="0" destOrd="0" presId="urn:microsoft.com/office/officeart/2005/8/layout/arrow5"/>
    <dgm:cxn modelId="{BA94E59C-3452-4165-B0A6-F97C3722E29C}" srcId="{6ED7E953-7D92-4E8A-8C9E-5BDF7D228ED9}" destId="{7ED9591F-C71A-4875-90D5-B88EB31CF768}" srcOrd="2" destOrd="0" parTransId="{B3996379-CCB2-43ED-BD50-81620B6A95B6}" sibTransId="{08479529-B303-4C8B-9656-FCABD8FE458F}"/>
    <dgm:cxn modelId="{9BA0FCB1-C633-44E0-8163-F0F512EB1B59}" type="presOf" srcId="{34F98C0D-FBE6-4E93-BF26-1E85C8A69D62}" destId="{4144B434-A66F-4DEB-943D-237E72DA1BFA}" srcOrd="0" destOrd="0" presId="urn:microsoft.com/office/officeart/2005/8/layout/arrow5"/>
    <dgm:cxn modelId="{A7E5C3B7-1963-4471-A534-A89AFF4A5870}" srcId="{6ED7E953-7D92-4E8A-8C9E-5BDF7D228ED9}" destId="{58A9697F-0BB9-45D5-A47F-28C6B0A97CB7}" srcOrd="3" destOrd="0" parTransId="{8917FBBF-56F1-44D5-A384-2CFBEDA1C4C8}" sibTransId="{7C08DB27-A3C9-4EE5-8F45-B54A545E3808}"/>
    <dgm:cxn modelId="{B4651B54-9857-4A0E-A1E3-9ADDEA76C47B}" type="presParOf" srcId="{8B1873CF-C1A7-44A6-B693-946AD7B3EC1A}" destId="{82A00E45-C352-4451-BB1B-DD7F1E2334AE}" srcOrd="0" destOrd="0" presId="urn:microsoft.com/office/officeart/2005/8/layout/arrow5"/>
    <dgm:cxn modelId="{4438CA57-234D-4AE5-87BF-26BC9928C3B3}" type="presParOf" srcId="{8B1873CF-C1A7-44A6-B693-946AD7B3EC1A}" destId="{73F94354-073B-4F6A-AFFB-27C16837F58C}" srcOrd="1" destOrd="0" presId="urn:microsoft.com/office/officeart/2005/8/layout/arrow5"/>
    <dgm:cxn modelId="{367D11BA-EAE3-4C4E-AB2E-6425BBE649F2}" type="presParOf" srcId="{8B1873CF-C1A7-44A6-B693-946AD7B3EC1A}" destId="{1D2A687D-C017-49E1-824A-37DF6016D6E7}" srcOrd="2" destOrd="0" presId="urn:microsoft.com/office/officeart/2005/8/layout/arrow5"/>
    <dgm:cxn modelId="{22950285-131F-4F05-9047-7C983E05BEDB}" type="presParOf" srcId="{8B1873CF-C1A7-44A6-B693-946AD7B3EC1A}" destId="{81F1CF85-D196-4465-AAFC-ADEB2F2D3C09}" srcOrd="3" destOrd="0" presId="urn:microsoft.com/office/officeart/2005/8/layout/arrow5"/>
    <dgm:cxn modelId="{F9057BCC-7735-4ED3-8A72-6BB8772158F9}" type="presParOf" srcId="{8B1873CF-C1A7-44A6-B693-946AD7B3EC1A}" destId="{4144B434-A66F-4DEB-943D-237E72DA1BFA}"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3142E-502D-4246-BF81-1E6D9C18A74D}"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770622D9-8134-4FEB-95C1-CC49A28B9036}">
      <dgm:prSet phldrT="[Text]"/>
      <dgm:spPr/>
      <dgm:t>
        <a:bodyPr/>
        <a:lstStyle/>
        <a:p>
          <a:pPr>
            <a:buFont typeface="Arial" panose="020B0604020202020204" pitchFamily="34" charset="0"/>
            <a:buChar char="•"/>
          </a:pPr>
          <a:r>
            <a:rPr lang="en-GB" dirty="0"/>
            <a:t>Relearning</a:t>
          </a:r>
        </a:p>
      </dgm:t>
    </dgm:pt>
    <dgm:pt modelId="{4EA2E399-7901-421D-8062-B278CFDEDE3B}" type="parTrans" cxnId="{BDB3CA8B-3291-4F25-A16B-144C6BA934C1}">
      <dgm:prSet/>
      <dgm:spPr/>
      <dgm:t>
        <a:bodyPr/>
        <a:lstStyle/>
        <a:p>
          <a:endParaRPr lang="en-GB"/>
        </a:p>
      </dgm:t>
    </dgm:pt>
    <dgm:pt modelId="{8198CCED-346B-4304-8ECE-716349576983}" type="sibTrans" cxnId="{BDB3CA8B-3291-4F25-A16B-144C6BA934C1}">
      <dgm:prSet/>
      <dgm:spPr/>
      <dgm:t>
        <a:bodyPr/>
        <a:lstStyle/>
        <a:p>
          <a:endParaRPr lang="en-GB"/>
        </a:p>
      </dgm:t>
    </dgm:pt>
    <dgm:pt modelId="{DE4B18A6-EA47-4F9D-B64F-E1A6A764342F}">
      <dgm:prSet/>
      <dgm:spPr/>
      <dgm:t>
        <a:bodyPr/>
        <a:lstStyle/>
        <a:p>
          <a:r>
            <a:rPr lang="en-GB" dirty="0"/>
            <a:t>Confidence Building</a:t>
          </a:r>
        </a:p>
      </dgm:t>
    </dgm:pt>
    <dgm:pt modelId="{E1FEE8CA-F1B5-4B5C-9B9F-7BAEF91E8F02}" type="parTrans" cxnId="{60FDBE78-87CA-4392-A330-77399BEB6D0E}">
      <dgm:prSet/>
      <dgm:spPr/>
      <dgm:t>
        <a:bodyPr/>
        <a:lstStyle/>
        <a:p>
          <a:endParaRPr lang="en-GB"/>
        </a:p>
      </dgm:t>
    </dgm:pt>
    <dgm:pt modelId="{95AE046D-BF08-449C-AF35-80D2B556AA6B}" type="sibTrans" cxnId="{60FDBE78-87CA-4392-A330-77399BEB6D0E}">
      <dgm:prSet/>
      <dgm:spPr/>
      <dgm:t>
        <a:bodyPr/>
        <a:lstStyle/>
        <a:p>
          <a:endParaRPr lang="en-GB"/>
        </a:p>
      </dgm:t>
    </dgm:pt>
    <dgm:pt modelId="{EC6B2860-15A6-48E0-8138-BF9A786A3D25}">
      <dgm:prSet/>
      <dgm:spPr/>
      <dgm:t>
        <a:bodyPr/>
        <a:lstStyle/>
        <a:p>
          <a:r>
            <a:rPr lang="en-GB" dirty="0"/>
            <a:t>Self-Dependence</a:t>
          </a:r>
        </a:p>
      </dgm:t>
    </dgm:pt>
    <dgm:pt modelId="{68C764CB-3CE8-469A-9186-67603715023D}" type="parTrans" cxnId="{C8DC51CA-3FBF-4F29-BC66-DBCC55FCC441}">
      <dgm:prSet/>
      <dgm:spPr/>
      <dgm:t>
        <a:bodyPr/>
        <a:lstStyle/>
        <a:p>
          <a:endParaRPr lang="en-GB"/>
        </a:p>
      </dgm:t>
    </dgm:pt>
    <dgm:pt modelId="{498624E1-AC7D-4FEA-9088-A68EC08CC2FD}" type="sibTrans" cxnId="{C8DC51CA-3FBF-4F29-BC66-DBCC55FCC441}">
      <dgm:prSet/>
      <dgm:spPr/>
      <dgm:t>
        <a:bodyPr/>
        <a:lstStyle/>
        <a:p>
          <a:endParaRPr lang="en-GB"/>
        </a:p>
      </dgm:t>
    </dgm:pt>
    <dgm:pt modelId="{B50C9D55-232A-4785-93C6-B72C6D8B627F}">
      <dgm:prSet/>
      <dgm:spPr/>
      <dgm:t>
        <a:bodyPr/>
        <a:lstStyle/>
        <a:p>
          <a:r>
            <a:rPr lang="en-GB" dirty="0"/>
            <a:t>Empowerment</a:t>
          </a:r>
        </a:p>
      </dgm:t>
    </dgm:pt>
    <dgm:pt modelId="{975B5744-CC1C-4A95-A9E3-E22404D08A6E}" type="parTrans" cxnId="{2946D55F-BFB2-442D-8025-A0EEEAB48E7C}">
      <dgm:prSet/>
      <dgm:spPr/>
      <dgm:t>
        <a:bodyPr/>
        <a:lstStyle/>
        <a:p>
          <a:endParaRPr lang="en-GB"/>
        </a:p>
      </dgm:t>
    </dgm:pt>
    <dgm:pt modelId="{B7CB2C4E-D169-446D-BC8F-C5920C22AC1B}" type="sibTrans" cxnId="{2946D55F-BFB2-442D-8025-A0EEEAB48E7C}">
      <dgm:prSet/>
      <dgm:spPr/>
      <dgm:t>
        <a:bodyPr/>
        <a:lstStyle/>
        <a:p>
          <a:endParaRPr lang="en-GB"/>
        </a:p>
      </dgm:t>
    </dgm:pt>
    <dgm:pt modelId="{A52E9311-94F0-44DC-8713-4ED6BE1006CA}">
      <dgm:prSet/>
      <dgm:spPr/>
      <dgm:t>
        <a:bodyPr/>
        <a:lstStyle/>
        <a:p>
          <a:r>
            <a:rPr lang="en-GB" dirty="0"/>
            <a:t>Promoting Self-esteem and independent living</a:t>
          </a:r>
        </a:p>
      </dgm:t>
    </dgm:pt>
    <dgm:pt modelId="{99DCA145-1CD0-4CEB-A720-5B5874846A59}" type="parTrans" cxnId="{5FE4203E-D27E-4A4B-8E7D-97BD0A246B3F}">
      <dgm:prSet/>
      <dgm:spPr/>
      <dgm:t>
        <a:bodyPr/>
        <a:lstStyle/>
        <a:p>
          <a:endParaRPr lang="en-GB"/>
        </a:p>
      </dgm:t>
    </dgm:pt>
    <dgm:pt modelId="{4E5D5BAB-CD3F-4226-92FC-E520A5FA2EBC}" type="sibTrans" cxnId="{5FE4203E-D27E-4A4B-8E7D-97BD0A246B3F}">
      <dgm:prSet/>
      <dgm:spPr/>
      <dgm:t>
        <a:bodyPr/>
        <a:lstStyle/>
        <a:p>
          <a:endParaRPr lang="en-GB"/>
        </a:p>
      </dgm:t>
    </dgm:pt>
    <dgm:pt modelId="{3C3B4E03-C262-40B7-98E6-2C0957FD3A95}">
      <dgm:prSet phldrT="[Text]" custT="1"/>
      <dgm:spPr/>
      <dgm:t>
        <a:bodyPr/>
        <a:lstStyle/>
        <a:p>
          <a:pPr>
            <a:buFont typeface="Arial" panose="020B0604020202020204" pitchFamily="34" charset="0"/>
            <a:buChar char="•"/>
          </a:pPr>
          <a:r>
            <a:rPr lang="en-GB" sz="2800" dirty="0"/>
            <a:t>To help patients learn or re-learn life skills.</a:t>
          </a:r>
        </a:p>
      </dgm:t>
    </dgm:pt>
    <dgm:pt modelId="{E345F255-781B-4162-846E-4B0D95639A7C}" type="parTrans" cxnId="{894792DC-3841-44F4-BEA5-832A19B05DDF}">
      <dgm:prSet/>
      <dgm:spPr/>
      <dgm:t>
        <a:bodyPr/>
        <a:lstStyle/>
        <a:p>
          <a:endParaRPr lang="en-GB"/>
        </a:p>
      </dgm:t>
    </dgm:pt>
    <dgm:pt modelId="{95BA0E56-AED8-466A-BAA5-D2E74BC44576}" type="sibTrans" cxnId="{894792DC-3841-44F4-BEA5-832A19B05DDF}">
      <dgm:prSet/>
      <dgm:spPr/>
      <dgm:t>
        <a:bodyPr/>
        <a:lstStyle/>
        <a:p>
          <a:endParaRPr lang="en-GB"/>
        </a:p>
      </dgm:t>
    </dgm:pt>
    <dgm:pt modelId="{4580F512-9369-4446-A61A-F327B2957756}">
      <dgm:prSet custT="1"/>
      <dgm:spPr/>
      <dgm:t>
        <a:bodyPr/>
        <a:lstStyle/>
        <a:p>
          <a:r>
            <a:rPr lang="en-GB" sz="2800" dirty="0"/>
            <a:t>To help patients get their confidence back.</a:t>
          </a:r>
        </a:p>
      </dgm:t>
    </dgm:pt>
    <dgm:pt modelId="{BC896A7C-9408-4ED7-95E1-DCB4708E1EB6}" type="parTrans" cxnId="{270E1D41-9A97-4A1D-B149-D06D2B18341A}">
      <dgm:prSet/>
      <dgm:spPr/>
      <dgm:t>
        <a:bodyPr/>
        <a:lstStyle/>
        <a:p>
          <a:endParaRPr lang="en-GB"/>
        </a:p>
      </dgm:t>
    </dgm:pt>
    <dgm:pt modelId="{E65A04F5-AD02-45D2-8F79-CC65A1CD10F3}" type="sibTrans" cxnId="{270E1D41-9A97-4A1D-B149-D06D2B18341A}">
      <dgm:prSet/>
      <dgm:spPr/>
      <dgm:t>
        <a:bodyPr/>
        <a:lstStyle/>
        <a:p>
          <a:endParaRPr lang="en-GB"/>
        </a:p>
      </dgm:t>
    </dgm:pt>
    <dgm:pt modelId="{E65D82B1-05DD-40E8-A11D-FEADA0A5B71B}">
      <dgm:prSet custT="1"/>
      <dgm:spPr/>
      <dgm:t>
        <a:bodyPr/>
        <a:lstStyle/>
        <a:p>
          <a:r>
            <a:rPr lang="en-GB" sz="2800" dirty="0"/>
            <a:t>To help them cope better without much help.</a:t>
          </a:r>
        </a:p>
      </dgm:t>
    </dgm:pt>
    <dgm:pt modelId="{D591D555-0453-4D5D-8E4C-D0542A1F0A68}" type="parTrans" cxnId="{BD78AACC-FFA9-49BA-9DFD-84D171911FF8}">
      <dgm:prSet/>
      <dgm:spPr/>
      <dgm:t>
        <a:bodyPr/>
        <a:lstStyle/>
        <a:p>
          <a:endParaRPr lang="en-GB"/>
        </a:p>
      </dgm:t>
    </dgm:pt>
    <dgm:pt modelId="{6410FBAC-2867-4D9D-85AA-C0F16C79167A}" type="sibTrans" cxnId="{BD78AACC-FFA9-49BA-9DFD-84D171911FF8}">
      <dgm:prSet/>
      <dgm:spPr/>
      <dgm:t>
        <a:bodyPr/>
        <a:lstStyle/>
        <a:p>
          <a:endParaRPr lang="en-GB"/>
        </a:p>
      </dgm:t>
    </dgm:pt>
    <dgm:pt modelId="{8DA3A48F-1435-42E2-8697-77F5988C5183}">
      <dgm:prSet custT="1"/>
      <dgm:spPr/>
      <dgm:t>
        <a:bodyPr/>
        <a:lstStyle/>
        <a:p>
          <a:r>
            <a:rPr lang="en-GB" sz="2400" dirty="0"/>
            <a:t>To achieve the things patients want or dream about-like living in their own flat, getting a job or having a family.</a:t>
          </a:r>
        </a:p>
      </dgm:t>
    </dgm:pt>
    <dgm:pt modelId="{7DCCF4D6-01D8-488B-AE4C-D2E4C9367D98}" type="parTrans" cxnId="{6DA7DED1-73CE-4D7E-B035-179B9C6E480C}">
      <dgm:prSet/>
      <dgm:spPr/>
      <dgm:t>
        <a:bodyPr/>
        <a:lstStyle/>
        <a:p>
          <a:endParaRPr lang="en-GB"/>
        </a:p>
      </dgm:t>
    </dgm:pt>
    <dgm:pt modelId="{4F4D034D-2AE5-4B9E-BE70-38A59953498C}" type="sibTrans" cxnId="{6DA7DED1-73CE-4D7E-B035-179B9C6E480C}">
      <dgm:prSet/>
      <dgm:spPr/>
      <dgm:t>
        <a:bodyPr/>
        <a:lstStyle/>
        <a:p>
          <a:endParaRPr lang="en-GB"/>
        </a:p>
      </dgm:t>
    </dgm:pt>
    <dgm:pt modelId="{069C1C61-FB84-454B-8055-DEDEDAB3EC5B}">
      <dgm:prSet custT="1"/>
      <dgm:spPr/>
      <dgm:t>
        <a:bodyPr/>
        <a:lstStyle/>
        <a:p>
          <a:r>
            <a:rPr lang="en-GB" sz="2800" dirty="0"/>
            <a:t>To feel independent and comfortable with life.</a:t>
          </a:r>
        </a:p>
      </dgm:t>
    </dgm:pt>
    <dgm:pt modelId="{0FDC5326-D1CF-49C3-9784-3DE80BF579C4}" type="parTrans" cxnId="{71F36342-2735-4F7B-92B8-C441A959900B}">
      <dgm:prSet/>
      <dgm:spPr/>
      <dgm:t>
        <a:bodyPr/>
        <a:lstStyle/>
        <a:p>
          <a:endParaRPr lang="en-GB"/>
        </a:p>
      </dgm:t>
    </dgm:pt>
    <dgm:pt modelId="{25C609DF-B305-4C6E-AF19-167112E75B3C}" type="sibTrans" cxnId="{71F36342-2735-4F7B-92B8-C441A959900B}">
      <dgm:prSet/>
      <dgm:spPr/>
      <dgm:t>
        <a:bodyPr/>
        <a:lstStyle/>
        <a:p>
          <a:endParaRPr lang="en-GB"/>
        </a:p>
      </dgm:t>
    </dgm:pt>
    <dgm:pt modelId="{66293E99-15D0-4A10-B365-B95234E548B1}" type="pres">
      <dgm:prSet presAssocID="{D553142E-502D-4246-BF81-1E6D9C18A74D}" presName="Name0" presStyleCnt="0">
        <dgm:presLayoutVars>
          <dgm:dir/>
          <dgm:animLvl val="lvl"/>
          <dgm:resizeHandles val="exact"/>
        </dgm:presLayoutVars>
      </dgm:prSet>
      <dgm:spPr/>
    </dgm:pt>
    <dgm:pt modelId="{69254144-CF14-4BB3-80DA-1D97D477A2CB}" type="pres">
      <dgm:prSet presAssocID="{770622D9-8134-4FEB-95C1-CC49A28B9036}" presName="linNode" presStyleCnt="0"/>
      <dgm:spPr/>
    </dgm:pt>
    <dgm:pt modelId="{68E71433-1023-4DB7-B315-6B95D898AA92}" type="pres">
      <dgm:prSet presAssocID="{770622D9-8134-4FEB-95C1-CC49A28B9036}" presName="parentText" presStyleLbl="node1" presStyleIdx="0" presStyleCnt="5">
        <dgm:presLayoutVars>
          <dgm:chMax val="1"/>
          <dgm:bulletEnabled val="1"/>
        </dgm:presLayoutVars>
      </dgm:prSet>
      <dgm:spPr/>
    </dgm:pt>
    <dgm:pt modelId="{6E1F0B26-3748-4169-8673-B1A0AE0A34AD}" type="pres">
      <dgm:prSet presAssocID="{770622D9-8134-4FEB-95C1-CC49A28B9036}" presName="descendantText" presStyleLbl="alignAccFollowNode1" presStyleIdx="0" presStyleCnt="5">
        <dgm:presLayoutVars>
          <dgm:bulletEnabled val="1"/>
        </dgm:presLayoutVars>
      </dgm:prSet>
      <dgm:spPr/>
    </dgm:pt>
    <dgm:pt modelId="{8B5418C1-41A2-4DB8-8109-712F121A3BBF}" type="pres">
      <dgm:prSet presAssocID="{8198CCED-346B-4304-8ECE-716349576983}" presName="sp" presStyleCnt="0"/>
      <dgm:spPr/>
    </dgm:pt>
    <dgm:pt modelId="{E68B3FE5-9929-4D93-AA1A-9BEA749B63CA}" type="pres">
      <dgm:prSet presAssocID="{DE4B18A6-EA47-4F9D-B64F-E1A6A764342F}" presName="linNode" presStyleCnt="0"/>
      <dgm:spPr/>
    </dgm:pt>
    <dgm:pt modelId="{BBC6B20D-F1E4-4A27-9E62-1521EF0E5707}" type="pres">
      <dgm:prSet presAssocID="{DE4B18A6-EA47-4F9D-B64F-E1A6A764342F}" presName="parentText" presStyleLbl="node1" presStyleIdx="1" presStyleCnt="5">
        <dgm:presLayoutVars>
          <dgm:chMax val="1"/>
          <dgm:bulletEnabled val="1"/>
        </dgm:presLayoutVars>
      </dgm:prSet>
      <dgm:spPr/>
    </dgm:pt>
    <dgm:pt modelId="{F26D0714-AA85-4C2B-BE1D-74784E4E1E7A}" type="pres">
      <dgm:prSet presAssocID="{DE4B18A6-EA47-4F9D-B64F-E1A6A764342F}" presName="descendantText" presStyleLbl="alignAccFollowNode1" presStyleIdx="1" presStyleCnt="5">
        <dgm:presLayoutVars>
          <dgm:bulletEnabled val="1"/>
        </dgm:presLayoutVars>
      </dgm:prSet>
      <dgm:spPr/>
    </dgm:pt>
    <dgm:pt modelId="{CE2957BD-F0F9-4F59-8DF9-7F7D021FEE9C}" type="pres">
      <dgm:prSet presAssocID="{95AE046D-BF08-449C-AF35-80D2B556AA6B}" presName="sp" presStyleCnt="0"/>
      <dgm:spPr/>
    </dgm:pt>
    <dgm:pt modelId="{20B6A498-808F-40BE-B285-5CCBC503600C}" type="pres">
      <dgm:prSet presAssocID="{EC6B2860-15A6-48E0-8138-BF9A786A3D25}" presName="linNode" presStyleCnt="0"/>
      <dgm:spPr/>
    </dgm:pt>
    <dgm:pt modelId="{1DBFB5A9-0315-404E-B961-829942B28752}" type="pres">
      <dgm:prSet presAssocID="{EC6B2860-15A6-48E0-8138-BF9A786A3D25}" presName="parentText" presStyleLbl="node1" presStyleIdx="2" presStyleCnt="5">
        <dgm:presLayoutVars>
          <dgm:chMax val="1"/>
          <dgm:bulletEnabled val="1"/>
        </dgm:presLayoutVars>
      </dgm:prSet>
      <dgm:spPr/>
    </dgm:pt>
    <dgm:pt modelId="{B1EB23DE-A04A-42B9-8F1C-177F43EE6C9A}" type="pres">
      <dgm:prSet presAssocID="{EC6B2860-15A6-48E0-8138-BF9A786A3D25}" presName="descendantText" presStyleLbl="alignAccFollowNode1" presStyleIdx="2" presStyleCnt="5">
        <dgm:presLayoutVars>
          <dgm:bulletEnabled val="1"/>
        </dgm:presLayoutVars>
      </dgm:prSet>
      <dgm:spPr/>
    </dgm:pt>
    <dgm:pt modelId="{BC1DB620-551A-45F9-9EBF-159570B51769}" type="pres">
      <dgm:prSet presAssocID="{498624E1-AC7D-4FEA-9088-A68EC08CC2FD}" presName="sp" presStyleCnt="0"/>
      <dgm:spPr/>
    </dgm:pt>
    <dgm:pt modelId="{22BDA23F-60CB-4AEA-AF73-FC7B6801071A}" type="pres">
      <dgm:prSet presAssocID="{B50C9D55-232A-4785-93C6-B72C6D8B627F}" presName="linNode" presStyleCnt="0"/>
      <dgm:spPr/>
    </dgm:pt>
    <dgm:pt modelId="{06EF3CE5-36DB-4BFC-BE08-9F2D5CAEBEC3}" type="pres">
      <dgm:prSet presAssocID="{B50C9D55-232A-4785-93C6-B72C6D8B627F}" presName="parentText" presStyleLbl="node1" presStyleIdx="3" presStyleCnt="5">
        <dgm:presLayoutVars>
          <dgm:chMax val="1"/>
          <dgm:bulletEnabled val="1"/>
        </dgm:presLayoutVars>
      </dgm:prSet>
      <dgm:spPr/>
    </dgm:pt>
    <dgm:pt modelId="{C882868E-6378-412F-B05F-374211996992}" type="pres">
      <dgm:prSet presAssocID="{B50C9D55-232A-4785-93C6-B72C6D8B627F}" presName="descendantText" presStyleLbl="alignAccFollowNode1" presStyleIdx="3" presStyleCnt="5">
        <dgm:presLayoutVars>
          <dgm:bulletEnabled val="1"/>
        </dgm:presLayoutVars>
      </dgm:prSet>
      <dgm:spPr/>
    </dgm:pt>
    <dgm:pt modelId="{C3494640-8528-4E62-8EDA-57B30FA9AA81}" type="pres">
      <dgm:prSet presAssocID="{B7CB2C4E-D169-446D-BC8F-C5920C22AC1B}" presName="sp" presStyleCnt="0"/>
      <dgm:spPr/>
    </dgm:pt>
    <dgm:pt modelId="{C8F3099C-A108-4E71-AA89-1CCDA1633411}" type="pres">
      <dgm:prSet presAssocID="{A52E9311-94F0-44DC-8713-4ED6BE1006CA}" presName="linNode" presStyleCnt="0"/>
      <dgm:spPr/>
    </dgm:pt>
    <dgm:pt modelId="{DB9A3FBF-4BD8-4E94-8290-ED01134BCB3F}" type="pres">
      <dgm:prSet presAssocID="{A52E9311-94F0-44DC-8713-4ED6BE1006CA}" presName="parentText" presStyleLbl="node1" presStyleIdx="4" presStyleCnt="5">
        <dgm:presLayoutVars>
          <dgm:chMax val="1"/>
          <dgm:bulletEnabled val="1"/>
        </dgm:presLayoutVars>
      </dgm:prSet>
      <dgm:spPr/>
    </dgm:pt>
    <dgm:pt modelId="{394527E4-C5E5-4D7F-BFFA-05EF2B783E46}" type="pres">
      <dgm:prSet presAssocID="{A52E9311-94F0-44DC-8713-4ED6BE1006CA}" presName="descendantText" presStyleLbl="alignAccFollowNode1" presStyleIdx="4" presStyleCnt="5">
        <dgm:presLayoutVars>
          <dgm:bulletEnabled val="1"/>
        </dgm:presLayoutVars>
      </dgm:prSet>
      <dgm:spPr/>
    </dgm:pt>
  </dgm:ptLst>
  <dgm:cxnLst>
    <dgm:cxn modelId="{19DEC10B-951B-4ABA-8032-8C9E4867BB88}" type="presOf" srcId="{770622D9-8134-4FEB-95C1-CC49A28B9036}" destId="{68E71433-1023-4DB7-B315-6B95D898AA92}" srcOrd="0" destOrd="0" presId="urn:microsoft.com/office/officeart/2005/8/layout/vList5"/>
    <dgm:cxn modelId="{2BDBA617-4611-4801-B067-088DAF7BBB85}" type="presOf" srcId="{B50C9D55-232A-4785-93C6-B72C6D8B627F}" destId="{06EF3CE5-36DB-4BFC-BE08-9F2D5CAEBEC3}" srcOrd="0" destOrd="0" presId="urn:microsoft.com/office/officeart/2005/8/layout/vList5"/>
    <dgm:cxn modelId="{4E1AAD18-DFF8-4818-967C-66B2BEF9739C}" type="presOf" srcId="{EC6B2860-15A6-48E0-8138-BF9A786A3D25}" destId="{1DBFB5A9-0315-404E-B961-829942B28752}" srcOrd="0" destOrd="0" presId="urn:microsoft.com/office/officeart/2005/8/layout/vList5"/>
    <dgm:cxn modelId="{5FE4203E-D27E-4A4B-8E7D-97BD0A246B3F}" srcId="{D553142E-502D-4246-BF81-1E6D9C18A74D}" destId="{A52E9311-94F0-44DC-8713-4ED6BE1006CA}" srcOrd="4" destOrd="0" parTransId="{99DCA145-1CD0-4CEB-A720-5B5874846A59}" sibTransId="{4E5D5BAB-CD3F-4226-92FC-E520A5FA2EBC}"/>
    <dgm:cxn modelId="{3713585B-9DEF-48E7-80F8-4297994C0F8B}" type="presOf" srcId="{069C1C61-FB84-454B-8055-DEDEDAB3EC5B}" destId="{394527E4-C5E5-4D7F-BFFA-05EF2B783E46}" srcOrd="0" destOrd="0" presId="urn:microsoft.com/office/officeart/2005/8/layout/vList5"/>
    <dgm:cxn modelId="{2946D55F-BFB2-442D-8025-A0EEEAB48E7C}" srcId="{D553142E-502D-4246-BF81-1E6D9C18A74D}" destId="{B50C9D55-232A-4785-93C6-B72C6D8B627F}" srcOrd="3" destOrd="0" parTransId="{975B5744-CC1C-4A95-A9E3-E22404D08A6E}" sibTransId="{B7CB2C4E-D169-446D-BC8F-C5920C22AC1B}"/>
    <dgm:cxn modelId="{270E1D41-9A97-4A1D-B149-D06D2B18341A}" srcId="{DE4B18A6-EA47-4F9D-B64F-E1A6A764342F}" destId="{4580F512-9369-4446-A61A-F327B2957756}" srcOrd="0" destOrd="0" parTransId="{BC896A7C-9408-4ED7-95E1-DCB4708E1EB6}" sibTransId="{E65A04F5-AD02-45D2-8F79-CC65A1CD10F3}"/>
    <dgm:cxn modelId="{71F36342-2735-4F7B-92B8-C441A959900B}" srcId="{A52E9311-94F0-44DC-8713-4ED6BE1006CA}" destId="{069C1C61-FB84-454B-8055-DEDEDAB3EC5B}" srcOrd="0" destOrd="0" parTransId="{0FDC5326-D1CF-49C3-9784-3DE80BF579C4}" sibTransId="{25C609DF-B305-4C6E-AF19-167112E75B3C}"/>
    <dgm:cxn modelId="{550ED966-516D-43B6-AAAE-FCB02223E558}" type="presOf" srcId="{D553142E-502D-4246-BF81-1E6D9C18A74D}" destId="{66293E99-15D0-4A10-B365-B95234E548B1}" srcOrd="0" destOrd="0" presId="urn:microsoft.com/office/officeart/2005/8/layout/vList5"/>
    <dgm:cxn modelId="{60FDBE78-87CA-4392-A330-77399BEB6D0E}" srcId="{D553142E-502D-4246-BF81-1E6D9C18A74D}" destId="{DE4B18A6-EA47-4F9D-B64F-E1A6A764342F}" srcOrd="1" destOrd="0" parTransId="{E1FEE8CA-F1B5-4B5C-9B9F-7BAEF91E8F02}" sibTransId="{95AE046D-BF08-449C-AF35-80D2B556AA6B}"/>
    <dgm:cxn modelId="{71F42A8A-69A8-4212-8EFF-50F8EFBE57A3}" type="presOf" srcId="{4580F512-9369-4446-A61A-F327B2957756}" destId="{F26D0714-AA85-4C2B-BE1D-74784E4E1E7A}" srcOrd="0" destOrd="0" presId="urn:microsoft.com/office/officeart/2005/8/layout/vList5"/>
    <dgm:cxn modelId="{BDB3CA8B-3291-4F25-A16B-144C6BA934C1}" srcId="{D553142E-502D-4246-BF81-1E6D9C18A74D}" destId="{770622D9-8134-4FEB-95C1-CC49A28B9036}" srcOrd="0" destOrd="0" parTransId="{4EA2E399-7901-421D-8062-B278CFDEDE3B}" sibTransId="{8198CCED-346B-4304-8ECE-716349576983}"/>
    <dgm:cxn modelId="{CD5AB88F-AB16-46EF-B06C-DFA4D80B71D5}" type="presOf" srcId="{E65D82B1-05DD-40E8-A11D-FEADA0A5B71B}" destId="{B1EB23DE-A04A-42B9-8F1C-177F43EE6C9A}" srcOrd="0" destOrd="0" presId="urn:microsoft.com/office/officeart/2005/8/layout/vList5"/>
    <dgm:cxn modelId="{90CEE0C4-13BE-49C3-8B0B-256D6F396BE9}" type="presOf" srcId="{A52E9311-94F0-44DC-8713-4ED6BE1006CA}" destId="{DB9A3FBF-4BD8-4E94-8290-ED01134BCB3F}" srcOrd="0" destOrd="0" presId="urn:microsoft.com/office/officeart/2005/8/layout/vList5"/>
    <dgm:cxn modelId="{C8DC51CA-3FBF-4F29-BC66-DBCC55FCC441}" srcId="{D553142E-502D-4246-BF81-1E6D9C18A74D}" destId="{EC6B2860-15A6-48E0-8138-BF9A786A3D25}" srcOrd="2" destOrd="0" parTransId="{68C764CB-3CE8-469A-9186-67603715023D}" sibTransId="{498624E1-AC7D-4FEA-9088-A68EC08CC2FD}"/>
    <dgm:cxn modelId="{BD78AACC-FFA9-49BA-9DFD-84D171911FF8}" srcId="{EC6B2860-15A6-48E0-8138-BF9A786A3D25}" destId="{E65D82B1-05DD-40E8-A11D-FEADA0A5B71B}" srcOrd="0" destOrd="0" parTransId="{D591D555-0453-4D5D-8E4C-D0542A1F0A68}" sibTransId="{6410FBAC-2867-4D9D-85AA-C0F16C79167A}"/>
    <dgm:cxn modelId="{6DA7DED1-73CE-4D7E-B035-179B9C6E480C}" srcId="{B50C9D55-232A-4785-93C6-B72C6D8B627F}" destId="{8DA3A48F-1435-42E2-8697-77F5988C5183}" srcOrd="0" destOrd="0" parTransId="{7DCCF4D6-01D8-488B-AE4C-D2E4C9367D98}" sibTransId="{4F4D034D-2AE5-4B9E-BE70-38A59953498C}"/>
    <dgm:cxn modelId="{D369CAD8-9FCC-4282-99C5-629624571CE2}" type="presOf" srcId="{8DA3A48F-1435-42E2-8697-77F5988C5183}" destId="{C882868E-6378-412F-B05F-374211996992}" srcOrd="0" destOrd="0" presId="urn:microsoft.com/office/officeart/2005/8/layout/vList5"/>
    <dgm:cxn modelId="{72E777DC-5C19-480B-847A-AABE881154CE}" type="presOf" srcId="{3C3B4E03-C262-40B7-98E6-2C0957FD3A95}" destId="{6E1F0B26-3748-4169-8673-B1A0AE0A34AD}" srcOrd="0" destOrd="0" presId="urn:microsoft.com/office/officeart/2005/8/layout/vList5"/>
    <dgm:cxn modelId="{894792DC-3841-44F4-BEA5-832A19B05DDF}" srcId="{770622D9-8134-4FEB-95C1-CC49A28B9036}" destId="{3C3B4E03-C262-40B7-98E6-2C0957FD3A95}" srcOrd="0" destOrd="0" parTransId="{E345F255-781B-4162-846E-4B0D95639A7C}" sibTransId="{95BA0E56-AED8-466A-BAA5-D2E74BC44576}"/>
    <dgm:cxn modelId="{0F0C8DE5-7270-432F-8965-03CB07906CA3}" type="presOf" srcId="{DE4B18A6-EA47-4F9D-B64F-E1A6A764342F}" destId="{BBC6B20D-F1E4-4A27-9E62-1521EF0E5707}" srcOrd="0" destOrd="0" presId="urn:microsoft.com/office/officeart/2005/8/layout/vList5"/>
    <dgm:cxn modelId="{88E5417B-D6F4-4DFE-A564-B6542C2F9173}" type="presParOf" srcId="{66293E99-15D0-4A10-B365-B95234E548B1}" destId="{69254144-CF14-4BB3-80DA-1D97D477A2CB}" srcOrd="0" destOrd="0" presId="urn:microsoft.com/office/officeart/2005/8/layout/vList5"/>
    <dgm:cxn modelId="{1EA7899F-D167-4201-BDB5-4B1B995C8E52}" type="presParOf" srcId="{69254144-CF14-4BB3-80DA-1D97D477A2CB}" destId="{68E71433-1023-4DB7-B315-6B95D898AA92}" srcOrd="0" destOrd="0" presId="urn:microsoft.com/office/officeart/2005/8/layout/vList5"/>
    <dgm:cxn modelId="{B5AA8594-0556-48CD-A6A9-3F44602CD334}" type="presParOf" srcId="{69254144-CF14-4BB3-80DA-1D97D477A2CB}" destId="{6E1F0B26-3748-4169-8673-B1A0AE0A34AD}" srcOrd="1" destOrd="0" presId="urn:microsoft.com/office/officeart/2005/8/layout/vList5"/>
    <dgm:cxn modelId="{30A4B853-8C04-479A-AA3A-D19C4BE97CB7}" type="presParOf" srcId="{66293E99-15D0-4A10-B365-B95234E548B1}" destId="{8B5418C1-41A2-4DB8-8109-712F121A3BBF}" srcOrd="1" destOrd="0" presId="urn:microsoft.com/office/officeart/2005/8/layout/vList5"/>
    <dgm:cxn modelId="{96841A95-63A0-478E-B754-81BBBA21D09F}" type="presParOf" srcId="{66293E99-15D0-4A10-B365-B95234E548B1}" destId="{E68B3FE5-9929-4D93-AA1A-9BEA749B63CA}" srcOrd="2" destOrd="0" presId="urn:microsoft.com/office/officeart/2005/8/layout/vList5"/>
    <dgm:cxn modelId="{73578A02-4FAB-4468-B847-6D6A6C0F3FB4}" type="presParOf" srcId="{E68B3FE5-9929-4D93-AA1A-9BEA749B63CA}" destId="{BBC6B20D-F1E4-4A27-9E62-1521EF0E5707}" srcOrd="0" destOrd="0" presId="urn:microsoft.com/office/officeart/2005/8/layout/vList5"/>
    <dgm:cxn modelId="{FF559E95-412E-40CB-8D23-7003FA0A9485}" type="presParOf" srcId="{E68B3FE5-9929-4D93-AA1A-9BEA749B63CA}" destId="{F26D0714-AA85-4C2B-BE1D-74784E4E1E7A}" srcOrd="1" destOrd="0" presId="urn:microsoft.com/office/officeart/2005/8/layout/vList5"/>
    <dgm:cxn modelId="{A2A6FEF2-3335-47E1-88BA-1E3589C207FF}" type="presParOf" srcId="{66293E99-15D0-4A10-B365-B95234E548B1}" destId="{CE2957BD-F0F9-4F59-8DF9-7F7D021FEE9C}" srcOrd="3" destOrd="0" presId="urn:microsoft.com/office/officeart/2005/8/layout/vList5"/>
    <dgm:cxn modelId="{BB03D5A0-AE92-4EB7-A7E3-8697B76591EA}" type="presParOf" srcId="{66293E99-15D0-4A10-B365-B95234E548B1}" destId="{20B6A498-808F-40BE-B285-5CCBC503600C}" srcOrd="4" destOrd="0" presId="urn:microsoft.com/office/officeart/2005/8/layout/vList5"/>
    <dgm:cxn modelId="{CDBC7ECD-F3F3-4927-BC38-161B70CF65E5}" type="presParOf" srcId="{20B6A498-808F-40BE-B285-5CCBC503600C}" destId="{1DBFB5A9-0315-404E-B961-829942B28752}" srcOrd="0" destOrd="0" presId="urn:microsoft.com/office/officeart/2005/8/layout/vList5"/>
    <dgm:cxn modelId="{9876394F-E6FF-4310-8026-D193C6F3B20F}" type="presParOf" srcId="{20B6A498-808F-40BE-B285-5CCBC503600C}" destId="{B1EB23DE-A04A-42B9-8F1C-177F43EE6C9A}" srcOrd="1" destOrd="0" presId="urn:microsoft.com/office/officeart/2005/8/layout/vList5"/>
    <dgm:cxn modelId="{0A76746C-E7F5-48DF-B5F2-39169CEE2102}" type="presParOf" srcId="{66293E99-15D0-4A10-B365-B95234E548B1}" destId="{BC1DB620-551A-45F9-9EBF-159570B51769}" srcOrd="5" destOrd="0" presId="urn:microsoft.com/office/officeart/2005/8/layout/vList5"/>
    <dgm:cxn modelId="{881DE5F6-341E-4F57-8F19-C60F7C0F95FF}" type="presParOf" srcId="{66293E99-15D0-4A10-B365-B95234E548B1}" destId="{22BDA23F-60CB-4AEA-AF73-FC7B6801071A}" srcOrd="6" destOrd="0" presId="urn:microsoft.com/office/officeart/2005/8/layout/vList5"/>
    <dgm:cxn modelId="{DAFAFA44-8394-487A-87BF-008F3C05093C}" type="presParOf" srcId="{22BDA23F-60CB-4AEA-AF73-FC7B6801071A}" destId="{06EF3CE5-36DB-4BFC-BE08-9F2D5CAEBEC3}" srcOrd="0" destOrd="0" presId="urn:microsoft.com/office/officeart/2005/8/layout/vList5"/>
    <dgm:cxn modelId="{12C43013-41F6-4F5D-9B61-6B18F6AC7781}" type="presParOf" srcId="{22BDA23F-60CB-4AEA-AF73-FC7B6801071A}" destId="{C882868E-6378-412F-B05F-374211996992}" srcOrd="1" destOrd="0" presId="urn:microsoft.com/office/officeart/2005/8/layout/vList5"/>
    <dgm:cxn modelId="{144DBA9E-E4D8-47C2-9A0B-4F1546F77A1F}" type="presParOf" srcId="{66293E99-15D0-4A10-B365-B95234E548B1}" destId="{C3494640-8528-4E62-8EDA-57B30FA9AA81}" srcOrd="7" destOrd="0" presId="urn:microsoft.com/office/officeart/2005/8/layout/vList5"/>
    <dgm:cxn modelId="{7F556F7F-C562-471E-BC70-AC6CAFC9F6A6}" type="presParOf" srcId="{66293E99-15D0-4A10-B365-B95234E548B1}" destId="{C8F3099C-A108-4E71-AA89-1CCDA1633411}" srcOrd="8" destOrd="0" presId="urn:microsoft.com/office/officeart/2005/8/layout/vList5"/>
    <dgm:cxn modelId="{018F1582-B655-404D-9689-61A13FFC2F07}" type="presParOf" srcId="{C8F3099C-A108-4E71-AA89-1CCDA1633411}" destId="{DB9A3FBF-4BD8-4E94-8290-ED01134BCB3F}" srcOrd="0" destOrd="0" presId="urn:microsoft.com/office/officeart/2005/8/layout/vList5"/>
    <dgm:cxn modelId="{04292A54-8307-494B-9B9A-AFD1EFE3586B}" type="presParOf" srcId="{C8F3099C-A108-4E71-AA89-1CCDA1633411}" destId="{394527E4-C5E5-4D7F-BFFA-05EF2B783E4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1C2DB4-108A-41B8-B0B0-088DBF861516}"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6191FD7B-9952-481E-B639-2F06F2D4C0A6}">
      <dgm:prSet custT="1"/>
      <dgm:spPr/>
      <dgm:t>
        <a:bodyPr/>
        <a:lstStyle/>
        <a:p>
          <a:pPr>
            <a:defRPr b="1"/>
          </a:pPr>
          <a:r>
            <a:rPr lang="en-GB" sz="1800" dirty="0"/>
            <a:t>have specialist expertise in the long-term treatment and care of people with severe mental illness and complex needs. </a:t>
          </a:r>
          <a:endParaRPr lang="en-US" sz="1800" dirty="0"/>
        </a:p>
      </dgm:t>
    </dgm:pt>
    <dgm:pt modelId="{C79895D6-FDDC-4FF0-995D-D484C8155834}" type="parTrans" cxnId="{FD314E00-B864-4B30-96AC-A58CB0D2B32C}">
      <dgm:prSet/>
      <dgm:spPr/>
      <dgm:t>
        <a:bodyPr/>
        <a:lstStyle/>
        <a:p>
          <a:endParaRPr lang="en-US"/>
        </a:p>
      </dgm:t>
    </dgm:pt>
    <dgm:pt modelId="{95C29850-025B-4DFA-85BD-C609505DE02D}" type="sibTrans" cxnId="{FD314E00-B864-4B30-96AC-A58CB0D2B32C}">
      <dgm:prSet phldrT="01"/>
      <dgm:spPr/>
      <dgm:t>
        <a:bodyPr/>
        <a:lstStyle/>
        <a:p>
          <a:r>
            <a:rPr lang="en-US"/>
            <a:t>01</a:t>
          </a:r>
        </a:p>
      </dgm:t>
    </dgm:pt>
    <dgm:pt modelId="{0A89D7A7-415C-4370-81E2-E82E4B8774EB}">
      <dgm:prSet custT="1"/>
      <dgm:spPr/>
      <dgm:t>
        <a:bodyPr/>
        <a:lstStyle/>
        <a:p>
          <a:pPr>
            <a:defRPr b="1"/>
          </a:pPr>
          <a:r>
            <a:rPr lang="en-GB" sz="1800" dirty="0"/>
            <a:t>Look at  long-term possibilities for the patient, not just symptoms of the illness, and work closely within a team of other professionals. </a:t>
          </a:r>
          <a:endParaRPr lang="en-US" sz="1800" dirty="0"/>
        </a:p>
      </dgm:t>
    </dgm:pt>
    <dgm:pt modelId="{7CA5F4FB-511A-4EB6-9CAD-A2600588D9D1}" type="parTrans" cxnId="{28F16636-7811-4299-9BCB-F44B57256271}">
      <dgm:prSet/>
      <dgm:spPr/>
      <dgm:t>
        <a:bodyPr/>
        <a:lstStyle/>
        <a:p>
          <a:endParaRPr lang="en-US"/>
        </a:p>
      </dgm:t>
    </dgm:pt>
    <dgm:pt modelId="{BBE7FBEF-65CD-4181-9D66-1AD4F448AF0A}" type="sibTrans" cxnId="{28F16636-7811-4299-9BCB-F44B57256271}">
      <dgm:prSet phldrT="02"/>
      <dgm:spPr/>
      <dgm:t>
        <a:bodyPr/>
        <a:lstStyle/>
        <a:p>
          <a:r>
            <a:rPr lang="en-US"/>
            <a:t>02</a:t>
          </a:r>
        </a:p>
      </dgm:t>
    </dgm:pt>
    <dgm:pt modelId="{FCD305EA-C90E-4F37-B980-FF55A17CFD39}">
      <dgm:prSet custT="1"/>
      <dgm:spPr/>
      <dgm:t>
        <a:bodyPr/>
        <a:lstStyle/>
        <a:p>
          <a:pPr>
            <a:defRPr b="1"/>
          </a:pPr>
          <a:r>
            <a:rPr lang="en-GB" sz="1800" dirty="0"/>
            <a:t>advise colleagues on the diagnosis and management of severe and complex mental health problems for people who are not helped quickly by standard treatments</a:t>
          </a:r>
          <a:endParaRPr lang="en-US" sz="1800" dirty="0"/>
        </a:p>
      </dgm:t>
    </dgm:pt>
    <dgm:pt modelId="{F015A5E0-A540-461F-9AC4-712A2A381C28}" type="parTrans" cxnId="{65DE278F-1738-4AEF-92E3-48292557E0C6}">
      <dgm:prSet/>
      <dgm:spPr/>
      <dgm:t>
        <a:bodyPr/>
        <a:lstStyle/>
        <a:p>
          <a:endParaRPr lang="en-US"/>
        </a:p>
      </dgm:t>
    </dgm:pt>
    <dgm:pt modelId="{3693AA9F-044E-4D75-AFD3-87ABECED09DE}" type="sibTrans" cxnId="{65DE278F-1738-4AEF-92E3-48292557E0C6}">
      <dgm:prSet phldrT="04"/>
      <dgm:spPr/>
      <dgm:t>
        <a:bodyPr/>
        <a:lstStyle/>
        <a:p>
          <a:r>
            <a:rPr lang="en-US"/>
            <a:t>04</a:t>
          </a:r>
        </a:p>
      </dgm:t>
    </dgm:pt>
    <dgm:pt modelId="{D1D5CEB5-0FE5-4581-8707-56752FDFF0C6}">
      <dgm:prSet custT="1"/>
      <dgm:spPr/>
      <dgm:t>
        <a:bodyPr/>
        <a:lstStyle/>
        <a:p>
          <a:pPr>
            <a:defRPr b="1"/>
          </a:pPr>
          <a:r>
            <a:rPr lang="en-GB" sz="1800" dirty="0"/>
            <a:t>Carry out thorough assessment and treatment</a:t>
          </a:r>
          <a:endParaRPr lang="en-US" sz="1800" dirty="0"/>
        </a:p>
      </dgm:t>
    </dgm:pt>
    <dgm:pt modelId="{6D5F0508-FB6D-4381-9A7F-26C14848A777}" type="parTrans" cxnId="{A9ED9F10-4D1C-437B-BF42-B0F79C2D97AD}">
      <dgm:prSet/>
      <dgm:spPr/>
      <dgm:t>
        <a:bodyPr/>
        <a:lstStyle/>
        <a:p>
          <a:endParaRPr lang="en-GB"/>
        </a:p>
      </dgm:t>
    </dgm:pt>
    <dgm:pt modelId="{A3ECF2DE-F0B2-48BE-ABF8-4893FF301834}" type="sibTrans" cxnId="{A9ED9F10-4D1C-437B-BF42-B0F79C2D97AD}">
      <dgm:prSet phldrT="03"/>
      <dgm:spPr/>
      <dgm:t>
        <a:bodyPr/>
        <a:lstStyle/>
        <a:p>
          <a:r>
            <a:rPr lang="en-GB"/>
            <a:t>03</a:t>
          </a:r>
        </a:p>
      </dgm:t>
    </dgm:pt>
    <dgm:pt modelId="{EA2F5A44-A936-49F5-864E-8237678EF0BF}" type="pres">
      <dgm:prSet presAssocID="{BC1C2DB4-108A-41B8-B0B0-088DBF861516}" presName="Name0" presStyleCnt="0">
        <dgm:presLayoutVars>
          <dgm:animLvl val="lvl"/>
          <dgm:resizeHandles val="exact"/>
        </dgm:presLayoutVars>
      </dgm:prSet>
      <dgm:spPr/>
    </dgm:pt>
    <dgm:pt modelId="{1A215436-7015-4668-A22E-5A7DB9663C16}" type="pres">
      <dgm:prSet presAssocID="{6191FD7B-9952-481E-B639-2F06F2D4C0A6}" presName="compositeNode" presStyleCnt="0">
        <dgm:presLayoutVars>
          <dgm:bulletEnabled val="1"/>
        </dgm:presLayoutVars>
      </dgm:prSet>
      <dgm:spPr/>
    </dgm:pt>
    <dgm:pt modelId="{016D8825-95EF-4890-8B95-524DBD8A0E2F}" type="pres">
      <dgm:prSet presAssocID="{6191FD7B-9952-481E-B639-2F06F2D4C0A6}" presName="bgRect" presStyleLbl="alignNode1" presStyleIdx="0" presStyleCnt="4"/>
      <dgm:spPr/>
    </dgm:pt>
    <dgm:pt modelId="{07F56F9B-2788-4C7E-8FE1-C51AA5323AC2}" type="pres">
      <dgm:prSet presAssocID="{95C29850-025B-4DFA-85BD-C609505DE02D}" presName="sibTransNodeRect" presStyleLbl="alignNode1" presStyleIdx="0" presStyleCnt="4">
        <dgm:presLayoutVars>
          <dgm:chMax val="0"/>
          <dgm:bulletEnabled val="1"/>
        </dgm:presLayoutVars>
      </dgm:prSet>
      <dgm:spPr/>
    </dgm:pt>
    <dgm:pt modelId="{5A8A962C-C73A-47CD-9024-7812705D7EB4}" type="pres">
      <dgm:prSet presAssocID="{6191FD7B-9952-481E-B639-2F06F2D4C0A6}" presName="nodeRect" presStyleLbl="alignNode1" presStyleIdx="0" presStyleCnt="4">
        <dgm:presLayoutVars>
          <dgm:bulletEnabled val="1"/>
        </dgm:presLayoutVars>
      </dgm:prSet>
      <dgm:spPr/>
    </dgm:pt>
    <dgm:pt modelId="{96AB1D8C-E7AA-412A-9F01-2691FE9B8FA1}" type="pres">
      <dgm:prSet presAssocID="{95C29850-025B-4DFA-85BD-C609505DE02D}" presName="sibTrans" presStyleCnt="0"/>
      <dgm:spPr/>
    </dgm:pt>
    <dgm:pt modelId="{86B19AFA-1293-4F28-BB72-6F30451E1CF2}" type="pres">
      <dgm:prSet presAssocID="{0A89D7A7-415C-4370-81E2-E82E4B8774EB}" presName="compositeNode" presStyleCnt="0">
        <dgm:presLayoutVars>
          <dgm:bulletEnabled val="1"/>
        </dgm:presLayoutVars>
      </dgm:prSet>
      <dgm:spPr/>
    </dgm:pt>
    <dgm:pt modelId="{0C375180-1DBC-4AA4-AA63-7A6EDB5FC4EB}" type="pres">
      <dgm:prSet presAssocID="{0A89D7A7-415C-4370-81E2-E82E4B8774EB}" presName="bgRect" presStyleLbl="alignNode1" presStyleIdx="1" presStyleCnt="4" custScaleY="118299"/>
      <dgm:spPr/>
    </dgm:pt>
    <dgm:pt modelId="{ABE9D894-F788-4AAB-A153-0BA2A77D1B04}" type="pres">
      <dgm:prSet presAssocID="{BBE7FBEF-65CD-4181-9D66-1AD4F448AF0A}" presName="sibTransNodeRect" presStyleLbl="alignNode1" presStyleIdx="1" presStyleCnt="4">
        <dgm:presLayoutVars>
          <dgm:chMax val="0"/>
          <dgm:bulletEnabled val="1"/>
        </dgm:presLayoutVars>
      </dgm:prSet>
      <dgm:spPr/>
    </dgm:pt>
    <dgm:pt modelId="{3E38CA4E-C30F-4B43-9793-6042F1203AED}" type="pres">
      <dgm:prSet presAssocID="{0A89D7A7-415C-4370-81E2-E82E4B8774EB}" presName="nodeRect" presStyleLbl="alignNode1" presStyleIdx="1" presStyleCnt="4">
        <dgm:presLayoutVars>
          <dgm:bulletEnabled val="1"/>
        </dgm:presLayoutVars>
      </dgm:prSet>
      <dgm:spPr/>
    </dgm:pt>
    <dgm:pt modelId="{CA5DA300-7A6D-49E3-9CC2-B35ED2AB6C91}" type="pres">
      <dgm:prSet presAssocID="{BBE7FBEF-65CD-4181-9D66-1AD4F448AF0A}" presName="sibTrans" presStyleCnt="0"/>
      <dgm:spPr/>
    </dgm:pt>
    <dgm:pt modelId="{A28043C2-D89D-4CF5-9C2A-884212FE0852}" type="pres">
      <dgm:prSet presAssocID="{D1D5CEB5-0FE5-4581-8707-56752FDFF0C6}" presName="compositeNode" presStyleCnt="0">
        <dgm:presLayoutVars>
          <dgm:bulletEnabled val="1"/>
        </dgm:presLayoutVars>
      </dgm:prSet>
      <dgm:spPr/>
    </dgm:pt>
    <dgm:pt modelId="{967E918C-E5BD-4A8F-B76B-2F90FD4DE05E}" type="pres">
      <dgm:prSet presAssocID="{D1D5CEB5-0FE5-4581-8707-56752FDFF0C6}" presName="bgRect" presStyleLbl="alignNode1" presStyleIdx="2" presStyleCnt="4"/>
      <dgm:spPr/>
    </dgm:pt>
    <dgm:pt modelId="{927D4E86-3AA9-4A9C-BF90-EC34FD79DE5A}" type="pres">
      <dgm:prSet presAssocID="{A3ECF2DE-F0B2-48BE-ABF8-4893FF301834}" presName="sibTransNodeRect" presStyleLbl="alignNode1" presStyleIdx="2" presStyleCnt="4">
        <dgm:presLayoutVars>
          <dgm:chMax val="0"/>
          <dgm:bulletEnabled val="1"/>
        </dgm:presLayoutVars>
      </dgm:prSet>
      <dgm:spPr/>
    </dgm:pt>
    <dgm:pt modelId="{97BCEC03-26B7-49BB-A801-2F5F53012A7C}" type="pres">
      <dgm:prSet presAssocID="{D1D5CEB5-0FE5-4581-8707-56752FDFF0C6}" presName="nodeRect" presStyleLbl="alignNode1" presStyleIdx="2" presStyleCnt="4">
        <dgm:presLayoutVars>
          <dgm:bulletEnabled val="1"/>
        </dgm:presLayoutVars>
      </dgm:prSet>
      <dgm:spPr/>
    </dgm:pt>
    <dgm:pt modelId="{EB66E6B1-136C-4DE4-B453-25D789516703}" type="pres">
      <dgm:prSet presAssocID="{A3ECF2DE-F0B2-48BE-ABF8-4893FF301834}" presName="sibTrans" presStyleCnt="0"/>
      <dgm:spPr/>
    </dgm:pt>
    <dgm:pt modelId="{D5BBD8D1-F0ED-4193-9701-BB0F54B45512}" type="pres">
      <dgm:prSet presAssocID="{FCD305EA-C90E-4F37-B980-FF55A17CFD39}" presName="compositeNode" presStyleCnt="0">
        <dgm:presLayoutVars>
          <dgm:bulletEnabled val="1"/>
        </dgm:presLayoutVars>
      </dgm:prSet>
      <dgm:spPr/>
    </dgm:pt>
    <dgm:pt modelId="{A1E77FB2-1751-44A4-987E-F1F8DBDEA560}" type="pres">
      <dgm:prSet presAssocID="{FCD305EA-C90E-4F37-B980-FF55A17CFD39}" presName="bgRect" presStyleLbl="alignNode1" presStyleIdx="3" presStyleCnt="4" custScaleY="129288"/>
      <dgm:spPr/>
    </dgm:pt>
    <dgm:pt modelId="{593361E0-324E-49B5-8125-ADE05B57E27F}" type="pres">
      <dgm:prSet presAssocID="{3693AA9F-044E-4D75-AFD3-87ABECED09DE}" presName="sibTransNodeRect" presStyleLbl="alignNode1" presStyleIdx="3" presStyleCnt="4">
        <dgm:presLayoutVars>
          <dgm:chMax val="0"/>
          <dgm:bulletEnabled val="1"/>
        </dgm:presLayoutVars>
      </dgm:prSet>
      <dgm:spPr/>
    </dgm:pt>
    <dgm:pt modelId="{DEED74C8-946E-473A-BCEF-AD4288B24076}" type="pres">
      <dgm:prSet presAssocID="{FCD305EA-C90E-4F37-B980-FF55A17CFD39}" presName="nodeRect" presStyleLbl="alignNode1" presStyleIdx="3" presStyleCnt="4">
        <dgm:presLayoutVars>
          <dgm:bulletEnabled val="1"/>
        </dgm:presLayoutVars>
      </dgm:prSet>
      <dgm:spPr/>
    </dgm:pt>
  </dgm:ptLst>
  <dgm:cxnLst>
    <dgm:cxn modelId="{FD314E00-B864-4B30-96AC-A58CB0D2B32C}" srcId="{BC1C2DB4-108A-41B8-B0B0-088DBF861516}" destId="{6191FD7B-9952-481E-B639-2F06F2D4C0A6}" srcOrd="0" destOrd="0" parTransId="{C79895D6-FDDC-4FF0-995D-D484C8155834}" sibTransId="{95C29850-025B-4DFA-85BD-C609505DE02D}"/>
    <dgm:cxn modelId="{B7EDBB0C-D077-4553-A8BC-D9E5501BBBC9}" type="presOf" srcId="{6191FD7B-9952-481E-B639-2F06F2D4C0A6}" destId="{016D8825-95EF-4890-8B95-524DBD8A0E2F}" srcOrd="0" destOrd="0" presId="urn:microsoft.com/office/officeart/2016/7/layout/LinearBlockProcessNumbered"/>
    <dgm:cxn modelId="{A9ED9F10-4D1C-437B-BF42-B0F79C2D97AD}" srcId="{BC1C2DB4-108A-41B8-B0B0-088DBF861516}" destId="{D1D5CEB5-0FE5-4581-8707-56752FDFF0C6}" srcOrd="2" destOrd="0" parTransId="{6D5F0508-FB6D-4381-9A7F-26C14848A777}" sibTransId="{A3ECF2DE-F0B2-48BE-ABF8-4893FF301834}"/>
    <dgm:cxn modelId="{28F16636-7811-4299-9BCB-F44B57256271}" srcId="{BC1C2DB4-108A-41B8-B0B0-088DBF861516}" destId="{0A89D7A7-415C-4370-81E2-E82E4B8774EB}" srcOrd="1" destOrd="0" parTransId="{7CA5F4FB-511A-4EB6-9CAD-A2600588D9D1}" sibTransId="{BBE7FBEF-65CD-4181-9D66-1AD4F448AF0A}"/>
    <dgm:cxn modelId="{72DC6838-AD0A-43B7-ACE4-DF6E748C1C41}" type="presOf" srcId="{BC1C2DB4-108A-41B8-B0B0-088DBF861516}" destId="{EA2F5A44-A936-49F5-864E-8237678EF0BF}" srcOrd="0" destOrd="0" presId="urn:microsoft.com/office/officeart/2016/7/layout/LinearBlockProcessNumbered"/>
    <dgm:cxn modelId="{42DDCD3C-117B-4E11-BC78-43FD12975AFF}" type="presOf" srcId="{FCD305EA-C90E-4F37-B980-FF55A17CFD39}" destId="{A1E77FB2-1751-44A4-987E-F1F8DBDEA560}" srcOrd="0" destOrd="0" presId="urn:microsoft.com/office/officeart/2016/7/layout/LinearBlockProcessNumbered"/>
    <dgm:cxn modelId="{CCDEC640-2825-4AED-92BD-DD4A77A36F0B}" type="presOf" srcId="{A3ECF2DE-F0B2-48BE-ABF8-4893FF301834}" destId="{927D4E86-3AA9-4A9C-BF90-EC34FD79DE5A}" srcOrd="0" destOrd="0" presId="urn:microsoft.com/office/officeart/2016/7/layout/LinearBlockProcessNumbered"/>
    <dgm:cxn modelId="{CB7BD965-C28B-41C3-AA17-B40C2F691146}" type="presOf" srcId="{0A89D7A7-415C-4370-81E2-E82E4B8774EB}" destId="{0C375180-1DBC-4AA4-AA63-7A6EDB5FC4EB}" srcOrd="0" destOrd="0" presId="urn:microsoft.com/office/officeart/2016/7/layout/LinearBlockProcessNumbered"/>
    <dgm:cxn modelId="{AE5F6F4B-74F9-422A-9D68-C506A1E9BE8B}" type="presOf" srcId="{FCD305EA-C90E-4F37-B980-FF55A17CFD39}" destId="{DEED74C8-946E-473A-BCEF-AD4288B24076}" srcOrd="1" destOrd="0" presId="urn:microsoft.com/office/officeart/2016/7/layout/LinearBlockProcessNumbered"/>
    <dgm:cxn modelId="{A9CCFB8C-EF12-4EF4-811C-913E90DC8038}" type="presOf" srcId="{BBE7FBEF-65CD-4181-9D66-1AD4F448AF0A}" destId="{ABE9D894-F788-4AAB-A153-0BA2A77D1B04}" srcOrd="0" destOrd="0" presId="urn:microsoft.com/office/officeart/2016/7/layout/LinearBlockProcessNumbered"/>
    <dgm:cxn modelId="{65DE278F-1738-4AEF-92E3-48292557E0C6}" srcId="{BC1C2DB4-108A-41B8-B0B0-088DBF861516}" destId="{FCD305EA-C90E-4F37-B980-FF55A17CFD39}" srcOrd="3" destOrd="0" parTransId="{F015A5E0-A540-461F-9AC4-712A2A381C28}" sibTransId="{3693AA9F-044E-4D75-AFD3-87ABECED09DE}"/>
    <dgm:cxn modelId="{DE1A5896-34EC-4ADA-98A9-224EE221B890}" type="presOf" srcId="{0A89D7A7-415C-4370-81E2-E82E4B8774EB}" destId="{3E38CA4E-C30F-4B43-9793-6042F1203AED}" srcOrd="1" destOrd="0" presId="urn:microsoft.com/office/officeart/2016/7/layout/LinearBlockProcessNumbered"/>
    <dgm:cxn modelId="{06917598-40EB-4A45-B562-54F0EF2E3762}" type="presOf" srcId="{6191FD7B-9952-481E-B639-2F06F2D4C0A6}" destId="{5A8A962C-C73A-47CD-9024-7812705D7EB4}" srcOrd="1" destOrd="0" presId="urn:microsoft.com/office/officeart/2016/7/layout/LinearBlockProcessNumbered"/>
    <dgm:cxn modelId="{D18CAEB3-758E-4CEE-A3E8-E87F75DDA398}" type="presOf" srcId="{3693AA9F-044E-4D75-AFD3-87ABECED09DE}" destId="{593361E0-324E-49B5-8125-ADE05B57E27F}" srcOrd="0" destOrd="0" presId="urn:microsoft.com/office/officeart/2016/7/layout/LinearBlockProcessNumbered"/>
    <dgm:cxn modelId="{6DB166B7-8460-4BF6-BD67-1C7120F82668}" type="presOf" srcId="{D1D5CEB5-0FE5-4581-8707-56752FDFF0C6}" destId="{97BCEC03-26B7-49BB-A801-2F5F53012A7C}" srcOrd="1" destOrd="0" presId="urn:microsoft.com/office/officeart/2016/7/layout/LinearBlockProcessNumbered"/>
    <dgm:cxn modelId="{F749D9C6-4AB7-4B08-9C9F-A9169167DD9D}" type="presOf" srcId="{D1D5CEB5-0FE5-4581-8707-56752FDFF0C6}" destId="{967E918C-E5BD-4A8F-B76B-2F90FD4DE05E}" srcOrd="0" destOrd="0" presId="urn:microsoft.com/office/officeart/2016/7/layout/LinearBlockProcessNumbered"/>
    <dgm:cxn modelId="{16B567DE-52A5-405D-B04D-FB0C8A582F2F}" type="presOf" srcId="{95C29850-025B-4DFA-85BD-C609505DE02D}" destId="{07F56F9B-2788-4C7E-8FE1-C51AA5323AC2}" srcOrd="0" destOrd="0" presId="urn:microsoft.com/office/officeart/2016/7/layout/LinearBlockProcessNumbered"/>
    <dgm:cxn modelId="{23FA910C-60F5-4BD2-BADF-1A58B36E7472}" type="presParOf" srcId="{EA2F5A44-A936-49F5-864E-8237678EF0BF}" destId="{1A215436-7015-4668-A22E-5A7DB9663C16}" srcOrd="0" destOrd="0" presId="urn:microsoft.com/office/officeart/2016/7/layout/LinearBlockProcessNumbered"/>
    <dgm:cxn modelId="{1344DBD8-CBE9-4317-B529-D2F3257F6CDC}" type="presParOf" srcId="{1A215436-7015-4668-A22E-5A7DB9663C16}" destId="{016D8825-95EF-4890-8B95-524DBD8A0E2F}" srcOrd="0" destOrd="0" presId="urn:microsoft.com/office/officeart/2016/7/layout/LinearBlockProcessNumbered"/>
    <dgm:cxn modelId="{3F1597E0-BCCB-4BD0-BF61-3486045606DC}" type="presParOf" srcId="{1A215436-7015-4668-A22E-5A7DB9663C16}" destId="{07F56F9B-2788-4C7E-8FE1-C51AA5323AC2}" srcOrd="1" destOrd="0" presId="urn:microsoft.com/office/officeart/2016/7/layout/LinearBlockProcessNumbered"/>
    <dgm:cxn modelId="{1DEF8859-4B1C-4C91-8176-232F5682D6E6}" type="presParOf" srcId="{1A215436-7015-4668-A22E-5A7DB9663C16}" destId="{5A8A962C-C73A-47CD-9024-7812705D7EB4}" srcOrd="2" destOrd="0" presId="urn:microsoft.com/office/officeart/2016/7/layout/LinearBlockProcessNumbered"/>
    <dgm:cxn modelId="{38A09797-0281-49F5-8F19-F3712B36A15C}" type="presParOf" srcId="{EA2F5A44-A936-49F5-864E-8237678EF0BF}" destId="{96AB1D8C-E7AA-412A-9F01-2691FE9B8FA1}" srcOrd="1" destOrd="0" presId="urn:microsoft.com/office/officeart/2016/7/layout/LinearBlockProcessNumbered"/>
    <dgm:cxn modelId="{99814C75-C7BB-4DBD-BFB2-FD92A2ADF5C2}" type="presParOf" srcId="{EA2F5A44-A936-49F5-864E-8237678EF0BF}" destId="{86B19AFA-1293-4F28-BB72-6F30451E1CF2}" srcOrd="2" destOrd="0" presId="urn:microsoft.com/office/officeart/2016/7/layout/LinearBlockProcessNumbered"/>
    <dgm:cxn modelId="{DF576F14-433A-454C-B941-73605889F8D3}" type="presParOf" srcId="{86B19AFA-1293-4F28-BB72-6F30451E1CF2}" destId="{0C375180-1DBC-4AA4-AA63-7A6EDB5FC4EB}" srcOrd="0" destOrd="0" presId="urn:microsoft.com/office/officeart/2016/7/layout/LinearBlockProcessNumbered"/>
    <dgm:cxn modelId="{8FD8439B-9844-4A3A-9AD0-BFEB136D0DEA}" type="presParOf" srcId="{86B19AFA-1293-4F28-BB72-6F30451E1CF2}" destId="{ABE9D894-F788-4AAB-A153-0BA2A77D1B04}" srcOrd="1" destOrd="0" presId="urn:microsoft.com/office/officeart/2016/7/layout/LinearBlockProcessNumbered"/>
    <dgm:cxn modelId="{E8692781-7A26-494E-A336-984C76589395}" type="presParOf" srcId="{86B19AFA-1293-4F28-BB72-6F30451E1CF2}" destId="{3E38CA4E-C30F-4B43-9793-6042F1203AED}" srcOrd="2" destOrd="0" presId="urn:microsoft.com/office/officeart/2016/7/layout/LinearBlockProcessNumbered"/>
    <dgm:cxn modelId="{C4D03851-BF84-43B1-A92F-765773425805}" type="presParOf" srcId="{EA2F5A44-A936-49F5-864E-8237678EF0BF}" destId="{CA5DA300-7A6D-49E3-9CC2-B35ED2AB6C91}" srcOrd="3" destOrd="0" presId="urn:microsoft.com/office/officeart/2016/7/layout/LinearBlockProcessNumbered"/>
    <dgm:cxn modelId="{C575C700-7AAA-4F07-974C-9793F934FFA2}" type="presParOf" srcId="{EA2F5A44-A936-49F5-864E-8237678EF0BF}" destId="{A28043C2-D89D-4CF5-9C2A-884212FE0852}" srcOrd="4" destOrd="0" presId="urn:microsoft.com/office/officeart/2016/7/layout/LinearBlockProcessNumbered"/>
    <dgm:cxn modelId="{96AA0B10-161D-4A59-BB4E-77315EE439E6}" type="presParOf" srcId="{A28043C2-D89D-4CF5-9C2A-884212FE0852}" destId="{967E918C-E5BD-4A8F-B76B-2F90FD4DE05E}" srcOrd="0" destOrd="0" presId="urn:microsoft.com/office/officeart/2016/7/layout/LinearBlockProcessNumbered"/>
    <dgm:cxn modelId="{24CEBB98-BCBA-48B5-A25E-D17FE7549763}" type="presParOf" srcId="{A28043C2-D89D-4CF5-9C2A-884212FE0852}" destId="{927D4E86-3AA9-4A9C-BF90-EC34FD79DE5A}" srcOrd="1" destOrd="0" presId="urn:microsoft.com/office/officeart/2016/7/layout/LinearBlockProcessNumbered"/>
    <dgm:cxn modelId="{ACDE0014-58D1-4024-9E9F-7C15E7F6B613}" type="presParOf" srcId="{A28043C2-D89D-4CF5-9C2A-884212FE0852}" destId="{97BCEC03-26B7-49BB-A801-2F5F53012A7C}" srcOrd="2" destOrd="0" presId="urn:microsoft.com/office/officeart/2016/7/layout/LinearBlockProcessNumbered"/>
    <dgm:cxn modelId="{F7F0890F-D8C8-43F9-B32D-EFC9B2AA68F6}" type="presParOf" srcId="{EA2F5A44-A936-49F5-864E-8237678EF0BF}" destId="{EB66E6B1-136C-4DE4-B453-25D789516703}" srcOrd="5" destOrd="0" presId="urn:microsoft.com/office/officeart/2016/7/layout/LinearBlockProcessNumbered"/>
    <dgm:cxn modelId="{4C59D682-BD2E-4480-8B9D-DEA793DD1B84}" type="presParOf" srcId="{EA2F5A44-A936-49F5-864E-8237678EF0BF}" destId="{D5BBD8D1-F0ED-4193-9701-BB0F54B45512}" srcOrd="6" destOrd="0" presId="urn:microsoft.com/office/officeart/2016/7/layout/LinearBlockProcessNumbered"/>
    <dgm:cxn modelId="{0A7A64B5-AD70-4C73-9F14-AA979E5FEB1F}" type="presParOf" srcId="{D5BBD8D1-F0ED-4193-9701-BB0F54B45512}" destId="{A1E77FB2-1751-44A4-987E-F1F8DBDEA560}" srcOrd="0" destOrd="0" presId="urn:microsoft.com/office/officeart/2016/7/layout/LinearBlockProcessNumbered"/>
    <dgm:cxn modelId="{1F297D0A-6FA2-4AAE-9A77-3D8423E04FC0}" type="presParOf" srcId="{D5BBD8D1-F0ED-4193-9701-BB0F54B45512}" destId="{593361E0-324E-49B5-8125-ADE05B57E27F}" srcOrd="1" destOrd="0" presId="urn:microsoft.com/office/officeart/2016/7/layout/LinearBlockProcessNumbered"/>
    <dgm:cxn modelId="{2492B532-2A75-4858-AC88-27327F2D7F07}" type="presParOf" srcId="{D5BBD8D1-F0ED-4193-9701-BB0F54B45512}" destId="{DEED74C8-946E-473A-BCEF-AD4288B2407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850881-7435-4871-B1B1-64EAF1AE3532}"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FBD28F8F-FDFC-4E74-981F-298518196B32}">
      <dgm:prSet phldrT="[Text]"/>
      <dgm:spPr/>
      <dgm:t>
        <a:bodyPr/>
        <a:lstStyle/>
        <a:p>
          <a:r>
            <a:rPr lang="en-GB" dirty="0"/>
            <a:t>Treatments</a:t>
          </a:r>
        </a:p>
      </dgm:t>
    </dgm:pt>
    <dgm:pt modelId="{58208450-1688-47C8-A8E6-EB64E39A1423}" type="parTrans" cxnId="{562DDEFE-2358-4455-B513-3080BD21873C}">
      <dgm:prSet/>
      <dgm:spPr/>
      <dgm:t>
        <a:bodyPr/>
        <a:lstStyle/>
        <a:p>
          <a:endParaRPr lang="en-GB"/>
        </a:p>
      </dgm:t>
    </dgm:pt>
    <dgm:pt modelId="{2253DF2E-97CD-472C-BDA8-85889F719260}" type="sibTrans" cxnId="{562DDEFE-2358-4455-B513-3080BD21873C}">
      <dgm:prSet/>
      <dgm:spPr/>
      <dgm:t>
        <a:bodyPr/>
        <a:lstStyle/>
        <a:p>
          <a:endParaRPr lang="en-GB"/>
        </a:p>
      </dgm:t>
    </dgm:pt>
    <dgm:pt modelId="{0AB873B4-C331-4830-AF9E-4BD32C9286BA}">
      <dgm:prSet phldrT="[Text]" custT="1"/>
      <dgm:spPr/>
      <dgm:t>
        <a:bodyPr/>
        <a:lstStyle/>
        <a:p>
          <a:pPr>
            <a:buFont typeface="Arial" panose="020B0604020202020204" pitchFamily="34" charset="0"/>
            <a:buChar char="•"/>
          </a:pPr>
          <a:r>
            <a:rPr lang="en-GB" sz="2400" dirty="0"/>
            <a:t>Medication Management</a:t>
          </a:r>
        </a:p>
      </dgm:t>
    </dgm:pt>
    <dgm:pt modelId="{111F300D-DF48-4D2F-9234-719815AF53B9}" type="parTrans" cxnId="{879717AE-DA39-4DAF-8619-3D68B287ACA5}">
      <dgm:prSet/>
      <dgm:spPr/>
      <dgm:t>
        <a:bodyPr/>
        <a:lstStyle/>
        <a:p>
          <a:endParaRPr lang="en-GB"/>
        </a:p>
      </dgm:t>
    </dgm:pt>
    <dgm:pt modelId="{CDE5F4D5-20D6-454C-9DBD-9034A0D31E22}" type="sibTrans" cxnId="{879717AE-DA39-4DAF-8619-3D68B287ACA5}">
      <dgm:prSet/>
      <dgm:spPr/>
      <dgm:t>
        <a:bodyPr/>
        <a:lstStyle/>
        <a:p>
          <a:endParaRPr lang="en-GB"/>
        </a:p>
      </dgm:t>
    </dgm:pt>
    <dgm:pt modelId="{72A2BCD1-7D71-4AE3-84F6-D91AB3EC67D2}">
      <dgm:prSet phldrT="[Text]" custT="1"/>
      <dgm:spPr/>
      <dgm:t>
        <a:bodyPr/>
        <a:lstStyle/>
        <a:p>
          <a:r>
            <a:rPr lang="en-GB" sz="3600" dirty="0"/>
            <a:t>Support and help</a:t>
          </a:r>
        </a:p>
      </dgm:t>
    </dgm:pt>
    <dgm:pt modelId="{26539FBA-7B97-41E9-B7DF-AE580855F0D7}" type="parTrans" cxnId="{FF384206-9430-44FD-9F74-BD96282005BD}">
      <dgm:prSet/>
      <dgm:spPr/>
      <dgm:t>
        <a:bodyPr/>
        <a:lstStyle/>
        <a:p>
          <a:endParaRPr lang="en-GB"/>
        </a:p>
      </dgm:t>
    </dgm:pt>
    <dgm:pt modelId="{00DF1FD7-66AE-4F8C-8378-982385AD5589}" type="sibTrans" cxnId="{FF384206-9430-44FD-9F74-BD96282005BD}">
      <dgm:prSet/>
      <dgm:spPr/>
      <dgm:t>
        <a:bodyPr/>
        <a:lstStyle/>
        <a:p>
          <a:endParaRPr lang="en-GB"/>
        </a:p>
      </dgm:t>
    </dgm:pt>
    <dgm:pt modelId="{6DFDB44A-1B74-413A-9462-7E92F7DC42BA}">
      <dgm:prSet phldrT="[Text]" custT="1"/>
      <dgm:spPr/>
      <dgm:t>
        <a:bodyPr/>
        <a:lstStyle/>
        <a:p>
          <a:pPr>
            <a:buFont typeface="Arial" panose="020B0604020202020204" pitchFamily="34" charset="0"/>
            <a:buChar char="•"/>
          </a:pPr>
          <a:r>
            <a:rPr lang="en-GB" sz="2400" dirty="0"/>
            <a:t>Reduce or stop alcohol and street drug use.</a:t>
          </a:r>
        </a:p>
      </dgm:t>
    </dgm:pt>
    <dgm:pt modelId="{DCB6E820-C457-4F1B-88F5-F83295751188}" type="parTrans" cxnId="{5210A57C-13D1-43DB-8417-E3E6D51D478D}">
      <dgm:prSet/>
      <dgm:spPr/>
      <dgm:t>
        <a:bodyPr/>
        <a:lstStyle/>
        <a:p>
          <a:endParaRPr lang="en-GB"/>
        </a:p>
      </dgm:t>
    </dgm:pt>
    <dgm:pt modelId="{A13FF544-793A-4F8C-A8A1-E411D0E2875C}" type="sibTrans" cxnId="{5210A57C-13D1-43DB-8417-E3E6D51D478D}">
      <dgm:prSet/>
      <dgm:spPr/>
      <dgm:t>
        <a:bodyPr/>
        <a:lstStyle/>
        <a:p>
          <a:endParaRPr lang="en-GB"/>
        </a:p>
      </dgm:t>
    </dgm:pt>
    <dgm:pt modelId="{DD76331C-DAC6-46D8-B5F1-B616B42ACA4B}">
      <dgm:prSet phldrT="[Text]" custT="1"/>
      <dgm:spPr/>
      <dgm:t>
        <a:bodyPr/>
        <a:lstStyle/>
        <a:p>
          <a:r>
            <a:rPr lang="en-GB" sz="3600" dirty="0"/>
            <a:t>Advice and guidance</a:t>
          </a:r>
        </a:p>
      </dgm:t>
    </dgm:pt>
    <dgm:pt modelId="{DDF2B4B7-E9BF-41B8-BD34-B9424BA8855E}" type="parTrans" cxnId="{C5A8FA4F-0D80-4779-B46D-FF5AF15BDA64}">
      <dgm:prSet/>
      <dgm:spPr/>
      <dgm:t>
        <a:bodyPr/>
        <a:lstStyle/>
        <a:p>
          <a:endParaRPr lang="en-GB"/>
        </a:p>
      </dgm:t>
    </dgm:pt>
    <dgm:pt modelId="{69B189FD-2E33-430E-8E02-D910ACAA5E21}" type="sibTrans" cxnId="{C5A8FA4F-0D80-4779-B46D-FF5AF15BDA64}">
      <dgm:prSet/>
      <dgm:spPr/>
      <dgm:t>
        <a:bodyPr/>
        <a:lstStyle/>
        <a:p>
          <a:endParaRPr lang="en-GB"/>
        </a:p>
      </dgm:t>
    </dgm:pt>
    <dgm:pt modelId="{008386B6-EC5F-4A62-9699-60D824F9AE1A}">
      <dgm:prSet phldrT="[Text]" custT="1"/>
      <dgm:spPr/>
      <dgm:t>
        <a:bodyPr/>
        <a:lstStyle/>
        <a:p>
          <a:pPr>
            <a:buFont typeface="Arial" panose="020B0604020202020204" pitchFamily="34" charset="0"/>
            <a:buChar char="•"/>
          </a:pPr>
          <a:r>
            <a:rPr lang="en-GB" sz="2000" dirty="0"/>
            <a:t>Healthy living: diet, exercise and stopping smoking).</a:t>
          </a:r>
        </a:p>
      </dgm:t>
    </dgm:pt>
    <dgm:pt modelId="{E88F7B1A-3028-4ABF-91B8-531244D230EE}" type="parTrans" cxnId="{0435BD6E-FA4D-4EFC-BC63-47C9172A8980}">
      <dgm:prSet/>
      <dgm:spPr/>
      <dgm:t>
        <a:bodyPr/>
        <a:lstStyle/>
        <a:p>
          <a:endParaRPr lang="en-GB"/>
        </a:p>
      </dgm:t>
    </dgm:pt>
    <dgm:pt modelId="{B951DC43-82DD-4B29-BBF5-3F3591190BB5}" type="sibTrans" cxnId="{0435BD6E-FA4D-4EFC-BC63-47C9172A8980}">
      <dgm:prSet/>
      <dgm:spPr/>
      <dgm:t>
        <a:bodyPr/>
        <a:lstStyle/>
        <a:p>
          <a:endParaRPr lang="en-GB"/>
        </a:p>
      </dgm:t>
    </dgm:pt>
    <dgm:pt modelId="{A1D2F4C5-97BD-4B5A-AA26-E571A5531192}">
      <dgm:prSet phldrT="[Text]" custT="1"/>
      <dgm:spPr/>
      <dgm:t>
        <a:bodyPr/>
        <a:lstStyle/>
        <a:p>
          <a:pPr>
            <a:buFont typeface="Arial" panose="020B0604020202020204" pitchFamily="34" charset="0"/>
            <a:buChar char="•"/>
          </a:pPr>
          <a:r>
            <a:rPr lang="en-GB" sz="2000" dirty="0"/>
            <a:t>Help with accommodation and social security benefits.</a:t>
          </a:r>
        </a:p>
      </dgm:t>
    </dgm:pt>
    <dgm:pt modelId="{547702B7-9E0E-4405-B34A-EBE198D19EB7}" type="parTrans" cxnId="{BED3A679-628E-4EF7-B53A-BCE1DAF142D3}">
      <dgm:prSet/>
      <dgm:spPr/>
      <dgm:t>
        <a:bodyPr/>
        <a:lstStyle/>
        <a:p>
          <a:endParaRPr lang="en-GB"/>
        </a:p>
      </dgm:t>
    </dgm:pt>
    <dgm:pt modelId="{BF7DF32A-7C0A-4B2D-8804-9CFEA5DCE47B}" type="sibTrans" cxnId="{BED3A679-628E-4EF7-B53A-BCE1DAF142D3}">
      <dgm:prSet/>
      <dgm:spPr/>
      <dgm:t>
        <a:bodyPr/>
        <a:lstStyle/>
        <a:p>
          <a:endParaRPr lang="en-GB"/>
        </a:p>
      </dgm:t>
    </dgm:pt>
    <dgm:pt modelId="{E777592A-5C21-4A55-B183-B6136B05C362}">
      <dgm:prSet custT="1"/>
      <dgm:spPr/>
      <dgm:t>
        <a:bodyPr/>
        <a:lstStyle/>
        <a:p>
          <a:r>
            <a:rPr lang="en-GB" sz="2400" dirty="0"/>
            <a:t>Talking therapies: CBT and specific work with families and carers).</a:t>
          </a:r>
        </a:p>
      </dgm:t>
    </dgm:pt>
    <dgm:pt modelId="{A0885236-B095-4B88-8E9C-399E283C4164}" type="parTrans" cxnId="{53725D27-A872-4EAF-851E-8D3C628B04CB}">
      <dgm:prSet/>
      <dgm:spPr/>
      <dgm:t>
        <a:bodyPr/>
        <a:lstStyle/>
        <a:p>
          <a:endParaRPr lang="en-GB"/>
        </a:p>
      </dgm:t>
    </dgm:pt>
    <dgm:pt modelId="{986B8D4C-90BB-4E74-91FB-29E589138719}" type="sibTrans" cxnId="{53725D27-A872-4EAF-851E-8D3C628B04CB}">
      <dgm:prSet/>
      <dgm:spPr/>
      <dgm:t>
        <a:bodyPr/>
        <a:lstStyle/>
        <a:p>
          <a:endParaRPr lang="en-GB"/>
        </a:p>
      </dgm:t>
    </dgm:pt>
    <dgm:pt modelId="{A9BF46DD-3C8A-4845-9A43-5C0D7E9B41C8}">
      <dgm:prSet custT="1"/>
      <dgm:spPr/>
      <dgm:t>
        <a:bodyPr/>
        <a:lstStyle/>
        <a:p>
          <a:r>
            <a:rPr lang="en-GB" sz="2400" dirty="0"/>
            <a:t>Manage everyday activities: personal hygiene, laundry and more complex living skills such as budgeting, shopping and cooking</a:t>
          </a:r>
          <a:r>
            <a:rPr lang="en-GB" sz="1800" dirty="0"/>
            <a:t>.</a:t>
          </a:r>
        </a:p>
      </dgm:t>
    </dgm:pt>
    <dgm:pt modelId="{CA2710A5-B073-4815-BFD9-ACD2035F5827}" type="parTrans" cxnId="{06CE9C21-8A77-4F8C-A64F-04AFE1DE8ADF}">
      <dgm:prSet/>
      <dgm:spPr/>
      <dgm:t>
        <a:bodyPr/>
        <a:lstStyle/>
        <a:p>
          <a:endParaRPr lang="en-GB"/>
        </a:p>
      </dgm:t>
    </dgm:pt>
    <dgm:pt modelId="{8287D6F7-1FCE-4031-9643-7CC240EDEBDD}" type="sibTrans" cxnId="{06CE9C21-8A77-4F8C-A64F-04AFE1DE8ADF}">
      <dgm:prSet/>
      <dgm:spPr/>
      <dgm:t>
        <a:bodyPr/>
        <a:lstStyle/>
        <a:p>
          <a:endParaRPr lang="en-GB"/>
        </a:p>
      </dgm:t>
    </dgm:pt>
    <dgm:pt modelId="{CF27C80E-C64E-4062-8B5E-9DBA70E54F0C}">
      <dgm:prSet phldrT="[Text]" custT="1"/>
      <dgm:spPr/>
      <dgm:t>
        <a:bodyPr/>
        <a:lstStyle/>
        <a:p>
          <a:pPr>
            <a:buFont typeface="Arial" panose="020B0604020202020204" pitchFamily="34" charset="0"/>
            <a:buChar char="•"/>
          </a:pPr>
          <a:r>
            <a:rPr lang="en-GB" sz="2000" dirty="0"/>
            <a:t>Legal advice</a:t>
          </a:r>
        </a:p>
      </dgm:t>
    </dgm:pt>
    <dgm:pt modelId="{8F1C3511-B488-40AF-8519-C48D4C5F9E43}" type="parTrans" cxnId="{DACECAAC-E8FD-4C4F-95C1-5DA7DCDCB67C}">
      <dgm:prSet/>
      <dgm:spPr/>
      <dgm:t>
        <a:bodyPr/>
        <a:lstStyle/>
        <a:p>
          <a:endParaRPr lang="en-GB"/>
        </a:p>
      </dgm:t>
    </dgm:pt>
    <dgm:pt modelId="{6B61D317-6869-4365-B395-90634B9F4980}" type="sibTrans" cxnId="{DACECAAC-E8FD-4C4F-95C1-5DA7DCDCB67C}">
      <dgm:prSet/>
      <dgm:spPr/>
      <dgm:t>
        <a:bodyPr/>
        <a:lstStyle/>
        <a:p>
          <a:endParaRPr lang="en-GB"/>
        </a:p>
      </dgm:t>
    </dgm:pt>
    <dgm:pt modelId="{D054EA01-1914-4B72-8AC4-7FFDB7FFE635}" type="pres">
      <dgm:prSet presAssocID="{5F850881-7435-4871-B1B1-64EAF1AE3532}" presName="Name0" presStyleCnt="0">
        <dgm:presLayoutVars>
          <dgm:dir/>
          <dgm:animLvl val="lvl"/>
          <dgm:resizeHandles val="exact"/>
        </dgm:presLayoutVars>
      </dgm:prSet>
      <dgm:spPr/>
    </dgm:pt>
    <dgm:pt modelId="{FE6AAE32-6C02-4588-9C24-610E1DFB230D}" type="pres">
      <dgm:prSet presAssocID="{FBD28F8F-FDFC-4E74-981F-298518196B32}" presName="linNode" presStyleCnt="0"/>
      <dgm:spPr/>
    </dgm:pt>
    <dgm:pt modelId="{F337CEB8-0929-488B-98AE-9A023A22BE32}" type="pres">
      <dgm:prSet presAssocID="{FBD28F8F-FDFC-4E74-981F-298518196B32}" presName="parentText" presStyleLbl="node1" presStyleIdx="0" presStyleCnt="3">
        <dgm:presLayoutVars>
          <dgm:chMax val="1"/>
          <dgm:bulletEnabled val="1"/>
        </dgm:presLayoutVars>
      </dgm:prSet>
      <dgm:spPr/>
    </dgm:pt>
    <dgm:pt modelId="{90CCD34D-441E-4A7E-8146-3D285A206A2A}" type="pres">
      <dgm:prSet presAssocID="{FBD28F8F-FDFC-4E74-981F-298518196B32}" presName="descendantText" presStyleLbl="alignAccFollowNode1" presStyleIdx="0" presStyleCnt="3">
        <dgm:presLayoutVars>
          <dgm:bulletEnabled val="1"/>
        </dgm:presLayoutVars>
      </dgm:prSet>
      <dgm:spPr/>
    </dgm:pt>
    <dgm:pt modelId="{74FEC3F8-DEC4-46EB-966D-B88A9B121ADE}" type="pres">
      <dgm:prSet presAssocID="{2253DF2E-97CD-472C-BDA8-85889F719260}" presName="sp" presStyleCnt="0"/>
      <dgm:spPr/>
    </dgm:pt>
    <dgm:pt modelId="{5A94FD4E-0DFB-450C-92F0-4DD05433DCC4}" type="pres">
      <dgm:prSet presAssocID="{72A2BCD1-7D71-4AE3-84F6-D91AB3EC67D2}" presName="linNode" presStyleCnt="0"/>
      <dgm:spPr/>
    </dgm:pt>
    <dgm:pt modelId="{AC62E06A-2FD9-4875-BB7A-F47BE45E89D7}" type="pres">
      <dgm:prSet presAssocID="{72A2BCD1-7D71-4AE3-84F6-D91AB3EC67D2}" presName="parentText" presStyleLbl="node1" presStyleIdx="1" presStyleCnt="3">
        <dgm:presLayoutVars>
          <dgm:chMax val="1"/>
          <dgm:bulletEnabled val="1"/>
        </dgm:presLayoutVars>
      </dgm:prSet>
      <dgm:spPr/>
    </dgm:pt>
    <dgm:pt modelId="{6FD5407A-105F-45AC-B6A5-10A2A4E6D008}" type="pres">
      <dgm:prSet presAssocID="{72A2BCD1-7D71-4AE3-84F6-D91AB3EC67D2}" presName="descendantText" presStyleLbl="alignAccFollowNode1" presStyleIdx="1" presStyleCnt="3">
        <dgm:presLayoutVars>
          <dgm:bulletEnabled val="1"/>
        </dgm:presLayoutVars>
      </dgm:prSet>
      <dgm:spPr/>
    </dgm:pt>
    <dgm:pt modelId="{1D2EF714-9404-4A08-A802-B2690C409CE0}" type="pres">
      <dgm:prSet presAssocID="{00DF1FD7-66AE-4F8C-8378-982385AD5589}" presName="sp" presStyleCnt="0"/>
      <dgm:spPr/>
    </dgm:pt>
    <dgm:pt modelId="{7E9C88DE-E2F2-429C-B401-527A509BA533}" type="pres">
      <dgm:prSet presAssocID="{DD76331C-DAC6-46D8-B5F1-B616B42ACA4B}" presName="linNode" presStyleCnt="0"/>
      <dgm:spPr/>
    </dgm:pt>
    <dgm:pt modelId="{939EE09D-A00B-4F2C-8812-87C2A42707C7}" type="pres">
      <dgm:prSet presAssocID="{DD76331C-DAC6-46D8-B5F1-B616B42ACA4B}" presName="parentText" presStyleLbl="node1" presStyleIdx="2" presStyleCnt="3">
        <dgm:presLayoutVars>
          <dgm:chMax val="1"/>
          <dgm:bulletEnabled val="1"/>
        </dgm:presLayoutVars>
      </dgm:prSet>
      <dgm:spPr/>
    </dgm:pt>
    <dgm:pt modelId="{EC61B4BA-44A1-479B-9919-4F8E29F22559}" type="pres">
      <dgm:prSet presAssocID="{DD76331C-DAC6-46D8-B5F1-B616B42ACA4B}" presName="descendantText" presStyleLbl="alignAccFollowNode1" presStyleIdx="2" presStyleCnt="3">
        <dgm:presLayoutVars>
          <dgm:bulletEnabled val="1"/>
        </dgm:presLayoutVars>
      </dgm:prSet>
      <dgm:spPr/>
    </dgm:pt>
  </dgm:ptLst>
  <dgm:cxnLst>
    <dgm:cxn modelId="{FF384206-9430-44FD-9F74-BD96282005BD}" srcId="{5F850881-7435-4871-B1B1-64EAF1AE3532}" destId="{72A2BCD1-7D71-4AE3-84F6-D91AB3EC67D2}" srcOrd="1" destOrd="0" parTransId="{26539FBA-7B97-41E9-B7DF-AE580855F0D7}" sibTransId="{00DF1FD7-66AE-4F8C-8378-982385AD5589}"/>
    <dgm:cxn modelId="{06CE9C21-8A77-4F8C-A64F-04AFE1DE8ADF}" srcId="{72A2BCD1-7D71-4AE3-84F6-D91AB3EC67D2}" destId="{A9BF46DD-3C8A-4845-9A43-5C0D7E9B41C8}" srcOrd="1" destOrd="0" parTransId="{CA2710A5-B073-4815-BFD9-ACD2035F5827}" sibTransId="{8287D6F7-1FCE-4031-9643-7CC240EDEBDD}"/>
    <dgm:cxn modelId="{53725D27-A872-4EAF-851E-8D3C628B04CB}" srcId="{FBD28F8F-FDFC-4E74-981F-298518196B32}" destId="{E777592A-5C21-4A55-B183-B6136B05C362}" srcOrd="1" destOrd="0" parTransId="{A0885236-B095-4B88-8E9C-399E283C4164}" sibTransId="{986B8D4C-90BB-4E74-91FB-29E589138719}"/>
    <dgm:cxn modelId="{0435BD6E-FA4D-4EFC-BC63-47C9172A8980}" srcId="{DD76331C-DAC6-46D8-B5F1-B616B42ACA4B}" destId="{008386B6-EC5F-4A62-9699-60D824F9AE1A}" srcOrd="0" destOrd="0" parTransId="{E88F7B1A-3028-4ABF-91B8-531244D230EE}" sibTransId="{B951DC43-82DD-4B29-BBF5-3F3591190BB5}"/>
    <dgm:cxn modelId="{C5A8FA4F-0D80-4779-B46D-FF5AF15BDA64}" srcId="{5F850881-7435-4871-B1B1-64EAF1AE3532}" destId="{DD76331C-DAC6-46D8-B5F1-B616B42ACA4B}" srcOrd="2" destOrd="0" parTransId="{DDF2B4B7-E9BF-41B8-BD34-B9424BA8855E}" sibTransId="{69B189FD-2E33-430E-8E02-D910ACAA5E21}"/>
    <dgm:cxn modelId="{10F6ED55-A6D8-4470-A1B7-521B3F08B65F}" type="presOf" srcId="{0AB873B4-C331-4830-AF9E-4BD32C9286BA}" destId="{90CCD34D-441E-4A7E-8146-3D285A206A2A}" srcOrd="0" destOrd="0" presId="urn:microsoft.com/office/officeart/2005/8/layout/vList5"/>
    <dgm:cxn modelId="{BED3A679-628E-4EF7-B53A-BCE1DAF142D3}" srcId="{DD76331C-DAC6-46D8-B5F1-B616B42ACA4B}" destId="{A1D2F4C5-97BD-4B5A-AA26-E571A5531192}" srcOrd="1" destOrd="0" parTransId="{547702B7-9E0E-4405-B34A-EBE198D19EB7}" sibTransId="{BF7DF32A-7C0A-4B2D-8804-9CFEA5DCE47B}"/>
    <dgm:cxn modelId="{5210A57C-13D1-43DB-8417-E3E6D51D478D}" srcId="{72A2BCD1-7D71-4AE3-84F6-D91AB3EC67D2}" destId="{6DFDB44A-1B74-413A-9462-7E92F7DC42BA}" srcOrd="0" destOrd="0" parTransId="{DCB6E820-C457-4F1B-88F5-F83295751188}" sibTransId="{A13FF544-793A-4F8C-A8A1-E411D0E2875C}"/>
    <dgm:cxn modelId="{A00F578B-CB1A-4ED2-A1F6-6FC845605731}" type="presOf" srcId="{A1D2F4C5-97BD-4B5A-AA26-E571A5531192}" destId="{EC61B4BA-44A1-479B-9919-4F8E29F22559}" srcOrd="0" destOrd="1" presId="urn:microsoft.com/office/officeart/2005/8/layout/vList5"/>
    <dgm:cxn modelId="{566AD290-A887-4F9F-926F-DC4350ACD11B}" type="presOf" srcId="{E777592A-5C21-4A55-B183-B6136B05C362}" destId="{90CCD34D-441E-4A7E-8146-3D285A206A2A}" srcOrd="0" destOrd="1" presId="urn:microsoft.com/office/officeart/2005/8/layout/vList5"/>
    <dgm:cxn modelId="{C84C139A-A2B6-4FC7-BCCC-EA0FC14A341C}" type="presOf" srcId="{72A2BCD1-7D71-4AE3-84F6-D91AB3EC67D2}" destId="{AC62E06A-2FD9-4875-BB7A-F47BE45E89D7}" srcOrd="0" destOrd="0" presId="urn:microsoft.com/office/officeart/2005/8/layout/vList5"/>
    <dgm:cxn modelId="{AA0FDDA3-2949-44C7-BF95-4B86DB54B442}" type="presOf" srcId="{CF27C80E-C64E-4062-8B5E-9DBA70E54F0C}" destId="{EC61B4BA-44A1-479B-9919-4F8E29F22559}" srcOrd="0" destOrd="2" presId="urn:microsoft.com/office/officeart/2005/8/layout/vList5"/>
    <dgm:cxn modelId="{13753FA6-C67F-415E-8CC4-0111E72DD0CC}" type="presOf" srcId="{A9BF46DD-3C8A-4845-9A43-5C0D7E9B41C8}" destId="{6FD5407A-105F-45AC-B6A5-10A2A4E6D008}" srcOrd="0" destOrd="1" presId="urn:microsoft.com/office/officeart/2005/8/layout/vList5"/>
    <dgm:cxn modelId="{DACECAAC-E8FD-4C4F-95C1-5DA7DCDCB67C}" srcId="{DD76331C-DAC6-46D8-B5F1-B616B42ACA4B}" destId="{CF27C80E-C64E-4062-8B5E-9DBA70E54F0C}" srcOrd="2" destOrd="0" parTransId="{8F1C3511-B488-40AF-8519-C48D4C5F9E43}" sibTransId="{6B61D317-6869-4365-B395-90634B9F4980}"/>
    <dgm:cxn modelId="{879717AE-DA39-4DAF-8619-3D68B287ACA5}" srcId="{FBD28F8F-FDFC-4E74-981F-298518196B32}" destId="{0AB873B4-C331-4830-AF9E-4BD32C9286BA}" srcOrd="0" destOrd="0" parTransId="{111F300D-DF48-4D2F-9234-719815AF53B9}" sibTransId="{CDE5F4D5-20D6-454C-9DBD-9034A0D31E22}"/>
    <dgm:cxn modelId="{18CDF1B8-4F40-4142-BF0B-D614B3EECEC9}" type="presOf" srcId="{5F850881-7435-4871-B1B1-64EAF1AE3532}" destId="{D054EA01-1914-4B72-8AC4-7FFDB7FFE635}" srcOrd="0" destOrd="0" presId="urn:microsoft.com/office/officeart/2005/8/layout/vList5"/>
    <dgm:cxn modelId="{9E67DBC0-6ADC-41A4-BB74-9C5EE1A196E4}" type="presOf" srcId="{008386B6-EC5F-4A62-9699-60D824F9AE1A}" destId="{EC61B4BA-44A1-479B-9919-4F8E29F22559}" srcOrd="0" destOrd="0" presId="urn:microsoft.com/office/officeart/2005/8/layout/vList5"/>
    <dgm:cxn modelId="{1723DBC6-FE07-4425-9B7E-D5D04AEFA765}" type="presOf" srcId="{6DFDB44A-1B74-413A-9462-7E92F7DC42BA}" destId="{6FD5407A-105F-45AC-B6A5-10A2A4E6D008}" srcOrd="0" destOrd="0" presId="urn:microsoft.com/office/officeart/2005/8/layout/vList5"/>
    <dgm:cxn modelId="{FCA35CE1-6CDD-45E8-A0F9-0C1E3939D632}" type="presOf" srcId="{DD76331C-DAC6-46D8-B5F1-B616B42ACA4B}" destId="{939EE09D-A00B-4F2C-8812-87C2A42707C7}" srcOrd="0" destOrd="0" presId="urn:microsoft.com/office/officeart/2005/8/layout/vList5"/>
    <dgm:cxn modelId="{7BAE8CF8-AE63-4E8C-BBC8-B4D48EAB839A}" type="presOf" srcId="{FBD28F8F-FDFC-4E74-981F-298518196B32}" destId="{F337CEB8-0929-488B-98AE-9A023A22BE32}" srcOrd="0" destOrd="0" presId="urn:microsoft.com/office/officeart/2005/8/layout/vList5"/>
    <dgm:cxn modelId="{562DDEFE-2358-4455-B513-3080BD21873C}" srcId="{5F850881-7435-4871-B1B1-64EAF1AE3532}" destId="{FBD28F8F-FDFC-4E74-981F-298518196B32}" srcOrd="0" destOrd="0" parTransId="{58208450-1688-47C8-A8E6-EB64E39A1423}" sibTransId="{2253DF2E-97CD-472C-BDA8-85889F719260}"/>
    <dgm:cxn modelId="{50782C48-ED7D-4699-8E4C-4AD7470B66DD}" type="presParOf" srcId="{D054EA01-1914-4B72-8AC4-7FFDB7FFE635}" destId="{FE6AAE32-6C02-4588-9C24-610E1DFB230D}" srcOrd="0" destOrd="0" presId="urn:microsoft.com/office/officeart/2005/8/layout/vList5"/>
    <dgm:cxn modelId="{29A5C309-F0C8-4C77-8D19-8E97B54A95DC}" type="presParOf" srcId="{FE6AAE32-6C02-4588-9C24-610E1DFB230D}" destId="{F337CEB8-0929-488B-98AE-9A023A22BE32}" srcOrd="0" destOrd="0" presId="urn:microsoft.com/office/officeart/2005/8/layout/vList5"/>
    <dgm:cxn modelId="{80D8917C-238D-49A0-B2D4-387895E10B09}" type="presParOf" srcId="{FE6AAE32-6C02-4588-9C24-610E1DFB230D}" destId="{90CCD34D-441E-4A7E-8146-3D285A206A2A}" srcOrd="1" destOrd="0" presId="urn:microsoft.com/office/officeart/2005/8/layout/vList5"/>
    <dgm:cxn modelId="{A20DD462-7F32-478B-BB59-CF2C073039E8}" type="presParOf" srcId="{D054EA01-1914-4B72-8AC4-7FFDB7FFE635}" destId="{74FEC3F8-DEC4-46EB-966D-B88A9B121ADE}" srcOrd="1" destOrd="0" presId="urn:microsoft.com/office/officeart/2005/8/layout/vList5"/>
    <dgm:cxn modelId="{15A0F57A-541E-4215-AA61-8746E27B8A6B}" type="presParOf" srcId="{D054EA01-1914-4B72-8AC4-7FFDB7FFE635}" destId="{5A94FD4E-0DFB-450C-92F0-4DD05433DCC4}" srcOrd="2" destOrd="0" presId="urn:microsoft.com/office/officeart/2005/8/layout/vList5"/>
    <dgm:cxn modelId="{DF423AE5-484D-4B07-8C98-AD90303747BF}" type="presParOf" srcId="{5A94FD4E-0DFB-450C-92F0-4DD05433DCC4}" destId="{AC62E06A-2FD9-4875-BB7A-F47BE45E89D7}" srcOrd="0" destOrd="0" presId="urn:microsoft.com/office/officeart/2005/8/layout/vList5"/>
    <dgm:cxn modelId="{186CA25D-4A46-45A3-8CE0-3D8AD3838C82}" type="presParOf" srcId="{5A94FD4E-0DFB-450C-92F0-4DD05433DCC4}" destId="{6FD5407A-105F-45AC-B6A5-10A2A4E6D008}" srcOrd="1" destOrd="0" presId="urn:microsoft.com/office/officeart/2005/8/layout/vList5"/>
    <dgm:cxn modelId="{9FFC48D2-EE1A-4D37-BBDB-A2472AD0B811}" type="presParOf" srcId="{D054EA01-1914-4B72-8AC4-7FFDB7FFE635}" destId="{1D2EF714-9404-4A08-A802-B2690C409CE0}" srcOrd="3" destOrd="0" presId="urn:microsoft.com/office/officeart/2005/8/layout/vList5"/>
    <dgm:cxn modelId="{CC62F0FD-6CE0-47F8-A2EB-D8395F136B3A}" type="presParOf" srcId="{D054EA01-1914-4B72-8AC4-7FFDB7FFE635}" destId="{7E9C88DE-E2F2-429C-B401-527A509BA533}" srcOrd="4" destOrd="0" presId="urn:microsoft.com/office/officeart/2005/8/layout/vList5"/>
    <dgm:cxn modelId="{9B64F190-1AAF-4096-8449-6E66A55F3E24}" type="presParOf" srcId="{7E9C88DE-E2F2-429C-B401-527A509BA533}" destId="{939EE09D-A00B-4F2C-8812-87C2A42707C7}" srcOrd="0" destOrd="0" presId="urn:microsoft.com/office/officeart/2005/8/layout/vList5"/>
    <dgm:cxn modelId="{2C666125-4651-4D87-A732-600CE69CF868}" type="presParOf" srcId="{7E9C88DE-E2F2-429C-B401-527A509BA533}" destId="{EC61B4BA-44A1-479B-9919-4F8E29F2255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65DB0A-9C85-49D7-8DDC-FF3673404C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B3C950-B5D6-4E63-BEE5-7F124382E00F}">
      <dgm:prSet/>
      <dgm:spPr/>
      <dgm:t>
        <a:bodyPr/>
        <a:lstStyle/>
        <a:p>
          <a:r>
            <a:rPr lang="en-GB"/>
            <a:t>Routine out-of-area placements despite their negative impacts on recovery and costing</a:t>
          </a:r>
          <a:endParaRPr lang="en-US"/>
        </a:p>
      </dgm:t>
    </dgm:pt>
    <dgm:pt modelId="{3E773845-0CE1-417B-A454-933A4881B5CE}" type="parTrans" cxnId="{AA2CF0F8-19A5-4640-8F5D-C68128A18B36}">
      <dgm:prSet/>
      <dgm:spPr/>
      <dgm:t>
        <a:bodyPr/>
        <a:lstStyle/>
        <a:p>
          <a:endParaRPr lang="en-US"/>
        </a:p>
      </dgm:t>
    </dgm:pt>
    <dgm:pt modelId="{2DC50695-07E7-4049-B483-A1A8728E74B6}" type="sibTrans" cxnId="{AA2CF0F8-19A5-4640-8F5D-C68128A18B36}">
      <dgm:prSet/>
      <dgm:spPr/>
      <dgm:t>
        <a:bodyPr/>
        <a:lstStyle/>
        <a:p>
          <a:endParaRPr lang="en-US"/>
        </a:p>
      </dgm:t>
    </dgm:pt>
    <dgm:pt modelId="{CD93488B-6498-4538-BD4D-5232803485DB}">
      <dgm:prSet/>
      <dgm:spPr/>
      <dgm:t>
        <a:bodyPr/>
        <a:lstStyle/>
        <a:p>
          <a:r>
            <a:rPr lang="en-GB"/>
            <a:t>Gaps in provision that can affect care and outcomes</a:t>
          </a:r>
          <a:endParaRPr lang="en-US"/>
        </a:p>
      </dgm:t>
    </dgm:pt>
    <dgm:pt modelId="{9E903142-CABC-42C7-91E8-2A37A1045471}" type="parTrans" cxnId="{4901EBD1-AC23-4510-94D4-F323A51AF539}">
      <dgm:prSet/>
      <dgm:spPr/>
      <dgm:t>
        <a:bodyPr/>
        <a:lstStyle/>
        <a:p>
          <a:endParaRPr lang="en-US"/>
        </a:p>
      </dgm:t>
    </dgm:pt>
    <dgm:pt modelId="{01C086C6-31CC-4942-87CD-87CB597F3924}" type="sibTrans" cxnId="{4901EBD1-AC23-4510-94D4-F323A51AF539}">
      <dgm:prSet/>
      <dgm:spPr/>
      <dgm:t>
        <a:bodyPr/>
        <a:lstStyle/>
        <a:p>
          <a:endParaRPr lang="en-US"/>
        </a:p>
      </dgm:t>
    </dgm:pt>
    <dgm:pt modelId="{062BA12A-7C68-4118-81D0-4D0A0A6CC514}">
      <dgm:prSet/>
      <dgm:spPr/>
      <dgm:t>
        <a:bodyPr/>
        <a:lstStyle/>
        <a:p>
          <a:r>
            <a:rPr lang="en-GB"/>
            <a:t>Ensuring the mental health rehabilitation system is fit for purpose requires greater national and local focus</a:t>
          </a:r>
          <a:endParaRPr lang="en-US"/>
        </a:p>
      </dgm:t>
    </dgm:pt>
    <dgm:pt modelId="{ABE8FE96-A374-491D-85AF-100A8A158F7F}" type="parTrans" cxnId="{AF153FFA-C233-46CC-9733-EE7718D3549D}">
      <dgm:prSet/>
      <dgm:spPr/>
      <dgm:t>
        <a:bodyPr/>
        <a:lstStyle/>
        <a:p>
          <a:endParaRPr lang="en-US"/>
        </a:p>
      </dgm:t>
    </dgm:pt>
    <dgm:pt modelId="{E56D559F-50A1-4126-A199-31F0A1BC1FE9}" type="sibTrans" cxnId="{AF153FFA-C233-46CC-9733-EE7718D3549D}">
      <dgm:prSet/>
      <dgm:spPr/>
      <dgm:t>
        <a:bodyPr/>
        <a:lstStyle/>
        <a:p>
          <a:endParaRPr lang="en-US"/>
        </a:p>
      </dgm:t>
    </dgm:pt>
    <dgm:pt modelId="{BA7258C8-7009-49DA-8895-66D77A8DA777}" type="pres">
      <dgm:prSet presAssocID="{C065DB0A-9C85-49D7-8DDC-FF3673404CA1}" presName="root" presStyleCnt="0">
        <dgm:presLayoutVars>
          <dgm:dir/>
          <dgm:resizeHandles val="exact"/>
        </dgm:presLayoutVars>
      </dgm:prSet>
      <dgm:spPr/>
    </dgm:pt>
    <dgm:pt modelId="{2E9E88DC-FB93-4D11-9165-E7C44CC713E7}" type="pres">
      <dgm:prSet presAssocID="{B9B3C950-B5D6-4E63-BEE5-7F124382E00F}" presName="compNode" presStyleCnt="0"/>
      <dgm:spPr/>
    </dgm:pt>
    <dgm:pt modelId="{457860D0-9BD6-4B98-957B-FE8C3F758435}" type="pres">
      <dgm:prSet presAssocID="{B9B3C950-B5D6-4E63-BEE5-7F124382E00F}" presName="bgRect" presStyleLbl="bgShp" presStyleIdx="0" presStyleCnt="3"/>
      <dgm:spPr/>
    </dgm:pt>
    <dgm:pt modelId="{7115B936-20BF-4DDD-A72B-7D798EB053C8}" type="pres">
      <dgm:prSet presAssocID="{B9B3C950-B5D6-4E63-BEE5-7F124382E0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10DBC83-242C-48C4-8298-2020DB739FC8}" type="pres">
      <dgm:prSet presAssocID="{B9B3C950-B5D6-4E63-BEE5-7F124382E00F}" presName="spaceRect" presStyleCnt="0"/>
      <dgm:spPr/>
    </dgm:pt>
    <dgm:pt modelId="{8934201D-8F5C-4F42-945A-A7211DE95476}" type="pres">
      <dgm:prSet presAssocID="{B9B3C950-B5D6-4E63-BEE5-7F124382E00F}" presName="parTx" presStyleLbl="revTx" presStyleIdx="0" presStyleCnt="3">
        <dgm:presLayoutVars>
          <dgm:chMax val="0"/>
          <dgm:chPref val="0"/>
        </dgm:presLayoutVars>
      </dgm:prSet>
      <dgm:spPr/>
    </dgm:pt>
    <dgm:pt modelId="{AC1D1392-714D-425D-9F5A-170DF3F37F02}" type="pres">
      <dgm:prSet presAssocID="{2DC50695-07E7-4049-B483-A1A8728E74B6}" presName="sibTrans" presStyleCnt="0"/>
      <dgm:spPr/>
    </dgm:pt>
    <dgm:pt modelId="{C7E174E0-15C1-4D80-BEAD-24C174DDFB57}" type="pres">
      <dgm:prSet presAssocID="{CD93488B-6498-4538-BD4D-5232803485DB}" presName="compNode" presStyleCnt="0"/>
      <dgm:spPr/>
    </dgm:pt>
    <dgm:pt modelId="{3EBD6F0E-C82B-4B37-835B-8E823B0E2332}" type="pres">
      <dgm:prSet presAssocID="{CD93488B-6498-4538-BD4D-5232803485DB}" presName="bgRect" presStyleLbl="bgShp" presStyleIdx="1" presStyleCnt="3"/>
      <dgm:spPr/>
    </dgm:pt>
    <dgm:pt modelId="{B9A04F41-5EEF-4AA8-BD67-19675F2EE368}" type="pres">
      <dgm:prSet presAssocID="{CD93488B-6498-4538-BD4D-5232803485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5580BC6-D63A-4AD6-869E-9182A6EA3013}" type="pres">
      <dgm:prSet presAssocID="{CD93488B-6498-4538-BD4D-5232803485DB}" presName="spaceRect" presStyleCnt="0"/>
      <dgm:spPr/>
    </dgm:pt>
    <dgm:pt modelId="{398D5DD7-9802-44CF-B81C-29A60DDF995E}" type="pres">
      <dgm:prSet presAssocID="{CD93488B-6498-4538-BD4D-5232803485DB}" presName="parTx" presStyleLbl="revTx" presStyleIdx="1" presStyleCnt="3">
        <dgm:presLayoutVars>
          <dgm:chMax val="0"/>
          <dgm:chPref val="0"/>
        </dgm:presLayoutVars>
      </dgm:prSet>
      <dgm:spPr/>
    </dgm:pt>
    <dgm:pt modelId="{4A3FD784-6392-4B79-B35F-41AA7FA5BB38}" type="pres">
      <dgm:prSet presAssocID="{01C086C6-31CC-4942-87CD-87CB597F3924}" presName="sibTrans" presStyleCnt="0"/>
      <dgm:spPr/>
    </dgm:pt>
    <dgm:pt modelId="{1D725925-FF78-4933-A445-A96DEA7D654D}" type="pres">
      <dgm:prSet presAssocID="{062BA12A-7C68-4118-81D0-4D0A0A6CC514}" presName="compNode" presStyleCnt="0"/>
      <dgm:spPr/>
    </dgm:pt>
    <dgm:pt modelId="{0021E4F9-66A2-4057-84D8-CC44EF31B129}" type="pres">
      <dgm:prSet presAssocID="{062BA12A-7C68-4118-81D0-4D0A0A6CC514}" presName="bgRect" presStyleLbl="bgShp" presStyleIdx="2" presStyleCnt="3"/>
      <dgm:spPr/>
    </dgm:pt>
    <dgm:pt modelId="{55D15B36-28BF-49B4-AAF6-1C1721F66608}" type="pres">
      <dgm:prSet presAssocID="{062BA12A-7C68-4118-81D0-4D0A0A6CC5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3A64DF5-CB45-41FC-B5EC-0C1E3F162094}" type="pres">
      <dgm:prSet presAssocID="{062BA12A-7C68-4118-81D0-4D0A0A6CC514}" presName="spaceRect" presStyleCnt="0"/>
      <dgm:spPr/>
    </dgm:pt>
    <dgm:pt modelId="{A8351A1B-764B-40B5-BD91-5ABAD1D8053E}" type="pres">
      <dgm:prSet presAssocID="{062BA12A-7C68-4118-81D0-4D0A0A6CC514}" presName="parTx" presStyleLbl="revTx" presStyleIdx="2" presStyleCnt="3">
        <dgm:presLayoutVars>
          <dgm:chMax val="0"/>
          <dgm:chPref val="0"/>
        </dgm:presLayoutVars>
      </dgm:prSet>
      <dgm:spPr/>
    </dgm:pt>
  </dgm:ptLst>
  <dgm:cxnLst>
    <dgm:cxn modelId="{DD44F27B-7B39-4CF9-9126-FE0E4A20A145}" type="presOf" srcId="{062BA12A-7C68-4118-81D0-4D0A0A6CC514}" destId="{A8351A1B-764B-40B5-BD91-5ABAD1D8053E}" srcOrd="0" destOrd="0" presId="urn:microsoft.com/office/officeart/2018/2/layout/IconVerticalSolidList"/>
    <dgm:cxn modelId="{C160D67E-04EA-4CF9-9A2B-83024CDA76EB}" type="presOf" srcId="{CD93488B-6498-4538-BD4D-5232803485DB}" destId="{398D5DD7-9802-44CF-B81C-29A60DDF995E}" srcOrd="0" destOrd="0" presId="urn:microsoft.com/office/officeart/2018/2/layout/IconVerticalSolidList"/>
    <dgm:cxn modelId="{38FB48CF-6E7F-4111-AF00-EAE371D0A09B}" type="presOf" srcId="{B9B3C950-B5D6-4E63-BEE5-7F124382E00F}" destId="{8934201D-8F5C-4F42-945A-A7211DE95476}" srcOrd="0" destOrd="0" presId="urn:microsoft.com/office/officeart/2018/2/layout/IconVerticalSolidList"/>
    <dgm:cxn modelId="{4901EBD1-AC23-4510-94D4-F323A51AF539}" srcId="{C065DB0A-9C85-49D7-8DDC-FF3673404CA1}" destId="{CD93488B-6498-4538-BD4D-5232803485DB}" srcOrd="1" destOrd="0" parTransId="{9E903142-CABC-42C7-91E8-2A37A1045471}" sibTransId="{01C086C6-31CC-4942-87CD-87CB597F3924}"/>
    <dgm:cxn modelId="{7006C6EF-6274-40CD-8F88-16F1B6029922}" type="presOf" srcId="{C065DB0A-9C85-49D7-8DDC-FF3673404CA1}" destId="{BA7258C8-7009-49DA-8895-66D77A8DA777}" srcOrd="0" destOrd="0" presId="urn:microsoft.com/office/officeart/2018/2/layout/IconVerticalSolidList"/>
    <dgm:cxn modelId="{AA2CF0F8-19A5-4640-8F5D-C68128A18B36}" srcId="{C065DB0A-9C85-49D7-8DDC-FF3673404CA1}" destId="{B9B3C950-B5D6-4E63-BEE5-7F124382E00F}" srcOrd="0" destOrd="0" parTransId="{3E773845-0CE1-417B-A454-933A4881B5CE}" sibTransId="{2DC50695-07E7-4049-B483-A1A8728E74B6}"/>
    <dgm:cxn modelId="{AF153FFA-C233-46CC-9733-EE7718D3549D}" srcId="{C065DB0A-9C85-49D7-8DDC-FF3673404CA1}" destId="{062BA12A-7C68-4118-81D0-4D0A0A6CC514}" srcOrd="2" destOrd="0" parTransId="{ABE8FE96-A374-491D-85AF-100A8A158F7F}" sibTransId="{E56D559F-50A1-4126-A199-31F0A1BC1FE9}"/>
    <dgm:cxn modelId="{8AF2A8CF-A3AC-4703-B0E5-EFACEDA9E13B}" type="presParOf" srcId="{BA7258C8-7009-49DA-8895-66D77A8DA777}" destId="{2E9E88DC-FB93-4D11-9165-E7C44CC713E7}" srcOrd="0" destOrd="0" presId="urn:microsoft.com/office/officeart/2018/2/layout/IconVerticalSolidList"/>
    <dgm:cxn modelId="{4696D15F-7172-4348-862C-FCD8E613C19B}" type="presParOf" srcId="{2E9E88DC-FB93-4D11-9165-E7C44CC713E7}" destId="{457860D0-9BD6-4B98-957B-FE8C3F758435}" srcOrd="0" destOrd="0" presId="urn:microsoft.com/office/officeart/2018/2/layout/IconVerticalSolidList"/>
    <dgm:cxn modelId="{75C6E39A-FC5E-444F-9DF2-FA64FC92DE20}" type="presParOf" srcId="{2E9E88DC-FB93-4D11-9165-E7C44CC713E7}" destId="{7115B936-20BF-4DDD-A72B-7D798EB053C8}" srcOrd="1" destOrd="0" presId="urn:microsoft.com/office/officeart/2018/2/layout/IconVerticalSolidList"/>
    <dgm:cxn modelId="{CDAF688A-EE36-4326-B058-E6EC37D54DC0}" type="presParOf" srcId="{2E9E88DC-FB93-4D11-9165-E7C44CC713E7}" destId="{B10DBC83-242C-48C4-8298-2020DB739FC8}" srcOrd="2" destOrd="0" presId="urn:microsoft.com/office/officeart/2018/2/layout/IconVerticalSolidList"/>
    <dgm:cxn modelId="{0498F6CA-164B-4C6E-A486-82DACF9D341A}" type="presParOf" srcId="{2E9E88DC-FB93-4D11-9165-E7C44CC713E7}" destId="{8934201D-8F5C-4F42-945A-A7211DE95476}" srcOrd="3" destOrd="0" presId="urn:microsoft.com/office/officeart/2018/2/layout/IconVerticalSolidList"/>
    <dgm:cxn modelId="{1AFA6B7E-457D-4F43-AB27-80C6EA2FE35B}" type="presParOf" srcId="{BA7258C8-7009-49DA-8895-66D77A8DA777}" destId="{AC1D1392-714D-425D-9F5A-170DF3F37F02}" srcOrd="1" destOrd="0" presId="urn:microsoft.com/office/officeart/2018/2/layout/IconVerticalSolidList"/>
    <dgm:cxn modelId="{1ECD8FC5-6F13-49B3-92D5-F5D5A2CAA409}" type="presParOf" srcId="{BA7258C8-7009-49DA-8895-66D77A8DA777}" destId="{C7E174E0-15C1-4D80-BEAD-24C174DDFB57}" srcOrd="2" destOrd="0" presId="urn:microsoft.com/office/officeart/2018/2/layout/IconVerticalSolidList"/>
    <dgm:cxn modelId="{96BE4287-EC0C-48FA-B8DD-94A37B4772B5}" type="presParOf" srcId="{C7E174E0-15C1-4D80-BEAD-24C174DDFB57}" destId="{3EBD6F0E-C82B-4B37-835B-8E823B0E2332}" srcOrd="0" destOrd="0" presId="urn:microsoft.com/office/officeart/2018/2/layout/IconVerticalSolidList"/>
    <dgm:cxn modelId="{5D1AFBA6-82F2-4638-A45B-83D4E82AA1DF}" type="presParOf" srcId="{C7E174E0-15C1-4D80-BEAD-24C174DDFB57}" destId="{B9A04F41-5EEF-4AA8-BD67-19675F2EE368}" srcOrd="1" destOrd="0" presId="urn:microsoft.com/office/officeart/2018/2/layout/IconVerticalSolidList"/>
    <dgm:cxn modelId="{09B34E1A-0FE2-4A09-B3C0-56687EDF7E18}" type="presParOf" srcId="{C7E174E0-15C1-4D80-BEAD-24C174DDFB57}" destId="{A5580BC6-D63A-4AD6-869E-9182A6EA3013}" srcOrd="2" destOrd="0" presId="urn:microsoft.com/office/officeart/2018/2/layout/IconVerticalSolidList"/>
    <dgm:cxn modelId="{D1D05282-4B29-42DF-9AF5-611A00F2B0B1}" type="presParOf" srcId="{C7E174E0-15C1-4D80-BEAD-24C174DDFB57}" destId="{398D5DD7-9802-44CF-B81C-29A60DDF995E}" srcOrd="3" destOrd="0" presId="urn:microsoft.com/office/officeart/2018/2/layout/IconVerticalSolidList"/>
    <dgm:cxn modelId="{C8BF8105-E64E-4BF0-AD02-BD37710062B4}" type="presParOf" srcId="{BA7258C8-7009-49DA-8895-66D77A8DA777}" destId="{4A3FD784-6392-4B79-B35F-41AA7FA5BB38}" srcOrd="3" destOrd="0" presId="urn:microsoft.com/office/officeart/2018/2/layout/IconVerticalSolidList"/>
    <dgm:cxn modelId="{766DD0C8-50FF-4BD4-93C3-AF26D3D007BF}" type="presParOf" srcId="{BA7258C8-7009-49DA-8895-66D77A8DA777}" destId="{1D725925-FF78-4933-A445-A96DEA7D654D}" srcOrd="4" destOrd="0" presId="urn:microsoft.com/office/officeart/2018/2/layout/IconVerticalSolidList"/>
    <dgm:cxn modelId="{643A0719-7037-4237-8F72-AB8A95C181E5}" type="presParOf" srcId="{1D725925-FF78-4933-A445-A96DEA7D654D}" destId="{0021E4F9-66A2-4057-84D8-CC44EF31B129}" srcOrd="0" destOrd="0" presId="urn:microsoft.com/office/officeart/2018/2/layout/IconVerticalSolidList"/>
    <dgm:cxn modelId="{C7ABB99A-EAD2-4B3B-B8F2-13E398397079}" type="presParOf" srcId="{1D725925-FF78-4933-A445-A96DEA7D654D}" destId="{55D15B36-28BF-49B4-AAF6-1C1721F66608}" srcOrd="1" destOrd="0" presId="urn:microsoft.com/office/officeart/2018/2/layout/IconVerticalSolidList"/>
    <dgm:cxn modelId="{47244CFD-58FE-4139-9D04-FF90A20490A8}" type="presParOf" srcId="{1D725925-FF78-4933-A445-A96DEA7D654D}" destId="{B3A64DF5-CB45-41FC-B5EC-0C1E3F162094}" srcOrd="2" destOrd="0" presId="urn:microsoft.com/office/officeart/2018/2/layout/IconVerticalSolidList"/>
    <dgm:cxn modelId="{9A781379-CACF-442A-994A-6418871B132F}" type="presParOf" srcId="{1D725925-FF78-4933-A445-A96DEA7D654D}" destId="{A8351A1B-764B-40B5-BD91-5ABAD1D805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3078DB-6EB7-4A02-A7C4-AB1A969ACA90}"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C6F0BCCD-6A57-4434-BB50-2D4CC3751DF5}">
      <dgm:prSet phldrT="[Text]" custT="1"/>
      <dgm:spPr/>
      <dgm:t>
        <a:bodyPr/>
        <a:lstStyle/>
        <a:p>
          <a:r>
            <a:rPr lang="en-GB" sz="2000" dirty="0"/>
            <a:t>End inappropriate out-of-area placements </a:t>
          </a:r>
        </a:p>
      </dgm:t>
    </dgm:pt>
    <dgm:pt modelId="{34B88853-58C9-4161-B8C5-DC171B45D813}" type="parTrans" cxnId="{C6569C61-A84B-49F1-8566-79F014DAABBC}">
      <dgm:prSet/>
      <dgm:spPr/>
      <dgm:t>
        <a:bodyPr/>
        <a:lstStyle/>
        <a:p>
          <a:endParaRPr lang="en-GB"/>
        </a:p>
      </dgm:t>
    </dgm:pt>
    <dgm:pt modelId="{35743EC7-1DD3-4729-88BE-5A511482E7CC}" type="sibTrans" cxnId="{C6569C61-A84B-49F1-8566-79F014DAABBC}">
      <dgm:prSet/>
      <dgm:spPr/>
      <dgm:t>
        <a:bodyPr/>
        <a:lstStyle/>
        <a:p>
          <a:endParaRPr lang="en-GB"/>
        </a:p>
      </dgm:t>
    </dgm:pt>
    <dgm:pt modelId="{899783C4-7113-4F56-A309-728EFB54C720}">
      <dgm:prSet phldrT="[Text]" custT="1"/>
      <dgm:spPr/>
      <dgm:t>
        <a:bodyPr/>
        <a:lstStyle/>
        <a:p>
          <a:r>
            <a:rPr lang="en-GB" sz="2000" dirty="0"/>
            <a:t>Person cared for in community by local experts </a:t>
          </a:r>
        </a:p>
      </dgm:t>
    </dgm:pt>
    <dgm:pt modelId="{2B09077A-487F-4F8E-BB95-0236F34DBDE8}" type="parTrans" cxnId="{36AD3546-372A-4741-9A3A-6C6D2E9C9D89}">
      <dgm:prSet/>
      <dgm:spPr/>
      <dgm:t>
        <a:bodyPr/>
        <a:lstStyle/>
        <a:p>
          <a:endParaRPr lang="en-GB"/>
        </a:p>
      </dgm:t>
    </dgm:pt>
    <dgm:pt modelId="{A53BA301-9C51-4CE9-A87D-3E53972C1E29}" type="sibTrans" cxnId="{36AD3546-372A-4741-9A3A-6C6D2E9C9D89}">
      <dgm:prSet/>
      <dgm:spPr/>
      <dgm:t>
        <a:bodyPr/>
        <a:lstStyle/>
        <a:p>
          <a:endParaRPr lang="en-GB"/>
        </a:p>
      </dgm:t>
    </dgm:pt>
    <dgm:pt modelId="{B1F1C6D2-2166-4F10-9DAF-DE87B89D226A}">
      <dgm:prSet phldrT="[Text]" custT="1"/>
      <dgm:spPr/>
      <dgm:t>
        <a:bodyPr/>
        <a:lstStyle/>
        <a:p>
          <a:r>
            <a:rPr lang="en-GB" sz="2000" dirty="0"/>
            <a:t>Health, housing and social care must work together locally and nationally </a:t>
          </a:r>
        </a:p>
      </dgm:t>
    </dgm:pt>
    <dgm:pt modelId="{474EB696-5925-4E9E-984B-1CCEF6FD2CC4}" type="parTrans" cxnId="{F58C7F54-748E-4863-ACDC-E3B324628A2E}">
      <dgm:prSet/>
      <dgm:spPr/>
      <dgm:t>
        <a:bodyPr/>
        <a:lstStyle/>
        <a:p>
          <a:endParaRPr lang="en-GB"/>
        </a:p>
      </dgm:t>
    </dgm:pt>
    <dgm:pt modelId="{10FD3361-0799-4500-83BE-F85BE62EC205}" type="sibTrans" cxnId="{F58C7F54-748E-4863-ACDC-E3B324628A2E}">
      <dgm:prSet/>
      <dgm:spPr/>
      <dgm:t>
        <a:bodyPr/>
        <a:lstStyle/>
        <a:p>
          <a:endParaRPr lang="en-GB"/>
        </a:p>
      </dgm:t>
    </dgm:pt>
    <dgm:pt modelId="{DE84B8CE-F9FF-4F5A-917C-A6F755FB7DDE}">
      <dgm:prSet phldrT="[Text]" custT="1"/>
      <dgm:spPr/>
      <dgm:t>
        <a:bodyPr/>
        <a:lstStyle/>
        <a:p>
          <a:r>
            <a:rPr lang="en-GB" sz="2000" dirty="0"/>
            <a:t>A whole system approach to end the out-of-area placements</a:t>
          </a:r>
        </a:p>
      </dgm:t>
    </dgm:pt>
    <dgm:pt modelId="{A060D212-2BFE-498F-9D98-78EAA0BE94AF}" type="parTrans" cxnId="{88D50928-CABC-4857-8F94-8BDCB37C4D26}">
      <dgm:prSet/>
      <dgm:spPr/>
      <dgm:t>
        <a:bodyPr/>
        <a:lstStyle/>
        <a:p>
          <a:endParaRPr lang="en-GB"/>
        </a:p>
      </dgm:t>
    </dgm:pt>
    <dgm:pt modelId="{81A3432A-72D0-4AF3-B6DB-7ECECB3E957E}" type="sibTrans" cxnId="{88D50928-CABC-4857-8F94-8BDCB37C4D26}">
      <dgm:prSet/>
      <dgm:spPr/>
      <dgm:t>
        <a:bodyPr/>
        <a:lstStyle/>
        <a:p>
          <a:endParaRPr lang="en-GB"/>
        </a:p>
      </dgm:t>
    </dgm:pt>
    <dgm:pt modelId="{2555F62A-B129-4E46-9E97-8014C8D12452}" type="pres">
      <dgm:prSet presAssocID="{1F3078DB-6EB7-4A02-A7C4-AB1A969ACA90}" presName="Name0" presStyleCnt="0">
        <dgm:presLayoutVars>
          <dgm:chMax val="11"/>
          <dgm:chPref val="11"/>
          <dgm:dir/>
          <dgm:resizeHandles/>
        </dgm:presLayoutVars>
      </dgm:prSet>
      <dgm:spPr/>
    </dgm:pt>
    <dgm:pt modelId="{8D164E0E-92CA-42A8-A5B5-CE9949AED691}" type="pres">
      <dgm:prSet presAssocID="{B1F1C6D2-2166-4F10-9DAF-DE87B89D226A}" presName="Accent4" presStyleCnt="0"/>
      <dgm:spPr/>
    </dgm:pt>
    <dgm:pt modelId="{A17678B7-28B0-4CE0-BD25-299CBA56DD82}" type="pres">
      <dgm:prSet presAssocID="{B1F1C6D2-2166-4F10-9DAF-DE87B89D226A}" presName="Accent" presStyleLbl="node1" presStyleIdx="0" presStyleCnt="4"/>
      <dgm:spPr/>
    </dgm:pt>
    <dgm:pt modelId="{4585514C-CACB-456F-944B-DA6EB63B5763}" type="pres">
      <dgm:prSet presAssocID="{B1F1C6D2-2166-4F10-9DAF-DE87B89D226A}" presName="ParentBackground4" presStyleCnt="0"/>
      <dgm:spPr/>
    </dgm:pt>
    <dgm:pt modelId="{1788F1AC-8E0A-45DA-A7DF-95A21CD337DD}" type="pres">
      <dgm:prSet presAssocID="{B1F1C6D2-2166-4F10-9DAF-DE87B89D226A}" presName="ParentBackground" presStyleLbl="fgAcc1" presStyleIdx="0" presStyleCnt="4"/>
      <dgm:spPr/>
    </dgm:pt>
    <dgm:pt modelId="{27FB60D9-55C2-4747-B6B6-1AA6402EA961}" type="pres">
      <dgm:prSet presAssocID="{B1F1C6D2-2166-4F10-9DAF-DE87B89D226A}" presName="Parent4" presStyleLbl="revTx" presStyleIdx="0" presStyleCnt="0">
        <dgm:presLayoutVars>
          <dgm:chMax val="1"/>
          <dgm:chPref val="1"/>
          <dgm:bulletEnabled val="1"/>
        </dgm:presLayoutVars>
      </dgm:prSet>
      <dgm:spPr/>
    </dgm:pt>
    <dgm:pt modelId="{1B6C4E7C-96F5-48F6-8D7F-1FB2CA834B05}" type="pres">
      <dgm:prSet presAssocID="{899783C4-7113-4F56-A309-728EFB54C720}" presName="Accent3" presStyleCnt="0"/>
      <dgm:spPr/>
    </dgm:pt>
    <dgm:pt modelId="{90D5A117-8CAF-4C3F-8F62-6E74BE72CB40}" type="pres">
      <dgm:prSet presAssocID="{899783C4-7113-4F56-A309-728EFB54C720}" presName="Accent" presStyleLbl="node1" presStyleIdx="1" presStyleCnt="4"/>
      <dgm:spPr/>
    </dgm:pt>
    <dgm:pt modelId="{4E2C58DB-FCC6-454A-B06A-B1A7421360D6}" type="pres">
      <dgm:prSet presAssocID="{899783C4-7113-4F56-A309-728EFB54C720}" presName="ParentBackground3" presStyleCnt="0"/>
      <dgm:spPr/>
    </dgm:pt>
    <dgm:pt modelId="{7462D0C2-A0B7-42D7-A6D9-E9EE870D0581}" type="pres">
      <dgm:prSet presAssocID="{899783C4-7113-4F56-A309-728EFB54C720}" presName="ParentBackground" presStyleLbl="fgAcc1" presStyleIdx="1" presStyleCnt="4"/>
      <dgm:spPr/>
    </dgm:pt>
    <dgm:pt modelId="{14A91D20-8AA7-449E-91C9-36C7AC57AF8F}" type="pres">
      <dgm:prSet presAssocID="{899783C4-7113-4F56-A309-728EFB54C720}" presName="Parent3" presStyleLbl="revTx" presStyleIdx="0" presStyleCnt="0">
        <dgm:presLayoutVars>
          <dgm:chMax val="1"/>
          <dgm:chPref val="1"/>
          <dgm:bulletEnabled val="1"/>
        </dgm:presLayoutVars>
      </dgm:prSet>
      <dgm:spPr/>
    </dgm:pt>
    <dgm:pt modelId="{C4113DFF-F1F7-4F2E-9C9F-0DB0E8A7C21F}" type="pres">
      <dgm:prSet presAssocID="{DE84B8CE-F9FF-4F5A-917C-A6F755FB7DDE}" presName="Accent2" presStyleCnt="0"/>
      <dgm:spPr/>
    </dgm:pt>
    <dgm:pt modelId="{41F81BD5-BC5D-4977-8ACF-41DF862F9170}" type="pres">
      <dgm:prSet presAssocID="{DE84B8CE-F9FF-4F5A-917C-A6F755FB7DDE}" presName="Accent" presStyleLbl="node1" presStyleIdx="2" presStyleCnt="4"/>
      <dgm:spPr/>
    </dgm:pt>
    <dgm:pt modelId="{822DF7DB-E436-4748-8983-37DF6D2882DA}" type="pres">
      <dgm:prSet presAssocID="{DE84B8CE-F9FF-4F5A-917C-A6F755FB7DDE}" presName="ParentBackground2" presStyleCnt="0"/>
      <dgm:spPr/>
    </dgm:pt>
    <dgm:pt modelId="{0D251A67-1327-4E0C-86AB-34C9FBDB172A}" type="pres">
      <dgm:prSet presAssocID="{DE84B8CE-F9FF-4F5A-917C-A6F755FB7DDE}" presName="ParentBackground" presStyleLbl="fgAcc1" presStyleIdx="2" presStyleCnt="4"/>
      <dgm:spPr/>
    </dgm:pt>
    <dgm:pt modelId="{94E0D2FD-2DA5-46BE-AF53-8C1CC79721E3}" type="pres">
      <dgm:prSet presAssocID="{DE84B8CE-F9FF-4F5A-917C-A6F755FB7DDE}" presName="Parent2" presStyleLbl="revTx" presStyleIdx="0" presStyleCnt="0">
        <dgm:presLayoutVars>
          <dgm:chMax val="1"/>
          <dgm:chPref val="1"/>
          <dgm:bulletEnabled val="1"/>
        </dgm:presLayoutVars>
      </dgm:prSet>
      <dgm:spPr/>
    </dgm:pt>
    <dgm:pt modelId="{68B6B631-8D10-4597-BDA1-C92CC045A3B4}" type="pres">
      <dgm:prSet presAssocID="{C6F0BCCD-6A57-4434-BB50-2D4CC3751DF5}" presName="Accent1" presStyleCnt="0"/>
      <dgm:spPr/>
    </dgm:pt>
    <dgm:pt modelId="{91E1EC5A-9A9A-416B-9C13-7324B458C484}" type="pres">
      <dgm:prSet presAssocID="{C6F0BCCD-6A57-4434-BB50-2D4CC3751DF5}" presName="Accent" presStyleLbl="node1" presStyleIdx="3" presStyleCnt="4"/>
      <dgm:spPr/>
    </dgm:pt>
    <dgm:pt modelId="{7FE9A547-3CDE-4F48-AFE9-687593309A92}" type="pres">
      <dgm:prSet presAssocID="{C6F0BCCD-6A57-4434-BB50-2D4CC3751DF5}" presName="ParentBackground1" presStyleCnt="0"/>
      <dgm:spPr/>
    </dgm:pt>
    <dgm:pt modelId="{E073AE5A-9E2B-4A60-BEA1-21305A059CC2}" type="pres">
      <dgm:prSet presAssocID="{C6F0BCCD-6A57-4434-BB50-2D4CC3751DF5}" presName="ParentBackground" presStyleLbl="fgAcc1" presStyleIdx="3" presStyleCnt="4"/>
      <dgm:spPr/>
    </dgm:pt>
    <dgm:pt modelId="{13F17D4C-EEE8-4367-BA7C-76903EF037E6}" type="pres">
      <dgm:prSet presAssocID="{C6F0BCCD-6A57-4434-BB50-2D4CC3751DF5}" presName="Parent1" presStyleLbl="revTx" presStyleIdx="0" presStyleCnt="0">
        <dgm:presLayoutVars>
          <dgm:chMax val="1"/>
          <dgm:chPref val="1"/>
          <dgm:bulletEnabled val="1"/>
        </dgm:presLayoutVars>
      </dgm:prSet>
      <dgm:spPr/>
    </dgm:pt>
  </dgm:ptLst>
  <dgm:cxnLst>
    <dgm:cxn modelId="{2497CC23-1601-4EAC-9015-4E108564D67F}" type="presOf" srcId="{899783C4-7113-4F56-A309-728EFB54C720}" destId="{7462D0C2-A0B7-42D7-A6D9-E9EE870D0581}" srcOrd="0" destOrd="0" presId="urn:microsoft.com/office/officeart/2011/layout/CircleProcess"/>
    <dgm:cxn modelId="{88D50928-CABC-4857-8F94-8BDCB37C4D26}" srcId="{1F3078DB-6EB7-4A02-A7C4-AB1A969ACA90}" destId="{DE84B8CE-F9FF-4F5A-917C-A6F755FB7DDE}" srcOrd="1" destOrd="0" parTransId="{A060D212-2BFE-498F-9D98-78EAA0BE94AF}" sibTransId="{81A3432A-72D0-4AF3-B6DB-7ECECB3E957E}"/>
    <dgm:cxn modelId="{C6569C61-A84B-49F1-8566-79F014DAABBC}" srcId="{1F3078DB-6EB7-4A02-A7C4-AB1A969ACA90}" destId="{C6F0BCCD-6A57-4434-BB50-2D4CC3751DF5}" srcOrd="0" destOrd="0" parTransId="{34B88853-58C9-4161-B8C5-DC171B45D813}" sibTransId="{35743EC7-1DD3-4729-88BE-5A511482E7CC}"/>
    <dgm:cxn modelId="{36AD3546-372A-4741-9A3A-6C6D2E9C9D89}" srcId="{1F3078DB-6EB7-4A02-A7C4-AB1A969ACA90}" destId="{899783C4-7113-4F56-A309-728EFB54C720}" srcOrd="2" destOrd="0" parTransId="{2B09077A-487F-4F8E-BB95-0236F34DBDE8}" sibTransId="{A53BA301-9C51-4CE9-A87D-3E53972C1E29}"/>
    <dgm:cxn modelId="{2CA2A76D-C851-4D70-ACC1-5F1C14570A1D}" type="presOf" srcId="{C6F0BCCD-6A57-4434-BB50-2D4CC3751DF5}" destId="{E073AE5A-9E2B-4A60-BEA1-21305A059CC2}" srcOrd="0" destOrd="0" presId="urn:microsoft.com/office/officeart/2011/layout/CircleProcess"/>
    <dgm:cxn modelId="{5E4A2D50-C264-4DB6-8027-F7467299047F}" type="presOf" srcId="{899783C4-7113-4F56-A309-728EFB54C720}" destId="{14A91D20-8AA7-449E-91C9-36C7AC57AF8F}" srcOrd="1" destOrd="0" presId="urn:microsoft.com/office/officeart/2011/layout/CircleProcess"/>
    <dgm:cxn modelId="{A9B30873-F3D2-4152-98E6-657DD7D30040}" type="presOf" srcId="{DE84B8CE-F9FF-4F5A-917C-A6F755FB7DDE}" destId="{0D251A67-1327-4E0C-86AB-34C9FBDB172A}" srcOrd="0" destOrd="0" presId="urn:microsoft.com/office/officeart/2011/layout/CircleProcess"/>
    <dgm:cxn modelId="{F58C7F54-748E-4863-ACDC-E3B324628A2E}" srcId="{1F3078DB-6EB7-4A02-A7C4-AB1A969ACA90}" destId="{B1F1C6D2-2166-4F10-9DAF-DE87B89D226A}" srcOrd="3" destOrd="0" parTransId="{474EB696-5925-4E9E-984B-1CCEF6FD2CC4}" sibTransId="{10FD3361-0799-4500-83BE-F85BE62EC205}"/>
    <dgm:cxn modelId="{8F37EB9B-6976-4FA4-A2D9-43B41C9AB48F}" type="presOf" srcId="{B1F1C6D2-2166-4F10-9DAF-DE87B89D226A}" destId="{1788F1AC-8E0A-45DA-A7DF-95A21CD337DD}" srcOrd="0" destOrd="0" presId="urn:microsoft.com/office/officeart/2011/layout/CircleProcess"/>
    <dgm:cxn modelId="{1E6A409C-0AAA-4C5E-B7AE-30597D0AD01A}" type="presOf" srcId="{C6F0BCCD-6A57-4434-BB50-2D4CC3751DF5}" destId="{13F17D4C-EEE8-4367-BA7C-76903EF037E6}" srcOrd="1" destOrd="0" presId="urn:microsoft.com/office/officeart/2011/layout/CircleProcess"/>
    <dgm:cxn modelId="{565273A7-50FA-45A5-9585-F339A2BC529D}" type="presOf" srcId="{B1F1C6D2-2166-4F10-9DAF-DE87B89D226A}" destId="{27FB60D9-55C2-4747-B6B6-1AA6402EA961}" srcOrd="1" destOrd="0" presId="urn:microsoft.com/office/officeart/2011/layout/CircleProcess"/>
    <dgm:cxn modelId="{3E8F4FB6-0E55-4344-8FE4-40702193BFFD}" type="presOf" srcId="{DE84B8CE-F9FF-4F5A-917C-A6F755FB7DDE}" destId="{94E0D2FD-2DA5-46BE-AF53-8C1CC79721E3}" srcOrd="1" destOrd="0" presId="urn:microsoft.com/office/officeart/2011/layout/CircleProcess"/>
    <dgm:cxn modelId="{336235ED-4918-4412-8DFE-66B4A2E4D808}" type="presOf" srcId="{1F3078DB-6EB7-4A02-A7C4-AB1A969ACA90}" destId="{2555F62A-B129-4E46-9E97-8014C8D12452}" srcOrd="0" destOrd="0" presId="urn:microsoft.com/office/officeart/2011/layout/CircleProcess"/>
    <dgm:cxn modelId="{24F9B533-E115-4C62-9E60-8E2C87BC891D}" type="presParOf" srcId="{2555F62A-B129-4E46-9E97-8014C8D12452}" destId="{8D164E0E-92CA-42A8-A5B5-CE9949AED691}" srcOrd="0" destOrd="0" presId="urn:microsoft.com/office/officeart/2011/layout/CircleProcess"/>
    <dgm:cxn modelId="{4C6C1809-DA9C-49BE-9E65-1086B2A652AC}" type="presParOf" srcId="{8D164E0E-92CA-42A8-A5B5-CE9949AED691}" destId="{A17678B7-28B0-4CE0-BD25-299CBA56DD82}" srcOrd="0" destOrd="0" presId="urn:microsoft.com/office/officeart/2011/layout/CircleProcess"/>
    <dgm:cxn modelId="{37E71722-B26E-4781-B73D-4D8898F9CE88}" type="presParOf" srcId="{2555F62A-B129-4E46-9E97-8014C8D12452}" destId="{4585514C-CACB-456F-944B-DA6EB63B5763}" srcOrd="1" destOrd="0" presId="urn:microsoft.com/office/officeart/2011/layout/CircleProcess"/>
    <dgm:cxn modelId="{B6DE68C5-8C66-4432-B34A-4968B349C9DF}" type="presParOf" srcId="{4585514C-CACB-456F-944B-DA6EB63B5763}" destId="{1788F1AC-8E0A-45DA-A7DF-95A21CD337DD}" srcOrd="0" destOrd="0" presId="urn:microsoft.com/office/officeart/2011/layout/CircleProcess"/>
    <dgm:cxn modelId="{5B624E68-7F2A-408D-8451-A5B6B36DC26F}" type="presParOf" srcId="{2555F62A-B129-4E46-9E97-8014C8D12452}" destId="{27FB60D9-55C2-4747-B6B6-1AA6402EA961}" srcOrd="2" destOrd="0" presId="urn:microsoft.com/office/officeart/2011/layout/CircleProcess"/>
    <dgm:cxn modelId="{804E1A0E-2DDB-4C9C-B780-E2031A57DE32}" type="presParOf" srcId="{2555F62A-B129-4E46-9E97-8014C8D12452}" destId="{1B6C4E7C-96F5-48F6-8D7F-1FB2CA834B05}" srcOrd="3" destOrd="0" presId="urn:microsoft.com/office/officeart/2011/layout/CircleProcess"/>
    <dgm:cxn modelId="{FAF2B0DC-0C80-4D45-9683-79A9AAE519E5}" type="presParOf" srcId="{1B6C4E7C-96F5-48F6-8D7F-1FB2CA834B05}" destId="{90D5A117-8CAF-4C3F-8F62-6E74BE72CB40}" srcOrd="0" destOrd="0" presId="urn:microsoft.com/office/officeart/2011/layout/CircleProcess"/>
    <dgm:cxn modelId="{6F3A67E4-E5F3-499C-9537-D98238F33193}" type="presParOf" srcId="{2555F62A-B129-4E46-9E97-8014C8D12452}" destId="{4E2C58DB-FCC6-454A-B06A-B1A7421360D6}" srcOrd="4" destOrd="0" presId="urn:microsoft.com/office/officeart/2011/layout/CircleProcess"/>
    <dgm:cxn modelId="{467651A4-D31E-4F08-BC7D-CBD44592F8EA}" type="presParOf" srcId="{4E2C58DB-FCC6-454A-B06A-B1A7421360D6}" destId="{7462D0C2-A0B7-42D7-A6D9-E9EE870D0581}" srcOrd="0" destOrd="0" presId="urn:microsoft.com/office/officeart/2011/layout/CircleProcess"/>
    <dgm:cxn modelId="{FAE896E1-9466-4E4A-85D6-F04F9F10E22E}" type="presParOf" srcId="{2555F62A-B129-4E46-9E97-8014C8D12452}" destId="{14A91D20-8AA7-449E-91C9-36C7AC57AF8F}" srcOrd="5" destOrd="0" presId="urn:microsoft.com/office/officeart/2011/layout/CircleProcess"/>
    <dgm:cxn modelId="{36680228-5AFC-4225-9EA7-0125F055C35B}" type="presParOf" srcId="{2555F62A-B129-4E46-9E97-8014C8D12452}" destId="{C4113DFF-F1F7-4F2E-9C9F-0DB0E8A7C21F}" srcOrd="6" destOrd="0" presId="urn:microsoft.com/office/officeart/2011/layout/CircleProcess"/>
    <dgm:cxn modelId="{41A8BF7A-38FC-4CBA-95F0-1514FB116B4D}" type="presParOf" srcId="{C4113DFF-F1F7-4F2E-9C9F-0DB0E8A7C21F}" destId="{41F81BD5-BC5D-4977-8ACF-41DF862F9170}" srcOrd="0" destOrd="0" presId="urn:microsoft.com/office/officeart/2011/layout/CircleProcess"/>
    <dgm:cxn modelId="{E931A2E1-FAB3-461E-BECC-17541184EA08}" type="presParOf" srcId="{2555F62A-B129-4E46-9E97-8014C8D12452}" destId="{822DF7DB-E436-4748-8983-37DF6D2882DA}" srcOrd="7" destOrd="0" presId="urn:microsoft.com/office/officeart/2011/layout/CircleProcess"/>
    <dgm:cxn modelId="{13DC674D-A4E5-4793-8694-C7307F4E3A78}" type="presParOf" srcId="{822DF7DB-E436-4748-8983-37DF6D2882DA}" destId="{0D251A67-1327-4E0C-86AB-34C9FBDB172A}" srcOrd="0" destOrd="0" presId="urn:microsoft.com/office/officeart/2011/layout/CircleProcess"/>
    <dgm:cxn modelId="{42FC7974-2497-4D0E-BDE6-C87034D21885}" type="presParOf" srcId="{2555F62A-B129-4E46-9E97-8014C8D12452}" destId="{94E0D2FD-2DA5-46BE-AF53-8C1CC79721E3}" srcOrd="8" destOrd="0" presId="urn:microsoft.com/office/officeart/2011/layout/CircleProcess"/>
    <dgm:cxn modelId="{B3EF048A-1494-4BD9-8E1B-98D0631D4DA5}" type="presParOf" srcId="{2555F62A-B129-4E46-9E97-8014C8D12452}" destId="{68B6B631-8D10-4597-BDA1-C92CC045A3B4}" srcOrd="9" destOrd="0" presId="urn:microsoft.com/office/officeart/2011/layout/CircleProcess"/>
    <dgm:cxn modelId="{221CE3B9-FAF7-44E3-AC80-CEE6C5DB56BC}" type="presParOf" srcId="{68B6B631-8D10-4597-BDA1-C92CC045A3B4}" destId="{91E1EC5A-9A9A-416B-9C13-7324B458C484}" srcOrd="0" destOrd="0" presId="urn:microsoft.com/office/officeart/2011/layout/CircleProcess"/>
    <dgm:cxn modelId="{15CF2015-F7FD-4B1B-A8D4-1E7FBB8EC917}" type="presParOf" srcId="{2555F62A-B129-4E46-9E97-8014C8D12452}" destId="{7FE9A547-3CDE-4F48-AFE9-687593309A92}" srcOrd="10" destOrd="0" presId="urn:microsoft.com/office/officeart/2011/layout/CircleProcess"/>
    <dgm:cxn modelId="{96E61C97-F687-4185-BF83-0292EA0E5DA8}" type="presParOf" srcId="{7FE9A547-3CDE-4F48-AFE9-687593309A92}" destId="{E073AE5A-9E2B-4A60-BEA1-21305A059CC2}" srcOrd="0" destOrd="0" presId="urn:microsoft.com/office/officeart/2011/layout/CircleProcess"/>
    <dgm:cxn modelId="{BD49E726-668B-4D74-BF90-7FB6D679F556}" type="presParOf" srcId="{2555F62A-B129-4E46-9E97-8014C8D12452}" destId="{13F17D4C-EEE8-4367-BA7C-76903EF037E6}"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83FEE1-B6F6-499F-BBCF-7B0F227331AF}"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C1729B7D-B6CB-4985-ADD5-19DDB963BB00}">
      <dgm:prSet phldrT="[Text]"/>
      <dgm:spPr/>
      <dgm:t>
        <a:bodyPr/>
        <a:lstStyle/>
        <a:p>
          <a:r>
            <a:rPr lang="en-GB" dirty="0"/>
            <a:t>Medical model (rehabilitation)</a:t>
          </a:r>
        </a:p>
      </dgm:t>
    </dgm:pt>
    <dgm:pt modelId="{5AA002C5-575F-4E0D-863B-698843ECD40B}" type="parTrans" cxnId="{4CECC4D3-0D9A-4520-8763-6C58EA634414}">
      <dgm:prSet/>
      <dgm:spPr/>
      <dgm:t>
        <a:bodyPr/>
        <a:lstStyle/>
        <a:p>
          <a:endParaRPr lang="en-GB"/>
        </a:p>
      </dgm:t>
    </dgm:pt>
    <dgm:pt modelId="{F046FBC4-F5A3-4612-813E-3EF55341672D}" type="sibTrans" cxnId="{4CECC4D3-0D9A-4520-8763-6C58EA634414}">
      <dgm:prSet/>
      <dgm:spPr/>
      <dgm:t>
        <a:bodyPr/>
        <a:lstStyle/>
        <a:p>
          <a:endParaRPr lang="en-GB"/>
        </a:p>
      </dgm:t>
    </dgm:pt>
    <dgm:pt modelId="{6E13249B-41E6-4D10-9EFC-18539B57E158}">
      <dgm:prSet phldrT="[Text]"/>
      <dgm:spPr/>
      <dgm:t>
        <a:bodyPr/>
        <a:lstStyle/>
        <a:p>
          <a:r>
            <a:rPr lang="en-GB" dirty="0"/>
            <a:t>Recovery model </a:t>
          </a:r>
        </a:p>
      </dgm:t>
    </dgm:pt>
    <dgm:pt modelId="{2A716174-EF9F-4033-8A0E-6C0C188F8210}" type="parTrans" cxnId="{7FA581EA-6170-4568-8F10-6487EE9ADD95}">
      <dgm:prSet/>
      <dgm:spPr/>
      <dgm:t>
        <a:bodyPr/>
        <a:lstStyle/>
        <a:p>
          <a:endParaRPr lang="en-GB"/>
        </a:p>
      </dgm:t>
    </dgm:pt>
    <dgm:pt modelId="{462D0D92-5ED5-42D3-92D2-8716F3E0D453}" type="sibTrans" cxnId="{7FA581EA-6170-4568-8F10-6487EE9ADD95}">
      <dgm:prSet/>
      <dgm:spPr/>
      <dgm:t>
        <a:bodyPr/>
        <a:lstStyle/>
        <a:p>
          <a:endParaRPr lang="en-GB"/>
        </a:p>
      </dgm:t>
    </dgm:pt>
    <dgm:pt modelId="{CA276948-0E36-4C1F-B0B5-2302392DC9C4}" type="pres">
      <dgm:prSet presAssocID="{3683FEE1-B6F6-499F-BBCF-7B0F227331AF}" presName="diagram" presStyleCnt="0">
        <dgm:presLayoutVars>
          <dgm:dir/>
          <dgm:resizeHandles val="exact"/>
        </dgm:presLayoutVars>
      </dgm:prSet>
      <dgm:spPr/>
    </dgm:pt>
    <dgm:pt modelId="{55898A92-0013-4898-BE11-C6BA755C3D5E}" type="pres">
      <dgm:prSet presAssocID="{C1729B7D-B6CB-4985-ADD5-19DDB963BB00}" presName="arrow" presStyleLbl="node1" presStyleIdx="0" presStyleCnt="2">
        <dgm:presLayoutVars>
          <dgm:bulletEnabled val="1"/>
        </dgm:presLayoutVars>
      </dgm:prSet>
      <dgm:spPr/>
    </dgm:pt>
    <dgm:pt modelId="{54596D8F-36D6-4B1C-97B0-CB7F3CCF5B9B}" type="pres">
      <dgm:prSet presAssocID="{6E13249B-41E6-4D10-9EFC-18539B57E158}" presName="arrow" presStyleLbl="node1" presStyleIdx="1" presStyleCnt="2">
        <dgm:presLayoutVars>
          <dgm:bulletEnabled val="1"/>
        </dgm:presLayoutVars>
      </dgm:prSet>
      <dgm:spPr/>
    </dgm:pt>
  </dgm:ptLst>
  <dgm:cxnLst>
    <dgm:cxn modelId="{F8156D58-370D-4E26-B8A5-DAB3E576210E}" type="presOf" srcId="{C1729B7D-B6CB-4985-ADD5-19DDB963BB00}" destId="{55898A92-0013-4898-BE11-C6BA755C3D5E}" srcOrd="0" destOrd="0" presId="urn:microsoft.com/office/officeart/2005/8/layout/arrow5"/>
    <dgm:cxn modelId="{BA779C7B-6B10-4807-99B4-CB8ED276BD74}" type="presOf" srcId="{6E13249B-41E6-4D10-9EFC-18539B57E158}" destId="{54596D8F-36D6-4B1C-97B0-CB7F3CCF5B9B}" srcOrd="0" destOrd="0" presId="urn:microsoft.com/office/officeart/2005/8/layout/arrow5"/>
    <dgm:cxn modelId="{3D1E71D0-1E85-475A-BE83-7D210061D3BE}" type="presOf" srcId="{3683FEE1-B6F6-499F-BBCF-7B0F227331AF}" destId="{CA276948-0E36-4C1F-B0B5-2302392DC9C4}" srcOrd="0" destOrd="0" presId="urn:microsoft.com/office/officeart/2005/8/layout/arrow5"/>
    <dgm:cxn modelId="{4CECC4D3-0D9A-4520-8763-6C58EA634414}" srcId="{3683FEE1-B6F6-499F-BBCF-7B0F227331AF}" destId="{C1729B7D-B6CB-4985-ADD5-19DDB963BB00}" srcOrd="0" destOrd="0" parTransId="{5AA002C5-575F-4E0D-863B-698843ECD40B}" sibTransId="{F046FBC4-F5A3-4612-813E-3EF55341672D}"/>
    <dgm:cxn modelId="{7FA581EA-6170-4568-8F10-6487EE9ADD95}" srcId="{3683FEE1-B6F6-499F-BBCF-7B0F227331AF}" destId="{6E13249B-41E6-4D10-9EFC-18539B57E158}" srcOrd="1" destOrd="0" parTransId="{2A716174-EF9F-4033-8A0E-6C0C188F8210}" sibTransId="{462D0D92-5ED5-42D3-92D2-8716F3E0D453}"/>
    <dgm:cxn modelId="{4CBC7C16-5330-476F-83CC-D9D224D8FB5F}" type="presParOf" srcId="{CA276948-0E36-4C1F-B0B5-2302392DC9C4}" destId="{55898A92-0013-4898-BE11-C6BA755C3D5E}" srcOrd="0" destOrd="0" presId="urn:microsoft.com/office/officeart/2005/8/layout/arrow5"/>
    <dgm:cxn modelId="{DDB92143-10D5-4B31-BC46-320554E4BC9B}" type="presParOf" srcId="{CA276948-0E36-4C1F-B0B5-2302392DC9C4}" destId="{54596D8F-36D6-4B1C-97B0-CB7F3CCF5B9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008474-5530-4FB6-AC19-89263F794645}" type="doc">
      <dgm:prSet loTypeId="urn:microsoft.com/office/officeart/2005/8/layout/arrow4" loCatId="process" qsTypeId="urn:microsoft.com/office/officeart/2005/8/quickstyle/simple1" qsCatId="simple" csTypeId="urn:microsoft.com/office/officeart/2005/8/colors/colorful1" csCatId="colorful" phldr="1"/>
      <dgm:spPr/>
    </dgm:pt>
    <dgm:pt modelId="{F572E108-4654-401B-8C52-A0EB67685F55}">
      <dgm:prSet phldrT="[Text]"/>
      <dgm:spPr/>
      <dgm:t>
        <a:bodyPr/>
        <a:lstStyle/>
        <a:p>
          <a:r>
            <a:rPr lang="en-GB" dirty="0"/>
            <a:t>complete medical recovery and the absence of all symptoms are not achievable for many </a:t>
          </a:r>
        </a:p>
      </dgm:t>
    </dgm:pt>
    <dgm:pt modelId="{A1CE7531-A3B2-4CE8-A548-E6AB328C55A8}" type="parTrans" cxnId="{9BFD342D-1EDF-4E90-9DBB-874275075AEE}">
      <dgm:prSet/>
      <dgm:spPr/>
      <dgm:t>
        <a:bodyPr/>
        <a:lstStyle/>
        <a:p>
          <a:endParaRPr lang="en-GB"/>
        </a:p>
      </dgm:t>
    </dgm:pt>
    <dgm:pt modelId="{AB308D49-F0EB-4309-8DD7-551D27236C27}" type="sibTrans" cxnId="{9BFD342D-1EDF-4E90-9DBB-874275075AEE}">
      <dgm:prSet/>
      <dgm:spPr/>
      <dgm:t>
        <a:bodyPr/>
        <a:lstStyle/>
        <a:p>
          <a:endParaRPr lang="en-GB"/>
        </a:p>
      </dgm:t>
    </dgm:pt>
    <dgm:pt modelId="{51130FE9-2818-42B1-970F-100FB04D87D0}">
      <dgm:prSet/>
      <dgm:spPr/>
      <dgm:t>
        <a:bodyPr/>
        <a:lstStyle/>
        <a:p>
          <a:r>
            <a:rPr lang="en-GB" dirty="0"/>
            <a:t>The chance of living a full and meaningful life in spite of the symptoms is achievable </a:t>
          </a:r>
        </a:p>
      </dgm:t>
    </dgm:pt>
    <dgm:pt modelId="{AEAAB45C-FBD1-4C64-BABF-2A32E2D54233}" type="parTrans" cxnId="{BCBD45FD-B458-4D6D-B165-683FC525DE0F}">
      <dgm:prSet/>
      <dgm:spPr/>
      <dgm:t>
        <a:bodyPr/>
        <a:lstStyle/>
        <a:p>
          <a:endParaRPr lang="en-GB"/>
        </a:p>
      </dgm:t>
    </dgm:pt>
    <dgm:pt modelId="{7DECF8AC-22CA-4680-A17E-F0C1308A6084}" type="sibTrans" cxnId="{BCBD45FD-B458-4D6D-B165-683FC525DE0F}">
      <dgm:prSet/>
      <dgm:spPr/>
      <dgm:t>
        <a:bodyPr/>
        <a:lstStyle/>
        <a:p>
          <a:endParaRPr lang="en-GB"/>
        </a:p>
      </dgm:t>
    </dgm:pt>
    <dgm:pt modelId="{3D2828A0-38DC-4723-8219-96414129FFD1}" type="pres">
      <dgm:prSet presAssocID="{A5008474-5530-4FB6-AC19-89263F794645}" presName="compositeShape" presStyleCnt="0">
        <dgm:presLayoutVars>
          <dgm:chMax val="2"/>
          <dgm:dir/>
          <dgm:resizeHandles val="exact"/>
        </dgm:presLayoutVars>
      </dgm:prSet>
      <dgm:spPr/>
    </dgm:pt>
    <dgm:pt modelId="{7D025DF6-A0C3-4A80-9C27-CDF980F1EB50}" type="pres">
      <dgm:prSet presAssocID="{51130FE9-2818-42B1-970F-100FB04D87D0}" presName="upArrow" presStyleLbl="node1" presStyleIdx="0" presStyleCnt="2"/>
      <dgm:spPr/>
    </dgm:pt>
    <dgm:pt modelId="{8E63C104-0867-4BEB-8E26-C4EC1916E35F}" type="pres">
      <dgm:prSet presAssocID="{51130FE9-2818-42B1-970F-100FB04D87D0}" presName="upArrowText" presStyleLbl="revTx" presStyleIdx="0" presStyleCnt="2">
        <dgm:presLayoutVars>
          <dgm:chMax val="0"/>
          <dgm:bulletEnabled val="1"/>
        </dgm:presLayoutVars>
      </dgm:prSet>
      <dgm:spPr/>
    </dgm:pt>
    <dgm:pt modelId="{BA6E7088-B9A5-4699-BC5E-3025A908397E}" type="pres">
      <dgm:prSet presAssocID="{F572E108-4654-401B-8C52-A0EB67685F55}" presName="downArrow" presStyleLbl="node1" presStyleIdx="1" presStyleCnt="2"/>
      <dgm:spPr/>
    </dgm:pt>
    <dgm:pt modelId="{E64608DB-0FCC-40B7-93FA-76D2F98D5404}" type="pres">
      <dgm:prSet presAssocID="{F572E108-4654-401B-8C52-A0EB67685F55}" presName="downArrowText" presStyleLbl="revTx" presStyleIdx="1" presStyleCnt="2">
        <dgm:presLayoutVars>
          <dgm:chMax val="0"/>
          <dgm:bulletEnabled val="1"/>
        </dgm:presLayoutVars>
      </dgm:prSet>
      <dgm:spPr/>
    </dgm:pt>
  </dgm:ptLst>
  <dgm:cxnLst>
    <dgm:cxn modelId="{9BFD342D-1EDF-4E90-9DBB-874275075AEE}" srcId="{A5008474-5530-4FB6-AC19-89263F794645}" destId="{F572E108-4654-401B-8C52-A0EB67685F55}" srcOrd="1" destOrd="0" parTransId="{A1CE7531-A3B2-4CE8-A548-E6AB328C55A8}" sibTransId="{AB308D49-F0EB-4309-8DD7-551D27236C27}"/>
    <dgm:cxn modelId="{CFD41E61-BCBD-405E-9395-831990258743}" type="presOf" srcId="{A5008474-5530-4FB6-AC19-89263F794645}" destId="{3D2828A0-38DC-4723-8219-96414129FFD1}" srcOrd="0" destOrd="0" presId="urn:microsoft.com/office/officeart/2005/8/layout/arrow4"/>
    <dgm:cxn modelId="{6D9A9758-ABA1-4493-8D5D-6ADD227D6D0D}" type="presOf" srcId="{F572E108-4654-401B-8C52-A0EB67685F55}" destId="{E64608DB-0FCC-40B7-93FA-76D2F98D5404}" srcOrd="0" destOrd="0" presId="urn:microsoft.com/office/officeart/2005/8/layout/arrow4"/>
    <dgm:cxn modelId="{08C5CEDA-7666-476F-B154-30098614564E}" type="presOf" srcId="{51130FE9-2818-42B1-970F-100FB04D87D0}" destId="{8E63C104-0867-4BEB-8E26-C4EC1916E35F}" srcOrd="0" destOrd="0" presId="urn:microsoft.com/office/officeart/2005/8/layout/arrow4"/>
    <dgm:cxn modelId="{BCBD45FD-B458-4D6D-B165-683FC525DE0F}" srcId="{A5008474-5530-4FB6-AC19-89263F794645}" destId="{51130FE9-2818-42B1-970F-100FB04D87D0}" srcOrd="0" destOrd="0" parTransId="{AEAAB45C-FBD1-4C64-BABF-2A32E2D54233}" sibTransId="{7DECF8AC-22CA-4680-A17E-F0C1308A6084}"/>
    <dgm:cxn modelId="{0679668A-8345-465D-99C1-DB41E16FFF48}" type="presParOf" srcId="{3D2828A0-38DC-4723-8219-96414129FFD1}" destId="{7D025DF6-A0C3-4A80-9C27-CDF980F1EB50}" srcOrd="0" destOrd="0" presId="urn:microsoft.com/office/officeart/2005/8/layout/arrow4"/>
    <dgm:cxn modelId="{02BC091D-456D-42E3-9DE4-B1A83A025D93}" type="presParOf" srcId="{3D2828A0-38DC-4723-8219-96414129FFD1}" destId="{8E63C104-0867-4BEB-8E26-C4EC1916E35F}" srcOrd="1" destOrd="0" presId="urn:microsoft.com/office/officeart/2005/8/layout/arrow4"/>
    <dgm:cxn modelId="{5088FABB-DEB3-4AD8-B7DD-F12C59F38396}" type="presParOf" srcId="{3D2828A0-38DC-4723-8219-96414129FFD1}" destId="{BA6E7088-B9A5-4699-BC5E-3025A908397E}" srcOrd="2" destOrd="0" presId="urn:microsoft.com/office/officeart/2005/8/layout/arrow4"/>
    <dgm:cxn modelId="{93A317A8-0ED5-4775-B68F-D97D3170D6B6}" type="presParOf" srcId="{3D2828A0-38DC-4723-8219-96414129FFD1}" destId="{E64608DB-0FCC-40B7-93FA-76D2F98D5404}"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2099F9-2D8B-4BD2-BBE2-55C1B35F13FE}" type="doc">
      <dgm:prSet loTypeId="urn:microsoft.com/office/officeart/2005/8/layout/equation2" loCatId="process" qsTypeId="urn:microsoft.com/office/officeart/2005/8/quickstyle/simple1" qsCatId="simple" csTypeId="urn:microsoft.com/office/officeart/2005/8/colors/colorful1" csCatId="colorful" phldr="1"/>
      <dgm:spPr/>
    </dgm:pt>
    <dgm:pt modelId="{92EDD407-5548-4E07-8C00-ADF14AF398DF}">
      <dgm:prSet phldrT="[Text]"/>
      <dgm:spPr/>
      <dgm:t>
        <a:bodyPr/>
        <a:lstStyle/>
        <a:p>
          <a:r>
            <a:rPr lang="en-GB" dirty="0"/>
            <a:t>Social recovery </a:t>
          </a:r>
        </a:p>
      </dgm:t>
    </dgm:pt>
    <dgm:pt modelId="{F3101AD4-03C6-4284-BEAC-FD532A8095FB}" type="parTrans" cxnId="{7141A2DB-4E64-4AEE-8FA3-33D9E62CA2F2}">
      <dgm:prSet/>
      <dgm:spPr/>
      <dgm:t>
        <a:bodyPr/>
        <a:lstStyle/>
        <a:p>
          <a:endParaRPr lang="en-GB"/>
        </a:p>
      </dgm:t>
    </dgm:pt>
    <dgm:pt modelId="{C658F08F-E43F-42F0-9C96-1DAB12C89288}" type="sibTrans" cxnId="{7141A2DB-4E64-4AEE-8FA3-33D9E62CA2F2}">
      <dgm:prSet/>
      <dgm:spPr/>
      <dgm:t>
        <a:bodyPr/>
        <a:lstStyle/>
        <a:p>
          <a:endParaRPr lang="en-GB"/>
        </a:p>
      </dgm:t>
    </dgm:pt>
    <dgm:pt modelId="{2AC49ABB-03E3-4743-94FF-DAB7DE5DFEBC}">
      <dgm:prSet phldrT="[Text]"/>
      <dgm:spPr/>
      <dgm:t>
        <a:bodyPr/>
        <a:lstStyle/>
        <a:p>
          <a:r>
            <a:rPr lang="en-GB" dirty="0"/>
            <a:t>Recovery in illness (Perkins &amp; Slade, 2012) </a:t>
          </a:r>
        </a:p>
      </dgm:t>
    </dgm:pt>
    <dgm:pt modelId="{15FFC72E-9A80-4F48-8691-DB5E9ABB1AF8}" type="parTrans" cxnId="{CF400086-FBCD-42F1-895E-8F342A3E16D8}">
      <dgm:prSet/>
      <dgm:spPr/>
      <dgm:t>
        <a:bodyPr/>
        <a:lstStyle/>
        <a:p>
          <a:endParaRPr lang="en-GB"/>
        </a:p>
      </dgm:t>
    </dgm:pt>
    <dgm:pt modelId="{876D27E7-F442-4958-A0E7-89EAF1CB3F31}" type="sibTrans" cxnId="{CF400086-FBCD-42F1-895E-8F342A3E16D8}">
      <dgm:prSet/>
      <dgm:spPr/>
      <dgm:t>
        <a:bodyPr/>
        <a:lstStyle/>
        <a:p>
          <a:endParaRPr lang="en-GB"/>
        </a:p>
      </dgm:t>
    </dgm:pt>
    <dgm:pt modelId="{A34678C9-3C4E-4CE4-8FC7-00A2C3893DB6}">
      <dgm:prSet phldrT="[Text]"/>
      <dgm:spPr/>
      <dgm:t>
        <a:bodyPr/>
        <a:lstStyle/>
        <a:p>
          <a:r>
            <a:rPr lang="en-GB" dirty="0"/>
            <a:t>Personal recovery </a:t>
          </a:r>
        </a:p>
      </dgm:t>
    </dgm:pt>
    <dgm:pt modelId="{4C2AB3AA-6234-4314-BA7A-657B94E6E367}" type="parTrans" cxnId="{5CE3E2DE-A020-47BA-AC44-F78DD155CE1C}">
      <dgm:prSet/>
      <dgm:spPr/>
      <dgm:t>
        <a:bodyPr/>
        <a:lstStyle/>
        <a:p>
          <a:endParaRPr lang="en-GB"/>
        </a:p>
      </dgm:t>
    </dgm:pt>
    <dgm:pt modelId="{CD89998E-1B61-47DE-A802-0A659805687E}" type="sibTrans" cxnId="{5CE3E2DE-A020-47BA-AC44-F78DD155CE1C}">
      <dgm:prSet/>
      <dgm:spPr/>
      <dgm:t>
        <a:bodyPr/>
        <a:lstStyle/>
        <a:p>
          <a:endParaRPr lang="en-GB"/>
        </a:p>
      </dgm:t>
    </dgm:pt>
    <dgm:pt modelId="{86218C3F-ECA1-4620-9D72-A90B44B32587}" type="pres">
      <dgm:prSet presAssocID="{D32099F9-2D8B-4BD2-BBE2-55C1B35F13FE}" presName="Name0" presStyleCnt="0">
        <dgm:presLayoutVars>
          <dgm:dir/>
          <dgm:resizeHandles val="exact"/>
        </dgm:presLayoutVars>
      </dgm:prSet>
      <dgm:spPr/>
    </dgm:pt>
    <dgm:pt modelId="{E1C2CABC-FEC0-499E-B143-F07D93065914}" type="pres">
      <dgm:prSet presAssocID="{D32099F9-2D8B-4BD2-BBE2-55C1B35F13FE}" presName="vNodes" presStyleCnt="0"/>
      <dgm:spPr/>
    </dgm:pt>
    <dgm:pt modelId="{11E12111-E542-4E37-B3D0-A9EF59D9A96E}" type="pres">
      <dgm:prSet presAssocID="{A34678C9-3C4E-4CE4-8FC7-00A2C3893DB6}" presName="node" presStyleLbl="node1" presStyleIdx="0" presStyleCnt="3">
        <dgm:presLayoutVars>
          <dgm:bulletEnabled val="1"/>
        </dgm:presLayoutVars>
      </dgm:prSet>
      <dgm:spPr/>
    </dgm:pt>
    <dgm:pt modelId="{1A798571-5D12-43E1-9662-F33D8379A6FF}" type="pres">
      <dgm:prSet presAssocID="{CD89998E-1B61-47DE-A802-0A659805687E}" presName="spacerT" presStyleCnt="0"/>
      <dgm:spPr/>
    </dgm:pt>
    <dgm:pt modelId="{57E38497-FD86-43EB-BE2D-159271E67D16}" type="pres">
      <dgm:prSet presAssocID="{CD89998E-1B61-47DE-A802-0A659805687E}" presName="sibTrans" presStyleLbl="sibTrans2D1" presStyleIdx="0" presStyleCnt="2"/>
      <dgm:spPr/>
    </dgm:pt>
    <dgm:pt modelId="{908CAAFA-83A4-4CC2-8120-0E2A6CB0443B}" type="pres">
      <dgm:prSet presAssocID="{CD89998E-1B61-47DE-A802-0A659805687E}" presName="spacerB" presStyleCnt="0"/>
      <dgm:spPr/>
    </dgm:pt>
    <dgm:pt modelId="{44C802A8-5D5D-4797-B4DE-2E0D7F2B794B}" type="pres">
      <dgm:prSet presAssocID="{92EDD407-5548-4E07-8C00-ADF14AF398DF}" presName="node" presStyleLbl="node1" presStyleIdx="1" presStyleCnt="3">
        <dgm:presLayoutVars>
          <dgm:bulletEnabled val="1"/>
        </dgm:presLayoutVars>
      </dgm:prSet>
      <dgm:spPr/>
    </dgm:pt>
    <dgm:pt modelId="{DCFA8475-07CC-427E-B0E7-99514D6A183A}" type="pres">
      <dgm:prSet presAssocID="{D32099F9-2D8B-4BD2-BBE2-55C1B35F13FE}" presName="sibTransLast" presStyleLbl="sibTrans2D1" presStyleIdx="1" presStyleCnt="2"/>
      <dgm:spPr/>
    </dgm:pt>
    <dgm:pt modelId="{42FFDBFB-B5BC-444D-A6A8-599F0CE64961}" type="pres">
      <dgm:prSet presAssocID="{D32099F9-2D8B-4BD2-BBE2-55C1B35F13FE}" presName="connectorText" presStyleLbl="sibTrans2D1" presStyleIdx="1" presStyleCnt="2"/>
      <dgm:spPr/>
    </dgm:pt>
    <dgm:pt modelId="{3AC31402-CAE8-4B29-BD02-E7C3D1224600}" type="pres">
      <dgm:prSet presAssocID="{D32099F9-2D8B-4BD2-BBE2-55C1B35F13FE}" presName="lastNode" presStyleLbl="node1" presStyleIdx="2" presStyleCnt="3">
        <dgm:presLayoutVars>
          <dgm:bulletEnabled val="1"/>
        </dgm:presLayoutVars>
      </dgm:prSet>
      <dgm:spPr/>
    </dgm:pt>
  </dgm:ptLst>
  <dgm:cxnLst>
    <dgm:cxn modelId="{CC662833-0C8A-459A-966E-AD25EF4CC079}" type="presOf" srcId="{92EDD407-5548-4E07-8C00-ADF14AF398DF}" destId="{44C802A8-5D5D-4797-B4DE-2E0D7F2B794B}" srcOrd="0" destOrd="0" presId="urn:microsoft.com/office/officeart/2005/8/layout/equation2"/>
    <dgm:cxn modelId="{97BAF95C-A83B-4EE3-9398-9BD74BC5B751}" type="presOf" srcId="{C658F08F-E43F-42F0-9C96-1DAB12C89288}" destId="{42FFDBFB-B5BC-444D-A6A8-599F0CE64961}" srcOrd="1" destOrd="0" presId="urn:microsoft.com/office/officeart/2005/8/layout/equation2"/>
    <dgm:cxn modelId="{7AA02A44-D9C7-4D55-BE7E-0B9CBA0C7FBD}" type="presOf" srcId="{C658F08F-E43F-42F0-9C96-1DAB12C89288}" destId="{DCFA8475-07CC-427E-B0E7-99514D6A183A}" srcOrd="0" destOrd="0" presId="urn:microsoft.com/office/officeart/2005/8/layout/equation2"/>
    <dgm:cxn modelId="{FFA9014E-2569-40C4-A3FC-70628E8815ED}" type="presOf" srcId="{2AC49ABB-03E3-4743-94FF-DAB7DE5DFEBC}" destId="{3AC31402-CAE8-4B29-BD02-E7C3D1224600}" srcOrd="0" destOrd="0" presId="urn:microsoft.com/office/officeart/2005/8/layout/equation2"/>
    <dgm:cxn modelId="{C6706477-0D35-4EBD-8E27-BFB8334426ED}" type="presOf" srcId="{CD89998E-1B61-47DE-A802-0A659805687E}" destId="{57E38497-FD86-43EB-BE2D-159271E67D16}" srcOrd="0" destOrd="0" presId="urn:microsoft.com/office/officeart/2005/8/layout/equation2"/>
    <dgm:cxn modelId="{CF400086-FBCD-42F1-895E-8F342A3E16D8}" srcId="{D32099F9-2D8B-4BD2-BBE2-55C1B35F13FE}" destId="{2AC49ABB-03E3-4743-94FF-DAB7DE5DFEBC}" srcOrd="2" destOrd="0" parTransId="{15FFC72E-9A80-4F48-8691-DB5E9ABB1AF8}" sibTransId="{876D27E7-F442-4958-A0E7-89EAF1CB3F31}"/>
    <dgm:cxn modelId="{24FCFF8F-B33D-4442-BDD2-AFA240C2EE29}" type="presOf" srcId="{A34678C9-3C4E-4CE4-8FC7-00A2C3893DB6}" destId="{11E12111-E542-4E37-B3D0-A9EF59D9A96E}" srcOrd="0" destOrd="0" presId="urn:microsoft.com/office/officeart/2005/8/layout/equation2"/>
    <dgm:cxn modelId="{7141A2DB-4E64-4AEE-8FA3-33D9E62CA2F2}" srcId="{D32099F9-2D8B-4BD2-BBE2-55C1B35F13FE}" destId="{92EDD407-5548-4E07-8C00-ADF14AF398DF}" srcOrd="1" destOrd="0" parTransId="{F3101AD4-03C6-4284-BEAC-FD532A8095FB}" sibTransId="{C658F08F-E43F-42F0-9C96-1DAB12C89288}"/>
    <dgm:cxn modelId="{5CE3E2DE-A020-47BA-AC44-F78DD155CE1C}" srcId="{D32099F9-2D8B-4BD2-BBE2-55C1B35F13FE}" destId="{A34678C9-3C4E-4CE4-8FC7-00A2C3893DB6}" srcOrd="0" destOrd="0" parTransId="{4C2AB3AA-6234-4314-BA7A-657B94E6E367}" sibTransId="{CD89998E-1B61-47DE-A802-0A659805687E}"/>
    <dgm:cxn modelId="{7E864BE0-20A8-4A0D-96D1-AB2C5F99E42E}" type="presOf" srcId="{D32099F9-2D8B-4BD2-BBE2-55C1B35F13FE}" destId="{86218C3F-ECA1-4620-9D72-A90B44B32587}" srcOrd="0" destOrd="0" presId="urn:microsoft.com/office/officeart/2005/8/layout/equation2"/>
    <dgm:cxn modelId="{7A86B465-53B5-4D76-968E-0B86731EF1A5}" type="presParOf" srcId="{86218C3F-ECA1-4620-9D72-A90B44B32587}" destId="{E1C2CABC-FEC0-499E-B143-F07D93065914}" srcOrd="0" destOrd="0" presId="urn:microsoft.com/office/officeart/2005/8/layout/equation2"/>
    <dgm:cxn modelId="{43E65EDB-4963-4D54-8FE4-FF8FCEDA0B16}" type="presParOf" srcId="{E1C2CABC-FEC0-499E-B143-F07D93065914}" destId="{11E12111-E542-4E37-B3D0-A9EF59D9A96E}" srcOrd="0" destOrd="0" presId="urn:microsoft.com/office/officeart/2005/8/layout/equation2"/>
    <dgm:cxn modelId="{6F9B8527-2A8C-4C2C-BBCF-C8593C385BFC}" type="presParOf" srcId="{E1C2CABC-FEC0-499E-B143-F07D93065914}" destId="{1A798571-5D12-43E1-9662-F33D8379A6FF}" srcOrd="1" destOrd="0" presId="urn:microsoft.com/office/officeart/2005/8/layout/equation2"/>
    <dgm:cxn modelId="{BF242B66-EDF9-4C61-B489-832BAB316BAF}" type="presParOf" srcId="{E1C2CABC-FEC0-499E-B143-F07D93065914}" destId="{57E38497-FD86-43EB-BE2D-159271E67D16}" srcOrd="2" destOrd="0" presId="urn:microsoft.com/office/officeart/2005/8/layout/equation2"/>
    <dgm:cxn modelId="{EA339AAA-AC6C-40AD-AC74-C9CEF01F2757}" type="presParOf" srcId="{E1C2CABC-FEC0-499E-B143-F07D93065914}" destId="{908CAAFA-83A4-4CC2-8120-0E2A6CB0443B}" srcOrd="3" destOrd="0" presId="urn:microsoft.com/office/officeart/2005/8/layout/equation2"/>
    <dgm:cxn modelId="{78C8B189-CA3E-4246-A204-415BE7603049}" type="presParOf" srcId="{E1C2CABC-FEC0-499E-B143-F07D93065914}" destId="{44C802A8-5D5D-4797-B4DE-2E0D7F2B794B}" srcOrd="4" destOrd="0" presId="urn:microsoft.com/office/officeart/2005/8/layout/equation2"/>
    <dgm:cxn modelId="{E7905D73-C880-41C1-8503-C973FF3C84A5}" type="presParOf" srcId="{86218C3F-ECA1-4620-9D72-A90B44B32587}" destId="{DCFA8475-07CC-427E-B0E7-99514D6A183A}" srcOrd="1" destOrd="0" presId="urn:microsoft.com/office/officeart/2005/8/layout/equation2"/>
    <dgm:cxn modelId="{BF4F93A9-B97A-4966-91E6-4D15DE1CB42E}" type="presParOf" srcId="{DCFA8475-07CC-427E-B0E7-99514D6A183A}" destId="{42FFDBFB-B5BC-444D-A6A8-599F0CE64961}" srcOrd="0" destOrd="0" presId="urn:microsoft.com/office/officeart/2005/8/layout/equation2"/>
    <dgm:cxn modelId="{CC1764A7-C358-40CB-AB73-D635CABE23EC}" type="presParOf" srcId="{86218C3F-ECA1-4620-9D72-A90B44B32587}" destId="{3AC31402-CAE8-4B29-BD02-E7C3D1224600}" srcOrd="2" destOrd="0" presId="urn:microsoft.com/office/officeart/2005/8/layout/equati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00E45-C352-4451-BB1B-DD7F1E2334AE}">
      <dsp:nvSpPr>
        <dsp:cNvPr id="0" name=""/>
        <dsp:cNvSpPr/>
      </dsp:nvSpPr>
      <dsp:spPr>
        <a:xfrm>
          <a:off x="2002969" y="723897"/>
          <a:ext cx="3491142" cy="2796762"/>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mj-lt"/>
            <a:buNone/>
          </a:pPr>
          <a:r>
            <a:rPr lang="en-GB" sz="1400" kern="1200" dirty="0"/>
            <a:t>Symptoms of mental illness, such as hearing voices that are distressing or make it difficult to communicate with other people </a:t>
          </a:r>
        </a:p>
      </dsp:txBody>
      <dsp:txXfrm>
        <a:off x="2875755" y="723897"/>
        <a:ext cx="1745571" cy="2307329"/>
      </dsp:txXfrm>
    </dsp:sp>
    <dsp:sp modelId="{73F94354-073B-4F6A-AFFB-27C16837F58C}">
      <dsp:nvSpPr>
        <dsp:cNvPr id="0" name=""/>
        <dsp:cNvSpPr/>
      </dsp:nvSpPr>
      <dsp:spPr>
        <a:xfrm rot="4320000">
          <a:off x="4699398" y="2430719"/>
          <a:ext cx="2796762" cy="2796762"/>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l" defTabSz="622300">
            <a:lnSpc>
              <a:spcPct val="90000"/>
            </a:lnSpc>
            <a:spcBef>
              <a:spcPct val="0"/>
            </a:spcBef>
            <a:spcAft>
              <a:spcPct val="35000"/>
            </a:spcAft>
            <a:buNone/>
          </a:pPr>
          <a:r>
            <a:rPr lang="en-GB" sz="1400" kern="1200" dirty="0"/>
            <a:t>Behaving in ways that other people find difficult or threatening</a:t>
          </a:r>
        </a:p>
        <a:p>
          <a:pPr marL="57150" lvl="1" indent="-57150" algn="l" defTabSz="488950">
            <a:lnSpc>
              <a:spcPct val="90000"/>
            </a:lnSpc>
            <a:spcBef>
              <a:spcPct val="0"/>
            </a:spcBef>
            <a:spcAft>
              <a:spcPct val="15000"/>
            </a:spcAft>
            <a:buChar char="•"/>
          </a:pPr>
          <a:r>
            <a:rPr lang="en-GB" sz="1100" kern="1200" dirty="0"/>
            <a:t>this can lead to contact with the police or courts </a:t>
          </a:r>
        </a:p>
      </dsp:txBody>
      <dsp:txXfrm rot="-5400000">
        <a:off x="5176854" y="3054288"/>
        <a:ext cx="2307329" cy="1398381"/>
      </dsp:txXfrm>
    </dsp:sp>
    <dsp:sp modelId="{1D2A687D-C017-49E1-824A-37DF6016D6E7}">
      <dsp:nvSpPr>
        <dsp:cNvPr id="0" name=""/>
        <dsp:cNvSpPr/>
      </dsp:nvSpPr>
      <dsp:spPr>
        <a:xfrm rot="8640000">
          <a:off x="3802068" y="5192415"/>
          <a:ext cx="2796762" cy="2796762"/>
        </a:xfrm>
        <a:prstGeom prst="downArrow">
          <a:avLst>
            <a:gd name="adj1" fmla="val 50000"/>
            <a:gd name="adj2" fmla="val 35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Harmful use of alcohol and non-prescribed ("street") drugs</a:t>
          </a:r>
        </a:p>
      </dsp:txBody>
      <dsp:txXfrm rot="10800000">
        <a:off x="4645099" y="5635112"/>
        <a:ext cx="1398381" cy="2307329"/>
      </dsp:txXfrm>
    </dsp:sp>
    <dsp:sp modelId="{81F1CF85-D196-4465-AAFC-ADEB2F2D3C09}">
      <dsp:nvSpPr>
        <dsp:cNvPr id="0" name=""/>
        <dsp:cNvSpPr/>
      </dsp:nvSpPr>
      <dsp:spPr>
        <a:xfrm rot="12960000">
          <a:off x="898249" y="5192415"/>
          <a:ext cx="2796762" cy="2796762"/>
        </a:xfrm>
        <a:prstGeom prst="downArrow">
          <a:avLst>
            <a:gd name="adj1" fmla="val 50000"/>
            <a:gd name="adj2" fmla="val 3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mj-lt"/>
            <a:buNone/>
          </a:pPr>
          <a:r>
            <a:rPr lang="en-GB" sz="1400" kern="1200" dirty="0"/>
            <a:t>Being exploited or abused by others.</a:t>
          </a:r>
        </a:p>
      </dsp:txBody>
      <dsp:txXfrm rot="10800000">
        <a:off x="1453598" y="5635111"/>
        <a:ext cx="1398381" cy="2307329"/>
      </dsp:txXfrm>
    </dsp:sp>
    <dsp:sp modelId="{4144B434-A66F-4DEB-943D-237E72DA1BFA}">
      <dsp:nvSpPr>
        <dsp:cNvPr id="0" name=""/>
        <dsp:cNvSpPr/>
      </dsp:nvSpPr>
      <dsp:spPr>
        <a:xfrm rot="17280000">
          <a:off x="920" y="2430719"/>
          <a:ext cx="2796762" cy="2796762"/>
        </a:xfrm>
        <a:prstGeom prst="downArrow">
          <a:avLst>
            <a:gd name="adj1" fmla="val 50000"/>
            <a:gd name="adj2" fmla="val 35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mj-lt"/>
            <a:buNone/>
          </a:pPr>
          <a:r>
            <a:rPr lang="en-GB" sz="1400" kern="1200" dirty="0"/>
            <a:t>Can pose danger to self or others</a:t>
          </a:r>
        </a:p>
      </dsp:txBody>
      <dsp:txXfrm rot="5400000">
        <a:off x="12897" y="3054287"/>
        <a:ext cx="2307329" cy="1398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F0B26-3748-4169-8673-B1A0AE0A34AD}">
      <dsp:nvSpPr>
        <dsp:cNvPr id="0" name=""/>
        <dsp:cNvSpPr/>
      </dsp:nvSpPr>
      <dsp:spPr>
        <a:xfrm rot="5400000">
          <a:off x="6499254" y="-2731502"/>
          <a:ext cx="832908" cy="650890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Font typeface="Arial" panose="020B0604020202020204" pitchFamily="34" charset="0"/>
            <a:buChar char="•"/>
          </a:pPr>
          <a:r>
            <a:rPr lang="en-GB" sz="2800" kern="1200" dirty="0"/>
            <a:t>To help patients learn or re-learn life skills.</a:t>
          </a:r>
        </a:p>
      </dsp:txBody>
      <dsp:txXfrm rot="-5400000">
        <a:off x="3661258" y="147153"/>
        <a:ext cx="6468243" cy="751590"/>
      </dsp:txXfrm>
    </dsp:sp>
    <dsp:sp modelId="{68E71433-1023-4DB7-B315-6B95D898AA92}">
      <dsp:nvSpPr>
        <dsp:cNvPr id="0" name=""/>
        <dsp:cNvSpPr/>
      </dsp:nvSpPr>
      <dsp:spPr>
        <a:xfrm>
          <a:off x="0" y="2381"/>
          <a:ext cx="3661257" cy="10411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GB" sz="2600" kern="1200" dirty="0"/>
            <a:t>Relearning</a:t>
          </a:r>
        </a:p>
      </dsp:txBody>
      <dsp:txXfrm>
        <a:off x="50824" y="53205"/>
        <a:ext cx="3559609" cy="939487"/>
      </dsp:txXfrm>
    </dsp:sp>
    <dsp:sp modelId="{F26D0714-AA85-4C2B-BE1D-74784E4E1E7A}">
      <dsp:nvSpPr>
        <dsp:cNvPr id="0" name=""/>
        <dsp:cNvSpPr/>
      </dsp:nvSpPr>
      <dsp:spPr>
        <a:xfrm rot="5400000">
          <a:off x="6499254" y="-1638309"/>
          <a:ext cx="832908" cy="6508902"/>
        </a:xfrm>
        <a:prstGeom prst="round2SameRect">
          <a:avLst/>
        </a:prstGeom>
        <a:solidFill>
          <a:schemeClr val="accent3">
            <a:tint val="40000"/>
            <a:alpha val="90000"/>
            <a:hueOff val="1263789"/>
            <a:satOff val="11176"/>
            <a:lumOff val="1324"/>
            <a:alphaOff val="0"/>
          </a:schemeClr>
        </a:solidFill>
        <a:ln w="19050" cap="flat" cmpd="sng" algn="ctr">
          <a:solidFill>
            <a:schemeClr val="accent3">
              <a:tint val="40000"/>
              <a:alpha val="90000"/>
              <a:hueOff val="1263789"/>
              <a:satOff val="11176"/>
              <a:lumOff val="13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patients get their confidence back.</a:t>
          </a:r>
        </a:p>
      </dsp:txBody>
      <dsp:txXfrm rot="-5400000">
        <a:off x="3661258" y="1240346"/>
        <a:ext cx="6468243" cy="751590"/>
      </dsp:txXfrm>
    </dsp:sp>
    <dsp:sp modelId="{BBC6B20D-F1E4-4A27-9E62-1521EF0E5707}">
      <dsp:nvSpPr>
        <dsp:cNvPr id="0" name=""/>
        <dsp:cNvSpPr/>
      </dsp:nvSpPr>
      <dsp:spPr>
        <a:xfrm>
          <a:off x="0" y="1095573"/>
          <a:ext cx="3661257" cy="1041135"/>
        </a:xfrm>
        <a:prstGeom prst="round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Confidence Building</a:t>
          </a:r>
        </a:p>
      </dsp:txBody>
      <dsp:txXfrm>
        <a:off x="50824" y="1146397"/>
        <a:ext cx="3559609" cy="939487"/>
      </dsp:txXfrm>
    </dsp:sp>
    <dsp:sp modelId="{B1EB23DE-A04A-42B9-8F1C-177F43EE6C9A}">
      <dsp:nvSpPr>
        <dsp:cNvPr id="0" name=""/>
        <dsp:cNvSpPr/>
      </dsp:nvSpPr>
      <dsp:spPr>
        <a:xfrm rot="5400000">
          <a:off x="6499254" y="-545117"/>
          <a:ext cx="832908" cy="6508902"/>
        </a:xfrm>
        <a:prstGeom prst="round2SameRect">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them cope better without much help.</a:t>
          </a:r>
        </a:p>
      </dsp:txBody>
      <dsp:txXfrm rot="-5400000">
        <a:off x="3661258" y="2333538"/>
        <a:ext cx="6468243" cy="751590"/>
      </dsp:txXfrm>
    </dsp:sp>
    <dsp:sp modelId="{1DBFB5A9-0315-404E-B961-829942B28752}">
      <dsp:nvSpPr>
        <dsp:cNvPr id="0" name=""/>
        <dsp:cNvSpPr/>
      </dsp:nvSpPr>
      <dsp:spPr>
        <a:xfrm>
          <a:off x="0" y="2188765"/>
          <a:ext cx="3661257" cy="1041135"/>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Self-Dependence</a:t>
          </a:r>
        </a:p>
      </dsp:txBody>
      <dsp:txXfrm>
        <a:off x="50824" y="2239589"/>
        <a:ext cx="3559609" cy="939487"/>
      </dsp:txXfrm>
    </dsp:sp>
    <dsp:sp modelId="{C882868E-6378-412F-B05F-374211996992}">
      <dsp:nvSpPr>
        <dsp:cNvPr id="0" name=""/>
        <dsp:cNvSpPr/>
      </dsp:nvSpPr>
      <dsp:spPr>
        <a:xfrm rot="5400000">
          <a:off x="6499254" y="548074"/>
          <a:ext cx="832908" cy="6508902"/>
        </a:xfrm>
        <a:prstGeom prst="round2SameRect">
          <a:avLst/>
        </a:prstGeom>
        <a:solidFill>
          <a:schemeClr val="accent3">
            <a:tint val="40000"/>
            <a:alpha val="90000"/>
            <a:hueOff val="3791366"/>
            <a:satOff val="33529"/>
            <a:lumOff val="3971"/>
            <a:alphaOff val="0"/>
          </a:schemeClr>
        </a:solidFill>
        <a:ln w="19050" cap="flat" cmpd="sng" algn="ctr">
          <a:solidFill>
            <a:schemeClr val="accent3">
              <a:tint val="40000"/>
              <a:alpha val="90000"/>
              <a:hueOff val="3791366"/>
              <a:satOff val="33529"/>
              <a:lumOff val="39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To achieve the things patients want or dream about-like living in their own flat, getting a job or having a family.</a:t>
          </a:r>
        </a:p>
      </dsp:txBody>
      <dsp:txXfrm rot="-5400000">
        <a:off x="3661258" y="3426730"/>
        <a:ext cx="6468243" cy="751590"/>
      </dsp:txXfrm>
    </dsp:sp>
    <dsp:sp modelId="{06EF3CE5-36DB-4BFC-BE08-9F2D5CAEBEC3}">
      <dsp:nvSpPr>
        <dsp:cNvPr id="0" name=""/>
        <dsp:cNvSpPr/>
      </dsp:nvSpPr>
      <dsp:spPr>
        <a:xfrm>
          <a:off x="0" y="3281958"/>
          <a:ext cx="3661257" cy="1041135"/>
        </a:xfrm>
        <a:prstGeom prst="round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Empowerment</a:t>
          </a:r>
        </a:p>
      </dsp:txBody>
      <dsp:txXfrm>
        <a:off x="50824" y="3332782"/>
        <a:ext cx="3559609" cy="939487"/>
      </dsp:txXfrm>
    </dsp:sp>
    <dsp:sp modelId="{394527E4-C5E5-4D7F-BFFA-05EF2B783E46}">
      <dsp:nvSpPr>
        <dsp:cNvPr id="0" name=""/>
        <dsp:cNvSpPr/>
      </dsp:nvSpPr>
      <dsp:spPr>
        <a:xfrm rot="5400000">
          <a:off x="6499254" y="1641266"/>
          <a:ext cx="832908" cy="6508902"/>
        </a:xfrm>
        <a:prstGeom prst="round2SameRect">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feel independent and comfortable with life.</a:t>
          </a:r>
        </a:p>
      </dsp:txBody>
      <dsp:txXfrm rot="-5400000">
        <a:off x="3661258" y="4519922"/>
        <a:ext cx="6468243" cy="751590"/>
      </dsp:txXfrm>
    </dsp:sp>
    <dsp:sp modelId="{DB9A3FBF-4BD8-4E94-8290-ED01134BCB3F}">
      <dsp:nvSpPr>
        <dsp:cNvPr id="0" name=""/>
        <dsp:cNvSpPr/>
      </dsp:nvSpPr>
      <dsp:spPr>
        <a:xfrm>
          <a:off x="0" y="4375150"/>
          <a:ext cx="3661257" cy="1041135"/>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Promoting Self-esteem and independent living</a:t>
          </a:r>
        </a:p>
      </dsp:txBody>
      <dsp:txXfrm>
        <a:off x="50824" y="4425974"/>
        <a:ext cx="3559609" cy="9394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D8825-95EF-4890-8B95-524DBD8A0E2F}">
      <dsp:nvSpPr>
        <dsp:cNvPr id="0" name=""/>
        <dsp:cNvSpPr/>
      </dsp:nvSpPr>
      <dsp:spPr>
        <a:xfrm>
          <a:off x="233" y="2122495"/>
          <a:ext cx="2816948" cy="3380338"/>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have specialist expertise in the long-term treatment and care of people with severe mental illness and complex needs. </a:t>
          </a:r>
          <a:endParaRPr lang="en-US" sz="1800" kern="1200" dirty="0"/>
        </a:p>
      </dsp:txBody>
      <dsp:txXfrm>
        <a:off x="233" y="3474630"/>
        <a:ext cx="2816948" cy="2028203"/>
      </dsp:txXfrm>
    </dsp:sp>
    <dsp:sp modelId="{07F56F9B-2788-4C7E-8FE1-C51AA5323AC2}">
      <dsp:nvSpPr>
        <dsp:cNvPr id="0" name=""/>
        <dsp:cNvSpPr/>
      </dsp:nvSpPr>
      <dsp:spPr>
        <a:xfrm>
          <a:off x="233" y="2122495"/>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33" y="2122495"/>
        <a:ext cx="2816948" cy="1352135"/>
      </dsp:txXfrm>
    </dsp:sp>
    <dsp:sp modelId="{0C375180-1DBC-4AA4-AA63-7A6EDB5FC4EB}">
      <dsp:nvSpPr>
        <dsp:cNvPr id="0" name=""/>
        <dsp:cNvSpPr/>
      </dsp:nvSpPr>
      <dsp:spPr>
        <a:xfrm>
          <a:off x="3042538" y="2122495"/>
          <a:ext cx="2816948" cy="3998906"/>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Look at  long-term possibilities for the patient, not just symptoms of the illness, and work closely within a team of other professionals. </a:t>
          </a:r>
          <a:endParaRPr lang="en-US" sz="1800" kern="1200" dirty="0"/>
        </a:p>
      </dsp:txBody>
      <dsp:txXfrm>
        <a:off x="3042538" y="3722058"/>
        <a:ext cx="2816948" cy="2399344"/>
      </dsp:txXfrm>
    </dsp:sp>
    <dsp:sp modelId="{ABE9D894-F788-4AAB-A153-0BA2A77D1B04}">
      <dsp:nvSpPr>
        <dsp:cNvPr id="0" name=""/>
        <dsp:cNvSpPr/>
      </dsp:nvSpPr>
      <dsp:spPr>
        <a:xfrm>
          <a:off x="3042538" y="2431779"/>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042538" y="2431779"/>
        <a:ext cx="2816948" cy="1352135"/>
      </dsp:txXfrm>
    </dsp:sp>
    <dsp:sp modelId="{967E918C-E5BD-4A8F-B76B-2F90FD4DE05E}">
      <dsp:nvSpPr>
        <dsp:cNvPr id="0" name=""/>
        <dsp:cNvSpPr/>
      </dsp:nvSpPr>
      <dsp:spPr>
        <a:xfrm>
          <a:off x="6084842" y="2122495"/>
          <a:ext cx="2816948" cy="3380338"/>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Carry out thorough assessment and treatment</a:t>
          </a:r>
          <a:endParaRPr lang="en-US" sz="1800" kern="1200" dirty="0"/>
        </a:p>
      </dsp:txBody>
      <dsp:txXfrm>
        <a:off x="6084842" y="3474630"/>
        <a:ext cx="2816948" cy="2028203"/>
      </dsp:txXfrm>
    </dsp:sp>
    <dsp:sp modelId="{927D4E86-3AA9-4A9C-BF90-EC34FD79DE5A}">
      <dsp:nvSpPr>
        <dsp:cNvPr id="0" name=""/>
        <dsp:cNvSpPr/>
      </dsp:nvSpPr>
      <dsp:spPr>
        <a:xfrm>
          <a:off x="6084842" y="2122495"/>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GB" sz="6600" kern="1200"/>
            <a:t>03</a:t>
          </a:r>
        </a:p>
      </dsp:txBody>
      <dsp:txXfrm>
        <a:off x="6084842" y="2122495"/>
        <a:ext cx="2816948" cy="1352135"/>
      </dsp:txXfrm>
    </dsp:sp>
    <dsp:sp modelId="{A1E77FB2-1751-44A4-987E-F1F8DBDEA560}">
      <dsp:nvSpPr>
        <dsp:cNvPr id="0" name=""/>
        <dsp:cNvSpPr/>
      </dsp:nvSpPr>
      <dsp:spPr>
        <a:xfrm>
          <a:off x="9127147" y="2122495"/>
          <a:ext cx="2816948" cy="43703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advise colleagues on the diagnosis and management of severe and complex mental health problems for people who are not helped quickly by standard treatments</a:t>
          </a:r>
          <a:endParaRPr lang="en-US" sz="1800" kern="1200" dirty="0"/>
        </a:p>
      </dsp:txBody>
      <dsp:txXfrm>
        <a:off x="9127147" y="3870644"/>
        <a:ext cx="2816948" cy="2622223"/>
      </dsp:txXfrm>
    </dsp:sp>
    <dsp:sp modelId="{593361E0-324E-49B5-8125-ADE05B57E27F}">
      <dsp:nvSpPr>
        <dsp:cNvPr id="0" name=""/>
        <dsp:cNvSpPr/>
      </dsp:nvSpPr>
      <dsp:spPr>
        <a:xfrm>
          <a:off x="9127147" y="2617512"/>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9127147" y="2617512"/>
        <a:ext cx="2816948" cy="13521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CD34D-441E-4A7E-8146-3D285A206A2A}">
      <dsp:nvSpPr>
        <dsp:cNvPr id="0" name=""/>
        <dsp:cNvSpPr/>
      </dsp:nvSpPr>
      <dsp:spPr>
        <a:xfrm rot="5400000">
          <a:off x="7025571" y="-2749134"/>
          <a:ext cx="1422411" cy="7281672"/>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GB" sz="2400" kern="1200" dirty="0"/>
            <a:t>Medication Management</a:t>
          </a:r>
        </a:p>
        <a:p>
          <a:pPr marL="228600" lvl="1" indent="-228600" algn="l" defTabSz="1066800">
            <a:lnSpc>
              <a:spcPct val="90000"/>
            </a:lnSpc>
            <a:spcBef>
              <a:spcPct val="0"/>
            </a:spcBef>
            <a:spcAft>
              <a:spcPct val="15000"/>
            </a:spcAft>
            <a:buChar char="•"/>
          </a:pPr>
          <a:r>
            <a:rPr lang="en-GB" sz="2400" kern="1200" dirty="0"/>
            <a:t>Talking therapies: CBT and specific work with families and carers).</a:t>
          </a:r>
        </a:p>
      </dsp:txBody>
      <dsp:txXfrm rot="-5400000">
        <a:off x="4095941" y="249932"/>
        <a:ext cx="7212236" cy="1283539"/>
      </dsp:txXfrm>
    </dsp:sp>
    <dsp:sp modelId="{F337CEB8-0929-488B-98AE-9A023A22BE32}">
      <dsp:nvSpPr>
        <dsp:cNvPr id="0" name=""/>
        <dsp:cNvSpPr/>
      </dsp:nvSpPr>
      <dsp:spPr>
        <a:xfrm>
          <a:off x="0" y="2693"/>
          <a:ext cx="4095940" cy="177801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100965" rIns="201930" bIns="100965" numCol="1" spcCol="1270" anchor="ctr" anchorCtr="0">
          <a:noAutofit/>
        </a:bodyPr>
        <a:lstStyle/>
        <a:p>
          <a:pPr marL="0" lvl="0" indent="0" algn="ctr" defTabSz="2355850">
            <a:lnSpc>
              <a:spcPct val="90000"/>
            </a:lnSpc>
            <a:spcBef>
              <a:spcPct val="0"/>
            </a:spcBef>
            <a:spcAft>
              <a:spcPct val="35000"/>
            </a:spcAft>
            <a:buNone/>
          </a:pPr>
          <a:r>
            <a:rPr lang="en-GB" sz="5300" kern="1200" dirty="0"/>
            <a:t>Treatments</a:t>
          </a:r>
        </a:p>
      </dsp:txBody>
      <dsp:txXfrm>
        <a:off x="86795" y="89488"/>
        <a:ext cx="3922350" cy="1604424"/>
      </dsp:txXfrm>
    </dsp:sp>
    <dsp:sp modelId="{6FD5407A-105F-45AC-B6A5-10A2A4E6D008}">
      <dsp:nvSpPr>
        <dsp:cNvPr id="0" name=""/>
        <dsp:cNvSpPr/>
      </dsp:nvSpPr>
      <dsp:spPr>
        <a:xfrm rot="5400000">
          <a:off x="7025571" y="-882219"/>
          <a:ext cx="1422411" cy="7281672"/>
        </a:xfrm>
        <a:prstGeom prst="round2Same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GB" sz="2400" kern="1200" dirty="0"/>
            <a:t>Reduce or stop alcohol and street drug use.</a:t>
          </a:r>
        </a:p>
        <a:p>
          <a:pPr marL="228600" lvl="1" indent="-228600" algn="l" defTabSz="1066800">
            <a:lnSpc>
              <a:spcPct val="90000"/>
            </a:lnSpc>
            <a:spcBef>
              <a:spcPct val="0"/>
            </a:spcBef>
            <a:spcAft>
              <a:spcPct val="15000"/>
            </a:spcAft>
            <a:buChar char="•"/>
          </a:pPr>
          <a:r>
            <a:rPr lang="en-GB" sz="2400" kern="1200" dirty="0"/>
            <a:t>Manage everyday activities: personal hygiene, laundry and more complex living skills such as budgeting, shopping and cooking</a:t>
          </a:r>
          <a:r>
            <a:rPr lang="en-GB" sz="1800" kern="1200" dirty="0"/>
            <a:t>.</a:t>
          </a:r>
        </a:p>
      </dsp:txBody>
      <dsp:txXfrm rot="-5400000">
        <a:off x="4095941" y="2116847"/>
        <a:ext cx="7212236" cy="1283539"/>
      </dsp:txXfrm>
    </dsp:sp>
    <dsp:sp modelId="{AC62E06A-2FD9-4875-BB7A-F47BE45E89D7}">
      <dsp:nvSpPr>
        <dsp:cNvPr id="0" name=""/>
        <dsp:cNvSpPr/>
      </dsp:nvSpPr>
      <dsp:spPr>
        <a:xfrm>
          <a:off x="0" y="1869609"/>
          <a:ext cx="4095940" cy="1778014"/>
        </a:xfrm>
        <a:prstGeom prst="round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Support and help</a:t>
          </a:r>
        </a:p>
      </dsp:txBody>
      <dsp:txXfrm>
        <a:off x="86795" y="1956404"/>
        <a:ext cx="3922350" cy="1604424"/>
      </dsp:txXfrm>
    </dsp:sp>
    <dsp:sp modelId="{EC61B4BA-44A1-479B-9919-4F8E29F22559}">
      <dsp:nvSpPr>
        <dsp:cNvPr id="0" name=""/>
        <dsp:cNvSpPr/>
      </dsp:nvSpPr>
      <dsp:spPr>
        <a:xfrm rot="5400000">
          <a:off x="7025571" y="984695"/>
          <a:ext cx="1422411" cy="7281672"/>
        </a:xfrm>
        <a:prstGeom prst="round2Same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Healthy living: diet, exercise and stopping smoking).</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Help with accommodation and social security benefits.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Legal advice</a:t>
          </a:r>
        </a:p>
      </dsp:txBody>
      <dsp:txXfrm rot="-5400000">
        <a:off x="4095941" y="3983761"/>
        <a:ext cx="7212236" cy="1283539"/>
      </dsp:txXfrm>
    </dsp:sp>
    <dsp:sp modelId="{939EE09D-A00B-4F2C-8812-87C2A42707C7}">
      <dsp:nvSpPr>
        <dsp:cNvPr id="0" name=""/>
        <dsp:cNvSpPr/>
      </dsp:nvSpPr>
      <dsp:spPr>
        <a:xfrm>
          <a:off x="0" y="3736524"/>
          <a:ext cx="4095940" cy="1778014"/>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Advice and guidance</a:t>
          </a:r>
        </a:p>
      </dsp:txBody>
      <dsp:txXfrm>
        <a:off x="86795" y="3823319"/>
        <a:ext cx="3922350" cy="16044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860D0-9BD6-4B98-957B-FE8C3F758435}">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5B936-20BF-4DDD-A72B-7D798EB053C8}">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4201D-8F5C-4F42-945A-A7211DE95476}">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Routine out-of-area placements despite their negative impacts on recovery and costing</a:t>
          </a:r>
          <a:endParaRPr lang="en-US" sz="2200" kern="1200"/>
        </a:p>
      </dsp:txBody>
      <dsp:txXfrm>
        <a:off x="1844034" y="682"/>
        <a:ext cx="4401230" cy="1596566"/>
      </dsp:txXfrm>
    </dsp:sp>
    <dsp:sp modelId="{3EBD6F0E-C82B-4B37-835B-8E823B0E2332}">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04F41-5EEF-4AA8-BD67-19675F2EE368}">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D5DD7-9802-44CF-B81C-29A60DDF995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Gaps in provision that can affect care and outcomes</a:t>
          </a:r>
          <a:endParaRPr lang="en-US" sz="2200" kern="1200"/>
        </a:p>
      </dsp:txBody>
      <dsp:txXfrm>
        <a:off x="1844034" y="1996390"/>
        <a:ext cx="4401230" cy="1596566"/>
      </dsp:txXfrm>
    </dsp:sp>
    <dsp:sp modelId="{0021E4F9-66A2-4057-84D8-CC44EF31B129}">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15B36-28BF-49B4-AAF6-1C1721F66608}">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51A1B-764B-40B5-BD91-5ABAD1D8053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Ensuring the mental health rehabilitation system is fit for purpose requires greater national and local focus</a:t>
          </a:r>
          <a:endParaRPr lang="en-US" sz="2200" kern="1200"/>
        </a:p>
      </dsp:txBody>
      <dsp:txXfrm>
        <a:off x="1844034" y="3992098"/>
        <a:ext cx="4401230" cy="1596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78B7-28B0-4CE0-BD25-299CBA56DD82}">
      <dsp:nvSpPr>
        <dsp:cNvPr id="0" name=""/>
        <dsp:cNvSpPr/>
      </dsp:nvSpPr>
      <dsp:spPr>
        <a:xfrm>
          <a:off x="8153328" y="1489429"/>
          <a:ext cx="2440111" cy="2440236"/>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8F1AC-8E0A-45DA-A7DF-95A21CD337DD}">
      <dsp:nvSpPr>
        <dsp:cNvPr id="0" name=""/>
        <dsp:cNvSpPr/>
      </dsp:nvSpPr>
      <dsp:spPr>
        <a:xfrm>
          <a:off x="8234944" y="1570784"/>
          <a:ext cx="2277925" cy="2277525"/>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Health, housing and social care must work together locally and nationally </a:t>
          </a:r>
        </a:p>
      </dsp:txBody>
      <dsp:txXfrm>
        <a:off x="8560362" y="1896206"/>
        <a:ext cx="1627089" cy="1626681"/>
      </dsp:txXfrm>
    </dsp:sp>
    <dsp:sp modelId="{90D5A117-8CAF-4C3F-8F62-6E74BE72CB40}">
      <dsp:nvSpPr>
        <dsp:cNvPr id="0" name=""/>
        <dsp:cNvSpPr/>
      </dsp:nvSpPr>
      <dsp:spPr>
        <a:xfrm rot="2700000">
          <a:off x="5621117" y="1489257"/>
          <a:ext cx="2440151" cy="2440151"/>
        </a:xfrm>
        <a:prstGeom prst="teardrop">
          <a:avLst>
            <a:gd name="adj" fmla="val 1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62D0C2-A0B7-42D7-A6D9-E9EE870D0581}">
      <dsp:nvSpPr>
        <dsp:cNvPr id="0" name=""/>
        <dsp:cNvSpPr/>
      </dsp:nvSpPr>
      <dsp:spPr>
        <a:xfrm>
          <a:off x="5713217" y="1570784"/>
          <a:ext cx="2277925" cy="2277525"/>
        </a:xfrm>
        <a:prstGeom prst="ellips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 cared for in community by local experts </a:t>
          </a:r>
        </a:p>
      </dsp:txBody>
      <dsp:txXfrm>
        <a:off x="6038635" y="1896206"/>
        <a:ext cx="1627089" cy="1626681"/>
      </dsp:txXfrm>
    </dsp:sp>
    <dsp:sp modelId="{41F81BD5-BC5D-4977-8ACF-41DF862F9170}">
      <dsp:nvSpPr>
        <dsp:cNvPr id="0" name=""/>
        <dsp:cNvSpPr/>
      </dsp:nvSpPr>
      <dsp:spPr>
        <a:xfrm rot="2700000">
          <a:off x="3109854" y="1489257"/>
          <a:ext cx="2440151" cy="2440151"/>
        </a:xfrm>
        <a:prstGeom prst="teardrop">
          <a:avLst>
            <a:gd name="adj" fmla="val 1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251A67-1327-4E0C-86AB-34C9FBDB172A}">
      <dsp:nvSpPr>
        <dsp:cNvPr id="0" name=""/>
        <dsp:cNvSpPr/>
      </dsp:nvSpPr>
      <dsp:spPr>
        <a:xfrm>
          <a:off x="3191490" y="1570784"/>
          <a:ext cx="2277925" cy="2277525"/>
        </a:xfrm>
        <a:prstGeom prst="ellipse">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 whole system approach to end the out-of-area placements</a:t>
          </a:r>
        </a:p>
      </dsp:txBody>
      <dsp:txXfrm>
        <a:off x="3516908" y="1896206"/>
        <a:ext cx="1627089" cy="1626681"/>
      </dsp:txXfrm>
    </dsp:sp>
    <dsp:sp modelId="{91E1EC5A-9A9A-416B-9C13-7324B458C484}">
      <dsp:nvSpPr>
        <dsp:cNvPr id="0" name=""/>
        <dsp:cNvSpPr/>
      </dsp:nvSpPr>
      <dsp:spPr>
        <a:xfrm rot="2700000">
          <a:off x="588126" y="1489257"/>
          <a:ext cx="2440151" cy="2440151"/>
        </a:xfrm>
        <a:prstGeom prst="teardrop">
          <a:avLst>
            <a:gd name="adj" fmla="val 1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3AE5A-9E2B-4A60-BEA1-21305A059CC2}">
      <dsp:nvSpPr>
        <dsp:cNvPr id="0" name=""/>
        <dsp:cNvSpPr/>
      </dsp:nvSpPr>
      <dsp:spPr>
        <a:xfrm>
          <a:off x="669762" y="1570784"/>
          <a:ext cx="2277925" cy="2277525"/>
        </a:xfrm>
        <a:prstGeom prst="ellipse">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End inappropriate out-of-area placements </a:t>
          </a:r>
        </a:p>
      </dsp:txBody>
      <dsp:txXfrm>
        <a:off x="995180" y="1896206"/>
        <a:ext cx="1627089" cy="16266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98A92-0013-4898-BE11-C6BA755C3D5E}">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Medical model (rehabilitation)</a:t>
          </a:r>
        </a:p>
      </dsp:txBody>
      <dsp:txXfrm rot="5400000">
        <a:off x="2338" y="1088423"/>
        <a:ext cx="3587909" cy="2174491"/>
      </dsp:txXfrm>
    </dsp:sp>
    <dsp:sp modelId="{54596D8F-36D6-4B1C-97B0-CB7F3CCF5B9B}">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Recovery model </a:t>
          </a:r>
        </a:p>
      </dsp:txBody>
      <dsp:txXfrm rot="-5400000">
        <a:off x="6925352" y="1088423"/>
        <a:ext cx="3587909" cy="21744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25DF6-A0C3-4A80-9C27-CDF980F1EB50}">
      <dsp:nvSpPr>
        <dsp:cNvPr id="0" name=""/>
        <dsp:cNvSpPr/>
      </dsp:nvSpPr>
      <dsp:spPr>
        <a:xfrm>
          <a:off x="573437" y="0"/>
          <a:ext cx="2311081" cy="1733311"/>
        </a:xfrm>
        <a:prstGeom prst="upArrow">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63C104-0867-4BEB-8E26-C4EC1916E35F}">
      <dsp:nvSpPr>
        <dsp:cNvPr id="0" name=""/>
        <dsp:cNvSpPr/>
      </dsp:nvSpPr>
      <dsp:spPr>
        <a:xfrm>
          <a:off x="2953851" y="0"/>
          <a:ext cx="5371690"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0" rIns="199136" bIns="199136" numCol="1" spcCol="1270" anchor="ctr" anchorCtr="0">
          <a:noAutofit/>
        </a:bodyPr>
        <a:lstStyle/>
        <a:p>
          <a:pPr marL="0" lvl="0" indent="0" algn="l" defTabSz="1244600">
            <a:lnSpc>
              <a:spcPct val="90000"/>
            </a:lnSpc>
            <a:spcBef>
              <a:spcPct val="0"/>
            </a:spcBef>
            <a:spcAft>
              <a:spcPct val="35000"/>
            </a:spcAft>
            <a:buNone/>
          </a:pPr>
          <a:r>
            <a:rPr lang="en-GB" sz="2800" kern="1200" dirty="0"/>
            <a:t>The chance of living a full and meaningful life in spite of the symptoms is achievable </a:t>
          </a:r>
        </a:p>
      </dsp:txBody>
      <dsp:txXfrm>
        <a:off x="2953851" y="0"/>
        <a:ext cx="5371690" cy="1733311"/>
      </dsp:txXfrm>
    </dsp:sp>
    <dsp:sp modelId="{BA6E7088-B9A5-4699-BC5E-3025A908397E}">
      <dsp:nvSpPr>
        <dsp:cNvPr id="0" name=""/>
        <dsp:cNvSpPr/>
      </dsp:nvSpPr>
      <dsp:spPr>
        <a:xfrm>
          <a:off x="1266762" y="1877753"/>
          <a:ext cx="2311081" cy="1733311"/>
        </a:xfrm>
        <a:prstGeom prst="downArrow">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608DB-0FCC-40B7-93FA-76D2F98D5404}">
      <dsp:nvSpPr>
        <dsp:cNvPr id="0" name=""/>
        <dsp:cNvSpPr/>
      </dsp:nvSpPr>
      <dsp:spPr>
        <a:xfrm>
          <a:off x="3647176" y="1877753"/>
          <a:ext cx="5371690"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0" rIns="199136" bIns="199136" numCol="1" spcCol="1270" anchor="ctr" anchorCtr="0">
          <a:noAutofit/>
        </a:bodyPr>
        <a:lstStyle/>
        <a:p>
          <a:pPr marL="0" lvl="0" indent="0" algn="l" defTabSz="1244600">
            <a:lnSpc>
              <a:spcPct val="90000"/>
            </a:lnSpc>
            <a:spcBef>
              <a:spcPct val="0"/>
            </a:spcBef>
            <a:spcAft>
              <a:spcPct val="35000"/>
            </a:spcAft>
            <a:buNone/>
          </a:pPr>
          <a:r>
            <a:rPr lang="en-GB" sz="2800" kern="1200" dirty="0"/>
            <a:t>complete medical recovery and the absence of all symptoms are not achievable for many </a:t>
          </a:r>
        </a:p>
      </dsp:txBody>
      <dsp:txXfrm>
        <a:off x="3647176" y="1877753"/>
        <a:ext cx="5371690" cy="17333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12111-E542-4E37-B3D0-A9EF59D9A96E}">
      <dsp:nvSpPr>
        <dsp:cNvPr id="0" name=""/>
        <dsp:cNvSpPr/>
      </dsp:nvSpPr>
      <dsp:spPr>
        <a:xfrm>
          <a:off x="249403" y="2307"/>
          <a:ext cx="1441431" cy="144143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Personal recovery </a:t>
          </a:r>
        </a:p>
      </dsp:txBody>
      <dsp:txXfrm>
        <a:off x="460496" y="213400"/>
        <a:ext cx="1019245" cy="1019245"/>
      </dsp:txXfrm>
    </dsp:sp>
    <dsp:sp modelId="{57E38497-FD86-43EB-BE2D-159271E67D16}">
      <dsp:nvSpPr>
        <dsp:cNvPr id="0" name=""/>
        <dsp:cNvSpPr/>
      </dsp:nvSpPr>
      <dsp:spPr>
        <a:xfrm>
          <a:off x="552104" y="1560782"/>
          <a:ext cx="836030" cy="836030"/>
        </a:xfrm>
        <a:prstGeom prst="mathPlus">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62920" y="1880480"/>
        <a:ext cx="614398" cy="196634"/>
      </dsp:txXfrm>
    </dsp:sp>
    <dsp:sp modelId="{44C802A8-5D5D-4797-B4DE-2E0D7F2B794B}">
      <dsp:nvSpPr>
        <dsp:cNvPr id="0" name=""/>
        <dsp:cNvSpPr/>
      </dsp:nvSpPr>
      <dsp:spPr>
        <a:xfrm>
          <a:off x="249403" y="2513857"/>
          <a:ext cx="1441431" cy="1441431"/>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Social recovery </a:t>
          </a:r>
        </a:p>
      </dsp:txBody>
      <dsp:txXfrm>
        <a:off x="460496" y="2724950"/>
        <a:ext cx="1019245" cy="1019245"/>
      </dsp:txXfrm>
    </dsp:sp>
    <dsp:sp modelId="{DCFA8475-07CC-427E-B0E7-99514D6A183A}">
      <dsp:nvSpPr>
        <dsp:cNvPr id="0" name=""/>
        <dsp:cNvSpPr/>
      </dsp:nvSpPr>
      <dsp:spPr>
        <a:xfrm>
          <a:off x="1907049" y="1710691"/>
          <a:ext cx="458375" cy="53621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907049" y="1817933"/>
        <a:ext cx="320863" cy="321728"/>
      </dsp:txXfrm>
    </dsp:sp>
    <dsp:sp modelId="{3AC31402-CAE8-4B29-BD02-E7C3D1224600}">
      <dsp:nvSpPr>
        <dsp:cNvPr id="0" name=""/>
        <dsp:cNvSpPr/>
      </dsp:nvSpPr>
      <dsp:spPr>
        <a:xfrm>
          <a:off x="2555693" y="537366"/>
          <a:ext cx="2882862" cy="2882862"/>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Recovery in illness (Perkins &amp; Slade, 2012) </a:t>
          </a:r>
        </a:p>
      </dsp:txBody>
      <dsp:txXfrm>
        <a:off x="2977878" y="959551"/>
        <a:ext cx="2038492" cy="203849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A1F5E-861F-4A26-9495-32F577145394}"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79B9E-95E7-4821-888A-41867BB3968F}" type="slidenum">
              <a:rPr lang="en-GB" smtClean="0"/>
              <a:t>‹#›</a:t>
            </a:fld>
            <a:endParaRPr lang="en-GB"/>
          </a:p>
        </p:txBody>
      </p:sp>
    </p:spTree>
    <p:extLst>
      <p:ext uri="{BB962C8B-B14F-4D97-AF65-F5344CB8AC3E}">
        <p14:creationId xmlns:p14="http://schemas.microsoft.com/office/powerpoint/2010/main" val="899678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gettingitrightfirsttime.co.uk/medical_specialties/mh-rehab/"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rcpsych.ac.uk/docs/default-source/members/faculties/rehabilitation-and-social-psychiatry/rehab-enabling-recovery-for-people-with-complex-mental-health-needs.pdf?sfvrsn=6b90f31_4"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Rehabilitation is derived from the Latin word ‘</a:t>
            </a:r>
            <a:r>
              <a:rPr lang="en-GB" dirty="0" err="1"/>
              <a:t>habilitas</a:t>
            </a:r>
            <a:r>
              <a:rPr lang="en-GB" dirty="0"/>
              <a:t>’ and it means to prepare someone to reinstate or resume normal life post illness. </a:t>
            </a:r>
          </a:p>
          <a:p>
            <a:r>
              <a:rPr lang="en-GB" dirty="0"/>
              <a:t>It’s about supporting individuals to restore to their former capacity or pre-illness state. </a:t>
            </a:r>
          </a:p>
          <a:p>
            <a:endParaRPr lang="en-GB" dirty="0"/>
          </a:p>
          <a:p>
            <a:r>
              <a:rPr lang="en-GB" b="0" i="0" dirty="0">
                <a:solidFill>
                  <a:srgbClr val="425563"/>
                </a:solidFill>
                <a:effectLst/>
                <a:latin typeface="Lato" panose="020F0502020204030203" pitchFamily="34" charset="0"/>
              </a:rPr>
              <a:t>community and inpatient treatment and rehabilitation of adults with severe mental illness, </a:t>
            </a:r>
            <a:r>
              <a:rPr lang="en-GB" i="0" dirty="0">
                <a:effectLst/>
                <a:latin typeface="var( --e-global-typography-text-font-family )"/>
              </a:rPr>
              <a:t>predominantly psychosis; around 80% of people have a primary diagnosis of schizophrenia, schizoaffective disorder or other psychosis. </a:t>
            </a:r>
            <a:r>
              <a:rPr lang="en-GB" dirty="0">
                <a:hlinkClick r:id="rId3"/>
              </a:rPr>
              <a:t>Mental Health - Rehabilitation - Getting It Right First Time - GIRFT</a:t>
            </a:r>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3</a:t>
            </a:fld>
            <a:endParaRPr lang="en-GB"/>
          </a:p>
        </p:txBody>
      </p:sp>
    </p:spTree>
    <p:extLst>
      <p:ext uri="{BB962C8B-B14F-4D97-AF65-F5344CB8AC3E}">
        <p14:creationId xmlns:p14="http://schemas.microsoft.com/office/powerpoint/2010/main" val="1079022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report has a very accessible way of explain what MA rehabilitation is</a:t>
            </a:r>
          </a:p>
          <a:p>
            <a:r>
              <a:rPr lang="en-GB" dirty="0"/>
              <a:t>Encourage students to read the text and ask them to explain the concept to each other</a:t>
            </a:r>
          </a:p>
          <a:p>
            <a:endParaRPr lang="en-GB" dirty="0"/>
          </a:p>
          <a:p>
            <a:r>
              <a:rPr lang="en-GB" dirty="0"/>
              <a:t> The diagram/table on page 6 is a helpful way for students to see how it is carried out in real life and be more critical to see how there might barriers in providing treatment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4</a:t>
            </a:fld>
            <a:endParaRPr lang="en-GB"/>
          </a:p>
        </p:txBody>
      </p:sp>
    </p:spTree>
    <p:extLst>
      <p:ext uri="{BB962C8B-B14F-4D97-AF65-F5344CB8AC3E}">
        <p14:creationId xmlns:p14="http://schemas.microsoft.com/office/powerpoint/2010/main" val="1987053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recall the principles of mental capacity acts, especially the differences between the two acts </a:t>
            </a:r>
          </a:p>
        </p:txBody>
      </p:sp>
      <p:sp>
        <p:nvSpPr>
          <p:cNvPr id="4" name="Slide Number Placeholder 3"/>
          <p:cNvSpPr>
            <a:spLocks noGrp="1"/>
          </p:cNvSpPr>
          <p:nvPr>
            <p:ph type="sldNum" sz="quarter" idx="5"/>
          </p:nvPr>
        </p:nvSpPr>
        <p:spPr/>
        <p:txBody>
          <a:bodyPr/>
          <a:lstStyle/>
          <a:p>
            <a:fld id="{6FE79B9E-95E7-4821-888A-41867BB3968F}" type="slidenum">
              <a:rPr lang="en-GB" smtClean="0"/>
              <a:t>5</a:t>
            </a:fld>
            <a:endParaRPr lang="en-GB"/>
          </a:p>
        </p:txBody>
      </p:sp>
    </p:spTree>
    <p:extLst>
      <p:ext uri="{BB962C8B-B14F-4D97-AF65-F5344CB8AC3E}">
        <p14:creationId xmlns:p14="http://schemas.microsoft.com/office/powerpoint/2010/main" val="48911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6</a:t>
            </a:fld>
            <a:endParaRPr lang="en-GB"/>
          </a:p>
        </p:txBody>
      </p:sp>
    </p:spTree>
    <p:extLst>
      <p:ext uri="{BB962C8B-B14F-4D97-AF65-F5344CB8AC3E}">
        <p14:creationId xmlns:p14="http://schemas.microsoft.com/office/powerpoint/2010/main" val="527941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discourse you are hearing about rehabilitation? </a:t>
            </a:r>
          </a:p>
          <a:p>
            <a:endParaRPr lang="en-GB" dirty="0"/>
          </a:p>
          <a:p>
            <a:r>
              <a:rPr lang="en-GB" dirty="0"/>
              <a:t>Discussing the broad range of professionals involved in the multidiscipline team. </a:t>
            </a:r>
          </a:p>
          <a:p>
            <a:r>
              <a:rPr lang="en-GB" dirty="0"/>
              <a:t>A positive framework</a:t>
            </a:r>
          </a:p>
          <a:p>
            <a:endParaRPr lang="en-GB" dirty="0"/>
          </a:p>
          <a:p>
            <a:r>
              <a:rPr lang="en-GB" dirty="0"/>
              <a:t>Why did Mark repeatedly mention 'trust' and the importance for them to feel respected during recovering?  </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8</a:t>
            </a:fld>
            <a:endParaRPr lang="en-GB"/>
          </a:p>
        </p:txBody>
      </p:sp>
    </p:spTree>
    <p:extLst>
      <p:ext uri="{BB962C8B-B14F-4D97-AF65-F5344CB8AC3E}">
        <p14:creationId xmlns:p14="http://schemas.microsoft.com/office/powerpoint/2010/main" val="4070755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pPr marL="0" indent="0" algn="l">
              <a:buNone/>
            </a:pPr>
            <a:r>
              <a:rPr lang="en-GB" b="1" i="1" dirty="0"/>
              <a:t>1)Inpatient Rehabilitation- </a:t>
            </a:r>
            <a:r>
              <a:rPr lang="en-GB" dirty="0"/>
              <a:t>This service is provided when patients are first admitted to a rehabilitation service. Then a detailed assessment is conducted which will include patients  views and preferences.</a:t>
            </a:r>
          </a:p>
          <a:p>
            <a:pPr algn="l"/>
            <a:r>
              <a:rPr lang="en-GB" dirty="0"/>
              <a:t>The staff will also discuss a care plan with patients and confirm  sometimes with a carer or family members.</a:t>
            </a:r>
          </a:p>
          <a:p>
            <a:pPr marL="0" indent="0" algn="l">
              <a:buNone/>
            </a:pPr>
            <a:r>
              <a:rPr lang="en-GB" b="1" i="1" dirty="0"/>
              <a:t>2) Community Rehabilitation-</a:t>
            </a:r>
            <a:r>
              <a:rPr lang="en-GB" dirty="0"/>
              <a:t>These services support people who have made the move from a rehabilitation unit to some form of supported accommodation, but who require ongoing support with their day-to-day lives, both social and personal.</a:t>
            </a:r>
            <a:r>
              <a:rPr lang="en-GB" b="0" i="0" dirty="0">
                <a:solidFill>
                  <a:srgbClr val="666666"/>
                </a:solidFill>
                <a:effectLst/>
                <a:latin typeface="Montserrat"/>
              </a:rPr>
              <a:t> </a:t>
            </a:r>
          </a:p>
          <a:p>
            <a:pPr algn="l"/>
            <a:r>
              <a:rPr lang="en-GB" sz="1200" dirty="0"/>
              <a:t>The community support teams will continue the work of the rehabilitation unit. They will work with patients to update their care plan and make sure that it progresses. They will support patients with medication management, daily activities and also look after their domestic chores.</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9</a:t>
            </a:fld>
            <a:endParaRPr lang="en-GB"/>
          </a:p>
        </p:txBody>
      </p:sp>
    </p:spTree>
    <p:extLst>
      <p:ext uri="{BB962C8B-B14F-4D97-AF65-F5344CB8AC3E}">
        <p14:creationId xmlns:p14="http://schemas.microsoft.com/office/powerpoint/2010/main" val="2713795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11</a:t>
            </a:fld>
            <a:endParaRPr lang="en-GB"/>
          </a:p>
        </p:txBody>
      </p:sp>
    </p:spTree>
    <p:extLst>
      <p:ext uri="{BB962C8B-B14F-4D97-AF65-F5344CB8AC3E}">
        <p14:creationId xmlns:p14="http://schemas.microsoft.com/office/powerpoint/2010/main" val="4101085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https://youtu.be/7u4YEagO9WY?feature=shared</a:t>
            </a:r>
          </a:p>
          <a:p>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13</a:t>
            </a:fld>
            <a:endParaRPr lang="en-GB"/>
          </a:p>
        </p:txBody>
      </p:sp>
    </p:spTree>
    <p:extLst>
      <p:ext uri="{BB962C8B-B14F-4D97-AF65-F5344CB8AC3E}">
        <p14:creationId xmlns:p14="http://schemas.microsoft.com/office/powerpoint/2010/main" val="385276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 patients get better, they will be encouraged to spend more time in the community- to do some sport, have a social life, do a course, learn some skills for work, or to get a job.</a:t>
            </a:r>
          </a:p>
          <a:p>
            <a:endParaRPr lang="en-GB" dirty="0"/>
          </a:p>
          <a:p>
            <a:r>
              <a:rPr lang="en-GB" dirty="0">
                <a:hlinkClick r:id="rId3"/>
              </a:rPr>
              <a:t>rehab-enabling-recovery-for-people-with-complex-mental-health-needs.pdf (rcpsych.ac.uk)</a:t>
            </a:r>
          </a:p>
          <a:p>
            <a:endParaRPr lang="en-GB" dirty="0"/>
          </a:p>
          <a:p>
            <a:r>
              <a:rPr lang="en-GB" dirty="0"/>
              <a:t>Discussion about specific behaviours that indicate potential return to functioning level</a:t>
            </a:r>
          </a:p>
          <a:p>
            <a:r>
              <a:rPr lang="en-GB" dirty="0"/>
              <a:t>A holistic decision by the team </a:t>
            </a:r>
          </a:p>
          <a:p>
            <a:r>
              <a:rPr lang="en-GB" dirty="0"/>
              <a:t>A gradual process with small steps, supported by the involvement of local 3rd sector agencies </a:t>
            </a:r>
          </a:p>
          <a:p>
            <a:r>
              <a:rPr lang="en-GB" dirty="0"/>
              <a:t>Q1: able to engage with activities outside of the unit: shopping, volunteering (watch out for DBS and safeguarding), supporting local charities; attending regular psychical activities or social events  </a:t>
            </a:r>
          </a:p>
          <a:p>
            <a:endParaRPr lang="en-GB" dirty="0"/>
          </a:p>
          <a:p>
            <a:r>
              <a:rPr lang="en-GB" dirty="0"/>
              <a:t>Q2 Mind, charity shops, Arts &amp; Craft groups, shelters for homeless  </a:t>
            </a:r>
          </a:p>
        </p:txBody>
      </p:sp>
      <p:sp>
        <p:nvSpPr>
          <p:cNvPr id="4" name="Slide Number Placeholder 3"/>
          <p:cNvSpPr>
            <a:spLocks noGrp="1"/>
          </p:cNvSpPr>
          <p:nvPr>
            <p:ph type="sldNum" sz="quarter" idx="5"/>
          </p:nvPr>
        </p:nvSpPr>
        <p:spPr/>
        <p:txBody>
          <a:bodyPr/>
          <a:lstStyle/>
          <a:p>
            <a:fld id="{E14F4B47-C3AF-4526-8F28-7B4D8F0B8784}" type="slidenum">
              <a:rPr lang="en-GB" smtClean="0"/>
              <a:t>14</a:t>
            </a:fld>
            <a:endParaRPr lang="en-GB"/>
          </a:p>
        </p:txBody>
      </p:sp>
    </p:spTree>
    <p:extLst>
      <p:ext uri="{BB962C8B-B14F-4D97-AF65-F5344CB8AC3E}">
        <p14:creationId xmlns:p14="http://schemas.microsoft.com/office/powerpoint/2010/main" val="1933615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 joint report on mental health in-patient rehabilitation published in 2020</a:t>
            </a:r>
          </a:p>
          <a:p>
            <a:pPr marL="0" indent="0">
              <a:buNone/>
            </a:pPr>
            <a:r>
              <a:rPr lang="en-GB" dirty="0"/>
              <a:t>We will look at these challenges in more details</a:t>
            </a:r>
          </a:p>
          <a:p>
            <a:pPr marL="0" indent="0">
              <a:buNone/>
            </a:pPr>
            <a:endParaRPr lang="en-GB" dirty="0"/>
          </a:p>
          <a:p>
            <a:pPr marL="0" indent="0">
              <a:buNone/>
            </a:pPr>
            <a:r>
              <a:rPr lang="en-GB" dirty="0"/>
              <a:t>Students should find some of the issues relevant to their poster and report</a:t>
            </a:r>
          </a:p>
        </p:txBody>
      </p:sp>
      <p:sp>
        <p:nvSpPr>
          <p:cNvPr id="4" name="Slide Number Placeholder 3"/>
          <p:cNvSpPr>
            <a:spLocks noGrp="1"/>
          </p:cNvSpPr>
          <p:nvPr>
            <p:ph type="sldNum" sz="quarter" idx="5"/>
          </p:nvPr>
        </p:nvSpPr>
        <p:spPr/>
        <p:txBody>
          <a:bodyPr/>
          <a:lstStyle/>
          <a:p>
            <a:fld id="{6FE79B9E-95E7-4821-888A-41867BB3968F}" type="slidenum">
              <a:rPr lang="en-GB" smtClean="0"/>
              <a:t>15</a:t>
            </a:fld>
            <a:endParaRPr lang="en-GB"/>
          </a:p>
        </p:txBody>
      </p:sp>
    </p:spTree>
    <p:extLst>
      <p:ext uri="{BB962C8B-B14F-4D97-AF65-F5344CB8AC3E}">
        <p14:creationId xmlns:p14="http://schemas.microsoft.com/office/powerpoint/2010/main" val="1285770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found that 1,313 people had been placed more than a two-hour round trip from their home and, of those, 141 were placed in a unit that was a round trip of seven hours or more. This makes maintaining contact with loved ones at a vital time extremely challenging – both emotionally and in practical terms – and we have heard first-hand accounts of how psychologically dislocating out-of-area placements can be. </a:t>
            </a:r>
          </a:p>
          <a:p>
            <a:endParaRPr lang="en-GB" dirty="0"/>
          </a:p>
          <a:p>
            <a:r>
              <a:rPr lang="en-GB" dirty="0"/>
              <a:t>One mother told us about her son’s experience: “He was sent for care 30 miles away to a hospital in the middle of the countryside. It was the worst possible thing for him. He was the only young black man in the area, surrounded by countryside rather than the city buildings he had grown up with and felt comfortable around. It was a terrible thing having to drive all that way to see my son and to not know who I’d find when I got there. Being sent so far from home sent his paranoia through the roof, and he admitted to me that he had begun to feel suicidal.</a:t>
            </a:r>
          </a:p>
        </p:txBody>
      </p:sp>
      <p:sp>
        <p:nvSpPr>
          <p:cNvPr id="4" name="Slide Number Placeholder 3"/>
          <p:cNvSpPr>
            <a:spLocks noGrp="1"/>
          </p:cNvSpPr>
          <p:nvPr>
            <p:ph type="sldNum" sz="quarter" idx="5"/>
          </p:nvPr>
        </p:nvSpPr>
        <p:spPr/>
        <p:txBody>
          <a:bodyPr/>
          <a:lstStyle/>
          <a:p>
            <a:fld id="{6FE79B9E-95E7-4821-888A-41867BB3968F}" type="slidenum">
              <a:rPr lang="en-GB" smtClean="0"/>
              <a:t>16</a:t>
            </a:fld>
            <a:endParaRPr lang="en-GB"/>
          </a:p>
        </p:txBody>
      </p:sp>
    </p:spTree>
    <p:extLst>
      <p:ext uri="{BB962C8B-B14F-4D97-AF65-F5344CB8AC3E}">
        <p14:creationId xmlns:p14="http://schemas.microsoft.com/office/powerpoint/2010/main" val="2793429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Housing Federation has estimated a general shortfall of nearly 35,000 supported housing places in 2020/21 that will rise to 47,000 by 2024/25.8 </a:t>
            </a:r>
          </a:p>
        </p:txBody>
      </p:sp>
      <p:sp>
        <p:nvSpPr>
          <p:cNvPr id="4" name="Slide Number Placeholder 3"/>
          <p:cNvSpPr>
            <a:spLocks noGrp="1"/>
          </p:cNvSpPr>
          <p:nvPr>
            <p:ph type="sldNum" sz="quarter" idx="5"/>
          </p:nvPr>
        </p:nvSpPr>
        <p:spPr/>
        <p:txBody>
          <a:bodyPr/>
          <a:lstStyle/>
          <a:p>
            <a:fld id="{6FE79B9E-95E7-4821-888A-41867BB3968F}" type="slidenum">
              <a:rPr lang="en-GB" smtClean="0"/>
              <a:t>17</a:t>
            </a:fld>
            <a:endParaRPr lang="en-GB"/>
          </a:p>
        </p:txBody>
      </p:sp>
    </p:spTree>
    <p:extLst>
      <p:ext uri="{BB962C8B-B14F-4D97-AF65-F5344CB8AC3E}">
        <p14:creationId xmlns:p14="http://schemas.microsoft.com/office/powerpoint/2010/main" val="862378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recommendations </a:t>
            </a:r>
          </a:p>
        </p:txBody>
      </p:sp>
      <p:sp>
        <p:nvSpPr>
          <p:cNvPr id="4" name="Slide Number Placeholder 3"/>
          <p:cNvSpPr>
            <a:spLocks noGrp="1"/>
          </p:cNvSpPr>
          <p:nvPr>
            <p:ph type="sldNum" sz="quarter" idx="5"/>
          </p:nvPr>
        </p:nvSpPr>
        <p:spPr/>
        <p:txBody>
          <a:bodyPr/>
          <a:lstStyle/>
          <a:p>
            <a:fld id="{6FE79B9E-95E7-4821-888A-41867BB3968F}" type="slidenum">
              <a:rPr lang="en-GB" smtClean="0"/>
              <a:t>18</a:t>
            </a:fld>
            <a:endParaRPr lang="en-GB"/>
          </a:p>
        </p:txBody>
      </p:sp>
    </p:spTree>
    <p:extLst>
      <p:ext uri="{BB962C8B-B14F-4D97-AF65-F5344CB8AC3E}">
        <p14:creationId xmlns:p14="http://schemas.microsoft.com/office/powerpoint/2010/main" val="12462007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Rehabilitation is more of a medical model where the goal is to be symptoms free and to regain prior level of functioning</a:t>
            </a:r>
          </a:p>
          <a:p>
            <a:endParaRPr lang="en-GB" dirty="0"/>
          </a:p>
          <a:p>
            <a:r>
              <a:rPr lang="en-GB" dirty="0"/>
              <a:t>On the other hand, the recovery model is more individualistic and focuses more on the process, how best to live life fully with symptoms   </a:t>
            </a:r>
          </a:p>
        </p:txBody>
      </p:sp>
      <p:sp>
        <p:nvSpPr>
          <p:cNvPr id="4" name="Slide Number Placeholder 3"/>
          <p:cNvSpPr>
            <a:spLocks noGrp="1"/>
          </p:cNvSpPr>
          <p:nvPr>
            <p:ph type="sldNum" sz="quarter" idx="5"/>
          </p:nvPr>
        </p:nvSpPr>
        <p:spPr/>
        <p:txBody>
          <a:bodyPr/>
          <a:lstStyle/>
          <a:p>
            <a:fld id="{6FE79B9E-95E7-4821-888A-41867BB3968F}" type="slidenum">
              <a:rPr lang="en-GB" smtClean="0"/>
              <a:t>19</a:t>
            </a:fld>
            <a:endParaRPr lang="en-GB"/>
          </a:p>
        </p:txBody>
      </p:sp>
    </p:spTree>
    <p:extLst>
      <p:ext uri="{BB962C8B-B14F-4D97-AF65-F5344CB8AC3E}">
        <p14:creationId xmlns:p14="http://schemas.microsoft.com/office/powerpoint/2010/main" val="744033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Anthony’s notion of a recovery focused mental health movement is different from the medical model and it describes the trends of more community based provisions and ‘rehabilitating’ rather than ‘curing’ </a:t>
            </a:r>
          </a:p>
          <a:p>
            <a:endParaRPr lang="en-GB" dirty="0"/>
          </a:p>
          <a:p>
            <a:r>
              <a:rPr lang="en-GB" dirty="0"/>
              <a:t>This led to the social recovery model that acknowledges a cure with no symptom is unachievable, but living a meaningful live with the symptoms is achievement</a:t>
            </a:r>
          </a:p>
          <a:p>
            <a:endParaRPr lang="en-GB" dirty="0"/>
          </a:p>
          <a:p>
            <a:r>
              <a:rPr lang="en-GB" dirty="0"/>
              <a:t>Therefore, recovery and hope (not just for recovery but to actively contribute to society according to Marino, 2015 ) are what we should focus on in treatments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20</a:t>
            </a:fld>
            <a:endParaRPr lang="en-GB"/>
          </a:p>
        </p:txBody>
      </p:sp>
    </p:spTree>
    <p:extLst>
      <p:ext uri="{BB962C8B-B14F-4D97-AF65-F5344CB8AC3E}">
        <p14:creationId xmlns:p14="http://schemas.microsoft.com/office/powerpoint/2010/main" val="10102620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how recovery model differs from the medical model/rehabilitation </a:t>
            </a:r>
          </a:p>
          <a:p>
            <a:endParaRPr lang="en-GB" dirty="0"/>
          </a:p>
          <a:p>
            <a:r>
              <a:rPr lang="en-GB" dirty="0"/>
              <a:t>It is not possible to achieve symptoms free and regain the same level of functioning before the illness </a:t>
            </a:r>
            <a:r>
              <a:rPr lang="en-GB" dirty="0">
                <a:sym typeface="Wingdings" panose="05000000000000000000" pitchFamily="2" charset="2"/>
              </a:rPr>
              <a:t> recover from illness </a:t>
            </a:r>
          </a:p>
          <a:p>
            <a:endParaRPr lang="en-GB" dirty="0">
              <a:sym typeface="Wingdings" panose="05000000000000000000" pitchFamily="2" charset="2"/>
            </a:endParaRPr>
          </a:p>
          <a:p>
            <a:r>
              <a:rPr lang="en-GB" dirty="0">
                <a:sym typeface="Wingdings" panose="05000000000000000000" pitchFamily="2" charset="2"/>
              </a:rPr>
              <a:t>The recovery model has two layers: personal and social recovery </a:t>
            </a:r>
          </a:p>
          <a:p>
            <a:r>
              <a:rPr lang="en-GB" dirty="0">
                <a:sym typeface="Wingdings" panose="05000000000000000000" pitchFamily="2" charset="2"/>
              </a:rPr>
              <a:t>More holistic and more of a journey rather than getting to the destination.   </a:t>
            </a:r>
          </a:p>
          <a:p>
            <a:r>
              <a:rPr lang="en-GB" b="1" dirty="0">
                <a:solidFill>
                  <a:srgbClr val="FF0000"/>
                </a:solidFill>
                <a:sym typeface="Wingdings" panose="05000000000000000000" pitchFamily="2" charset="2"/>
              </a:rPr>
              <a:t>The end goal is to live a meaningful life with purpose and reconnect with society, restore lost skills and remediate deficits in functioning </a:t>
            </a:r>
          </a:p>
          <a:p>
            <a:r>
              <a:rPr lang="en-GB" dirty="0">
                <a:sym typeface="Wingdings" panose="05000000000000000000" pitchFamily="2" charset="2"/>
              </a:rPr>
              <a:t> </a:t>
            </a:r>
          </a:p>
          <a:p>
            <a:endParaRPr lang="en-GB" dirty="0">
              <a:sym typeface="Wingdings" panose="05000000000000000000" pitchFamily="2" charset="2"/>
            </a:endParaRPr>
          </a:p>
          <a:p>
            <a:endParaRPr lang="en-GB" dirty="0">
              <a:sym typeface="Wingdings" panose="05000000000000000000" pitchFamily="2" charset="2"/>
            </a:endParaRP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21</a:t>
            </a:fld>
            <a:endParaRPr lang="en-GB"/>
          </a:p>
        </p:txBody>
      </p:sp>
    </p:spTree>
    <p:extLst>
      <p:ext uri="{BB962C8B-B14F-4D97-AF65-F5344CB8AC3E}">
        <p14:creationId xmlns:p14="http://schemas.microsoft.com/office/powerpoint/2010/main" val="381429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scale national study </a:t>
            </a:r>
          </a:p>
          <a:p>
            <a:endParaRPr lang="en-GB" dirty="0"/>
          </a:p>
          <a:p>
            <a:r>
              <a:rPr lang="en-GB" dirty="0"/>
              <a:t>7 domains</a:t>
            </a:r>
          </a:p>
          <a:p>
            <a:endParaRPr lang="en-GB" dirty="0"/>
          </a:p>
          <a:p>
            <a:r>
              <a:rPr lang="en-GB" dirty="0"/>
              <a:t>Moving on to less supported accommodation.   </a:t>
            </a:r>
          </a:p>
          <a:p>
            <a:endParaRPr lang="en-GB" dirty="0"/>
          </a:p>
          <a:p>
            <a:r>
              <a:rPr lang="en-GB" dirty="0"/>
              <a:t>The recovery-based practice domain includes the degree to which the service promotes collaboration between staff and service users in care planning, involves service users in the running of the service, helps service users to gain independent living skills and holds a culture that embodies hope for service users to progress, which includes a maximum expected length of stay. T</a:t>
            </a:r>
          </a:p>
        </p:txBody>
      </p:sp>
      <p:sp>
        <p:nvSpPr>
          <p:cNvPr id="4" name="Slide Number Placeholder 3"/>
          <p:cNvSpPr>
            <a:spLocks noGrp="1"/>
          </p:cNvSpPr>
          <p:nvPr>
            <p:ph type="sldNum" sz="quarter" idx="5"/>
          </p:nvPr>
        </p:nvSpPr>
        <p:spPr/>
        <p:txBody>
          <a:bodyPr/>
          <a:lstStyle/>
          <a:p>
            <a:fld id="{6FE79B9E-95E7-4821-888A-41867BB3968F}" type="slidenum">
              <a:rPr lang="en-GB" smtClean="0"/>
              <a:t>23</a:t>
            </a:fld>
            <a:endParaRPr lang="en-GB"/>
          </a:p>
        </p:txBody>
      </p:sp>
    </p:spTree>
    <p:extLst>
      <p:ext uri="{BB962C8B-B14F-4D97-AF65-F5344CB8AC3E}">
        <p14:creationId xmlns:p14="http://schemas.microsoft.com/office/powerpoint/2010/main" val="532944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BF54-7EE1-85A2-2948-8955C2043A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2CB289-587B-3D27-6AA4-99F092762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344365-3B82-C5D7-872B-BF76E41FD981}"/>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DFEC8ACF-3B63-65E1-A6C8-A4168FFB1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6628B-EA26-9B17-EB4A-6C849C61704F}"/>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34870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0B38-A861-6BEA-5A6B-0D4458A626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5E69ED-25C6-35B1-4B6C-4322230EB4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B1A1CE-6247-FF8A-9F8D-1B6E634037A8}"/>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646AF020-A1CC-5D85-F34E-0197D07ECB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2A2D64-BC59-4BCB-DCA3-185D0BF82E8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8778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2E98F-52DD-03EC-D1E7-20C03FDF98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CFA88-A1BA-F974-384D-742AAA3808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93956-D77E-BEFA-2AF3-976CD4570BED}"/>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76D15A01-AFCE-EC30-B055-F88E70BDD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13BE5-590A-5EEC-554B-730ABAB97E7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716901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9383-2A62-A955-3A39-F35D3B1E7C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00B42-72F4-336C-BBB8-8DF196389E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4040E0-AE83-2D48-72E2-EABAD0C9E6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CEACC8-F182-9EB0-66D3-B6F3FE22C40F}"/>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6" name="Footer Placeholder 5">
            <a:extLst>
              <a:ext uri="{FF2B5EF4-FFF2-40B4-BE49-F238E27FC236}">
                <a16:creationId xmlns:a16="http://schemas.microsoft.com/office/drawing/2014/main" id="{EF6F81DF-3FD3-434D-93F4-02C214DA1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FADB3-B367-6CCB-D143-F084C39C34E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6363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7FB9-9D1E-4260-88CB-8040A7A50C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067B92-FE2B-A92A-C791-FD8976E29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71D3D0-28B2-7C39-8B0B-362915C0D2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FBC743-2472-C070-5CA5-6F0F69BBE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8816AE-5F05-A451-84AD-C50F3EAA86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38F52-27D8-82C3-BDB8-1012CB9B5B32}"/>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8" name="Footer Placeholder 7">
            <a:extLst>
              <a:ext uri="{FF2B5EF4-FFF2-40B4-BE49-F238E27FC236}">
                <a16:creationId xmlns:a16="http://schemas.microsoft.com/office/drawing/2014/main" id="{9D51AADB-F013-AEC4-6FF0-F5D3BEB54B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E1D151-EF7E-696E-CA55-F5608ACD97A2}"/>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0515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ADD35-78CA-1893-444D-3E1513A04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353162-8492-FB8C-2D41-C3F21FBF3A1C}"/>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4" name="Footer Placeholder 3">
            <a:extLst>
              <a:ext uri="{FF2B5EF4-FFF2-40B4-BE49-F238E27FC236}">
                <a16:creationId xmlns:a16="http://schemas.microsoft.com/office/drawing/2014/main" id="{4F1AD60E-5011-A163-FCE1-EC454F496F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80344-FE18-CA67-8D0A-F342CCC6189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38001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39932-DE0D-D359-BC55-A5015EC9AE0F}"/>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3" name="Footer Placeholder 2">
            <a:extLst>
              <a:ext uri="{FF2B5EF4-FFF2-40B4-BE49-F238E27FC236}">
                <a16:creationId xmlns:a16="http://schemas.microsoft.com/office/drawing/2014/main" id="{620F22BE-B482-1DC9-E29B-48304D7D5D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28A281-BA95-ADBF-5F67-4E3FA732E48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54267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BA5-73A4-52DD-4B05-D100A2438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C8476-3586-2FE9-3BEB-033E79E921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F7C3A8-79BB-AEF2-6CAF-4BC89508AD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A71AA-2065-D783-257C-4F065DD405FC}"/>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6" name="Footer Placeholder 5">
            <a:extLst>
              <a:ext uri="{FF2B5EF4-FFF2-40B4-BE49-F238E27FC236}">
                <a16:creationId xmlns:a16="http://schemas.microsoft.com/office/drawing/2014/main" id="{66EF5336-762D-384D-BFDB-CB1A2690F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3B6DEB-911B-C057-EE2C-79A77EA7ED35}"/>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31025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2A14-CC48-93CF-87B0-1E00027BD3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4F81B8-1E82-63B9-B9DB-1211B41D4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C2A440-CC95-ED7D-98FD-99334A063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52CBDE-6258-C7B7-6077-4DD8D2CE9D3D}"/>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6" name="Footer Placeholder 5">
            <a:extLst>
              <a:ext uri="{FF2B5EF4-FFF2-40B4-BE49-F238E27FC236}">
                <a16:creationId xmlns:a16="http://schemas.microsoft.com/office/drawing/2014/main" id="{DA0D0823-4A6F-1659-136A-7DBA91A6F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9B4764-677C-02DB-901D-92DA8DD3B70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764107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7C52-297A-CDF4-224F-347AF76E7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9347DC-D168-3682-6D32-D08E6ED27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1F3B2-3A75-BEB3-5ED7-AD2A5627FE2D}"/>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61FEC703-5E78-6455-D692-C9F7A3DA5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06403-94B6-D5F0-B929-A6329A0BB251}"/>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7090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C02CEB-5EBB-E5EF-A779-2228710018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BF4791-89C4-EBDE-8A69-1FE68B41CD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A54C9-13B6-3760-C882-FDC0D807E4C9}"/>
              </a:ext>
            </a:extLst>
          </p:cNvPr>
          <p:cNvSpPr>
            <a:spLocks noGrp="1"/>
          </p:cNvSpPr>
          <p:nvPr>
            <p:ph type="dt" sz="half" idx="10"/>
          </p:nvPr>
        </p:nvSpPr>
        <p:spPr/>
        <p:txBody>
          <a:body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B2937B28-FAE3-A683-595D-FA4AD13FE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CD379-C228-9B4E-4A51-D4934A80C41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9004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42222-68FF-D9E0-97C2-8A0A7D2D1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2D629-A6B7-AB0F-F842-DBC7C9F6B1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56D43-45C2-4C25-E4D5-DB035727E3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5EB78-05A1-476D-B841-BB09FA6881E3}" type="datetimeFigureOut">
              <a:rPr lang="en-GB" smtClean="0"/>
              <a:t>10/01/2025</a:t>
            </a:fld>
            <a:endParaRPr lang="en-GB"/>
          </a:p>
        </p:txBody>
      </p:sp>
      <p:sp>
        <p:nvSpPr>
          <p:cNvPr id="5" name="Footer Placeholder 4">
            <a:extLst>
              <a:ext uri="{FF2B5EF4-FFF2-40B4-BE49-F238E27FC236}">
                <a16:creationId xmlns:a16="http://schemas.microsoft.com/office/drawing/2014/main" id="{70B6776E-423C-23D2-4A51-737ADF005B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FF48C0-E424-6CB7-5BA2-42A1DB8372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1A6C06-2D5F-473B-AEF7-E209B0D9F284}" type="slidenum">
              <a:rPr lang="en-GB" smtClean="0"/>
              <a:t>‹#›</a:t>
            </a:fld>
            <a:endParaRPr lang="en-GB"/>
          </a:p>
        </p:txBody>
      </p:sp>
    </p:spTree>
    <p:extLst>
      <p:ext uri="{BB962C8B-B14F-4D97-AF65-F5344CB8AC3E}">
        <p14:creationId xmlns:p14="http://schemas.microsoft.com/office/powerpoint/2010/main" val="2250346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cpsych.ac.uk/docs/default-source/members/faculties/rehabilitation-and-social-psychiatry/in-sight-and-in-mind_rehab-report_25-2-20.pdf?sfvrsn=4180abab_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rawpixel.com/search/link" TargetMode="External"/><Relationship Id="rId4" Type="http://schemas.openxmlformats.org/officeDocument/2006/relationships/image" Target="../media/image3.1"/></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Rg9RsIQRzL8?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image/1050/free-photo-image-teamwork-team-fist" TargetMode="External"/><Relationship Id="rId2" Type="http://schemas.openxmlformats.org/officeDocument/2006/relationships/image" Target="../media/image7.1"/><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7u4YEagO9WY?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game-icons.net/1x1/delapouite/path-distanc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interacc.typepad.com/synthesis/education/"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18.jpg"/><Relationship Id="rId7" Type="http://schemas.openxmlformats.org/officeDocument/2006/relationships/diagramLayout" Target="../diagrams/layout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Data" Target="../diagrams/data9.xml"/><Relationship Id="rId5" Type="http://schemas.openxmlformats.org/officeDocument/2006/relationships/hyperlink" Target="https://creativecommons.org/licenses/by-sa/3.0/" TargetMode="External"/><Relationship Id="rId10" Type="http://schemas.microsoft.com/office/2007/relationships/diagramDrawing" Target="../diagrams/drawing9.xml"/><Relationship Id="rId4" Type="http://schemas.openxmlformats.org/officeDocument/2006/relationships/hyperlink" Target="https://www.thebluediamondgallery.com/wooden-tile/r/recovery.html" TargetMode="External"/><Relationship Id="rId9" Type="http://schemas.openxmlformats.org/officeDocument/2006/relationships/diagramColors" Target="../diagrams/colors9.xml"/></Relationships>
</file>

<file path=ppt/slides/_rels/slide22.xml.rels><?xml version="1.0" encoding="UTF-8" standalone="yes"?>
<Relationships xmlns="http://schemas.openxmlformats.org/package/2006/relationships"><Relationship Id="rId3" Type="http://schemas.openxmlformats.org/officeDocument/2006/relationships/hyperlink" Target="https://asiamd.com/tag/service-quality/"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asiamd.com/tag/service-quality/"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hyperlink" Target="https://www.rethink.org/advice-and-information/living-with-mental-illness/treatment-and-support/recovery-and-mental-illness/" TargetMode="External"/><Relationship Id="rId1" Type="http://schemas.openxmlformats.org/officeDocument/2006/relationships/slideLayout" Target="../slideLayouts/slideLayout2.xml"/><Relationship Id="rId4" Type="http://schemas.openxmlformats.org/officeDocument/2006/relationships/hyperlink" Target="https://pixabay.com/illustrations/question-mark-question-girl-5676782/"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144380"/>
            <a:ext cx="6001871"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r>
              <a:rPr lang="en-GB" sz="3100" dirty="0">
                <a:latin typeface="+mn-lt"/>
              </a:rPr>
              <a:t>Week 5</a:t>
            </a:r>
            <a:br>
              <a:rPr lang="en-GB" sz="3100" dirty="0">
                <a:latin typeface="+mn-lt"/>
              </a:rPr>
            </a:br>
            <a:r>
              <a:rPr lang="en-GB" sz="3100" b="1" i="0" dirty="0">
                <a:effectLst/>
              </a:rPr>
              <a:t>Rehabilitation</a:t>
            </a:r>
            <a:r>
              <a:rPr lang="en-GB" sz="3100" b="1" dirty="0"/>
              <a:t> and </a:t>
            </a:r>
            <a:br>
              <a:rPr lang="en-GB" sz="3100" b="1" i="0" dirty="0">
                <a:effectLst/>
              </a:rPr>
            </a:br>
            <a:r>
              <a:rPr lang="en-GB" sz="3100" b="1" dirty="0"/>
              <a:t>Feeding and Eating</a:t>
            </a:r>
            <a:r>
              <a:rPr lang="en-GB" sz="3100" b="1" i="0" dirty="0">
                <a:effectLst/>
              </a:rPr>
              <a:t> Disorders</a:t>
            </a:r>
            <a:br>
              <a:rPr lang="en-GB" sz="3100" dirty="0">
                <a:latin typeface="+mn-lt"/>
              </a:rPr>
            </a:br>
            <a:r>
              <a:rPr lang="en-GB" sz="3100" dirty="0">
                <a:latin typeface="+mn-lt"/>
              </a:rPr>
              <a:t>October 2024</a:t>
            </a: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747456" y="311568"/>
            <a:ext cx="5444544" cy="3742762"/>
          </a:xfrm>
        </p:spPr>
        <p:txBody>
          <a:bodyPr vert="horz" lIns="91440" tIns="45720" rIns="91440" bIns="45720" rtlCol="0">
            <a:normAutofit/>
          </a:bodyPr>
          <a:lstStyle/>
          <a:p>
            <a:pPr indent="-228600">
              <a:buFont typeface="Arial" panose="020B0604020202020204" pitchFamily="34" charset="0"/>
              <a:buChar char="•"/>
            </a:pPr>
            <a:r>
              <a:rPr lang="en-US" sz="3600" b="1" dirty="0"/>
              <a:t>Mental health rehabilitation</a:t>
            </a:r>
          </a:p>
          <a:p>
            <a:pPr indent="-228600">
              <a:buFont typeface="Arial" panose="020B0604020202020204" pitchFamily="34" charset="0"/>
              <a:buChar char="•"/>
            </a:pPr>
            <a:r>
              <a:rPr lang="en-US" sz="3600" b="1" dirty="0"/>
              <a:t>Recovery model</a:t>
            </a:r>
          </a:p>
          <a:p>
            <a:pPr indent="-228600">
              <a:buFont typeface="Arial" panose="020B0604020202020204" pitchFamily="34" charset="0"/>
              <a:buChar char="•"/>
            </a:pPr>
            <a:r>
              <a:rPr lang="en-US" sz="3600" b="1" dirty="0"/>
              <a:t>Feeding and eating disorders </a:t>
            </a:r>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Mental Health Rehabilitation </a:t>
            </a:r>
          </a:p>
        </p:txBody>
      </p:sp>
      <p:sp>
        <p:nvSpPr>
          <p:cNvPr id="7" name="Content Placeholder 6">
            <a:extLst>
              <a:ext uri="{FF2B5EF4-FFF2-40B4-BE49-F238E27FC236}">
                <a16:creationId xmlns:a16="http://schemas.microsoft.com/office/drawing/2014/main" id="{6E4E04DC-D134-F912-065E-FAF6F9611090}"/>
              </a:ext>
            </a:extLst>
          </p:cNvPr>
          <p:cNvSpPr>
            <a:spLocks noGrp="1"/>
          </p:cNvSpPr>
          <p:nvPr>
            <p:ph idx="1"/>
          </p:nvPr>
        </p:nvSpPr>
        <p:spPr>
          <a:xfrm>
            <a:off x="838200" y="2518293"/>
            <a:ext cx="10515600" cy="4147978"/>
          </a:xfrm>
        </p:spPr>
        <p:txBody>
          <a:bodyPr>
            <a:normAutofit fontScale="92500" lnSpcReduction="10000"/>
          </a:bodyPr>
          <a:lstStyle/>
          <a:p>
            <a:pPr lvl="0"/>
            <a:r>
              <a:rPr lang="en-GB" sz="3600" dirty="0"/>
              <a:t>Help people to recover from complex and chronic mental health conditions </a:t>
            </a:r>
            <a:endParaRPr lang="en-US" sz="3600" dirty="0"/>
          </a:p>
          <a:p>
            <a:pPr lvl="0"/>
            <a:r>
              <a:rPr lang="en-GB" sz="3600" dirty="0"/>
              <a:t>Treatment and rehabilitation can be either in-patient or community based. </a:t>
            </a:r>
            <a:endParaRPr lang="en-US" sz="3600" dirty="0"/>
          </a:p>
          <a:p>
            <a:pPr lvl="0"/>
            <a:r>
              <a:rPr lang="en-GB" sz="3600" dirty="0"/>
              <a:t>Predominately (about 80%) individuals with psychosis including </a:t>
            </a:r>
            <a:r>
              <a:rPr lang="en-GB" sz="3600" i="0" dirty="0"/>
              <a:t>primary diagnosis of schizophrenia, schizoaffective disorder, bipolar disorder or other psychosis</a:t>
            </a:r>
            <a:r>
              <a:rPr lang="en-GB" sz="3600" dirty="0"/>
              <a:t> (Dalton-Locke et al., 2021; Getting It Right First Time, 2018; National Health Services, n.d.) </a:t>
            </a:r>
            <a:endParaRPr lang="en-US" sz="3600" dirty="0"/>
          </a:p>
          <a:p>
            <a:endParaRPr lang="en-GB" dirty="0"/>
          </a:p>
        </p:txBody>
      </p:sp>
    </p:spTree>
    <p:extLst>
      <p:ext uri="{BB962C8B-B14F-4D97-AF65-F5344CB8AC3E}">
        <p14:creationId xmlns:p14="http://schemas.microsoft.com/office/powerpoint/2010/main" val="98738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D9602-42B6-DED1-168D-98EC5BEBEAEA}"/>
              </a:ext>
            </a:extLst>
          </p:cNvPr>
          <p:cNvSpPr>
            <a:spLocks noGrp="1"/>
          </p:cNvSpPr>
          <p:nvPr>
            <p:ph type="title"/>
          </p:nvPr>
        </p:nvSpPr>
        <p:spPr>
          <a:xfrm>
            <a:off x="707923" y="502020"/>
            <a:ext cx="5752189" cy="1642970"/>
          </a:xfrm>
        </p:spPr>
        <p:txBody>
          <a:bodyPr anchor="b">
            <a:normAutofit/>
          </a:bodyPr>
          <a:lstStyle/>
          <a:p>
            <a:r>
              <a:rPr lang="en-GB" sz="4000" b="1" dirty="0"/>
              <a:t>Who need Mental Health Rehabilitation? </a:t>
            </a:r>
          </a:p>
        </p:txBody>
      </p:sp>
      <p:sp>
        <p:nvSpPr>
          <p:cNvPr id="3" name="Content Placeholder 2">
            <a:extLst>
              <a:ext uri="{FF2B5EF4-FFF2-40B4-BE49-F238E27FC236}">
                <a16:creationId xmlns:a16="http://schemas.microsoft.com/office/drawing/2014/main" id="{80594D03-96AB-9F67-F622-19256BB8AD4D}"/>
              </a:ext>
            </a:extLst>
          </p:cNvPr>
          <p:cNvSpPr>
            <a:spLocks noGrp="1"/>
          </p:cNvSpPr>
          <p:nvPr>
            <p:ph idx="1"/>
          </p:nvPr>
        </p:nvSpPr>
        <p:spPr>
          <a:xfrm>
            <a:off x="457201" y="2405894"/>
            <a:ext cx="6002912" cy="3535083"/>
          </a:xfrm>
        </p:spPr>
        <p:txBody>
          <a:bodyPr anchor="t">
            <a:noAutofit/>
          </a:bodyPr>
          <a:lstStyle/>
          <a:p>
            <a:r>
              <a:rPr lang="en-GB" dirty="0"/>
              <a:t>Read pp. 5-6 in </a:t>
            </a:r>
            <a:r>
              <a:rPr lang="en-GB" dirty="0">
                <a:hlinkClick r:id="rId3"/>
              </a:rPr>
              <a:t>in-sight-and-in-mind_rehab-report_25-2-20.pdf (rcpsych.ac.uk)</a:t>
            </a:r>
            <a:r>
              <a:rPr lang="en-GB" dirty="0"/>
              <a:t>  to answer this question</a:t>
            </a:r>
          </a:p>
          <a:p>
            <a:endParaRPr lang="en-GB" dirty="0"/>
          </a:p>
          <a:p>
            <a:pPr marL="0" indent="0">
              <a:buNone/>
            </a:pPr>
            <a:endParaRPr lang="en-GB" dirty="0"/>
          </a:p>
          <a:p>
            <a:r>
              <a:rPr lang="en-GB" dirty="0"/>
              <a:t>The diagram on p. 6 is helpful to explain the processes involved</a:t>
            </a:r>
          </a:p>
          <a:p>
            <a:pPr lvl="1"/>
            <a:r>
              <a:rPr lang="en-GB" sz="2800" dirty="0"/>
              <a:t>What do you think of the two paths marked in red? </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holding a sign&#10;&#10;Description automatically generated">
            <a:extLst>
              <a:ext uri="{FF2B5EF4-FFF2-40B4-BE49-F238E27FC236}">
                <a16:creationId xmlns:a16="http://schemas.microsoft.com/office/drawing/2014/main" id="{926A877F-3117-FF96-C7AF-7BA6D5222CB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75967" y="1776734"/>
            <a:ext cx="4170530" cy="3336424"/>
          </a:xfrm>
          <a:prstGeom prst="rect">
            <a:avLst/>
          </a:prstGeom>
        </p:spPr>
      </p:pic>
    </p:spTree>
    <p:extLst>
      <p:ext uri="{BB962C8B-B14F-4D97-AF65-F5344CB8AC3E}">
        <p14:creationId xmlns:p14="http://schemas.microsoft.com/office/powerpoint/2010/main" val="950263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761802" y="350196"/>
            <a:ext cx="11430198" cy="1159290"/>
          </a:xfrm>
        </p:spPr>
        <p:txBody>
          <a:bodyPr anchor="ctr">
            <a:normAutofit/>
          </a:bodyPr>
          <a:lstStyle/>
          <a:p>
            <a:r>
              <a:rPr lang="en-GB" sz="4000" b="1" dirty="0"/>
              <a:t>When are people referred to rehabilitation service?</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185738" y="1349829"/>
            <a:ext cx="7743825" cy="5858367"/>
          </a:xfrm>
        </p:spPr>
        <p:txBody>
          <a:bodyPr anchor="ctr">
            <a:normAutofit/>
          </a:bodyPr>
          <a:lstStyle/>
          <a:p>
            <a:r>
              <a:rPr lang="en-GB" sz="2400" dirty="0"/>
              <a:t>The structured environment and intensive therapeutic programmes that are available on a rehabilitation unit are very useful for anyone living with complex, severe or chronic mental illnesses.  </a:t>
            </a:r>
          </a:p>
          <a:p>
            <a:pPr lvl="1"/>
            <a:r>
              <a:rPr lang="en-GB" dirty="0"/>
              <a:t>Suggested for those who usually have had several hospital admissions or are suffering from mental health problems for a few years. </a:t>
            </a:r>
          </a:p>
          <a:p>
            <a:pPr lvl="1"/>
            <a:r>
              <a:rPr lang="en-GB" dirty="0"/>
              <a:t>Can also sometimes be helpful if an individual is trying to get over a first episode of illness.</a:t>
            </a:r>
          </a:p>
          <a:p>
            <a:pPr lvl="1"/>
            <a:r>
              <a:rPr lang="en-GB" dirty="0"/>
              <a:t>Also helpful when moving to a placement with less support and supervision</a:t>
            </a:r>
          </a:p>
          <a:p>
            <a:pPr lvl="2"/>
            <a:r>
              <a:rPr lang="en-GB" sz="2400" dirty="0"/>
              <a:t>Such as leaving a forensic or secure service or when moving from residential care to a more independent home in the community.</a:t>
            </a:r>
          </a:p>
          <a:p>
            <a:pPr marL="0" indent="0">
              <a:buNone/>
            </a:pPr>
            <a:endParaRPr lang="en-GB" sz="1400" dirty="0"/>
          </a:p>
        </p:txBody>
      </p:sp>
      <p:pic>
        <p:nvPicPr>
          <p:cNvPr id="5" name="Picture 4" descr="Open doors">
            <a:extLst>
              <a:ext uri="{FF2B5EF4-FFF2-40B4-BE49-F238E27FC236}">
                <a16:creationId xmlns:a16="http://schemas.microsoft.com/office/drawing/2014/main" id="{CBB22F01-3266-6503-D2E6-F71EABE917AC}"/>
              </a:ext>
            </a:extLst>
          </p:cNvPr>
          <p:cNvPicPr>
            <a:picLocks noChangeAspect="1"/>
          </p:cNvPicPr>
          <p:nvPr/>
        </p:nvPicPr>
        <p:blipFill>
          <a:blip r:embed="rId3"/>
          <a:srcRect l="33998" r="6601" b="-2"/>
          <a:stretch/>
        </p:blipFill>
        <p:spPr>
          <a:xfrm>
            <a:off x="8123447" y="2157413"/>
            <a:ext cx="4068551" cy="4572001"/>
          </a:xfrm>
          <a:prstGeom prst="rect">
            <a:avLst/>
          </a:prstGeom>
        </p:spPr>
      </p:pic>
      <p:sp>
        <p:nvSpPr>
          <p:cNvPr id="4" name="TextBox 3">
            <a:extLst>
              <a:ext uri="{FF2B5EF4-FFF2-40B4-BE49-F238E27FC236}">
                <a16:creationId xmlns:a16="http://schemas.microsoft.com/office/drawing/2014/main" id="{1D14333E-4894-FFBF-8865-1FCD5199580D}"/>
              </a:ext>
            </a:extLst>
          </p:cNvPr>
          <p:cNvSpPr txBox="1"/>
          <p:nvPr/>
        </p:nvSpPr>
        <p:spPr>
          <a:xfrm>
            <a:off x="8220389" y="4631025"/>
            <a:ext cx="4068551" cy="2062103"/>
          </a:xfrm>
          <a:prstGeom prst="rect">
            <a:avLst/>
          </a:prstGeom>
          <a:noFill/>
        </p:spPr>
        <p:txBody>
          <a:bodyPr wrap="square" rtlCol="0">
            <a:spAutoFit/>
          </a:bodyPr>
          <a:lstStyle/>
          <a:p>
            <a:r>
              <a:rPr lang="en-GB" sz="3200" b="1" dirty="0"/>
              <a:t>Remember the principles of the Mental Capacity Acts ? </a:t>
            </a:r>
          </a:p>
        </p:txBody>
      </p:sp>
    </p:spTree>
    <p:extLst>
      <p:ext uri="{BB962C8B-B14F-4D97-AF65-F5344CB8AC3E}">
        <p14:creationId xmlns:p14="http://schemas.microsoft.com/office/powerpoint/2010/main" val="984382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16A7FA-1A28-B98E-3A95-9BF227362EDF}"/>
              </a:ext>
            </a:extLst>
          </p:cNvPr>
          <p:cNvSpPr>
            <a:spLocks noGrp="1"/>
          </p:cNvSpPr>
          <p:nvPr>
            <p:ph idx="1"/>
          </p:nvPr>
        </p:nvSpPr>
        <p:spPr>
          <a:xfrm>
            <a:off x="0" y="577395"/>
            <a:ext cx="4332062" cy="5387975"/>
          </a:xfrm>
        </p:spPr>
        <p:txBody>
          <a:bodyPr>
            <a:normAutofit lnSpcReduction="10000"/>
          </a:bodyPr>
          <a:lstStyle/>
          <a:p>
            <a:r>
              <a:rPr lang="en-GB" dirty="0"/>
              <a:t>3,500 living in beds in England and around 100,000 in accommodation (National Health Services, n.d.)</a:t>
            </a:r>
          </a:p>
          <a:p>
            <a:pPr lvl="1"/>
            <a:r>
              <a:rPr lang="en-GB" dirty="0"/>
              <a:t>Medications not worked well and cognition being affected such as concentration, motivation and ability to organise.</a:t>
            </a:r>
          </a:p>
          <a:p>
            <a:pPr lvl="1"/>
            <a:r>
              <a:rPr lang="en-GB" sz="2400" dirty="0"/>
              <a:t>Struggle to manage everyday activities like self-care, budgeting, shopping, cooking, managing finances etc. </a:t>
            </a:r>
          </a:p>
          <a:p>
            <a:pPr marL="0" indent="0">
              <a:buNone/>
            </a:pPr>
            <a:endParaRPr lang="en-GB" dirty="0"/>
          </a:p>
          <a:p>
            <a:pPr lvl="1"/>
            <a:endParaRPr lang="en-GB" dirty="0"/>
          </a:p>
          <a:p>
            <a:pPr lvl="1"/>
            <a:endParaRPr lang="en-GB" dirty="0"/>
          </a:p>
          <a:p>
            <a:pPr lvl="1"/>
            <a:endParaRPr lang="en-GB" dirty="0"/>
          </a:p>
          <a:p>
            <a:endParaRPr lang="en-GB" dirty="0"/>
          </a:p>
        </p:txBody>
      </p:sp>
      <p:graphicFrame>
        <p:nvGraphicFramePr>
          <p:cNvPr id="6" name="Content Placeholder 4">
            <a:extLst>
              <a:ext uri="{FF2B5EF4-FFF2-40B4-BE49-F238E27FC236}">
                <a16:creationId xmlns:a16="http://schemas.microsoft.com/office/drawing/2014/main" id="{37D768BD-D617-FD00-72AA-55EFF8BBF89D}"/>
              </a:ext>
            </a:extLst>
          </p:cNvPr>
          <p:cNvGraphicFramePr>
            <a:graphicFrameLocks/>
          </p:cNvGraphicFramePr>
          <p:nvPr>
            <p:extLst>
              <p:ext uri="{D42A27DB-BD31-4B8C-83A1-F6EECF244321}">
                <p14:modId xmlns:p14="http://schemas.microsoft.com/office/powerpoint/2010/main" val="2715631785"/>
              </p:ext>
            </p:extLst>
          </p:nvPr>
        </p:nvGraphicFramePr>
        <p:xfrm>
          <a:off x="4332062" y="-687177"/>
          <a:ext cx="7497081" cy="8713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3826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a:xfrm>
            <a:off x="954315" y="-8255"/>
            <a:ext cx="10515600" cy="1325563"/>
          </a:xfrm>
        </p:spPr>
        <p:txBody>
          <a:bodyPr/>
          <a:lstStyle/>
          <a:p>
            <a:r>
              <a:rPr lang="en-GB" dirty="0"/>
              <a:t>Aims of mental health rehabilitation </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a:bodyPr>
          <a:lstStyle/>
          <a:p>
            <a:pPr algn="l"/>
            <a:endParaRPr lang="en-GB" dirty="0"/>
          </a:p>
          <a:p>
            <a:pPr algn="l"/>
            <a:endParaRPr lang="en-GB" dirty="0"/>
          </a:p>
        </p:txBody>
      </p:sp>
      <p:graphicFrame>
        <p:nvGraphicFramePr>
          <p:cNvPr id="4" name="Diagram 3">
            <a:extLst>
              <a:ext uri="{FF2B5EF4-FFF2-40B4-BE49-F238E27FC236}">
                <a16:creationId xmlns:a16="http://schemas.microsoft.com/office/drawing/2014/main" id="{54EB8203-BC2F-0893-58C6-3A7BA460110C}"/>
              </a:ext>
            </a:extLst>
          </p:cNvPr>
          <p:cNvGraphicFramePr/>
          <p:nvPr>
            <p:extLst>
              <p:ext uri="{D42A27DB-BD31-4B8C-83A1-F6EECF244321}">
                <p14:modId xmlns:p14="http://schemas.microsoft.com/office/powerpoint/2010/main" val="4267096642"/>
              </p:ext>
            </p:extLst>
          </p:nvPr>
        </p:nvGraphicFramePr>
        <p:xfrm>
          <a:off x="599440" y="1171544"/>
          <a:ext cx="1017016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2498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C35FFBC-95FA-3A36-9F49-C52818D0287E}"/>
              </a:ext>
            </a:extLst>
          </p:cNvPr>
          <p:cNvSpPr>
            <a:spLocks noGrp="1"/>
          </p:cNvSpPr>
          <p:nvPr>
            <p:ph type="title"/>
          </p:nvPr>
        </p:nvSpPr>
        <p:spPr>
          <a:xfrm>
            <a:off x="699713" y="5490971"/>
            <a:ext cx="10544550" cy="1159200"/>
          </a:xfrm>
        </p:spPr>
        <p:txBody>
          <a:bodyPr vert="horz" lIns="91440" tIns="45720" rIns="91440" bIns="45720" rtlCol="0" anchor="ctr">
            <a:noAutofit/>
          </a:bodyPr>
          <a:lstStyle/>
          <a:p>
            <a:r>
              <a:rPr lang="en-US" sz="3200" kern="1200" dirty="0">
                <a:solidFill>
                  <a:srgbClr val="FFFFFF"/>
                </a:solidFill>
                <a:latin typeface="+mj-lt"/>
                <a:ea typeface="+mj-ea"/>
                <a:cs typeface="+mj-cs"/>
              </a:rPr>
              <a:t>How many different professionals featured in this video?</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What is the main sense about mental health you got from </a:t>
            </a:r>
            <a:r>
              <a:rPr lang="en-US" sz="3200" dirty="0">
                <a:solidFill>
                  <a:srgbClr val="FFFFFF"/>
                </a:solidFill>
              </a:rPr>
              <a:t>this</a:t>
            </a:r>
            <a:r>
              <a:rPr lang="en-US" sz="3200" kern="1200" dirty="0">
                <a:solidFill>
                  <a:srgbClr val="FFFFFF"/>
                </a:solidFill>
                <a:latin typeface="+mj-lt"/>
                <a:ea typeface="+mj-ea"/>
                <a:cs typeface="+mj-cs"/>
              </a:rPr>
              <a:t>? </a:t>
            </a:r>
          </a:p>
        </p:txBody>
      </p:sp>
      <p:pic>
        <p:nvPicPr>
          <p:cNvPr id="4" name="Online Media 3" title="NHS Frontline: Mental Health Rehabilitation | NHS">
            <a:hlinkClick r:id="" action="ppaction://media"/>
            <a:extLst>
              <a:ext uri="{FF2B5EF4-FFF2-40B4-BE49-F238E27FC236}">
                <a16:creationId xmlns:a16="http://schemas.microsoft.com/office/drawing/2014/main" id="{E1077D1B-FB8A-69D3-FDDA-F6AAD0D352C0}"/>
              </a:ext>
            </a:extLst>
          </p:cNvPr>
          <p:cNvPicPr>
            <a:picLocks noGrp="1" noRot="1" noChangeAspect="1"/>
          </p:cNvPicPr>
          <p:nvPr>
            <p:ph idx="1"/>
            <a:videoFile r:link="rId1"/>
          </p:nvPr>
        </p:nvPicPr>
        <p:blipFill>
          <a:blip r:embed="rId4"/>
          <a:stretch>
            <a:fillRect/>
          </a:stretch>
        </p:blipFill>
        <p:spPr>
          <a:xfrm>
            <a:off x="2143094" y="390832"/>
            <a:ext cx="7998431" cy="4519114"/>
          </a:xfrm>
          <a:prstGeom prst="rect">
            <a:avLst/>
          </a:prstGeom>
        </p:spPr>
      </p:pic>
    </p:spTree>
    <p:extLst>
      <p:ext uri="{BB962C8B-B14F-4D97-AF65-F5344CB8AC3E}">
        <p14:creationId xmlns:p14="http://schemas.microsoft.com/office/powerpoint/2010/main" val="25027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a:xfrm>
            <a:off x="1371599" y="294538"/>
            <a:ext cx="9895951" cy="1033669"/>
          </a:xfrm>
        </p:spPr>
        <p:txBody>
          <a:bodyPr>
            <a:noAutofit/>
          </a:bodyPr>
          <a:lstStyle/>
          <a:p>
            <a:r>
              <a:rPr lang="en-GB" dirty="0">
                <a:solidFill>
                  <a:srgbClr val="FFFFFF"/>
                </a:solidFill>
              </a:rPr>
              <a:t>Mental Health Rehabilitation Services</a:t>
            </a:r>
          </a:p>
        </p:txBody>
      </p:sp>
      <p:sp>
        <p:nvSpPr>
          <p:cNvPr id="3" name="Content Placeholder 2">
            <a:extLst>
              <a:ext uri="{FF2B5EF4-FFF2-40B4-BE49-F238E27FC236}">
                <a16:creationId xmlns:a16="http://schemas.microsoft.com/office/drawing/2014/main" id="{12E78727-5E0D-48AD-AD2B-EFF93E4238A0}"/>
              </a:ext>
            </a:extLst>
          </p:cNvPr>
          <p:cNvSpPr>
            <a:spLocks noGrp="1"/>
          </p:cNvSpPr>
          <p:nvPr>
            <p:ph idx="1"/>
          </p:nvPr>
        </p:nvSpPr>
        <p:spPr>
          <a:xfrm>
            <a:off x="757238" y="1891970"/>
            <a:ext cx="10396535" cy="4834341"/>
          </a:xfrm>
        </p:spPr>
        <p:txBody>
          <a:bodyPr anchor="ctr">
            <a:normAutofit/>
          </a:bodyPr>
          <a:lstStyle/>
          <a:p>
            <a:r>
              <a:rPr lang="en-GB" sz="3000" dirty="0"/>
              <a:t>The rehabilitation team includes psychiatrists, nurses, occupational therapists, psychologists and social workers.</a:t>
            </a:r>
          </a:p>
          <a:p>
            <a:pPr lvl="1">
              <a:buFont typeface="Arial" panose="020B0604020202020204" pitchFamily="34" charset="0"/>
              <a:buChar char="•"/>
            </a:pPr>
            <a:r>
              <a:rPr lang="en-GB" sz="3000" dirty="0"/>
              <a:t>In the UK, just over half mental health rehabilitation units are based in the community with the rest based in hospital sites (In-patient Rehabilitation).</a:t>
            </a:r>
          </a:p>
          <a:p>
            <a:pPr lvl="1">
              <a:buFont typeface="Arial" panose="020B0604020202020204" pitchFamily="34" charset="0"/>
              <a:buChar char="•"/>
            </a:pPr>
            <a:r>
              <a:rPr lang="en-GB" sz="3000" dirty="0"/>
              <a:t>Placements are usually for months or years till the patients feel more confident and their condition improved.</a:t>
            </a:r>
          </a:p>
          <a:p>
            <a:pPr>
              <a:buFont typeface="Arial" panose="020B0604020202020204" pitchFamily="34" charset="0"/>
              <a:buChar char="•"/>
            </a:pPr>
            <a:r>
              <a:rPr lang="en-GB" sz="3000" dirty="0"/>
              <a:t>These services assist one to recover, while accepting that some individuals may still have serious difficulties that need continuing help and support (RCP, 2019)</a:t>
            </a:r>
          </a:p>
          <a:p>
            <a:endParaRPr lang="en-GB" sz="2000" dirty="0"/>
          </a:p>
        </p:txBody>
      </p:sp>
    </p:spTree>
    <p:extLst>
      <p:ext uri="{BB962C8B-B14F-4D97-AF65-F5344CB8AC3E}">
        <p14:creationId xmlns:p14="http://schemas.microsoft.com/office/powerpoint/2010/main" val="1147921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DEA021F-84D8-B57F-DD40-8696FDB356B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a:xfrm>
            <a:off x="838200" y="365125"/>
            <a:ext cx="10515600" cy="1325563"/>
          </a:xfrm>
        </p:spPr>
        <p:txBody>
          <a:bodyPr>
            <a:normAutofit/>
          </a:bodyPr>
          <a:lstStyle/>
          <a:p>
            <a:r>
              <a:rPr lang="en-GB" dirty="0"/>
              <a:t>Role of Rehabilitation psychiatrists and psychologists </a:t>
            </a:r>
          </a:p>
        </p:txBody>
      </p:sp>
      <p:graphicFrame>
        <p:nvGraphicFramePr>
          <p:cNvPr id="5" name="Content Placeholder 2">
            <a:extLst>
              <a:ext uri="{FF2B5EF4-FFF2-40B4-BE49-F238E27FC236}">
                <a16:creationId xmlns:a16="http://schemas.microsoft.com/office/drawing/2014/main" id="{1D751053-9651-D3C1-8D11-9692643273B3}"/>
              </a:ext>
            </a:extLst>
          </p:cNvPr>
          <p:cNvGraphicFramePr>
            <a:graphicFrameLocks noGrp="1"/>
          </p:cNvGraphicFramePr>
          <p:nvPr>
            <p:ph idx="1"/>
            <p:extLst>
              <p:ext uri="{D42A27DB-BD31-4B8C-83A1-F6EECF244321}">
                <p14:modId xmlns:p14="http://schemas.microsoft.com/office/powerpoint/2010/main" val="955590367"/>
              </p:ext>
            </p:extLst>
          </p:nvPr>
        </p:nvGraphicFramePr>
        <p:xfrm>
          <a:off x="247650" y="0"/>
          <a:ext cx="11944330" cy="8615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8268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a:xfrm>
            <a:off x="609600" y="197767"/>
            <a:ext cx="10972800" cy="1143000"/>
          </a:xfrm>
        </p:spPr>
        <p:txBody>
          <a:bodyPr/>
          <a:lstStyle/>
          <a:p>
            <a:r>
              <a:rPr lang="en-GB" dirty="0"/>
              <a:t>Support and Treatments Available </a:t>
            </a:r>
          </a:p>
        </p:txBody>
      </p:sp>
      <p:graphicFrame>
        <p:nvGraphicFramePr>
          <p:cNvPr id="4" name="Diagram 3">
            <a:extLst>
              <a:ext uri="{FF2B5EF4-FFF2-40B4-BE49-F238E27FC236}">
                <a16:creationId xmlns:a16="http://schemas.microsoft.com/office/drawing/2014/main" id="{BA0CA7D0-7CA0-82FF-1CC4-BB63C787254D}"/>
              </a:ext>
            </a:extLst>
          </p:cNvPr>
          <p:cNvGraphicFramePr/>
          <p:nvPr>
            <p:extLst>
              <p:ext uri="{D42A27DB-BD31-4B8C-83A1-F6EECF244321}">
                <p14:modId xmlns:p14="http://schemas.microsoft.com/office/powerpoint/2010/main" val="459890107"/>
              </p:ext>
            </p:extLst>
          </p:nvPr>
        </p:nvGraphicFramePr>
        <p:xfrm>
          <a:off x="407193" y="1143000"/>
          <a:ext cx="11377613" cy="5517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473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64F3C-0DD2-FAC9-61FA-91D37CC3770A}"/>
              </a:ext>
            </a:extLst>
          </p:cNvPr>
          <p:cNvSpPr>
            <a:spLocks noGrp="1"/>
          </p:cNvSpPr>
          <p:nvPr>
            <p:ph type="title"/>
          </p:nvPr>
        </p:nvSpPr>
        <p:spPr>
          <a:xfrm>
            <a:off x="572493" y="238539"/>
            <a:ext cx="11018520" cy="1434415"/>
          </a:xfrm>
        </p:spPr>
        <p:txBody>
          <a:bodyPr anchor="b">
            <a:normAutofit/>
          </a:bodyPr>
          <a:lstStyle/>
          <a:p>
            <a:r>
              <a:rPr lang="en-GB" sz="5400"/>
              <a:t>Role of MHR team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B4DCFF-E3A7-9569-7D18-B9DB476B7572}"/>
              </a:ext>
            </a:extLst>
          </p:cNvPr>
          <p:cNvSpPr>
            <a:spLocks noGrp="1"/>
          </p:cNvSpPr>
          <p:nvPr>
            <p:ph idx="1"/>
          </p:nvPr>
        </p:nvSpPr>
        <p:spPr>
          <a:xfrm>
            <a:off x="572493" y="2071316"/>
            <a:ext cx="6902364" cy="4493280"/>
          </a:xfrm>
        </p:spPr>
        <p:txBody>
          <a:bodyPr anchor="t">
            <a:normAutofit lnSpcReduction="10000"/>
          </a:bodyPr>
          <a:lstStyle/>
          <a:p>
            <a:pPr marL="0" indent="0">
              <a:buNone/>
            </a:pPr>
            <a:r>
              <a:rPr lang="en-GB" sz="3200" dirty="0"/>
              <a:t>Advise on residential and community support services</a:t>
            </a:r>
          </a:p>
          <a:p>
            <a:pPr marL="0" indent="0">
              <a:buNone/>
            </a:pPr>
            <a:r>
              <a:rPr lang="en-GB" sz="3200" dirty="0"/>
              <a:t>Assist in joint working with voluntary sector agencies that provide supported housing and work opportunities for rehabilitation patients as they recover.</a:t>
            </a:r>
          </a:p>
          <a:p>
            <a:pPr marL="0" indent="0">
              <a:buNone/>
            </a:pPr>
            <a:r>
              <a:rPr lang="en-GB" sz="3200" dirty="0"/>
              <a:t>Advice to commissioners about what services should be developed, and how to run high-cost placements</a:t>
            </a:r>
          </a:p>
          <a:p>
            <a:endParaRPr lang="en-GB" sz="2200" dirty="0"/>
          </a:p>
        </p:txBody>
      </p:sp>
      <p:pic>
        <p:nvPicPr>
          <p:cNvPr id="7" name="Picture 6" descr="A group of hands holding each other's fists&#10;&#10;Description automatically generated">
            <a:extLst>
              <a:ext uri="{FF2B5EF4-FFF2-40B4-BE49-F238E27FC236}">
                <a16:creationId xmlns:a16="http://schemas.microsoft.com/office/drawing/2014/main" id="{F662E975-BCFB-D75D-90FC-E670F41462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26" r="6382"/>
          <a:stretch/>
        </p:blipFill>
        <p:spPr>
          <a:xfrm>
            <a:off x="7675658" y="2093976"/>
            <a:ext cx="3941064" cy="4096512"/>
          </a:xfrm>
          <a:prstGeom prst="rect">
            <a:avLst/>
          </a:prstGeom>
        </p:spPr>
      </p:pic>
    </p:spTree>
    <p:extLst>
      <p:ext uri="{BB962C8B-B14F-4D97-AF65-F5344CB8AC3E}">
        <p14:creationId xmlns:p14="http://schemas.microsoft.com/office/powerpoint/2010/main" val="908580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ental Health Community Rehabilitation | NHS">
            <a:hlinkClick r:id="" action="ppaction://media"/>
            <a:extLst>
              <a:ext uri="{FF2B5EF4-FFF2-40B4-BE49-F238E27FC236}">
                <a16:creationId xmlns:a16="http://schemas.microsoft.com/office/drawing/2014/main" id="{8DB7BD7F-42CC-7332-0DA4-ACE1907835E2}"/>
              </a:ext>
            </a:extLst>
          </p:cNvPr>
          <p:cNvPicPr>
            <a:picLocks noGrp="1" noRot="1" noChangeAspect="1"/>
          </p:cNvPicPr>
          <p:nvPr>
            <p:ph idx="1"/>
            <a:videoFile r:link="rId1"/>
          </p:nvPr>
        </p:nvPicPr>
        <p:blipFill>
          <a:blip r:embed="rId4"/>
          <a:stretch>
            <a:fillRect/>
          </a:stretch>
        </p:blipFill>
        <p:spPr>
          <a:xfrm>
            <a:off x="329677" y="310560"/>
            <a:ext cx="10390875" cy="5866403"/>
          </a:xfrm>
          <a:prstGeom prst="rect">
            <a:avLst/>
          </a:prstGeom>
        </p:spPr>
      </p:pic>
    </p:spTree>
    <p:extLst>
      <p:ext uri="{BB962C8B-B14F-4D97-AF65-F5344CB8AC3E}">
        <p14:creationId xmlns:p14="http://schemas.microsoft.com/office/powerpoint/2010/main" val="353680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042F-4793-3500-4E2E-765273C9E952}"/>
              </a:ext>
            </a:extLst>
          </p:cNvPr>
          <p:cNvSpPr>
            <a:spLocks noGrp="1"/>
          </p:cNvSpPr>
          <p:nvPr>
            <p:ph type="title"/>
          </p:nvPr>
        </p:nvSpPr>
        <p:spPr/>
        <p:txBody>
          <a:bodyPr>
            <a:normAutofit/>
          </a:bodyPr>
          <a:lstStyle/>
          <a:p>
            <a:r>
              <a:rPr lang="en-GB" b="1" dirty="0"/>
              <a:t>What are indicators of patients ready to  transition back into community? </a:t>
            </a:r>
          </a:p>
        </p:txBody>
      </p:sp>
      <p:pic>
        <p:nvPicPr>
          <p:cNvPr id="5" name="Content Placeholder 4" descr="A group of people with speech bubbles&#10;&#10;Description automatically generated">
            <a:extLst>
              <a:ext uri="{FF2B5EF4-FFF2-40B4-BE49-F238E27FC236}">
                <a16:creationId xmlns:a16="http://schemas.microsoft.com/office/drawing/2014/main" id="{C3CAE182-3265-946E-E250-7126A64F1AA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843232"/>
            <a:ext cx="5081129" cy="3572669"/>
          </a:xfrm>
        </p:spPr>
      </p:pic>
      <p:sp>
        <p:nvSpPr>
          <p:cNvPr id="6" name="TextBox 5">
            <a:extLst>
              <a:ext uri="{FF2B5EF4-FFF2-40B4-BE49-F238E27FC236}">
                <a16:creationId xmlns:a16="http://schemas.microsoft.com/office/drawing/2014/main" id="{EC31B69B-0EDC-1024-7FD2-367555A35132}"/>
              </a:ext>
            </a:extLst>
          </p:cNvPr>
          <p:cNvSpPr txBox="1"/>
          <p:nvPr/>
        </p:nvSpPr>
        <p:spPr>
          <a:xfrm>
            <a:off x="252871" y="5415901"/>
            <a:ext cx="5081129" cy="230832"/>
          </a:xfrm>
          <a:prstGeom prst="rect">
            <a:avLst/>
          </a:prstGeom>
          <a:noFill/>
        </p:spPr>
        <p:txBody>
          <a:bodyPr wrap="square" rtlCol="0">
            <a:spAutoFit/>
          </a:bodyPr>
          <a:lstStyle/>
          <a:p>
            <a:r>
              <a:rPr lang="en-GB" sz="900">
                <a:hlinkClick r:id="rId4" tooltip="https://www.josegalan.es/tipos-de-paginas-web/"/>
              </a:rPr>
              <a:t>This Photo</a:t>
            </a:r>
            <a:r>
              <a:rPr lang="en-GB" sz="900"/>
              <a:t> by Unknown Author is licensed under </a:t>
            </a:r>
            <a:r>
              <a:rPr lang="en-GB" sz="900">
                <a:hlinkClick r:id="rId5" tooltip="https://creativecommons.org/licenses/by/3.0/"/>
              </a:rPr>
              <a:t>CC BY</a:t>
            </a:r>
            <a:endParaRPr lang="en-GB" sz="900"/>
          </a:p>
        </p:txBody>
      </p:sp>
      <p:sp>
        <p:nvSpPr>
          <p:cNvPr id="7" name="TextBox 6">
            <a:extLst>
              <a:ext uri="{FF2B5EF4-FFF2-40B4-BE49-F238E27FC236}">
                <a16:creationId xmlns:a16="http://schemas.microsoft.com/office/drawing/2014/main" id="{81617451-3156-C8A1-F485-0731C1D5DA68}"/>
              </a:ext>
            </a:extLst>
          </p:cNvPr>
          <p:cNvSpPr txBox="1"/>
          <p:nvPr/>
        </p:nvSpPr>
        <p:spPr>
          <a:xfrm>
            <a:off x="4615543" y="1991360"/>
            <a:ext cx="6966857" cy="4401205"/>
          </a:xfrm>
          <a:prstGeom prst="rect">
            <a:avLst/>
          </a:prstGeom>
          <a:noFill/>
        </p:spPr>
        <p:txBody>
          <a:bodyPr wrap="square" rtlCol="0">
            <a:spAutoFit/>
          </a:bodyPr>
          <a:lstStyle/>
          <a:p>
            <a:pPr marL="457200" indent="-457200">
              <a:buAutoNum type="arabicPeriod"/>
            </a:pPr>
            <a:r>
              <a:rPr lang="en-GB" sz="3200" dirty="0"/>
              <a:t>What would you encourage a patient who is getting better to do in the community?  </a:t>
            </a:r>
          </a:p>
          <a:p>
            <a:pPr marL="457200" indent="-457200">
              <a:buAutoNum type="arabicPeriod"/>
            </a:pPr>
            <a:endParaRPr lang="en-GB" sz="3200" dirty="0"/>
          </a:p>
          <a:p>
            <a:pPr marL="457200" indent="-457200">
              <a:buAutoNum type="arabicPeriod"/>
            </a:pPr>
            <a:r>
              <a:rPr lang="en-GB" sz="3200" dirty="0"/>
              <a:t>Which voluntary sector agencies would you engage to provide support and opportunities to enable transition?  </a:t>
            </a:r>
          </a:p>
          <a:p>
            <a:pPr marL="457200" indent="-457200">
              <a:buAutoNum type="arabicPeriod"/>
            </a:pPr>
            <a:endParaRPr lang="en-GB" sz="2400" dirty="0"/>
          </a:p>
        </p:txBody>
      </p:sp>
    </p:spTree>
    <p:extLst>
      <p:ext uri="{BB962C8B-B14F-4D97-AF65-F5344CB8AC3E}">
        <p14:creationId xmlns:p14="http://schemas.microsoft.com/office/powerpoint/2010/main" val="2691221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0563415-93DB-1FE9-77EC-4C7FF1254C15}"/>
              </a:ext>
            </a:extLst>
          </p:cNvPr>
          <p:cNvSpPr>
            <a:spLocks noGrp="1"/>
          </p:cNvSpPr>
          <p:nvPr>
            <p:ph type="title"/>
          </p:nvPr>
        </p:nvSpPr>
        <p:spPr>
          <a:xfrm>
            <a:off x="479394" y="1070800"/>
            <a:ext cx="3939688" cy="5583126"/>
          </a:xfrm>
        </p:spPr>
        <p:txBody>
          <a:bodyPr>
            <a:normAutofit/>
          </a:bodyPr>
          <a:lstStyle/>
          <a:p>
            <a:pPr algn="r"/>
            <a:r>
              <a:rPr lang="en-GB" sz="3800"/>
              <a:t>Three challenges in the provision of mental health in-patient rehabilitation (Rethink Mental Illness and the Royal College of Psychiatrists, 2020)</a:t>
            </a:r>
          </a:p>
        </p:txBody>
      </p:sp>
      <p:cxnSp>
        <p:nvCxnSpPr>
          <p:cNvPr id="14" name="Straight Connector 1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5">
            <a:extLst>
              <a:ext uri="{FF2B5EF4-FFF2-40B4-BE49-F238E27FC236}">
                <a16:creationId xmlns:a16="http://schemas.microsoft.com/office/drawing/2014/main" id="{F5DEF719-40F0-2A13-DF09-201D9D3BCB07}"/>
              </a:ext>
            </a:extLst>
          </p:cNvPr>
          <p:cNvGraphicFramePr>
            <a:graphicFrameLocks noGrp="1"/>
          </p:cNvGraphicFramePr>
          <p:nvPr>
            <p:ph idx="1"/>
            <p:extLst>
              <p:ext uri="{D42A27DB-BD31-4B8C-83A1-F6EECF244321}">
                <p14:modId xmlns:p14="http://schemas.microsoft.com/office/powerpoint/2010/main" val="86875845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874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86672-A2E0-22AE-98CB-59995809CF01}"/>
              </a:ext>
            </a:extLst>
          </p:cNvPr>
          <p:cNvSpPr>
            <a:spLocks noGrp="1"/>
          </p:cNvSpPr>
          <p:nvPr>
            <p:ph type="title"/>
          </p:nvPr>
        </p:nvSpPr>
        <p:spPr>
          <a:xfrm>
            <a:off x="5410199" y="423439"/>
            <a:ext cx="5292436" cy="1711119"/>
          </a:xfrm>
        </p:spPr>
        <p:txBody>
          <a:bodyPr anchor="ctr">
            <a:normAutofit/>
          </a:bodyPr>
          <a:lstStyle/>
          <a:p>
            <a:r>
              <a:rPr lang="en-GB" sz="2800" b="1" dirty="0"/>
              <a:t>Routine out-of-area placements despite their negative impacts on recovery and costing</a:t>
            </a:r>
          </a:p>
        </p:txBody>
      </p:sp>
      <p:sp>
        <p:nvSpPr>
          <p:cNvPr id="22" name="Rectangle 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a black square&#10;&#10;Description automatically generated with medium confidence">
            <a:extLst>
              <a:ext uri="{FF2B5EF4-FFF2-40B4-BE49-F238E27FC236}">
                <a16:creationId xmlns:a16="http://schemas.microsoft.com/office/drawing/2014/main" id="{0780AF3F-F943-B064-92C2-CEF815226D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054" y="2265781"/>
            <a:ext cx="4318091" cy="4318091"/>
          </a:xfrm>
          <a:prstGeom prst="rect">
            <a:avLst/>
          </a:prstGeom>
        </p:spPr>
      </p:pic>
      <p:sp>
        <p:nvSpPr>
          <p:cNvPr id="3" name="Content Placeholder 2">
            <a:extLst>
              <a:ext uri="{FF2B5EF4-FFF2-40B4-BE49-F238E27FC236}">
                <a16:creationId xmlns:a16="http://schemas.microsoft.com/office/drawing/2014/main" id="{3A19C4AC-9F12-7093-E03F-F5CD9F5613DB}"/>
              </a:ext>
            </a:extLst>
          </p:cNvPr>
          <p:cNvSpPr>
            <a:spLocks noGrp="1"/>
          </p:cNvSpPr>
          <p:nvPr>
            <p:ph idx="1"/>
          </p:nvPr>
        </p:nvSpPr>
        <p:spPr>
          <a:xfrm>
            <a:off x="5410199" y="2265781"/>
            <a:ext cx="6006216" cy="4460996"/>
          </a:xfrm>
        </p:spPr>
        <p:txBody>
          <a:bodyPr anchor="ctr">
            <a:normAutofit fontScale="92500" lnSpcReduction="20000"/>
          </a:bodyPr>
          <a:lstStyle/>
          <a:p>
            <a:r>
              <a:rPr lang="en-GB" sz="3000" dirty="0"/>
              <a:t>63% of in-patient placements in different geographical areas  (CQC, 2018)</a:t>
            </a:r>
          </a:p>
          <a:p>
            <a:r>
              <a:rPr lang="en-GB" sz="3000" dirty="0"/>
              <a:t>Two thirds of the £535m cost spent on out-of-area placements</a:t>
            </a:r>
          </a:p>
          <a:p>
            <a:r>
              <a:rPr lang="en-GB" sz="3000" dirty="0"/>
              <a:t>Out-of-area placements often do not follow recognised service models</a:t>
            </a:r>
          </a:p>
          <a:p>
            <a:r>
              <a:rPr lang="en-GB" sz="3000" dirty="0"/>
              <a:t>Transitioning between care settings becomes difficult to coordinate</a:t>
            </a:r>
          </a:p>
          <a:p>
            <a:r>
              <a:rPr lang="en-GB" sz="3000" dirty="0">
                <a:sym typeface="Wingdings" panose="05000000000000000000" pitchFamily="2" charset="2"/>
              </a:rPr>
              <a:t>Distance from </a:t>
            </a:r>
            <a:r>
              <a:rPr lang="en-GB" sz="3000" dirty="0"/>
              <a:t>family and engaging with local community </a:t>
            </a:r>
          </a:p>
          <a:p>
            <a:pPr marL="0" indent="0">
              <a:buNone/>
            </a:pPr>
            <a:endParaRPr lang="en-GB" sz="2000" dirty="0"/>
          </a:p>
        </p:txBody>
      </p:sp>
      <p:sp>
        <p:nvSpPr>
          <p:cNvPr id="9" name="TextBox 8">
            <a:extLst>
              <a:ext uri="{FF2B5EF4-FFF2-40B4-BE49-F238E27FC236}">
                <a16:creationId xmlns:a16="http://schemas.microsoft.com/office/drawing/2014/main" id="{B3E677C9-85A9-A334-A8BF-FDC23F1784F3}"/>
              </a:ext>
            </a:extLst>
          </p:cNvPr>
          <p:cNvSpPr txBox="1"/>
          <p:nvPr/>
        </p:nvSpPr>
        <p:spPr>
          <a:xfrm>
            <a:off x="2063683" y="5855458"/>
            <a:ext cx="2335043"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game-icons.net/1x1/delapouite/path-distance.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737408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6586C-68C1-3C0D-E382-8CED3192500B}"/>
              </a:ext>
            </a:extLst>
          </p:cNvPr>
          <p:cNvSpPr>
            <a:spLocks noGrp="1"/>
          </p:cNvSpPr>
          <p:nvPr>
            <p:ph type="title"/>
          </p:nvPr>
        </p:nvSpPr>
        <p:spPr>
          <a:xfrm>
            <a:off x="761802" y="350196"/>
            <a:ext cx="6399693" cy="1624520"/>
          </a:xfrm>
        </p:spPr>
        <p:txBody>
          <a:bodyPr anchor="ctr">
            <a:normAutofit/>
          </a:bodyPr>
          <a:lstStyle/>
          <a:p>
            <a:r>
              <a:rPr lang="en-GB" sz="3700" b="1" dirty="0"/>
              <a:t>Gaps in provision affecting care and outcomes</a:t>
            </a:r>
          </a:p>
        </p:txBody>
      </p:sp>
      <p:sp>
        <p:nvSpPr>
          <p:cNvPr id="3" name="Content Placeholder 2">
            <a:extLst>
              <a:ext uri="{FF2B5EF4-FFF2-40B4-BE49-F238E27FC236}">
                <a16:creationId xmlns:a16="http://schemas.microsoft.com/office/drawing/2014/main" id="{797D3960-57AD-C047-DB98-4682171524C9}"/>
              </a:ext>
            </a:extLst>
          </p:cNvPr>
          <p:cNvSpPr>
            <a:spLocks noGrp="1"/>
          </p:cNvSpPr>
          <p:nvPr>
            <p:ph idx="1"/>
          </p:nvPr>
        </p:nvSpPr>
        <p:spPr>
          <a:xfrm>
            <a:off x="427703" y="2285999"/>
            <a:ext cx="7123471" cy="4419151"/>
          </a:xfrm>
        </p:spPr>
        <p:txBody>
          <a:bodyPr anchor="ctr">
            <a:normAutofit fontScale="85000" lnSpcReduction="20000"/>
          </a:bodyPr>
          <a:lstStyle/>
          <a:p>
            <a:r>
              <a:rPr lang="en-GB" sz="3100" dirty="0"/>
              <a:t>333 NHS mental health rehabilitation beds have been decommissioned with further 53 beds planned</a:t>
            </a:r>
          </a:p>
          <a:p>
            <a:r>
              <a:rPr lang="en-GB" sz="3100" dirty="0"/>
              <a:t>The Doctor magazine found that NHS mental health rehabilitation wards have disappeared entirely from 18 CCGs and NHS trusts in England, leaving five million people in those areas reliant entirely on out-of-area private sector provision</a:t>
            </a:r>
          </a:p>
          <a:p>
            <a:r>
              <a:rPr lang="en-GB" sz="3100" dirty="0"/>
              <a:t>Community rehabilitation treatment is rarely delivered by specialist teams  </a:t>
            </a:r>
          </a:p>
          <a:p>
            <a:r>
              <a:rPr lang="en-GB" sz="3100" dirty="0"/>
              <a:t>Wider challenges around supported housing and social care</a:t>
            </a:r>
          </a:p>
          <a:p>
            <a:endParaRPr lang="en-GB" sz="1700" dirty="0"/>
          </a:p>
        </p:txBody>
      </p:sp>
      <p:pic>
        <p:nvPicPr>
          <p:cNvPr id="5" name="Picture 4" descr="Scissors cutting the word budget&#10;&#10;Description automatically generated">
            <a:extLst>
              <a:ext uri="{FF2B5EF4-FFF2-40B4-BE49-F238E27FC236}">
                <a16:creationId xmlns:a16="http://schemas.microsoft.com/office/drawing/2014/main" id="{2ABE51AE-FEBF-ADB2-AEEC-F30F9CB2D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9491" b="-2"/>
          <a:stretch/>
        </p:blipFill>
        <p:spPr>
          <a:xfrm>
            <a:off x="7161496" y="469266"/>
            <a:ext cx="5131622" cy="5766618"/>
          </a:xfrm>
          <a:prstGeom prst="rect">
            <a:avLst/>
          </a:prstGeom>
        </p:spPr>
      </p:pic>
      <p:sp>
        <p:nvSpPr>
          <p:cNvPr id="6" name="TextBox 5">
            <a:extLst>
              <a:ext uri="{FF2B5EF4-FFF2-40B4-BE49-F238E27FC236}">
                <a16:creationId xmlns:a16="http://schemas.microsoft.com/office/drawing/2014/main" id="{33C6986A-F344-4898-C0F6-68B2A88AA4D7}"/>
              </a:ext>
            </a:extLst>
          </p:cNvPr>
          <p:cNvSpPr txBox="1"/>
          <p:nvPr/>
        </p:nvSpPr>
        <p:spPr>
          <a:xfrm>
            <a:off x="10527802" y="7127212"/>
            <a:ext cx="1765316"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interacc.typepad.com/synthesis/edu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0964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AF78-BC06-0BFA-22DE-B541B0BDC775}"/>
              </a:ext>
            </a:extLst>
          </p:cNvPr>
          <p:cNvSpPr>
            <a:spLocks noGrp="1"/>
          </p:cNvSpPr>
          <p:nvPr>
            <p:ph type="title"/>
          </p:nvPr>
        </p:nvSpPr>
        <p:spPr/>
        <p:txBody>
          <a:bodyPr>
            <a:normAutofit fontScale="90000"/>
          </a:bodyPr>
          <a:lstStyle/>
          <a:p>
            <a:r>
              <a:rPr lang="en-GB" b="1" dirty="0"/>
              <a:t>Ensuring the mental health rehabilitation system is fit for purpose requires greater national and local focus</a:t>
            </a:r>
          </a:p>
        </p:txBody>
      </p:sp>
      <p:sp>
        <p:nvSpPr>
          <p:cNvPr id="3" name="Content Placeholder 2">
            <a:extLst>
              <a:ext uri="{FF2B5EF4-FFF2-40B4-BE49-F238E27FC236}">
                <a16:creationId xmlns:a16="http://schemas.microsoft.com/office/drawing/2014/main" id="{51104D31-B4EE-B2D7-E8BE-194A50805164}"/>
              </a:ext>
            </a:extLst>
          </p:cNvPr>
          <p:cNvSpPr>
            <a:spLocks noGrp="1"/>
          </p:cNvSpPr>
          <p:nvPr>
            <p:ph idx="1"/>
          </p:nvPr>
        </p:nvSpPr>
        <p:spPr>
          <a:xfrm>
            <a:off x="838200" y="2138515"/>
            <a:ext cx="10515600" cy="4038447"/>
          </a:xfrm>
        </p:spPr>
        <p:txBody>
          <a:bodyPr/>
          <a:lstStyle/>
          <a:p>
            <a:r>
              <a:rPr lang="en-GB" dirty="0"/>
              <a:t>no national strategy to end out-of-area placements and few local plans</a:t>
            </a:r>
          </a:p>
          <a:p>
            <a:r>
              <a:rPr lang="en-GB" dirty="0"/>
              <a:t>a lack of routine data on out-of-area placements and no shared definition of when an out-of-area placement is appropriate</a:t>
            </a:r>
          </a:p>
          <a:p>
            <a:endParaRPr lang="en-GB" dirty="0"/>
          </a:p>
          <a:p>
            <a:endParaRPr lang="en-GB" dirty="0"/>
          </a:p>
        </p:txBody>
      </p:sp>
      <p:graphicFrame>
        <p:nvGraphicFramePr>
          <p:cNvPr id="4" name="Diagram 3">
            <a:extLst>
              <a:ext uri="{FF2B5EF4-FFF2-40B4-BE49-F238E27FC236}">
                <a16:creationId xmlns:a16="http://schemas.microsoft.com/office/drawing/2014/main" id="{91C2F335-107B-90C0-F5FB-E8F399525084}"/>
              </a:ext>
            </a:extLst>
          </p:cNvPr>
          <p:cNvGraphicFramePr/>
          <p:nvPr>
            <p:extLst>
              <p:ext uri="{D42A27DB-BD31-4B8C-83A1-F6EECF244321}">
                <p14:modId xmlns:p14="http://schemas.microsoft.com/office/powerpoint/2010/main" val="2543280690"/>
              </p:ext>
            </p:extLst>
          </p:nvPr>
        </p:nvGraphicFramePr>
        <p:xfrm>
          <a:off x="838200" y="2887679"/>
          <a:ext cx="1067619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AB3BD8F-309C-6FB0-3947-9E597A9262CB}"/>
              </a:ext>
            </a:extLst>
          </p:cNvPr>
          <p:cNvSpPr txBox="1"/>
          <p:nvPr/>
        </p:nvSpPr>
        <p:spPr>
          <a:xfrm>
            <a:off x="77839" y="3865350"/>
            <a:ext cx="6098458" cy="584775"/>
          </a:xfrm>
          <a:prstGeom prst="rect">
            <a:avLst/>
          </a:prstGeom>
          <a:noFill/>
        </p:spPr>
        <p:txBody>
          <a:bodyPr wrap="square">
            <a:spAutoFit/>
          </a:bodyPr>
          <a:lstStyle/>
          <a:p>
            <a:r>
              <a:rPr lang="en-GB" sz="3200" b="1" dirty="0">
                <a:solidFill>
                  <a:srgbClr val="FF0000"/>
                </a:solidFill>
              </a:rPr>
              <a:t>4 recommendations </a:t>
            </a:r>
          </a:p>
        </p:txBody>
      </p:sp>
    </p:spTree>
    <p:extLst>
      <p:ext uri="{BB962C8B-B14F-4D97-AF65-F5344CB8AC3E}">
        <p14:creationId xmlns:p14="http://schemas.microsoft.com/office/powerpoint/2010/main" val="3683049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0B6ECE2-4899-ABF0-0A01-6F517CA0CC60}"/>
              </a:ext>
            </a:extLst>
          </p:cNvPr>
          <p:cNvGraphicFramePr>
            <a:graphicFrameLocks noGrp="1"/>
          </p:cNvGraphicFramePr>
          <p:nvPr>
            <p:ph idx="1"/>
            <p:extLst>
              <p:ext uri="{D42A27DB-BD31-4B8C-83A1-F6EECF244321}">
                <p14:modId xmlns:p14="http://schemas.microsoft.com/office/powerpoint/2010/main" val="21774106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5100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6ECE-6379-DE0E-8D17-55EB0E7D1A0D}"/>
              </a:ext>
            </a:extLst>
          </p:cNvPr>
          <p:cNvSpPr>
            <a:spLocks noGrp="1"/>
          </p:cNvSpPr>
          <p:nvPr>
            <p:ph type="title"/>
          </p:nvPr>
        </p:nvSpPr>
        <p:spPr/>
        <p:txBody>
          <a:bodyPr>
            <a:normAutofit fontScale="90000"/>
          </a:bodyPr>
          <a:lstStyle/>
          <a:p>
            <a:r>
              <a:rPr lang="en-GB" b="1" dirty="0"/>
              <a:t>Recovery and hope are the guiding principle of care (Bradley-Adams, 2020; </a:t>
            </a:r>
            <a:r>
              <a:rPr lang="en-GB" b="1" dirty="0" err="1"/>
              <a:t>Killaspy</a:t>
            </a:r>
            <a:r>
              <a:rPr lang="en-GB" b="1" dirty="0"/>
              <a:t> et al., 2020) </a:t>
            </a:r>
          </a:p>
        </p:txBody>
      </p:sp>
      <p:sp>
        <p:nvSpPr>
          <p:cNvPr id="3" name="Content Placeholder 2">
            <a:extLst>
              <a:ext uri="{FF2B5EF4-FFF2-40B4-BE49-F238E27FC236}">
                <a16:creationId xmlns:a16="http://schemas.microsoft.com/office/drawing/2014/main" id="{2FB7B864-B42F-94CD-D7D6-FAC3C7CACEA4}"/>
              </a:ext>
            </a:extLst>
          </p:cNvPr>
          <p:cNvSpPr>
            <a:spLocks noGrp="1"/>
          </p:cNvSpPr>
          <p:nvPr>
            <p:ph idx="1"/>
          </p:nvPr>
        </p:nvSpPr>
        <p:spPr>
          <a:xfrm>
            <a:off x="117987" y="2126846"/>
            <a:ext cx="3834582" cy="4227098"/>
          </a:xfrm>
        </p:spPr>
        <p:txBody>
          <a:bodyPr/>
          <a:lstStyle/>
          <a:p>
            <a:r>
              <a:rPr lang="en-GB" dirty="0"/>
              <a:t>Recovery-focused mental health movement (Anthony, 1993)</a:t>
            </a:r>
          </a:p>
          <a:p>
            <a:pPr lvl="1"/>
            <a:r>
              <a:rPr lang="en-GB" dirty="0"/>
              <a:t>Closure of large institutes since 1980s </a:t>
            </a:r>
          </a:p>
          <a:p>
            <a:pPr lvl="1"/>
            <a:r>
              <a:rPr lang="en-GB" dirty="0"/>
              <a:t>Attempts to rehabilitate persons with mental disorder   </a:t>
            </a:r>
          </a:p>
          <a:p>
            <a:endParaRPr lang="en-GB" dirty="0"/>
          </a:p>
        </p:txBody>
      </p:sp>
      <p:graphicFrame>
        <p:nvGraphicFramePr>
          <p:cNvPr id="4" name="Diagram 3">
            <a:extLst>
              <a:ext uri="{FF2B5EF4-FFF2-40B4-BE49-F238E27FC236}">
                <a16:creationId xmlns:a16="http://schemas.microsoft.com/office/drawing/2014/main" id="{2520417E-B910-6CF9-D2C3-6747720D74AE}"/>
              </a:ext>
            </a:extLst>
          </p:cNvPr>
          <p:cNvGraphicFramePr/>
          <p:nvPr>
            <p:extLst>
              <p:ext uri="{D42A27DB-BD31-4B8C-83A1-F6EECF244321}">
                <p14:modId xmlns:p14="http://schemas.microsoft.com/office/powerpoint/2010/main" val="3892948167"/>
              </p:ext>
            </p:extLst>
          </p:nvPr>
        </p:nvGraphicFramePr>
        <p:xfrm>
          <a:off x="3219127" y="2565898"/>
          <a:ext cx="9592305" cy="361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54306DE-CB1E-C9EB-5A11-F3B26B8476E0}"/>
              </a:ext>
            </a:extLst>
          </p:cNvPr>
          <p:cNvSpPr txBox="1"/>
          <p:nvPr/>
        </p:nvSpPr>
        <p:spPr>
          <a:xfrm>
            <a:off x="5800096" y="4009562"/>
            <a:ext cx="2507226" cy="461665"/>
          </a:xfrm>
          <a:prstGeom prst="rect">
            <a:avLst/>
          </a:prstGeom>
          <a:noFill/>
        </p:spPr>
        <p:txBody>
          <a:bodyPr wrap="square" rtlCol="0">
            <a:spAutoFit/>
          </a:bodyPr>
          <a:lstStyle/>
          <a:p>
            <a:r>
              <a:rPr lang="en-GB" sz="2400" b="1" dirty="0"/>
              <a:t>Social recovery </a:t>
            </a:r>
          </a:p>
        </p:txBody>
      </p:sp>
    </p:spTree>
    <p:extLst>
      <p:ext uri="{BB962C8B-B14F-4D97-AF65-F5344CB8AC3E}">
        <p14:creationId xmlns:p14="http://schemas.microsoft.com/office/powerpoint/2010/main" val="106782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ooden block with letters on it&#10;&#10;Description automatically generated">
            <a:extLst>
              <a:ext uri="{FF2B5EF4-FFF2-40B4-BE49-F238E27FC236}">
                <a16:creationId xmlns:a16="http://schemas.microsoft.com/office/drawing/2014/main" id="{E11325C3-59BA-0A69-81D1-041396FD447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8609" y="0"/>
            <a:ext cx="3823289" cy="2548859"/>
          </a:xfrm>
        </p:spPr>
      </p:pic>
      <p:sp>
        <p:nvSpPr>
          <p:cNvPr id="6" name="TextBox 5">
            <a:extLst>
              <a:ext uri="{FF2B5EF4-FFF2-40B4-BE49-F238E27FC236}">
                <a16:creationId xmlns:a16="http://schemas.microsoft.com/office/drawing/2014/main" id="{28C69DD1-FA23-2029-BA12-03DEEC18184B}"/>
              </a:ext>
            </a:extLst>
          </p:cNvPr>
          <p:cNvSpPr txBox="1"/>
          <p:nvPr/>
        </p:nvSpPr>
        <p:spPr>
          <a:xfrm>
            <a:off x="3991898" y="569883"/>
            <a:ext cx="3672350" cy="230832"/>
          </a:xfrm>
          <a:prstGeom prst="rect">
            <a:avLst/>
          </a:prstGeom>
          <a:noFill/>
        </p:spPr>
        <p:txBody>
          <a:bodyPr wrap="square" rtlCol="0">
            <a:spAutoFit/>
          </a:bodyPr>
          <a:lstStyle/>
          <a:p>
            <a:r>
              <a:rPr lang="en-GB" sz="900" dirty="0">
                <a:hlinkClick r:id="rId4" tooltip="https://www.thebluediamondgallery.com/wooden-tile/r/recovery.html"/>
              </a:rPr>
              <a:t>This Photo</a:t>
            </a:r>
            <a:r>
              <a:rPr lang="en-GB" sz="900" dirty="0"/>
              <a:t> by Unknown Author is licensed under </a:t>
            </a:r>
            <a:r>
              <a:rPr lang="en-GB" sz="900" dirty="0">
                <a:hlinkClick r:id="rId5" tooltip="https://creativecommons.org/licenses/by-sa/3.0/"/>
              </a:rPr>
              <a:t>CC BY-SA</a:t>
            </a:r>
            <a:endParaRPr lang="en-GB" sz="900" dirty="0"/>
          </a:p>
        </p:txBody>
      </p:sp>
      <p:graphicFrame>
        <p:nvGraphicFramePr>
          <p:cNvPr id="7" name="Diagram 6">
            <a:extLst>
              <a:ext uri="{FF2B5EF4-FFF2-40B4-BE49-F238E27FC236}">
                <a16:creationId xmlns:a16="http://schemas.microsoft.com/office/drawing/2014/main" id="{3AA7EE86-BC07-660E-9DBA-B919F656AC6C}"/>
              </a:ext>
            </a:extLst>
          </p:cNvPr>
          <p:cNvGraphicFramePr/>
          <p:nvPr>
            <p:extLst>
              <p:ext uri="{D42A27DB-BD31-4B8C-83A1-F6EECF244321}">
                <p14:modId xmlns:p14="http://schemas.microsoft.com/office/powerpoint/2010/main" val="1144272565"/>
              </p:ext>
            </p:extLst>
          </p:nvPr>
        </p:nvGraphicFramePr>
        <p:xfrm>
          <a:off x="6125498" y="2464978"/>
          <a:ext cx="5687960" cy="395759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Flowchart: Connector 7">
            <a:extLst>
              <a:ext uri="{FF2B5EF4-FFF2-40B4-BE49-F238E27FC236}">
                <a16:creationId xmlns:a16="http://schemas.microsoft.com/office/drawing/2014/main" id="{ED9E640A-1E8C-0929-6B26-56314F241145}"/>
              </a:ext>
            </a:extLst>
          </p:cNvPr>
          <p:cNvSpPr/>
          <p:nvPr/>
        </p:nvSpPr>
        <p:spPr>
          <a:xfrm>
            <a:off x="8200103" y="916397"/>
            <a:ext cx="1710813" cy="1548581"/>
          </a:xfrm>
          <a:prstGeom prst="flowChartConnector">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Medical recovery from illness  </a:t>
            </a:r>
          </a:p>
        </p:txBody>
      </p:sp>
      <p:sp>
        <p:nvSpPr>
          <p:cNvPr id="9" name="TextBox 8">
            <a:extLst>
              <a:ext uri="{FF2B5EF4-FFF2-40B4-BE49-F238E27FC236}">
                <a16:creationId xmlns:a16="http://schemas.microsoft.com/office/drawing/2014/main" id="{66D82464-8E0D-1E3B-C026-A4C05BA338DD}"/>
              </a:ext>
            </a:extLst>
          </p:cNvPr>
          <p:cNvSpPr txBox="1"/>
          <p:nvPr/>
        </p:nvSpPr>
        <p:spPr>
          <a:xfrm>
            <a:off x="726947" y="2753339"/>
            <a:ext cx="5398552" cy="1569660"/>
          </a:xfrm>
          <a:prstGeom prst="rect">
            <a:avLst/>
          </a:prstGeom>
          <a:solidFill>
            <a:schemeClr val="accent2">
              <a:lumMod val="60000"/>
              <a:lumOff val="40000"/>
            </a:schemeClr>
          </a:solidFill>
        </p:spPr>
        <p:txBody>
          <a:bodyPr wrap="square" rtlCol="0">
            <a:spAutoFit/>
          </a:bodyPr>
          <a:lstStyle/>
          <a:p>
            <a:r>
              <a:rPr lang="en-GB" sz="2400" dirty="0"/>
              <a:t>The person’s perception of their relative wellness, living with symptoms  and feeling hope and of value (Slade &amp; Wallace, 2017)</a:t>
            </a:r>
          </a:p>
        </p:txBody>
      </p:sp>
      <p:sp>
        <p:nvSpPr>
          <p:cNvPr id="10" name="TextBox 9">
            <a:extLst>
              <a:ext uri="{FF2B5EF4-FFF2-40B4-BE49-F238E27FC236}">
                <a16:creationId xmlns:a16="http://schemas.microsoft.com/office/drawing/2014/main" id="{59CBFE4A-BBF2-CCC7-C51A-88D41AB45749}"/>
              </a:ext>
            </a:extLst>
          </p:cNvPr>
          <p:cNvSpPr txBox="1"/>
          <p:nvPr/>
        </p:nvSpPr>
        <p:spPr>
          <a:xfrm>
            <a:off x="785942" y="5094652"/>
            <a:ext cx="5339555" cy="1569660"/>
          </a:xfrm>
          <a:prstGeom prst="rect">
            <a:avLst/>
          </a:prstGeom>
          <a:solidFill>
            <a:schemeClr val="accent6">
              <a:lumMod val="60000"/>
              <a:lumOff val="40000"/>
            </a:schemeClr>
          </a:solidFill>
        </p:spPr>
        <p:txBody>
          <a:bodyPr wrap="square" rtlCol="0">
            <a:spAutoFit/>
          </a:bodyPr>
          <a:lstStyle/>
          <a:p>
            <a:r>
              <a:rPr lang="en-GB" sz="2400" dirty="0"/>
              <a:t>As well as living independently and not being a burden, the person also enjoys the meaningful life like others without mental health disorder(Ramon, 2018)</a:t>
            </a:r>
          </a:p>
        </p:txBody>
      </p:sp>
    </p:spTree>
    <p:extLst>
      <p:ext uri="{BB962C8B-B14F-4D97-AF65-F5344CB8AC3E}">
        <p14:creationId xmlns:p14="http://schemas.microsoft.com/office/powerpoint/2010/main" val="3716163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nurse and a person sitting at a table&#10;&#10;Description automatically generated">
            <a:extLst>
              <a:ext uri="{FF2B5EF4-FFF2-40B4-BE49-F238E27FC236}">
                <a16:creationId xmlns:a16="http://schemas.microsoft.com/office/drawing/2014/main" id="{FE591B2D-7F69-DED9-3662-833EB84BD49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92" r="2191" b="-1"/>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8AF6F0-48D6-72AA-9FAB-45E6C9FD2D5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t>The service user and the professionals </a:t>
            </a:r>
          </a:p>
        </p:txBody>
      </p:sp>
      <p:sp>
        <p:nvSpPr>
          <p:cNvPr id="7" name="TextBox 6">
            <a:extLst>
              <a:ext uri="{FF2B5EF4-FFF2-40B4-BE49-F238E27FC236}">
                <a16:creationId xmlns:a16="http://schemas.microsoft.com/office/drawing/2014/main" id="{D32B6698-E528-EB9B-60CB-D51EC8E67F1F}"/>
              </a:ext>
            </a:extLst>
          </p:cNvPr>
          <p:cNvSpPr txBox="1"/>
          <p:nvPr/>
        </p:nvSpPr>
        <p:spPr>
          <a:xfrm>
            <a:off x="6563032" y="2434201"/>
            <a:ext cx="5397910" cy="374276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600" dirty="0"/>
              <a:t>The importance of the patient’s voice has been acknowledged in recent practice </a:t>
            </a:r>
          </a:p>
          <a:p>
            <a:pPr indent="-228600">
              <a:lnSpc>
                <a:spcPct val="90000"/>
              </a:lnSpc>
              <a:spcAft>
                <a:spcPts val="600"/>
              </a:spcAft>
              <a:buFont typeface="Arial" panose="020B0604020202020204" pitchFamily="34" charset="0"/>
              <a:buChar char="•"/>
            </a:pPr>
            <a:r>
              <a:rPr lang="en-US" sz="2600" dirty="0"/>
              <a:t>Existing models focus more on the policy, the mechanisms and the stages of recovery       </a:t>
            </a:r>
          </a:p>
          <a:p>
            <a:pPr indent="-228600">
              <a:lnSpc>
                <a:spcPct val="90000"/>
              </a:lnSpc>
              <a:spcAft>
                <a:spcPts val="600"/>
              </a:spcAft>
              <a:buFont typeface="Arial" panose="020B0604020202020204" pitchFamily="34" charset="0"/>
              <a:buChar char="•"/>
            </a:pPr>
            <a:r>
              <a:rPr lang="en-US" sz="2600" dirty="0"/>
              <a:t>More should be about partnership approaches and focusing on attitudes and beliefs needed for the clinician and person in recovery in collaboration (Bradley-Adams, 2020; </a:t>
            </a:r>
            <a:r>
              <a:rPr lang="en-US" sz="2600" dirty="0" err="1"/>
              <a:t>Killaspy</a:t>
            </a:r>
            <a:r>
              <a:rPr lang="en-US" sz="2600" dirty="0"/>
              <a:t> et al., 2020) </a:t>
            </a:r>
          </a:p>
        </p:txBody>
      </p:sp>
      <p:sp>
        <p:nvSpPr>
          <p:cNvPr id="6" name="TextBox 5">
            <a:extLst>
              <a:ext uri="{FF2B5EF4-FFF2-40B4-BE49-F238E27FC236}">
                <a16:creationId xmlns:a16="http://schemas.microsoft.com/office/drawing/2014/main" id="{0F533237-9488-FDEE-D1A0-08DC3D2DDD19}"/>
              </a:ext>
            </a:extLst>
          </p:cNvPr>
          <p:cNvSpPr txBox="1"/>
          <p:nvPr/>
        </p:nvSpPr>
        <p:spPr>
          <a:xfrm>
            <a:off x="7059633"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siamd.com/tag/service-qual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954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4890-B8A4-29DF-40B7-BEB481CB5312}"/>
              </a:ext>
            </a:extLst>
          </p:cNvPr>
          <p:cNvSpPr>
            <a:spLocks noGrp="1"/>
          </p:cNvSpPr>
          <p:nvPr>
            <p:ph type="title"/>
          </p:nvPr>
        </p:nvSpPr>
        <p:spPr/>
        <p:txBody>
          <a:bodyPr/>
          <a:lstStyle/>
          <a:p>
            <a:r>
              <a:rPr lang="en-GB" dirty="0" err="1"/>
              <a:t>Killaspy</a:t>
            </a:r>
            <a:r>
              <a:rPr lang="en-GB" dirty="0"/>
              <a:t> et al (2020)</a:t>
            </a:r>
          </a:p>
        </p:txBody>
      </p:sp>
      <p:sp>
        <p:nvSpPr>
          <p:cNvPr id="3" name="Content Placeholder 2">
            <a:extLst>
              <a:ext uri="{FF2B5EF4-FFF2-40B4-BE49-F238E27FC236}">
                <a16:creationId xmlns:a16="http://schemas.microsoft.com/office/drawing/2014/main" id="{AECD8476-93DF-3164-DB87-F3BDD83679CC}"/>
              </a:ext>
            </a:extLst>
          </p:cNvPr>
          <p:cNvSpPr>
            <a:spLocks noGrp="1"/>
          </p:cNvSpPr>
          <p:nvPr>
            <p:ph idx="1"/>
          </p:nvPr>
        </p:nvSpPr>
        <p:spPr>
          <a:xfrm>
            <a:off x="838200" y="1825625"/>
            <a:ext cx="10515600" cy="4899640"/>
          </a:xfrm>
        </p:spPr>
        <p:txBody>
          <a:bodyPr>
            <a:noAutofit/>
          </a:bodyPr>
          <a:lstStyle/>
          <a:p>
            <a:r>
              <a:rPr lang="en-GB" dirty="0"/>
              <a:t>Measuring the quality of Supported Accommodation using Quality Indicator for Rehabilitative Care (</a:t>
            </a:r>
            <a:r>
              <a:rPr lang="en-GB" dirty="0" err="1"/>
              <a:t>QuIRC</a:t>
            </a:r>
            <a:r>
              <a:rPr lang="en-GB" dirty="0"/>
              <a:t>-SA): living environment, therapeutic environment, treatments and interventions, self-management and autonomy, social interface, human rights and recovery-based practice.</a:t>
            </a:r>
          </a:p>
          <a:p>
            <a:r>
              <a:rPr lang="en-GB" dirty="0"/>
              <a:t>Patients ‘moving on’ was facilitated in services where recovery-based practice was used more and human right were promoted</a:t>
            </a:r>
          </a:p>
          <a:p>
            <a:pPr lvl="1"/>
            <a:r>
              <a:rPr lang="en-GB" sz="2800" dirty="0"/>
              <a:t>Service promotes collaboration between staff and service users in care planning and running of the service  </a:t>
            </a:r>
          </a:p>
          <a:p>
            <a:r>
              <a:rPr lang="en-GB" dirty="0"/>
              <a:t>Government set target of 2 years in rehabilitation may lead to some service users’ needs not being met as they may need longer term support  </a:t>
            </a:r>
          </a:p>
        </p:txBody>
      </p:sp>
      <p:pic>
        <p:nvPicPr>
          <p:cNvPr id="4" name="Content Placeholder 4" descr="A nurse and a person sitting at a table&#10;&#10;Description automatically generated">
            <a:extLst>
              <a:ext uri="{FF2B5EF4-FFF2-40B4-BE49-F238E27FC236}">
                <a16:creationId xmlns:a16="http://schemas.microsoft.com/office/drawing/2014/main" id="{9CCC931E-A536-85B7-D16D-F83A7C739F2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60541" y="275738"/>
            <a:ext cx="2256504" cy="1504336"/>
          </a:xfrm>
          <a:prstGeom prst="rect">
            <a:avLst/>
          </a:prstGeom>
        </p:spPr>
      </p:pic>
      <p:sp>
        <p:nvSpPr>
          <p:cNvPr id="5" name="TextBox 4">
            <a:extLst>
              <a:ext uri="{FF2B5EF4-FFF2-40B4-BE49-F238E27FC236}">
                <a16:creationId xmlns:a16="http://schemas.microsoft.com/office/drawing/2014/main" id="{F66E0513-2C16-2BA1-966E-CE7FF91BBF08}"/>
              </a:ext>
            </a:extLst>
          </p:cNvPr>
          <p:cNvSpPr txBox="1"/>
          <p:nvPr/>
        </p:nvSpPr>
        <p:spPr>
          <a:xfrm>
            <a:off x="443259" y="7125251"/>
            <a:ext cx="1286293" cy="646331"/>
          </a:xfrm>
          <a:prstGeom prst="rect">
            <a:avLst/>
          </a:prstGeom>
          <a:noFill/>
        </p:spPr>
        <p:txBody>
          <a:bodyPr wrap="square" rtlCol="0">
            <a:spAutoFit/>
          </a:bodyPr>
          <a:lstStyle/>
          <a:p>
            <a:r>
              <a:rPr lang="en-GB" sz="900">
                <a:hlinkClick r:id="rId4" tooltip="https://asiamd.com/tag/service-quality/"/>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0237610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9E859-B5B1-BA5D-90C6-AD94B8C294C3}"/>
              </a:ext>
            </a:extLst>
          </p:cNvPr>
          <p:cNvSpPr>
            <a:spLocks noGrp="1"/>
          </p:cNvSpPr>
          <p:nvPr>
            <p:ph type="title"/>
          </p:nvPr>
        </p:nvSpPr>
        <p:spPr>
          <a:xfrm>
            <a:off x="572493" y="238539"/>
            <a:ext cx="11018520" cy="1434415"/>
          </a:xfrm>
        </p:spPr>
        <p:txBody>
          <a:bodyPr anchor="b">
            <a:normAutofit/>
          </a:bodyPr>
          <a:lstStyle/>
          <a:p>
            <a:r>
              <a:rPr lang="en-GB" sz="5400" dirty="0"/>
              <a:t>However</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6BCDBC35-F9A7-036B-61C6-BDEB6FEDF469}"/>
              </a:ext>
            </a:extLst>
          </p:cNvPr>
          <p:cNvSpPr>
            <a:spLocks noGrp="1"/>
          </p:cNvSpPr>
          <p:nvPr>
            <p:ph idx="1"/>
          </p:nvPr>
        </p:nvSpPr>
        <p:spPr>
          <a:xfrm>
            <a:off x="572492" y="2071316"/>
            <a:ext cx="8114307" cy="4119172"/>
          </a:xfrm>
        </p:spPr>
        <p:txBody>
          <a:bodyPr anchor="t">
            <a:normAutofit/>
          </a:bodyPr>
          <a:lstStyle/>
          <a:p>
            <a:pPr marL="0" indent="0">
              <a:buNone/>
            </a:pPr>
            <a:r>
              <a:rPr lang="en-US" sz="3600" dirty="0"/>
              <a:t>Recovery can mean different things to different people (Rethinking mental health, n.d.)</a:t>
            </a:r>
          </a:p>
          <a:p>
            <a:pPr marL="0" indent="0">
              <a:buNone/>
            </a:pPr>
            <a:r>
              <a:rPr lang="en-US" dirty="0"/>
              <a:t>Visit </a:t>
            </a:r>
            <a:r>
              <a:rPr lang="en-GB" dirty="0">
                <a:hlinkClick r:id="rId2"/>
              </a:rPr>
              <a:t>Recovery and mental illness (rethink.org)</a:t>
            </a:r>
            <a:r>
              <a:rPr lang="en-GB" dirty="0"/>
              <a:t> to look up for social prescribing</a:t>
            </a:r>
          </a:p>
          <a:p>
            <a:pPr marL="0" indent="0">
              <a:buNone/>
            </a:pPr>
            <a:r>
              <a:rPr lang="en-GB" dirty="0"/>
              <a:t>You will also find more accessible information about personal and social recovery. </a:t>
            </a:r>
          </a:p>
          <a:p>
            <a:pPr marL="0" indent="0">
              <a:buNone/>
            </a:pPr>
            <a:endParaRPr lang="en-US" dirty="0"/>
          </a:p>
          <a:p>
            <a:pPr marL="0" indent="0">
              <a:buNone/>
            </a:pPr>
            <a:endParaRPr lang="en-US" dirty="0"/>
          </a:p>
          <a:p>
            <a:pPr marL="0" indent="0">
              <a:buNone/>
            </a:pPr>
            <a:endParaRPr lang="en-US" sz="2200" dirty="0"/>
          </a:p>
        </p:txBody>
      </p:sp>
      <p:pic>
        <p:nvPicPr>
          <p:cNvPr id="5" name="Content Placeholder 4" descr="A cartoon character with a question mark&#10;&#10;Description automatically generated">
            <a:extLst>
              <a:ext uri="{FF2B5EF4-FFF2-40B4-BE49-F238E27FC236}">
                <a16:creationId xmlns:a16="http://schemas.microsoft.com/office/drawing/2014/main" id="{53A0D9C4-DC02-0210-9E15-E31900CD58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3" b="-2"/>
          <a:stretch/>
        </p:blipFill>
        <p:spPr>
          <a:xfrm>
            <a:off x="8997360" y="2522949"/>
            <a:ext cx="3941064" cy="4096512"/>
          </a:xfrm>
          <a:prstGeom prst="rect">
            <a:avLst/>
          </a:prstGeom>
        </p:spPr>
      </p:pic>
    </p:spTree>
    <p:extLst>
      <p:ext uri="{BB962C8B-B14F-4D97-AF65-F5344CB8AC3E}">
        <p14:creationId xmlns:p14="http://schemas.microsoft.com/office/powerpoint/2010/main" val="4245739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agnifying glass over questions&#10;&#10;Description automatically generated">
            <a:extLst>
              <a:ext uri="{FF2B5EF4-FFF2-40B4-BE49-F238E27FC236}">
                <a16:creationId xmlns:a16="http://schemas.microsoft.com/office/drawing/2014/main" id="{17EBDD09-B032-F72F-AC1C-C1C080E0AE8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33600" y="457200"/>
            <a:ext cx="7924800" cy="5943600"/>
          </a:xfrm>
          <a:prstGeom prst="rect">
            <a:avLst/>
          </a:prstGeom>
        </p:spPr>
      </p:pic>
      <p:sp>
        <p:nvSpPr>
          <p:cNvPr id="6" name="TextBox 5">
            <a:extLst>
              <a:ext uri="{FF2B5EF4-FFF2-40B4-BE49-F238E27FC236}">
                <a16:creationId xmlns:a16="http://schemas.microsoft.com/office/drawing/2014/main" id="{F9A325C9-CBCE-6C2E-037C-9AC6F089C217}"/>
              </a:ext>
            </a:extLst>
          </p:cNvPr>
          <p:cNvSpPr txBox="1"/>
          <p:nvPr/>
        </p:nvSpPr>
        <p:spPr>
          <a:xfrm>
            <a:off x="7603882" y="62007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nknowncystic.com/2012/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61101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2635</Words>
  <Application>Microsoft Office PowerPoint</Application>
  <PresentationFormat>Widescreen</PresentationFormat>
  <Paragraphs>220</Paragraphs>
  <Slides>25</Slides>
  <Notes>18</Notes>
  <HiddenSlides>1</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Aptos</vt:lpstr>
      <vt:lpstr>Aptos Display</vt:lpstr>
      <vt:lpstr>Arial</vt:lpstr>
      <vt:lpstr>Lato</vt:lpstr>
      <vt:lpstr>Montserrat</vt:lpstr>
      <vt:lpstr>var( --e-global-typography-text-font-family )</vt:lpstr>
      <vt:lpstr>Wingdings</vt:lpstr>
      <vt:lpstr>Office Theme</vt:lpstr>
      <vt:lpstr>BMHP6029  Psychopathological Classifications and Provisions Week 5 Rehabilitation and  Feeding and Eating Disorders October 2024</vt:lpstr>
      <vt:lpstr>PowerPoint Presentation</vt:lpstr>
      <vt:lpstr>Mental Health Rehabilitation </vt:lpstr>
      <vt:lpstr>Who need Mental Health Rehabilitation? </vt:lpstr>
      <vt:lpstr>When are people referred to rehabilitation service?</vt:lpstr>
      <vt:lpstr>PowerPoint Presentation</vt:lpstr>
      <vt:lpstr>Aims of mental health rehabilitation </vt:lpstr>
      <vt:lpstr>How many different professionals featured in this video? What is the main sense about mental health you got from this? </vt:lpstr>
      <vt:lpstr>Mental Health Rehabilitation Services</vt:lpstr>
      <vt:lpstr>Role of Rehabilitation psychiatrists and psychologists </vt:lpstr>
      <vt:lpstr>Support and Treatments Available </vt:lpstr>
      <vt:lpstr>Role of MHR team </vt:lpstr>
      <vt:lpstr>PowerPoint Presentation</vt:lpstr>
      <vt:lpstr>What are indicators of patients ready to  transition back into community? </vt:lpstr>
      <vt:lpstr>Three challenges in the provision of mental health in-patient rehabilitation (Rethink Mental Illness and the Royal College of Psychiatrists, 2020)</vt:lpstr>
      <vt:lpstr>Routine out-of-area placements despite their negative impacts on recovery and costing</vt:lpstr>
      <vt:lpstr>Gaps in provision affecting care and outcomes</vt:lpstr>
      <vt:lpstr>Ensuring the mental health rehabilitation system is fit for purpose requires greater national and local focus</vt:lpstr>
      <vt:lpstr>PowerPoint Presentation</vt:lpstr>
      <vt:lpstr>Recovery and hope are the guiding principle of care (Bradley-Adams, 2020; Killaspy et al., 2020) </vt:lpstr>
      <vt:lpstr>PowerPoint Presentation</vt:lpstr>
      <vt:lpstr>The service user and the professionals </vt:lpstr>
      <vt:lpstr>Killaspy et al (2020)</vt:lpstr>
      <vt:lpstr>However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Alice Clayton</cp:lastModifiedBy>
  <cp:revision>3</cp:revision>
  <dcterms:created xsi:type="dcterms:W3CDTF">2024-10-07T15:50:50Z</dcterms:created>
  <dcterms:modified xsi:type="dcterms:W3CDTF">2025-01-10T11:44:37Z</dcterms:modified>
</cp:coreProperties>
</file>