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5"/>
  </p:sldMasterIdLst>
  <p:notesMasterIdLst>
    <p:notesMasterId r:id="rId26"/>
  </p:notesMasterIdLst>
  <p:sldIdLst>
    <p:sldId id="290" r:id="rId6"/>
    <p:sldId id="358" r:id="rId7"/>
    <p:sldId id="359" r:id="rId8"/>
    <p:sldId id="268" r:id="rId9"/>
    <p:sldId id="360" r:id="rId10"/>
    <p:sldId id="333" r:id="rId11"/>
    <p:sldId id="331" r:id="rId12"/>
    <p:sldId id="335" r:id="rId13"/>
    <p:sldId id="271" r:id="rId14"/>
    <p:sldId id="337" r:id="rId15"/>
    <p:sldId id="352" r:id="rId16"/>
    <p:sldId id="341" r:id="rId17"/>
    <p:sldId id="342" r:id="rId18"/>
    <p:sldId id="361" r:id="rId19"/>
    <p:sldId id="339" r:id="rId20"/>
    <p:sldId id="338" r:id="rId21"/>
    <p:sldId id="287" r:id="rId22"/>
    <p:sldId id="351" r:id="rId23"/>
    <p:sldId id="362" r:id="rId24"/>
    <p:sldId id="363" r:id="rId2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7" d="100"/>
          <a:sy n="77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444"/>
    </p:cViewPr>
  </p:sorter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3EC241-825E-4F55-88F8-F82B6AFD5794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6714AD-E39D-4521-B995-D2FB79AFE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094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6310CAC1-8C26-4A5D-A2BC-19F8F1A42A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4438762D-59AF-4A2E-8AAC-888337131E7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81075B36-5602-492E-8993-71BA2A244F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3BC467B-14D5-4542-94BB-1204731A551B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1E398ABA-3D04-475C-A917-6B03DBE8AC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1DFD2DC6-EE89-4905-8714-17442736F3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-GB" altLang="en-US" dirty="0"/>
              <a:t>Atgoffa o’r rheolau os bydd angen. Gan ei fod yn weithdy rhithiol mae’n syniad trafod hyn, atgoffa i roi ar ‘</a:t>
            </a:r>
            <a:r>
              <a:rPr lang="cy-GB" altLang="en-US" dirty="0" err="1"/>
              <a:t>mute</a:t>
            </a:r>
            <a:r>
              <a:rPr lang="cy-GB" altLang="en-US" dirty="0"/>
              <a:t>’ er mwyn cael llai o sŵn cefndirol, un person i siarad ar y tro ayb.</a:t>
            </a: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49E90C78-1217-4F6B-961A-BB6592DDC3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DF85A41-8E3F-4902-8FB8-36FE6B7451B8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714AD-E39D-4521-B995-D2FB79AFE7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84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9F4A6AB4-866A-43C4-BF2F-A5DF80DBC0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33EB9034-720E-48BE-94C5-8A16435058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44FE95B1-465C-4454-8AA6-7B78A6F990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5D73FB1-7FFE-41B0-8193-8D5192D4082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Ymarferiad 1- ‘</a:t>
            </a:r>
            <a:r>
              <a:rPr lang="cy-GB" dirty="0" err="1"/>
              <a:t>round</a:t>
            </a:r>
            <a:r>
              <a:rPr lang="cy-GB" dirty="0"/>
              <a:t> robin’- trafodaeth- ewch o amgylch y grwp yn gofyn am fewnbwn </a:t>
            </a:r>
          </a:p>
          <a:p>
            <a:r>
              <a:rPr lang="cy-GB" dirty="0"/>
              <a:t>Ar y diwedd, rhannwch y sgrin a mynd drwy sleidiau 6 i 14.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6714AD-E39D-4521-B995-D2FB79AFE7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917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59CF0546-EE02-4A8D-9E2A-E5B44539F19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071F2162-7957-49AC-9DFA-E70CAFF90F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-GB" altLang="en-US"/>
              <a:t>Trafodaeth: Sut mae hyn yn ffitio gyda’i gilydd dan y Ddeddf, a yw’n bosib bod yn bartneriaid “cyfartal”?  </a:t>
            </a: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68530804-F2AA-4486-85D6-34614299AE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3AC290C-CD9E-4B61-849A-49695A69A8A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919FF1E6-6E3E-41D3-9E1C-9EEFFEBC6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B62B00A0-AED0-40BB-9C18-E74D7C7A472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-GB" altLang="en-US" dirty="0"/>
              <a:t>Tynnu sylw at atodiad 1 i 6 am fwy o fanylion ynghylch cydweithredu a chyd-gynhyrchu</a:t>
            </a: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9B9D54AC-5F51-4F59-9FE6-95C2625D60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2A47152-3A70-4452-B6A9-27D2C541553D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CCD61A55-30A3-4B37-8B00-9166ABC3C4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9C786833-3062-4CA4-A2F2-7B56391BF1E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0FCA8DE1-5446-4D7D-AA4B-9C35AE944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C8D911A-061F-4240-97BD-6A4A6482551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7B25635-EF01-4B7A-B981-2129A38007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F574484-87FC-4CF1-88B3-5A29235A5B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128650-20F1-4121-9E9A-315B94E1C7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7E52C60-DF1F-4B61-B126-B6D44BE49F67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72C30AF0-D9D6-4736-B039-85E223EBB2B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C4120034-9F7C-4C99-BD13-2EBFF99FD8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83A53940-3569-4C4D-9145-47DDA4709E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B86B4C2-1402-4153-98CF-CB8E1DD7FD15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9C402E55-5644-47EB-BE13-E2F97F14F55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3FAB9FAE-606B-4BFE-8818-33E61C0CCC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en-US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FED9168A-2646-45A2-B4C8-E57F311F65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E96E199-DF0F-4893-8B90-6D92BD0F0145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F6886285-A452-428B-895C-C94E1253A9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AB6C9BB5-5607-4F8F-AFD5-F44B2B174A6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9C6F48-C2AB-43E2-AB08-6982BFE9E2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91B7684-B5EF-4D22-81DB-6D2CFF1F20A7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17618D9A-B961-4ED1-8022-C258242927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9F79ECF5-C971-487B-BF50-49512CFC51B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en-US" dirty="0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EDEB79DD-CC8F-40FE-82E6-316F45E505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813893E-5B7D-433F-B720-042DB52AB530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Ymarferiad 2- seibiant o’r </a:t>
            </a:r>
            <a:r>
              <a:rPr lang="cy-GB" dirty="0" err="1"/>
              <a:t>Powerpoint</a:t>
            </a:r>
            <a:r>
              <a:rPr lang="cy-GB" dirty="0"/>
              <a:t> ‘</a:t>
            </a:r>
            <a:r>
              <a:rPr lang="cy-GB" dirty="0" err="1"/>
              <a:t>unshared</a:t>
            </a:r>
            <a:r>
              <a:rPr lang="cy-GB" dirty="0"/>
              <a:t> </a:t>
            </a:r>
            <a:r>
              <a:rPr lang="cy-GB" dirty="0" err="1"/>
              <a:t>screen</a:t>
            </a:r>
            <a:r>
              <a:rPr lang="cy-GB" dirty="0"/>
              <a:t>’- trafodaeth grwp- ‘</a:t>
            </a:r>
            <a:r>
              <a:rPr lang="cy-GB" dirty="0" err="1"/>
              <a:t>round</a:t>
            </a:r>
            <a:r>
              <a:rPr lang="cy-GB" dirty="0"/>
              <a:t> robin’ o’r grwp gan ofyn iddynt roi’r ateb sydd ganddynt ac i egluro sut y bu iddynt gyrraedd y lefel/ cam o gyfranogi y bu iddynt ei gyrraedd. Gellir cael trafodaeth gyffredinol os yn bosibl. </a:t>
            </a:r>
          </a:p>
          <a:p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6714AD-E39D-4521-B995-D2FB79AFE7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0949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52073804-9162-4FC3-98B8-7F96AC7ADA4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9DC80881-2CAB-42C9-B3CC-0FF76485B9F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‘Share scree’ </a:t>
            </a:r>
            <a:r>
              <a:rPr lang="cy-GB" dirty="0"/>
              <a:t>mynd drwy sleidiau 15 i 21.</a:t>
            </a:r>
          </a:p>
          <a:p>
            <a:endParaRPr lang="en-GB" altLang="en-US" dirty="0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180D6D2D-DA9A-4E75-A83E-D5BE2BECF6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B32B6D-4302-4E3F-B35A-9DE12FE1A819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9A322779-ABCB-44A4-9F86-4369AB9D768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CF861C5-9E3F-42D3-B752-614ABB3669C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9865A5DD-9CD3-4BD6-B684-1E2410827B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257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30300" indent="-2254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2738" indent="-2254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5175" indent="-225425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2375" indent="-2254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9575" indent="-2254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6775" indent="-2254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3975" indent="-22542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FA0933F-B058-40B8-97AC-2103B54B1AD2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850FF6FE-5D2A-4330-93C7-8E22F352B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49BC3700-CF36-4C45-B7EB-EA09408B07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-GB" altLang="en-US" b="1"/>
              <a:t>Trafodwch waith ymchwil: </a:t>
            </a:r>
            <a:r>
              <a:rPr lang="cy-GB" altLang="en-US"/>
              <a:t>Atodiad 6 - Gofynnwch iddynt daro golwg agos ar hyn ar ryw bwynt. Tynnwch ar faterion sy’n ymwneud â’u hymarfer eu hunain ac anawsterau wrth gydweithio. Weithiau, gall gwaith ymchwil wneud i bobl fod braidd yn amddiffynnol ynghylch eu hymarfer, mae’n bwysig nodi fod hwn yn waith ymchwil diweddar a wnaed ar gyfer Porth Agored ac nad ydyw’r atebion fel y dymunent iddynt fod bob amser, roedd y bobl a gafodd eu cyfweld yn bositif ac yn negyddol. Y peth pwysig yn hyn o beth yw hunan-adlewyrchu ac ystyried hyn mewn perthynas â chydweithio a chyd-gynhyrchu. </a:t>
            </a: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1600F0B-9757-48AF-803A-1C4C2A8A8A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8583EA6-8F2C-444D-9E16-3BB7C156A637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9F9E34C7-1412-472C-B89D-D68CBDD91F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CEA70B33-942E-4EA9-92BC-9A27714D94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en-US" dirty="0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80895725-62F1-41EB-899C-F5F3889523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33425" indent="-2809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8713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81150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33588" indent="-2238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907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479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051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62388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6CBA450-9E14-4119-864C-31D2D0ABC2D8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06823" y="4447614"/>
            <a:ext cx="5486400" cy="3600450"/>
          </a:xfrm>
        </p:spPr>
        <p:txBody>
          <a:bodyPr/>
          <a:lstStyle/>
          <a:p>
            <a:r>
              <a:rPr lang="cy-GB" dirty="0"/>
              <a:t>Ymarferiad 3- Gwaith cydweithredol. Eglurwch bod ganddynt awr i gwblhau ymarferion 3 a 4 cyn dychwelyd i sesiwn 2. </a:t>
            </a:r>
          </a:p>
          <a:p>
            <a:endParaRPr lang="en-GB" altLang="en-US" b="1" dirty="0"/>
          </a:p>
          <a:p>
            <a:r>
              <a:rPr lang="cy-GB" altLang="en-US" b="1" dirty="0"/>
              <a:t>Ymarferiad/ trafodaeth 3 Grwp bach neu fawr-</a:t>
            </a:r>
          </a:p>
          <a:p>
            <a:r>
              <a:rPr lang="cy-GB" b="1" dirty="0"/>
              <a:t>Ymarferiad 3</a:t>
            </a:r>
            <a:r>
              <a:rPr lang="cy-GB" dirty="0"/>
              <a:t> Ystyriwch achos i’w drafod (gallwch ddewis eich achos diogelu). Pa </a:t>
            </a:r>
            <a:r>
              <a:rPr lang="cy-GB" b="1" dirty="0"/>
              <a:t>unigolion ac asiantaethau</a:t>
            </a:r>
            <a:r>
              <a:rPr lang="cy-GB" dirty="0"/>
              <a:t> perthnasol ydych chi angen cydweithio â hwy yn eich astudiaeth achos?  </a:t>
            </a:r>
          </a:p>
          <a:p>
            <a:r>
              <a:rPr lang="cy-GB" dirty="0"/>
              <a:t>Ystyriwch: </a:t>
            </a:r>
          </a:p>
          <a:p>
            <a:r>
              <a:rPr lang="cy-GB" dirty="0"/>
              <a:t>Pa ddull cyfathrebu fyddech chi’n ei ddefnyddio yn yr achos hwn? Sut byddai’r unigolyn yn teimlo yn eich barn chi yn y sefyllfa yma?</a:t>
            </a:r>
          </a:p>
          <a:p>
            <a:r>
              <a:rPr lang="cy-GB" dirty="0"/>
              <a:t>Nod: cyfeirio at fodelau/ theorïau cyfathrebu, materion pŵer. Meddyliwch am yr holl bobl sydd ynghlwm a’r achos. Perthnasu i adrannau 3 a 4 o’r portffolio, a sut bydd modd iddynt gwrdd a’r deilliannau dysgu sydd yn ymwneud a chydweithio. </a:t>
            </a:r>
          </a:p>
          <a:p>
            <a:r>
              <a:rPr lang="cy-GB" dirty="0"/>
              <a:t>Sut y bu i chi addasu eich dull o gyfathrebu er mwyn cwrdd ag anghenion yr unigolyn?</a:t>
            </a:r>
          </a:p>
          <a:p>
            <a:r>
              <a:rPr lang="cy-GB" dirty="0"/>
              <a:t>Oedd unrhyw rwystrau i gydweithio?</a:t>
            </a:r>
          </a:p>
          <a:p>
            <a:r>
              <a:rPr lang="cy-GB" dirty="0"/>
              <a:t>Beth wnaethoch chi/ a allech fod wedi gwneud unrhyw beth gwahanol er mwyn goresgyn unrhyw rwystrau?</a:t>
            </a:r>
          </a:p>
          <a:p>
            <a:r>
              <a:rPr lang="cy-GB" dirty="0"/>
              <a:t>  </a:t>
            </a:r>
          </a:p>
          <a:p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6714AD-E39D-4521-B995-D2FB79AFE7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350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Ymarfer 4- Annog y dysgwyr i fod yn greadigol- llun ac arddangos i’r grŵp ayb</a:t>
            </a:r>
          </a:p>
          <a:p>
            <a:r>
              <a:rPr lang="cy-GB" dirty="0"/>
              <a:t>Atgoffa’r grŵp hefyd i wylio’r 4 fideo Mwy na Geiriau os nad ydynt wedi gwneud hynny yn barod.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6714AD-E39D-4521-B995-D2FB79AFE74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51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41E1D548-0D03-4068-997D-F068E85EB6D9}"/>
              </a:ext>
            </a:extLst>
          </p:cNvPr>
          <p:cNvSpPr/>
          <p:nvPr/>
        </p:nvSpPr>
        <p:spPr>
          <a:xfrm>
            <a:off x="0" y="4664075"/>
            <a:ext cx="12200467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09CF4BA5-BF98-474E-9E55-1E30862CE21D}"/>
              </a:ext>
            </a:extLst>
          </p:cNvPr>
          <p:cNvGrpSpPr>
            <a:grpSpLocks/>
          </p:cNvGrpSpPr>
          <p:nvPr/>
        </p:nvGrpSpPr>
        <p:grpSpPr bwMode="auto">
          <a:xfrm>
            <a:off x="1" y="4946650"/>
            <a:ext cx="12196233" cy="1911350"/>
            <a:chOff x="-3765" y="4832896"/>
            <a:chExt cx="9147765" cy="2032192"/>
          </a:xfrm>
        </p:grpSpPr>
        <p:sp>
          <p:nvSpPr>
            <p:cNvPr id="6" name="Freeform 16">
              <a:extLst>
                <a:ext uri="{FF2B5EF4-FFF2-40B4-BE49-F238E27FC236}">
                  <a16:creationId xmlns:a16="http://schemas.microsoft.com/office/drawing/2014/main" id="{CFAD20B9-5D84-49A2-943E-6C3BB3E0C4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 sz="1800">
                <a:latin typeface="Arial" charset="0"/>
                <a:cs typeface="Arial" charset="0"/>
              </a:endParaRPr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49A7CA05-08A9-4DC3-8C55-D5AE892931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F131BD35-4D50-4289-B1F5-BDD9CBFCA72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 sz="1800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8FADB6A-8715-47D0-91A3-0C7AFCDE2C3E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CDFA6F3C-01D7-43AC-B860-73AA9BD907E0}"/>
              </a:ext>
            </a:extLst>
          </p:cNvPr>
          <p:cNvSpPr txBox="1">
            <a:spLocks/>
          </p:cNvSpPr>
          <p:nvPr/>
        </p:nvSpPr>
        <p:spPr>
          <a:xfrm>
            <a:off x="624418" y="5805488"/>
            <a:ext cx="9781116" cy="596900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Skills for Collaborating &amp; Communicating with Service Users, Carers and Professional Colleagues</a:t>
            </a: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29">
            <a:extLst>
              <a:ext uri="{FF2B5EF4-FFF2-40B4-BE49-F238E27FC236}">
                <a16:creationId xmlns:a16="http://schemas.microsoft.com/office/drawing/2014/main" id="{33503BA9-A642-43DA-98D7-13B63381C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13" name="Footer Placeholder 18">
            <a:extLst>
              <a:ext uri="{FF2B5EF4-FFF2-40B4-BE49-F238E27FC236}">
                <a16:creationId xmlns:a16="http://schemas.microsoft.com/office/drawing/2014/main" id="{7C7F490F-6DAF-409F-BC58-798AE94EB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Slide Number Placeholder 26">
            <a:extLst>
              <a:ext uri="{FF2B5EF4-FFF2-40B4-BE49-F238E27FC236}">
                <a16:creationId xmlns:a16="http://schemas.microsoft.com/office/drawing/2014/main" id="{EB44828E-96A2-4AE3-BAE9-6FE5AEDA2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49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C8E00D8B-DEAF-4BD1-B17B-6A9E23592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11A9166C-73CE-4604-BFCE-BE853A7D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68C904A-35BA-444B-B83B-4E3BA0B42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97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6B67EB64-8BF1-45C9-BAB8-63389B23077C}"/>
              </a:ext>
            </a:extLst>
          </p:cNvPr>
          <p:cNvSpPr/>
          <p:nvPr/>
        </p:nvSpPr>
        <p:spPr>
          <a:xfrm>
            <a:off x="4849284" y="3005138"/>
            <a:ext cx="24341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sz="1800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83E4171E-AE89-4CBE-BC7F-1F796FDA38DE}"/>
              </a:ext>
            </a:extLst>
          </p:cNvPr>
          <p:cNvSpPr/>
          <p:nvPr/>
        </p:nvSpPr>
        <p:spPr>
          <a:xfrm>
            <a:off x="4599518" y="3005138"/>
            <a:ext cx="24553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15764A6-F51E-4A5C-BCA8-167EA7F6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2D6EF22-9536-4ADC-A61F-6F819574C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D2EFC0C-5708-470C-BFFC-B182BD37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465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B9FBD1-DCD5-4FB3-AB65-4F55C8F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887FC-8431-428F-9670-D077D16FE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D8792-8735-443C-9937-A048F12E0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57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DB4DC5-3401-4201-8F2E-3CE1E29B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DFE98B-641A-4E47-9F34-D80114D1C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4E6D-5882-4ECB-AF9F-360A772FA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6462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71C49-ABCA-4969-919C-EE422CC78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5F1E3-CC6B-4F28-9611-BF0179020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FC8109-D947-46AF-B691-654CD78DE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82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FE92FEA2-4EDA-4118-A01E-758C3965A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159B0A55-1FB3-4D3A-BA6B-992B92621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594D897B-2480-4A07-947F-F8CCDF0F6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753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1BF1D-B708-425B-969E-4AD991A1C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75A39-0DA4-41E9-8C58-0371C1EF3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C1357-97A8-469F-9635-EC2E09186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254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3D03546D-4303-458D-A513-C34514854C58}"/>
              </a:ext>
            </a:extLst>
          </p:cNvPr>
          <p:cNvSpPr>
            <a:spLocks/>
          </p:cNvSpPr>
          <p:nvPr/>
        </p:nvSpPr>
        <p:spPr bwMode="auto">
          <a:xfrm>
            <a:off x="954617" y="5002214"/>
            <a:ext cx="5069416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sz="1800">
              <a:latin typeface="Arial" charset="0"/>
              <a:cs typeface="Arial" charset="0"/>
            </a:endParaRPr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462C0B72-FABF-4BA6-9B7F-26A2E0663D8B}"/>
              </a:ext>
            </a:extLst>
          </p:cNvPr>
          <p:cNvSpPr>
            <a:spLocks/>
          </p:cNvSpPr>
          <p:nvPr/>
        </p:nvSpPr>
        <p:spPr bwMode="auto">
          <a:xfrm>
            <a:off x="-71966" y="5784850"/>
            <a:ext cx="5069417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D21CC22B-BC9E-4B18-B5E3-481E7B5AC708}"/>
              </a:ext>
            </a:extLst>
          </p:cNvPr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8EE54A7-3464-417D-968E-CD2965563FAA}"/>
              </a:ext>
            </a:extLst>
          </p:cNvPr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5A295362-B48B-4740-B402-76A7A0B873AD}"/>
              </a:ext>
            </a:extLst>
          </p:cNvPr>
          <p:cNvSpPr/>
          <p:nvPr/>
        </p:nvSpPr>
        <p:spPr>
          <a:xfrm>
            <a:off x="11552768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sz="1800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2F9884D5-7D03-4CDE-8DD4-2D5F51734555}"/>
              </a:ext>
            </a:extLst>
          </p:cNvPr>
          <p:cNvSpPr/>
          <p:nvPr/>
        </p:nvSpPr>
        <p:spPr>
          <a:xfrm>
            <a:off x="11303001" y="4987925"/>
            <a:ext cx="243417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 sz="180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1DE9A7B-6865-4D00-B031-3B65183A3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C658E4C8-93DC-420E-80BA-49E48DB3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96BC9B1-8FB6-451C-B405-5A535F945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19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3F46E20-64EE-42B0-8E5C-B4B2C8EF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2994EB8-1859-443B-A2D7-C483BA025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F95C409-2E77-4FFD-82D4-95966EE48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113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FA792E50-7E5F-461D-8AE9-9253EE66C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A2F9334B-FBA3-4646-86F2-9F21D86E5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4FE173B3-A217-47F7-BFC3-126EC686E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07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6430027-FC4B-41B5-BB3A-35555F21B5F6}"/>
              </a:ext>
            </a:extLst>
          </p:cNvPr>
          <p:cNvSpPr/>
          <p:nvPr/>
        </p:nvSpPr>
        <p:spPr>
          <a:xfrm>
            <a:off x="1228577" y="1413802"/>
            <a:ext cx="280416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4E09BCA-3C42-42BD-842B-F35D8C880A48}"/>
              </a:ext>
            </a:extLst>
          </p:cNvPr>
          <p:cNvSpPr/>
          <p:nvPr/>
        </p:nvSpPr>
        <p:spPr>
          <a:xfrm>
            <a:off x="1543051" y="1344614"/>
            <a:ext cx="84667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0C84D3A-8372-45EE-847C-F2E9E5B4F34C}"/>
              </a:ext>
            </a:extLst>
          </p:cNvPr>
          <p:cNvSpPr txBox="1">
            <a:spLocks/>
          </p:cNvSpPr>
          <p:nvPr/>
        </p:nvSpPr>
        <p:spPr>
          <a:xfrm>
            <a:off x="1524000" y="285751"/>
            <a:ext cx="9781117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18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sz="1800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910080" y="1850064"/>
            <a:ext cx="987552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727168" y="438150"/>
            <a:ext cx="9781149" cy="4286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120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C41748D3-7784-4D7A-B342-7A841F323DAB}"/>
              </a:ext>
            </a:extLst>
          </p:cNvPr>
          <p:cNvSpPr>
            <a:spLocks/>
          </p:cNvSpPr>
          <p:nvPr/>
        </p:nvSpPr>
        <p:spPr bwMode="auto">
          <a:xfrm>
            <a:off x="954617" y="5002214"/>
            <a:ext cx="5069416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 sz="1800">
              <a:latin typeface="Arial" charset="0"/>
              <a:cs typeface="Arial" charset="0"/>
            </a:endParaRPr>
          </a:p>
        </p:txBody>
      </p:sp>
      <p:sp>
        <p:nvSpPr>
          <p:cNvPr id="1027" name="Freeform 11">
            <a:extLst>
              <a:ext uri="{FF2B5EF4-FFF2-40B4-BE49-F238E27FC236}">
                <a16:creationId xmlns:a16="http://schemas.microsoft.com/office/drawing/2014/main" id="{CA17C18E-A23D-4831-B4F5-E84D33F59946}"/>
              </a:ext>
            </a:extLst>
          </p:cNvPr>
          <p:cNvSpPr>
            <a:spLocks/>
          </p:cNvSpPr>
          <p:nvPr/>
        </p:nvSpPr>
        <p:spPr bwMode="auto">
          <a:xfrm>
            <a:off x="-71966" y="5784850"/>
            <a:ext cx="5069417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 sz="1800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D81B0765-B953-4AC1-8051-8C727FFD05B5}"/>
              </a:ext>
            </a:extLst>
          </p:cNvPr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2946F87-8EB5-443A-BD3C-102CFEF2A1BF}"/>
              </a:ext>
            </a:extLst>
          </p:cNvPr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5A0BF22D-9FB7-4C10-A717-8CC232D9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6C13F57F-21CB-48F6-945D-841D276A70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481138"/>
            <a:ext cx="10972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AD2CEB71-E1B7-4A61-A1D0-F379522E94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970433" y="6408739"/>
            <a:ext cx="2559051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fld id="{5EE5B663-907C-41F0-AECA-2B3CB83A2691}" type="datetimeFigureOut">
              <a:rPr lang="en-GB" smtClean="0"/>
              <a:t>13/07/2020</a:t>
            </a:fld>
            <a:endParaRPr lang="en-GB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D9FD942-0FD4-424E-9BB6-E03416B769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839884" y="6408739"/>
            <a:ext cx="3134783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4BAF48B-F985-46AB-AF9B-BEB1FEA9D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29484" y="6408739"/>
            <a:ext cx="488949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6A25B105-B314-4D5B-86C9-1C88EA13D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7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1" fontAlgn="base" hangingPunct="1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1" fontAlgn="base" hangingPunct="1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verB2KdoyU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Footer Placeholder 6">
            <a:extLst>
              <a:ext uri="{FF2B5EF4-FFF2-40B4-BE49-F238E27FC236}">
                <a16:creationId xmlns:a16="http://schemas.microsoft.com/office/drawing/2014/main" id="{0FAC9F97-1607-4337-AAE5-D497CDE8A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3575050" y="5876926"/>
            <a:ext cx="6769100" cy="72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GB" altLang="en-US" sz="2000" dirty="0"/>
          </a:p>
          <a:p>
            <a:r>
              <a:rPr lang="cy-GB" altLang="en-US" sz="2000" dirty="0"/>
              <a:t>Porth Agored Rhaglen Cadarnhau Gweithdy 3</a:t>
            </a:r>
          </a:p>
        </p:txBody>
      </p:sp>
      <p:sp>
        <p:nvSpPr>
          <p:cNvPr id="12291" name="Slide Number Placeholder 5">
            <a:extLst>
              <a:ext uri="{FF2B5EF4-FFF2-40B4-BE49-F238E27FC236}">
                <a16:creationId xmlns:a16="http://schemas.microsoft.com/office/drawing/2014/main" id="{6AF24C7F-734F-4656-B2FB-6499BA6B5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22D894A-E71F-4CE5-8A2C-D1B8B00FAC2C}" type="slidenum">
              <a:rPr lang="en-GB" altLang="en-US" smtClean="0"/>
              <a:pPr/>
              <a:t>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DC5D25-AE7B-4155-ADDE-E3284B2503D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cy-GB" dirty="0"/>
              <a:t>Porth Agored</a:t>
            </a:r>
            <a:br>
              <a:rPr lang="cy-GB" dirty="0"/>
            </a:br>
            <a:r>
              <a:rPr lang="cy-GB" dirty="0"/>
              <a:t>Tystysgrif i Raddedigion</a:t>
            </a:r>
            <a:br>
              <a:rPr lang="cy-GB" dirty="0"/>
            </a:br>
            <a:r>
              <a:rPr lang="cy-GB" dirty="0"/>
              <a:t>Gweithdy Cadarnhau 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2C37B4B-E217-4DB8-9680-303020DAD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133600"/>
            <a:ext cx="8229600" cy="3873500"/>
          </a:xfrm>
        </p:spPr>
        <p:txBody>
          <a:bodyPr/>
          <a:lstStyle/>
          <a:p>
            <a:pPr>
              <a:defRPr/>
            </a:pPr>
            <a:r>
              <a:rPr lang="cy-GB" altLang="en-US" sz="3600" dirty="0"/>
              <a:t>Part 1 - Cydweithio a Chyd-gynhyrchu </a:t>
            </a:r>
          </a:p>
          <a:p>
            <a:pPr marL="109537" indent="0">
              <a:buNone/>
              <a:defRPr/>
            </a:pPr>
            <a:endParaRPr lang="cy-GB" altLang="en-US" sz="3600" dirty="0"/>
          </a:p>
          <a:p>
            <a:pPr>
              <a:defRPr/>
            </a:pPr>
            <a:r>
              <a:rPr lang="cy-GB" altLang="en-US" sz="3600" dirty="0"/>
              <a:t>Part 2 - Cyd-destun Cymreig </a:t>
            </a:r>
          </a:p>
          <a:p>
            <a:pPr marL="109537" indent="0">
              <a:buNone/>
              <a:defRPr/>
            </a:pPr>
            <a:endParaRPr lang="cy-GB" altLang="en-US" sz="3600" dirty="0"/>
          </a:p>
          <a:p>
            <a:pPr>
              <a:defRPr/>
            </a:pPr>
            <a:r>
              <a:rPr lang="cy-GB" altLang="en-US" sz="3600" dirty="0"/>
              <a:t>Part 3 - Arsylwad- Adran 3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CFBC7-7648-427F-80E3-AF64499EF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2" y="358180"/>
            <a:ext cx="8229600" cy="142617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/>
              <a:t>Rhaglen Gweithdy Cadarnhau 3</a:t>
            </a:r>
          </a:p>
        </p:txBody>
      </p:sp>
      <p:sp>
        <p:nvSpPr>
          <p:cNvPr id="14340" name="Slide Number Placeholder 5">
            <a:extLst>
              <a:ext uri="{FF2B5EF4-FFF2-40B4-BE49-F238E27FC236}">
                <a16:creationId xmlns:a16="http://schemas.microsoft.com/office/drawing/2014/main" id="{3422F113-4CF7-4587-9B79-FA4C97E37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9D68FC2-4876-43CC-8377-38C3746266DF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785C44-670B-4EEF-81B7-372E480C6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91430"/>
            <a:ext cx="10972800" cy="4115670"/>
          </a:xfrm>
        </p:spPr>
        <p:txBody>
          <a:bodyPr/>
          <a:lstStyle/>
          <a:p>
            <a:pPr lvl="0"/>
            <a:r>
              <a:rPr lang="en-GB" dirty="0" err="1"/>
              <a:t>Cyfrinachedd</a:t>
            </a:r>
            <a:endParaRPr lang="cy-GB" dirty="0"/>
          </a:p>
          <a:p>
            <a:pPr lvl="0"/>
            <a:r>
              <a:rPr lang="en-GB" dirty="0"/>
              <a:t>Parch</a:t>
            </a:r>
            <a:endParaRPr lang="cy-GB" dirty="0"/>
          </a:p>
          <a:p>
            <a:pPr lvl="0"/>
            <a:r>
              <a:rPr lang="en-GB" dirty="0"/>
              <a:t>Un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. </a:t>
            </a:r>
            <a:r>
              <a:rPr lang="en-GB" dirty="0" err="1"/>
              <a:t>Plîs</a:t>
            </a:r>
            <a:r>
              <a:rPr lang="en-GB" dirty="0"/>
              <a:t> </a:t>
            </a: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botwm</a:t>
            </a:r>
            <a:r>
              <a:rPr lang="en-GB" dirty="0"/>
              <a:t> ‘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’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hoffech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.</a:t>
            </a:r>
            <a:endParaRPr lang="cy-GB" dirty="0"/>
          </a:p>
          <a:p>
            <a:pPr lvl="0"/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bocs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dirty="0" err="1"/>
              <a:t>sylw</a:t>
            </a:r>
            <a:endParaRPr lang="cy-GB" dirty="0"/>
          </a:p>
          <a:p>
            <a:pPr lvl="0"/>
            <a:r>
              <a:rPr lang="en-GB" dirty="0" err="1"/>
              <a:t>Cyfraniad</a:t>
            </a:r>
            <a:r>
              <a:rPr lang="en-GB" dirty="0"/>
              <a:t>- </a:t>
            </a:r>
            <a:r>
              <a:rPr lang="en-GB" dirty="0" err="1"/>
              <a:t>plîs</a:t>
            </a:r>
            <a:r>
              <a:rPr lang="en-GB" dirty="0"/>
              <a:t> </a:t>
            </a:r>
            <a:r>
              <a:rPr lang="en-GB" dirty="0" err="1"/>
              <a:t>cyfrannwch</a:t>
            </a:r>
            <a:r>
              <a:rPr lang="en-GB" dirty="0"/>
              <a:t> a </a:t>
            </a:r>
            <a:r>
              <a:rPr lang="en-GB" dirty="0" err="1"/>
              <a:t>cheisiwch</a:t>
            </a:r>
            <a:r>
              <a:rPr lang="en-GB" dirty="0"/>
              <a:t> </a:t>
            </a:r>
            <a:r>
              <a:rPr lang="en-GB" dirty="0" err="1"/>
              <a:t>gadw</a:t>
            </a:r>
            <a:r>
              <a:rPr lang="en-GB" dirty="0"/>
              <a:t> </a:t>
            </a:r>
            <a:r>
              <a:rPr lang="en-GB" dirty="0" err="1"/>
              <a:t>ffocws</a:t>
            </a:r>
            <a:endParaRPr lang="cy-GB" dirty="0"/>
          </a:p>
          <a:p>
            <a:r>
              <a:rPr lang="en-GB" dirty="0" err="1"/>
              <a:t>Cwblhewch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ymarferion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gweithdy</a:t>
            </a:r>
            <a:r>
              <a:rPr lang="en-GB" dirty="0"/>
              <a:t> a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sesiynau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0425DA-A475-43B7-BB5E-9915D6BDA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9" y="313150"/>
            <a:ext cx="10972800" cy="1315233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Sesiwn1 </a:t>
            </a:r>
            <a:br>
              <a:rPr lang="en-GB" dirty="0"/>
            </a:br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gweithdai</a:t>
            </a:r>
            <a:r>
              <a:rPr lang="en-GB" dirty="0"/>
              <a:t> </a:t>
            </a:r>
            <a:r>
              <a:rPr lang="en-GB" dirty="0" err="1"/>
              <a:t>rhithiol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998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4">
            <a:extLst>
              <a:ext uri="{FF2B5EF4-FFF2-40B4-BE49-F238E27FC236}">
                <a16:creationId xmlns:a16="http://schemas.microsoft.com/office/drawing/2014/main" id="{5E21875C-4748-4684-BA27-0E8BC403D8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0036" y="260350"/>
            <a:ext cx="923900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endParaRPr lang="cy-GB" altLang="en-US" sz="3000" b="1" dirty="0">
              <a:latin typeface="+mj-lt"/>
            </a:endParaRP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y-GB" altLang="en-US" sz="3000" b="1" dirty="0">
                <a:latin typeface="+mj-lt"/>
              </a:rPr>
              <a:t>Amcanion Cydweithredu a Chyd-gynhyrchu</a:t>
            </a:r>
          </a:p>
        </p:txBody>
      </p:sp>
      <p:sp>
        <p:nvSpPr>
          <p:cNvPr id="10245" name="TextBox 9">
            <a:extLst>
              <a:ext uri="{FF2B5EF4-FFF2-40B4-BE49-F238E27FC236}">
                <a16:creationId xmlns:a16="http://schemas.microsoft.com/office/drawing/2014/main" id="{6A754BF4-D6FB-4CF2-88E8-D54FCA1107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4415" y="1450975"/>
            <a:ext cx="9239003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y-GB" sz="2400" dirty="0">
                <a:latin typeface="Arial" charset="0"/>
                <a:cs typeface="Arial" charset="0"/>
              </a:rPr>
              <a:t>Datblygu dealltwriaeth o’r cyd-destun ar gyfer cydweithio/cyd-gynhyrchu (gan gynnwys; deddfwriaeth berthnasol, ystyriaethau moesegol, newid cymdeithasol, adnabod anghydraddoldeb a deinameg grym)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y-GB" sz="2400" dirty="0">
                <a:latin typeface="Arial" charset="0"/>
                <a:cs typeface="Arial" charset="0"/>
              </a:rPr>
              <a:t>Datblygu’r sgiliau, y ddealltwriaeth a’r strategaethau sydd eu hangen er mwyn cydweithio / cyd-gynhyrchu’n effeithiol (gan gynnwys adlewyrchu’n feirniadol a dadansoddi)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y-GB" sz="2400" dirty="0">
                <a:latin typeface="Arial" charset="0"/>
                <a:cs typeface="Arial" charset="0"/>
              </a:rPr>
              <a:t>Deall sut i dystiolaethu’r canlyniad dysgu </a:t>
            </a:r>
            <a:r>
              <a:rPr lang="cy-GB" sz="2400" dirty="0"/>
              <a:t>“</a:t>
            </a:r>
            <a:r>
              <a:rPr lang="cy-GB" altLang="en-US" sz="2400" b="1" i="1" dirty="0">
                <a:ea typeface="Calibri" panose="020F0502020204030204" pitchFamily="34" charset="0"/>
              </a:rPr>
              <a:t>Cydweithio ag unigolion sy’n defnyddio gwasanaethau, eu teuluoedd a’u gofalwyr a gweithwyr proffesiynol eraill</a:t>
            </a:r>
            <a:r>
              <a:rPr lang="cy-GB" altLang="en-US" sz="2400" dirty="0">
                <a:ea typeface="Calibri" panose="020F0502020204030204" pitchFamily="34" charset="0"/>
              </a:rPr>
              <a:t>” yn y portffolio. </a:t>
            </a:r>
          </a:p>
          <a:p>
            <a:pPr eaLnBrk="1" hangingPunct="1">
              <a:defRPr/>
            </a:pPr>
            <a:endParaRPr lang="cy-GB" altLang="en-US" sz="2000" dirty="0">
              <a:ea typeface="Calibri" panose="020F0502020204030204" pitchFamily="34" charset="0"/>
            </a:endParaRPr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D823F0F-846C-40A9-B2D7-1043A28F5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88D1452-F225-4ECE-B13A-7E50759A17C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FE54-0F39-4280-801F-E05046B52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37881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424C9-E3F3-445F-8288-FBAACD963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55023"/>
            <a:ext cx="10972800" cy="5152077"/>
          </a:xfrm>
        </p:spPr>
        <p:txBody>
          <a:bodyPr/>
          <a:lstStyle/>
          <a:p>
            <a:r>
              <a:rPr lang="en-GB" b="1" dirty="0"/>
              <a:t>Ymarferiad 1- </a:t>
            </a:r>
            <a:r>
              <a:rPr lang="en-GB" b="1" dirty="0" err="1"/>
              <a:t>i’w</a:t>
            </a:r>
            <a:r>
              <a:rPr lang="en-GB" b="1" dirty="0"/>
              <a:t> </a:t>
            </a:r>
            <a:r>
              <a:rPr lang="en-GB" b="1" dirty="0" err="1"/>
              <a:t>gwblhau</a:t>
            </a:r>
            <a:r>
              <a:rPr lang="en-GB" b="1" dirty="0"/>
              <a:t> </a:t>
            </a:r>
            <a:r>
              <a:rPr lang="en-GB" b="1" dirty="0" err="1"/>
              <a:t>cyn</a:t>
            </a:r>
            <a:r>
              <a:rPr lang="en-GB" b="1" dirty="0"/>
              <a:t> y </a:t>
            </a:r>
            <a:r>
              <a:rPr lang="en-GB" b="1" dirty="0" err="1"/>
              <a:t>gweithdy</a:t>
            </a:r>
            <a:endParaRPr lang="en-GB" dirty="0"/>
          </a:p>
          <a:p>
            <a:r>
              <a:rPr lang="cy-GB" dirty="0"/>
              <a:t>Beth rydych yn ei feddwl yw ystyr </a:t>
            </a:r>
            <a:r>
              <a:rPr lang="cy-GB" b="1" dirty="0"/>
              <a:t>cydweithio/cyd-gynhyrchu </a:t>
            </a:r>
            <a:r>
              <a:rPr lang="cy-GB" dirty="0"/>
              <a:t>fel y cyfeirir atynt yn  </a:t>
            </a:r>
            <a:r>
              <a:rPr lang="cy-GB" i="1" dirty="0"/>
              <a:t>Neddf Gwasanaethau Cymdeithasol a Llesiant (Cymru) 2014?  </a:t>
            </a:r>
            <a:r>
              <a:rPr lang="cy-GB" dirty="0"/>
              <a:t>(D.S. A yw hyn yn golygu'r un peth â phartneriaeth neu ymgynghoriad?)</a:t>
            </a:r>
            <a:endParaRPr lang="en-GB" dirty="0"/>
          </a:p>
          <a:p>
            <a:r>
              <a:rPr lang="cy-GB" dirty="0"/>
              <a:t>Yn eich barn chi, beth yw’r </a:t>
            </a:r>
            <a:r>
              <a:rPr lang="cy-GB" b="1" dirty="0"/>
              <a:t>prif ‘yrwyr’</a:t>
            </a:r>
            <a:r>
              <a:rPr lang="cy-GB" dirty="0"/>
              <a:t> ar gyfer dull mwy cydweithredol mewn gwaith cymdeithasol? (Ystyriwch ddeilliannau posib, ynghyd â deddfwriaeth berthnasol).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89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DC7B3-DF60-4C15-A476-8308BE23E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844676"/>
            <a:ext cx="8229600" cy="4162425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Collaboration: To work with another on a project</a:t>
            </a:r>
          </a:p>
          <a:p>
            <a:pPr marL="109537" indent="0">
              <a:buNone/>
              <a:defRPr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Collins English Dictionary</a:t>
            </a:r>
          </a:p>
          <a:p>
            <a:pPr marL="109537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537" indent="0">
              <a:buNone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Co-production: Citizens and professionals sharing power and working together as equal partners</a:t>
            </a:r>
          </a:p>
          <a:p>
            <a:pPr marL="109537" indent="0">
              <a:buNone/>
              <a:defRPr/>
            </a:pP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Gwasanaethau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(Cymru) 2014 </a:t>
            </a:r>
          </a:p>
          <a:p>
            <a:pPr marL="109537" indent="0">
              <a:buNone/>
              <a:defRPr/>
            </a:pPr>
            <a:endParaRPr lang="en-GB" sz="1400" dirty="0"/>
          </a:p>
          <a:p>
            <a:pPr marL="109537" indent="0"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E066AC1-3893-400C-A552-45E59FD5C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Diffinio cydweithredu, cyd-gynhyrchu a Phartneriaeth</a:t>
            </a:r>
          </a:p>
        </p:txBody>
      </p:sp>
      <p:sp>
        <p:nvSpPr>
          <p:cNvPr id="18437" name="Slide Number Placeholder 6">
            <a:extLst>
              <a:ext uri="{FF2B5EF4-FFF2-40B4-BE49-F238E27FC236}">
                <a16:creationId xmlns:a16="http://schemas.microsoft.com/office/drawing/2014/main" id="{2FE1EFDE-7F5C-4CC3-9162-2DEDD0180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0AD8DB6-015F-4C00-BCA6-7A3DC960E65E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18436" name="Picture 7">
            <a:extLst>
              <a:ext uri="{FF2B5EF4-FFF2-40B4-BE49-F238E27FC236}">
                <a16:creationId xmlns:a16="http://schemas.microsoft.com/office/drawing/2014/main" id="{EE075793-A75B-461A-AAF3-69605D46B1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802" y="4239492"/>
            <a:ext cx="3786813" cy="2351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DA11AF-EAB3-407E-A8FF-3F08D00AD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773" y="1151905"/>
            <a:ext cx="10284031" cy="5156819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Dylai cyd-gynhyrchu geisio: 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Adnabod pobl fel asedau sydd â chyfraniad positif i’w wneud i ddyluniad a gweithrediad y gwasanaethau maent yn eu defnyddio sy’n adeiladu ar alluoedd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Datblygu cydbwysedd a chilyddiaeth 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Buddsoddi mewn rhwydweithiau i rannu gwybodaeth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Cefnogi a grymuso pobl i fod yn rhan o’r gwaith o ddylunio a gweithredu gwasanaethau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Grymuso pobl i gymryd cyfrifoldeb a chyfrannu at eu llesiant eu hunain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Sicrhau fod ymarferwyr yn gweithredu mewn partneriaeth gyda phobl i gyflawni’r deilliannau llesiant ar lefel unigol a lefel gwasanaeth  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Pylu’r gwahaniaethau rhwng darparwyr a phobl sydd angen gofal a chefnogaeth a gofalwyr sydd angen cefnogaeth. Cynnwys pobl wrth ddylunio deilliannau ar gyfer gwasanaethau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Hwyluso yn hytrach na chyflawni gwasanaethau </a:t>
            </a:r>
            <a:endParaRPr lang="cy-GB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F7D8489-C254-4D0E-AD75-90D9377FD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76672"/>
            <a:ext cx="8229600" cy="504056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dirty="0"/>
            </a:b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Cyd-gynhyrchu a’r Ddeddf </a:t>
            </a:r>
            <a:br>
              <a:rPr lang="cy-GB" dirty="0"/>
            </a:br>
            <a:endParaRPr lang="cy-GB" dirty="0"/>
          </a:p>
        </p:txBody>
      </p:sp>
      <p:sp>
        <p:nvSpPr>
          <p:cNvPr id="20484" name="Slide Number Placeholder 6">
            <a:extLst>
              <a:ext uri="{FF2B5EF4-FFF2-40B4-BE49-F238E27FC236}">
                <a16:creationId xmlns:a16="http://schemas.microsoft.com/office/drawing/2014/main" id="{10EA752A-B49F-4D23-A866-CD3174600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8D84FDF-40EC-4533-8C62-EE64DA0CED61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276085C4-6EDA-405B-8C60-DCD7AE009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16114"/>
            <a:ext cx="8229600" cy="409098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Safonau Galwedigaethol Cenedlaethol Gwaith Cymdeithasol 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Codau Ymarfer Proffesiynol ar gyfer Gweithwyr Gofal Cymdeithasol a’u Cyflogwyr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Gofynion y Dystysgrif i Raddedigion (Cadarnhau Ymarfer Gwaith Cymdeithasol) 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Dilyniant o ymchwiliadau ac adolygiadau achos difrifol, gan gynnwys achosion Victoria Climbie a Babi P</a:t>
            </a:r>
          </a:p>
          <a:p>
            <a:pPr eaLnBrk="1" hangingPunct="1"/>
            <a:r>
              <a:rPr lang="cy-GB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Munro Review of Child Protection </a:t>
            </a:r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Deddf Gwasanaethau Cymdeithasol a Llesiant (Cymru) 2014 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Deddf Llywodraeth Cymru 2006, Creu’r Cysylltiadau: Cyflawni Gwell Gwasanaethau i Gymru (LlCC 2004).</a:t>
            </a:r>
          </a:p>
          <a:p>
            <a:pPr eaLnBrk="1" hangingPunct="1"/>
            <a:r>
              <a:rPr lang="cy-GB" altLang="en-US" sz="2000">
                <a:latin typeface="Arial" panose="020B0604020202020204" pitchFamily="34" charset="0"/>
                <a:cs typeface="Arial" panose="020B0604020202020204" pitchFamily="34" charset="0"/>
              </a:rPr>
              <a:t>Bywydau Bodlon, Cymunedau Cefnogol (LlCC 2007)</a:t>
            </a:r>
          </a:p>
          <a:p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9EF95-E955-464C-8A36-E5A2D6CCF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altLang="en-US" sz="3600" dirty="0">
                <a:latin typeface="Arial" panose="020B0604020202020204" pitchFamily="34" charset="0"/>
              </a:rPr>
            </a:br>
            <a:br>
              <a:rPr lang="en-GB" altLang="en-US" sz="3600" dirty="0">
                <a:latin typeface="Arial" panose="020B0604020202020204" pitchFamily="34" charset="0"/>
              </a:rPr>
            </a:br>
            <a:r>
              <a:rPr lang="cy-GB" altLang="en-US" sz="3600" dirty="0">
                <a:latin typeface="Arial" panose="020B0604020202020204" pitchFamily="34" charset="0"/>
              </a:rPr>
              <a:t>Cyd-destun Polisi/Deddfwriaethol Cydweithio a Chyd-gynhyrchu mewn Partneriaeth</a:t>
            </a:r>
            <a:br>
              <a:rPr lang="cy-GB" altLang="en-US" dirty="0">
                <a:latin typeface="Arial" panose="020B0604020202020204" pitchFamily="34" charset="0"/>
              </a:rPr>
            </a:br>
            <a:endParaRPr lang="cy-GB" dirty="0"/>
          </a:p>
        </p:txBody>
      </p:sp>
      <p:sp>
        <p:nvSpPr>
          <p:cNvPr id="22532" name="Slide Number Placeholder 5">
            <a:extLst>
              <a:ext uri="{FF2B5EF4-FFF2-40B4-BE49-F238E27FC236}">
                <a16:creationId xmlns:a16="http://schemas.microsoft.com/office/drawing/2014/main" id="{745048C6-ADFA-4B55-9B95-2DE058CB6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4301D2B-637B-4CD3-AECE-805987CD2365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Box 3">
            <a:extLst>
              <a:ext uri="{FF2B5EF4-FFF2-40B4-BE49-F238E27FC236}">
                <a16:creationId xmlns:a16="http://schemas.microsoft.com/office/drawing/2014/main" id="{56FFF5FA-505E-4227-B516-66508ED1F3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549276"/>
            <a:ext cx="77057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3600" b="1" dirty="0">
                <a:latin typeface="Arial" panose="020B0604020202020204" pitchFamily="34" charset="0"/>
              </a:rPr>
              <a:t>Cydweithio Rhyng-broffesiynol</a:t>
            </a:r>
          </a:p>
        </p:txBody>
      </p:sp>
      <p:sp>
        <p:nvSpPr>
          <p:cNvPr id="28675" name="TextBox 4">
            <a:extLst>
              <a:ext uri="{FF2B5EF4-FFF2-40B4-BE49-F238E27FC236}">
                <a16:creationId xmlns:a16="http://schemas.microsoft.com/office/drawing/2014/main" id="{7FB7A06E-8050-46EE-9261-041414EA08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7538" y="1052513"/>
            <a:ext cx="9369631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>
                <a:latin typeface="Arial" panose="020B0604020202020204" pitchFamily="34" charset="0"/>
              </a:rPr>
              <a:t>...in social work practice is, as they say, everyone’s business.  The transition from a position of multi-professionalism, where there are many people from different disciplines working in isolation, to a state of inter-professionalism, where those professionals work collaboratively, is not as straightforward as it sounds; it impacts on everyone involved and everyone involved influences the process.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i="1" dirty="0">
                <a:latin typeface="Arial" panose="020B0604020202020204" pitchFamily="34" charset="0"/>
              </a:rPr>
              <a:t>Crawford, K (2012) Interprofessional Collaboration in Social Work Practice”, London: Sage Publications</a:t>
            </a:r>
          </a:p>
        </p:txBody>
      </p:sp>
      <p:pic>
        <p:nvPicPr>
          <p:cNvPr id="28676" name="Picture 3">
            <a:extLst>
              <a:ext uri="{FF2B5EF4-FFF2-40B4-BE49-F238E27FC236}">
                <a16:creationId xmlns:a16="http://schemas.microsoft.com/office/drawing/2014/main" id="{C6A0C9CD-59CA-434A-ABE8-F068EA231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475" y="4591943"/>
            <a:ext cx="3894657" cy="2181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Slide Number Placeholder 4">
            <a:extLst>
              <a:ext uri="{FF2B5EF4-FFF2-40B4-BE49-F238E27FC236}">
                <a16:creationId xmlns:a16="http://schemas.microsoft.com/office/drawing/2014/main" id="{E14453AD-6715-49CC-B660-594B99626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FD366DD-B218-49EE-AFE8-5DE5AF86E31A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8D993D9-FE0F-4E11-B466-0A7D3DD6D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649" y="1196976"/>
            <a:ext cx="10390909" cy="5040313"/>
          </a:xfrm>
        </p:spPr>
        <p:txBody>
          <a:bodyPr/>
          <a:lstStyle/>
          <a:p>
            <a:pPr marL="354013" indent="-354013">
              <a:spcAft>
                <a:spcPts val="600"/>
              </a:spcAft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Datblygu cyd-ddealltwriaeth o’r berthynas; gan gynnwys rhannu gwybodaeth</a:t>
            </a:r>
          </a:p>
          <a:p>
            <a:pPr marL="354013" indent="-354013">
              <a:spcAft>
                <a:spcPts val="600"/>
              </a:spcAft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Uchafu dewis a rheolaeth; tra’n parhau’n onest am y dewisiadau sydd ar gael</a:t>
            </a:r>
          </a:p>
          <a:p>
            <a:pPr marL="354013" indent="-354013"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Ymatebolrwydd; yn ymarferol ac yn emosiynol </a:t>
            </a:r>
          </a:p>
          <a:p>
            <a:pPr marL="354013" indent="-354013"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Dibynadwyedd; yn effeithio ymddiriedaeth a hyder yn fawr</a:t>
            </a:r>
          </a:p>
          <a:p>
            <a:pPr marL="354013" indent="-354013"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Gonestrwydd; gan gynnwys cyfleu newyddion nad ydyw pobl yn dymuno ei glywed</a:t>
            </a:r>
          </a:p>
          <a:p>
            <a:pPr marL="354013" indent="-354013"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Cymryd pwyll; hyn yn newid ansawdd y gwaith a wneir</a:t>
            </a:r>
          </a:p>
          <a:p>
            <a:pPr marL="354013" indent="-354013">
              <a:buFont typeface="Wingdings" pitchFamily="2" charset="2"/>
              <a:buChar char="Ø"/>
              <a:defRPr/>
            </a:pPr>
            <a:r>
              <a:rPr lang="cy-GB" sz="2400" dirty="0">
                <a:latin typeface="Arial" charset="0"/>
                <a:cs typeface="Arial" charset="0"/>
              </a:rPr>
              <a:t>Parch; cysyniad </a:t>
            </a:r>
            <a:r>
              <a:rPr lang="cy-GB" sz="2400" dirty="0" err="1">
                <a:latin typeface="Arial" charset="0"/>
                <a:cs typeface="Arial" charset="0"/>
              </a:rPr>
              <a:t>trosfwaol</a:t>
            </a:r>
            <a:r>
              <a:rPr lang="cy-GB" sz="2400" dirty="0">
                <a:latin typeface="Arial" charset="0"/>
                <a:cs typeface="Arial" charset="0"/>
              </a:rPr>
              <a:t> sy’n ymwneud â gwerthoedd gwaith cymdeithasol </a:t>
            </a:r>
          </a:p>
          <a:p>
            <a:pPr marL="0" indent="0">
              <a:buNone/>
              <a:defRPr/>
            </a:pPr>
            <a:r>
              <a:rPr lang="en-GB" sz="1400" i="1" dirty="0" err="1">
                <a:latin typeface="Arial" charset="0"/>
                <a:cs typeface="Arial" charset="0"/>
              </a:rPr>
              <a:t>Koprowska</a:t>
            </a:r>
            <a:r>
              <a:rPr lang="en-GB" sz="1400" i="1" dirty="0">
                <a:latin typeface="Arial" charset="0"/>
                <a:cs typeface="Arial" charset="0"/>
              </a:rPr>
              <a:t>, J (2005) </a:t>
            </a:r>
          </a:p>
          <a:p>
            <a:pPr marL="0" indent="0">
              <a:buNone/>
              <a:defRPr/>
            </a:pPr>
            <a:r>
              <a:rPr lang="en-GB" sz="1400" i="1" dirty="0">
                <a:latin typeface="Arial" charset="0"/>
                <a:cs typeface="Arial" charset="0"/>
              </a:rPr>
              <a:t>“Communication &amp; Interpersonal Skills in Social Work”, </a:t>
            </a:r>
          </a:p>
          <a:p>
            <a:pPr marL="0" indent="0">
              <a:buNone/>
              <a:defRPr/>
            </a:pPr>
            <a:r>
              <a:rPr lang="en-GB" sz="1400" i="1" dirty="0">
                <a:latin typeface="Arial" charset="0"/>
                <a:cs typeface="Arial" charset="0"/>
              </a:rPr>
              <a:t>                : Learning Matters Ltd.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331218-938F-4D19-AEFF-E5774EE4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Cyfathrebu Effeithiol</a:t>
            </a:r>
          </a:p>
        </p:txBody>
      </p:sp>
      <p:sp>
        <p:nvSpPr>
          <p:cNvPr id="30725" name="Slide Number Placeholder 6">
            <a:extLst>
              <a:ext uri="{FF2B5EF4-FFF2-40B4-BE49-F238E27FC236}">
                <a16:creationId xmlns:a16="http://schemas.microsoft.com/office/drawing/2014/main" id="{0FA596BB-CCCE-4AF3-9EA5-66B07D05A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D1B7DCC-AF74-45F2-B43E-FBDBC8A8DDE3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BA76B9A8-BDDA-402C-BD5F-B93F7DE57D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373" y="5339201"/>
            <a:ext cx="2506827" cy="125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02443D15-378D-47F9-BB24-F3106F8B6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5667" y="1628775"/>
            <a:ext cx="9084623" cy="4306888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“...</a:t>
            </a:r>
            <a:r>
              <a:rPr lang="en-GB" altLang="en-US" i="1" dirty="0">
                <a:latin typeface="Arial" panose="020B0604020202020204" pitchFamily="34" charset="0"/>
              </a:rPr>
              <a:t>while power relations may well play a significant part in keeping the wheels of an organisation turning (including its wheels of communication), such relations can at times be an obstacle to effective communication, and therefore be a significant problem for the organisation concerned</a:t>
            </a:r>
            <a:r>
              <a:rPr lang="en-GB" altLang="en-US" dirty="0">
                <a:latin typeface="Arial" panose="020B0604020202020204" pitchFamily="34" charset="0"/>
              </a:rPr>
              <a:t>.”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i="1" dirty="0">
                <a:latin typeface="Arial" panose="020B0604020202020204" pitchFamily="34" charset="0"/>
              </a:rPr>
              <a:t>Thompson, N (2003) “Communication &amp; Language”, Hampshire: Palgrave Macmillan</a:t>
            </a:r>
            <a:r>
              <a:rPr lang="en-GB" altLang="en-US" sz="2000" i="1" dirty="0">
                <a:latin typeface="Arial" panose="020B0604020202020204" pitchFamily="34" charset="0"/>
              </a:rPr>
              <a:t>.</a:t>
            </a:r>
            <a:endParaRPr lang="en-GB" altLang="en-US" i="1" dirty="0">
              <a:latin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261AB-79C3-4440-83E6-5FFACAC3F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2" name="Slide Number Placeholder 5">
            <a:extLst>
              <a:ext uri="{FF2B5EF4-FFF2-40B4-BE49-F238E27FC236}">
                <a16:creationId xmlns:a16="http://schemas.microsoft.com/office/drawing/2014/main" id="{9513373B-8823-42F0-8276-83AC7437D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942828F-C0BA-4019-83ED-F49816F29310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Content Placeholder 3">
            <a:extLst>
              <a:ext uri="{FF2B5EF4-FFF2-40B4-BE49-F238E27FC236}">
                <a16:creationId xmlns:a16="http://schemas.microsoft.com/office/drawing/2014/main" id="{459A8816-8DD5-45B9-8E1D-81E71FBE74E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30525" y="1481138"/>
            <a:ext cx="6330950" cy="4525962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E476A03-2D3B-4870-A899-82D8C9D88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dirty="0"/>
              <a:t>Modelau Cyfranogi </a:t>
            </a:r>
          </a:p>
        </p:txBody>
      </p:sp>
      <p:sp>
        <p:nvSpPr>
          <p:cNvPr id="24580" name="Slide Number Placeholder 5">
            <a:extLst>
              <a:ext uri="{FF2B5EF4-FFF2-40B4-BE49-F238E27FC236}">
                <a16:creationId xmlns:a16="http://schemas.microsoft.com/office/drawing/2014/main" id="{571BCB73-5A97-427D-B368-D27489708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CA3ED63-61F6-4120-A8D3-C9F8420FE55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Content Placeholder 3">
            <a:extLst>
              <a:ext uri="{FF2B5EF4-FFF2-40B4-BE49-F238E27FC236}">
                <a16:creationId xmlns:a16="http://schemas.microsoft.com/office/drawing/2014/main" id="{845DA705-0FE1-4017-91CA-7C56303C6A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05200" y="1554163"/>
            <a:ext cx="5181600" cy="43815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BE03120-F7E6-4AEE-8706-02A5AF841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dirty="0"/>
              <a:t>Modelau Cyfranogi </a:t>
            </a:r>
          </a:p>
        </p:txBody>
      </p:sp>
      <p:sp>
        <p:nvSpPr>
          <p:cNvPr id="26628" name="Slide Number Placeholder 5">
            <a:extLst>
              <a:ext uri="{FF2B5EF4-FFF2-40B4-BE49-F238E27FC236}">
                <a16:creationId xmlns:a16="http://schemas.microsoft.com/office/drawing/2014/main" id="{FCAF3498-280A-44C4-92BC-4FE0E35B8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EBDDFF3-52E3-49F1-A41F-9D1A222DAC2C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D4F0FC6-247D-43B8-A009-3EDE61936A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Ystyriwch achos diweddar y buoch ynghlwm ag ef ble yr ydych yn teimlo i chi weithio’n dda gydag unigolion/teuluoedd/gofalwyr. Defnyddiwch un o’r modelau cyfranogi a ddarparwyd (neu fodel arall os ydych yn dymuno) i drafod: </a:t>
            </a:r>
            <a:endParaRPr lang="en-GB" dirty="0"/>
          </a:p>
          <a:p>
            <a:r>
              <a:rPr lang="cy-GB" dirty="0"/>
              <a:t>Pa gam o gyfranogi gwnaethoch chi ei gyrraedd yn y darn hwn o waith?  </a:t>
            </a:r>
          </a:p>
          <a:p>
            <a:r>
              <a:rPr lang="cy-GB" dirty="0"/>
              <a:t>Yn eich barn chi, pa wahaniaeth wnaeth eich ymarfer chi i brofiad yr unigolion/teuluoedd/gofalwyr?  </a:t>
            </a:r>
            <a:endParaRPr lang="en-GB" dirty="0"/>
          </a:p>
          <a:p>
            <a:r>
              <a:rPr lang="cy-GB" dirty="0"/>
              <a:t>Beth fyddech chi'n ei ddweud oedd yr agwedd bwysicaf ar gydweithredu yn y darn hwn o waith?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B8DDCA-5934-440E-9CD2-53251B1D9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effectLst/>
              </a:rPr>
              <a:t>Ymarferiad 2- Modelau o Gyfranogiad- i’w gwblhau cyn y gweithdy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989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4">
            <a:extLst>
              <a:ext uri="{FF2B5EF4-FFF2-40B4-BE49-F238E27FC236}">
                <a16:creationId xmlns:a16="http://schemas.microsoft.com/office/drawing/2014/main" id="{39A0FB83-6E40-4250-86C5-C6A636062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3157" y="1417638"/>
            <a:ext cx="9547761" cy="4525962"/>
          </a:xfrm>
        </p:spPr>
        <p:txBody>
          <a:bodyPr>
            <a:normAutofit/>
          </a:bodyPr>
          <a:lstStyle/>
          <a:p>
            <a:pPr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Rhan o’r cyd-destun a’r rhesymeg dros ymarfer mewn dull cydweithredol effeithiol yw adnabod a rheoli risg.  </a:t>
            </a:r>
          </a:p>
          <a:p>
            <a:pPr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gwaith cymdeithasol bob dydd yn amlwg yn ymdrin â risg, cymhlethdod a newidynnau (</a:t>
            </a:r>
            <a:r>
              <a:rPr lang="en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contingency</a:t>
            </a: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ac yn y blaen: 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 amrediad o ‘ddatrysiadau’;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 pethau’n newid;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 ellir rhagweld deilliannau gyda sicrwydd pendant;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Efallai na fydd gwerthoedd a thybiaethau penodol yn ddilys yn y dyfodol;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cy-GB" alt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 sawl persbectif arall ar sefyllfa </a:t>
            </a:r>
          </a:p>
          <a:p>
            <a:pPr>
              <a:buFontTx/>
              <a:buChar char="•"/>
              <a:tabLst>
                <a:tab pos="3883025" algn="l"/>
              </a:tabLst>
            </a:pP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T50.  Rutter, L and Brown, K (2012) “Critical Thinking </a:t>
            </a:r>
            <a:r>
              <a:rPr lang="en-GB" altLang="en-US" sz="1600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Professional </a:t>
            </a:r>
            <a:r>
              <a:rPr lang="en-GB" altLang="en-US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Judgement for Social Work”,       </a:t>
            </a:r>
          </a:p>
          <a:p>
            <a:pPr>
              <a:tabLst>
                <a:tab pos="3883025" algn="l"/>
              </a:tabLst>
            </a:pPr>
            <a:endParaRPr lang="en-GB" altLang="en-US" dirty="0"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269BD7E-292D-4C73-A601-16C332607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Rôl Meddwl yn Feirniadol mewn Ymarfer Cydweithredol Effeithiol</a:t>
            </a:r>
          </a:p>
        </p:txBody>
      </p:sp>
      <p:sp>
        <p:nvSpPr>
          <p:cNvPr id="34820" name="Slide Number Placeholder 6">
            <a:extLst>
              <a:ext uri="{FF2B5EF4-FFF2-40B4-BE49-F238E27FC236}">
                <a16:creationId xmlns:a16="http://schemas.microsoft.com/office/drawing/2014/main" id="{8A3EB489-84E7-4FE6-878D-CA22C3038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AA7ADA7-7AD5-4BAB-B9BA-796591F640C3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4">
            <a:extLst>
              <a:ext uri="{FF2B5EF4-FFF2-40B4-BE49-F238E27FC236}">
                <a16:creationId xmlns:a16="http://schemas.microsoft.com/office/drawing/2014/main" id="{2134A019-5C25-4F0A-A22D-9BD784739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8776"/>
            <a:ext cx="8229600" cy="4378325"/>
          </a:xfrm>
        </p:spPr>
        <p:txBody>
          <a:bodyPr/>
          <a:lstStyle/>
          <a:p>
            <a:pPr>
              <a:spcBef>
                <a:spcPct val="0"/>
              </a:spcBef>
              <a:buClrTx/>
              <a:buSzTx/>
            </a:pPr>
            <a:r>
              <a:rPr lang="cy-GB" altLang="en-US">
                <a:latin typeface="Arial" panose="020B0604020202020204" pitchFamily="34" charset="0"/>
                <a:cs typeface="Arial" panose="020B0604020202020204" pitchFamily="34" charset="0"/>
              </a:rPr>
              <a:t>Mae ymarfer yn feirniadol yn canolbwyntio mwy ar </a:t>
            </a:r>
            <a:r>
              <a:rPr lang="cy-GB" altLang="en-US" b="1">
                <a:latin typeface="Arial" panose="020B0604020202020204" pitchFamily="34" charset="0"/>
                <a:cs typeface="Arial" panose="020B0604020202020204" pitchFamily="34" charset="0"/>
              </a:rPr>
              <a:t>ddulliau gwerthuso beirniadol </a:t>
            </a:r>
            <a:r>
              <a:rPr lang="cy-GB" altLang="en-US">
                <a:latin typeface="Arial" panose="020B0604020202020204" pitchFamily="34" charset="0"/>
                <a:cs typeface="Arial" panose="020B0604020202020204" pitchFamily="34" charset="0"/>
              </a:rPr>
              <a:t>o ymarfer, yn hytrach na chwrdd â therfynau amser yn unig, neu ddibyniaeth anfeirniadol ar ddulliau a thechnegau   </a:t>
            </a:r>
          </a:p>
          <a:p>
            <a:pPr>
              <a:spcBef>
                <a:spcPct val="0"/>
              </a:spcBef>
              <a:buClrTx/>
              <a:buSzTx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</a:pPr>
            <a:r>
              <a:rPr lang="cy-GB" altLang="en-US" b="1">
                <a:latin typeface="Arial" panose="020B0604020202020204" pitchFamily="34" charset="0"/>
                <a:cs typeface="Arial" panose="020B0604020202020204" pitchFamily="34" charset="0"/>
              </a:rPr>
              <a:t>Mae’r model meddygol</a:t>
            </a:r>
            <a:r>
              <a:rPr lang="cy-GB" altLang="en-US">
                <a:latin typeface="Arial" panose="020B0604020202020204" pitchFamily="34" charset="0"/>
                <a:cs typeface="Arial" panose="020B0604020202020204" pitchFamily="34" charset="0"/>
              </a:rPr>
              <a:t> yn hynod </a:t>
            </a:r>
            <a:r>
              <a:rPr lang="cy-GB" altLang="en-US" b="1">
                <a:latin typeface="Arial" panose="020B0604020202020204" pitchFamily="34" charset="0"/>
                <a:cs typeface="Arial" panose="020B0604020202020204" pitchFamily="34" charset="0"/>
              </a:rPr>
              <a:t>seiliedig ar dystiolaeth</a:t>
            </a:r>
            <a:r>
              <a:rPr lang="cy-GB" altLang="en-US">
                <a:latin typeface="Arial" panose="020B0604020202020204" pitchFamily="34" charset="0"/>
                <a:cs typeface="Arial" panose="020B0604020202020204" pitchFamily="34" charset="0"/>
              </a:rPr>
              <a:t>, tra bo’r </a:t>
            </a:r>
            <a:r>
              <a:rPr lang="cy-GB" altLang="en-US" b="1">
                <a:latin typeface="Arial" panose="020B0604020202020204" pitchFamily="34" charset="0"/>
                <a:cs typeface="Arial" panose="020B0604020202020204" pitchFamily="34" charset="0"/>
              </a:rPr>
              <a:t>model cymdeithasol </a:t>
            </a:r>
            <a:r>
              <a:rPr lang="cy-GB" altLang="en-US">
                <a:latin typeface="Arial" panose="020B0604020202020204" pitchFamily="34" charset="0"/>
                <a:cs typeface="Arial" panose="020B0604020202020204" pitchFamily="34" charset="0"/>
              </a:rPr>
              <a:t>yn gofyn am wneud penderfyniadau moesegol a moesol ac asesu’r cynnwys yn ehangach </a:t>
            </a:r>
          </a:p>
          <a:p>
            <a:endParaRPr lang="en-GB" alt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44F4FE9-296B-4AD2-80D9-2D8F97BD5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35416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Rôl Meddwl yn Feirniadol mewn Ymarfer Cydweithredol Effeithiol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8" name="Slide Number Placeholder 5">
            <a:extLst>
              <a:ext uri="{FF2B5EF4-FFF2-40B4-BE49-F238E27FC236}">
                <a16:creationId xmlns:a16="http://schemas.microsoft.com/office/drawing/2014/main" id="{F654C2D2-B019-4C10-A98C-624417E91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C71CB66-44FD-49DA-95B7-BD203B7A11D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Box 3">
            <a:extLst>
              <a:ext uri="{FF2B5EF4-FFF2-40B4-BE49-F238E27FC236}">
                <a16:creationId xmlns:a16="http://schemas.microsoft.com/office/drawing/2014/main" id="{5A11B93A-7C05-4C86-AA94-A418C6FAE0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260350"/>
            <a:ext cx="7632700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y-GB" altLang="en-US" sz="2800" b="1">
                <a:latin typeface="Arial" panose="020B0604020202020204" pitchFamily="34" charset="0"/>
              </a:rPr>
              <a:t>Beth mae’r unigolion/teuluoedd/gofalwyr yr ydym yn gweithio â hwy yn ei ddweud:</a:t>
            </a:r>
            <a:endParaRPr lang="cy-GB" altLang="en-US" sz="2800" b="1" i="1">
              <a:latin typeface="Arial" panose="020B0604020202020204" pitchFamily="34" charset="0"/>
            </a:endParaRP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00FB22DB-E25F-46FE-8EB5-F032BFECF020}"/>
              </a:ext>
            </a:extLst>
          </p:cNvPr>
          <p:cNvSpPr/>
          <p:nvPr/>
        </p:nvSpPr>
        <p:spPr>
          <a:xfrm>
            <a:off x="2351089" y="1557338"/>
            <a:ext cx="2016125" cy="1655762"/>
          </a:xfrm>
          <a:prstGeom prst="wedgeRoundRectCallout">
            <a:avLst>
              <a:gd name="adj1" fmla="val 49101"/>
              <a:gd name="adj2" fmla="val 75199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1400" dirty="0">
                <a:solidFill>
                  <a:schemeClr val="tx1"/>
                </a:solidFill>
              </a:rPr>
              <a:t>“</a:t>
            </a:r>
            <a:r>
              <a:rPr lang="cy-GB" sz="1400" dirty="0">
                <a:solidFill>
                  <a:schemeClr val="tx1"/>
                </a:solidFill>
              </a:rPr>
              <a:t>Rwyf wedi dysgu llawer ynghylch sut i siarad gyda fy mab gan ei weithiwr cymdeithasol.”</a:t>
            </a: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FF0C7EEB-F574-4569-8688-1D80F39435C0}"/>
              </a:ext>
            </a:extLst>
          </p:cNvPr>
          <p:cNvSpPr/>
          <p:nvPr/>
        </p:nvSpPr>
        <p:spPr>
          <a:xfrm>
            <a:off x="4943476" y="2565401"/>
            <a:ext cx="2016125" cy="1439863"/>
          </a:xfrm>
          <a:prstGeom prst="wedgeRoundRectCallout">
            <a:avLst>
              <a:gd name="adj1" fmla="val -20833"/>
              <a:gd name="adj2" fmla="val 64616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1400" dirty="0">
                <a:solidFill>
                  <a:schemeClr val="tx1"/>
                </a:solidFill>
              </a:rPr>
              <a:t>“</a:t>
            </a:r>
            <a:r>
              <a:rPr lang="cy-GB" sz="1400" dirty="0">
                <a:solidFill>
                  <a:schemeClr val="tx1"/>
                </a:solidFill>
              </a:rPr>
              <a:t>Fel arfer, mae fy ngweithiwr yn hwyr ac yn edrych ar ei oriawr pan mae gyda mi.”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5BC7FD21-F43B-434D-B66D-411F2DDD7600}"/>
              </a:ext>
            </a:extLst>
          </p:cNvPr>
          <p:cNvSpPr/>
          <p:nvPr/>
        </p:nvSpPr>
        <p:spPr>
          <a:xfrm>
            <a:off x="2279650" y="4221163"/>
            <a:ext cx="2592388" cy="1511300"/>
          </a:xfrm>
          <a:prstGeom prst="wedgeRoundRectCallout">
            <a:avLst>
              <a:gd name="adj1" fmla="val 46892"/>
              <a:gd name="adj2" fmla="val -8565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y-GB" sz="1400" dirty="0"/>
              <a:t>“Y“</a:t>
            </a:r>
            <a:r>
              <a:rPr lang="en-GB" sz="1400" dirty="0">
                <a:solidFill>
                  <a:schemeClr val="tx1"/>
                </a:solidFill>
              </a:rPr>
              <a:t>“Y</a:t>
            </a:r>
            <a:r>
              <a:rPr lang="cy-GB" sz="1400" dirty="0">
                <a:solidFill>
                  <a:schemeClr val="tx1"/>
                </a:solidFill>
              </a:rPr>
              <a:t>r hyn yr wyf i eisiau fwyaf yw gweithiwr cymdeithasol sy’n gwybod ei waith ac sy’n medru cael yr help yr wyf i ei angen i mi”</a:t>
            </a: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243B4975-AA07-45D6-92C5-F9D0340FD86B}"/>
              </a:ext>
            </a:extLst>
          </p:cNvPr>
          <p:cNvSpPr/>
          <p:nvPr/>
        </p:nvSpPr>
        <p:spPr>
          <a:xfrm>
            <a:off x="7464426" y="1700214"/>
            <a:ext cx="2232025" cy="1368425"/>
          </a:xfrm>
          <a:prstGeom prst="wedgeRoundRectCallout">
            <a:avLst>
              <a:gd name="adj1" fmla="val -51751"/>
              <a:gd name="adj2" fmla="val 80490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1400" dirty="0"/>
              <a:t>“</a:t>
            </a:r>
            <a:r>
              <a:rPr lang="en-GB" sz="1400" dirty="0">
                <a:solidFill>
                  <a:schemeClr val="tx1"/>
                </a:solidFill>
              </a:rPr>
              <a:t>“</a:t>
            </a:r>
            <a:r>
              <a:rPr lang="cy-GB" sz="1400" dirty="0">
                <a:solidFill>
                  <a:schemeClr val="tx1"/>
                </a:solidFill>
              </a:rPr>
              <a:t>Mae gan fy ngweithiwr cymdeithasol ffordd hyfryd ac mae hi wastad yn fy nhrin gyda pharch.”</a:t>
            </a: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C52DF44-8218-46BF-B566-138B696F5B69}"/>
              </a:ext>
            </a:extLst>
          </p:cNvPr>
          <p:cNvSpPr/>
          <p:nvPr/>
        </p:nvSpPr>
        <p:spPr>
          <a:xfrm>
            <a:off x="7608889" y="4005263"/>
            <a:ext cx="2447925" cy="1727200"/>
          </a:xfrm>
          <a:prstGeom prst="wedgeRoundRectCallout">
            <a:avLst>
              <a:gd name="adj1" fmla="val -40709"/>
              <a:gd name="adj2" fmla="val -7718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1400" dirty="0"/>
              <a:t>“</a:t>
            </a:r>
            <a:r>
              <a:rPr lang="en-GB" sz="1400" dirty="0">
                <a:solidFill>
                  <a:schemeClr val="tx1"/>
                </a:solidFill>
              </a:rPr>
              <a:t>“</a:t>
            </a:r>
            <a:r>
              <a:rPr lang="cy-GB" sz="1400" dirty="0">
                <a:solidFill>
                  <a:schemeClr val="tx1"/>
                </a:solidFill>
              </a:rPr>
              <a:t>Waeth pa bryd y byddaf yn gofyn am help, mae rhywun yn dweud wrthyf pa mor brysur yw’r gweithwyr cymdeithasol a pha mor galed yw eu gwaith.”</a:t>
            </a:r>
          </a:p>
        </p:txBody>
      </p:sp>
      <p:sp>
        <p:nvSpPr>
          <p:cNvPr id="38920" name="Slide Number Placeholder 9">
            <a:extLst>
              <a:ext uri="{FF2B5EF4-FFF2-40B4-BE49-F238E27FC236}">
                <a16:creationId xmlns:a16="http://schemas.microsoft.com/office/drawing/2014/main" id="{E600C00B-D596-4E58-96F2-4F0D91815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E823EB1-F706-48F0-AD4E-4A2FDD832A37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BC987AE8-B830-4702-AED2-6E2D8A20F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8776"/>
            <a:ext cx="8229600" cy="4378325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...</a:t>
            </a:r>
            <a:r>
              <a:rPr lang="en-GB" altLang="en-US" sz="2400" i="1" dirty="0">
                <a:latin typeface="Arial" panose="020B0604020202020204" pitchFamily="34" charset="0"/>
              </a:rPr>
              <a:t>the majority of interviewees cited effectiveness ‘knowing what they’re doing’ and ‘doing what they say they’re going to do’ as being the most important qualities for effective social work practice.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>
                <a:latin typeface="Arial" panose="020B0604020202020204" pitchFamily="34" charset="0"/>
              </a:rPr>
              <a:t> 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>
                <a:latin typeface="Arial" panose="020B0604020202020204" pitchFamily="34" charset="0"/>
              </a:rPr>
              <a:t>However, most interviewees did also see good communication skills, sensitivity and consideration as essential to forming a good collaborative working relationship with social work practitioners.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Wingdings 3" panose="05040102010807070707" pitchFamily="18" charset="2"/>
              <a:buNone/>
            </a:pPr>
            <a:r>
              <a:rPr lang="en-GB" altLang="en-US" sz="2400" i="1" dirty="0">
                <a:latin typeface="Arial" panose="020B0604020202020204" pitchFamily="34" charset="0"/>
              </a:rPr>
              <a:t>Amanda Moss 2015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  </a:t>
            </a:r>
            <a:r>
              <a:rPr lang="cy-GB" altLang="en-US" sz="2200" dirty="0">
                <a:latin typeface="Arial" panose="020B0604020202020204" pitchFamily="34" charset="0"/>
              </a:rPr>
              <a:t>Gweler atodiad 5 – Am adroddiad ymchwil llawn</a:t>
            </a:r>
            <a:r>
              <a:rPr lang="en-GB" altLang="en-US" sz="2200" dirty="0">
                <a:latin typeface="Arial" panose="020B0604020202020204" pitchFamily="34" charset="0"/>
              </a:rPr>
              <a:t>.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GB" altLang="en-US" sz="2200" dirty="0">
                <a:latin typeface="Arial" panose="020B0604020202020204" pitchFamily="34" charset="0"/>
                <a:hlinkClick r:id="rId3"/>
              </a:rPr>
              <a:t>https://www.youtube.com/watch?v=2verB2KdoyU</a:t>
            </a:r>
            <a:endParaRPr lang="en-GB" altLang="en-US" sz="2200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SzTx/>
              <a:buNone/>
            </a:pPr>
            <a:endParaRPr lang="en-GB" altLang="en-US" sz="22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>
              <a:latin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D5573-A473-4ECC-88B0-B4AB7AABC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354162"/>
          </a:xfrm>
        </p:spPr>
        <p:txBody>
          <a:bodyPr/>
          <a:lstStyle/>
          <a:p>
            <a:pPr eaLnBrk="1" hangingPunct="1">
              <a:defRPr/>
            </a:pPr>
            <a:r>
              <a:rPr lang="cy-GB" altLang="en-US" sz="2800" dirty="0">
                <a:latin typeface="Arial" charset="0"/>
              </a:rPr>
              <a:t>Beth mae’r unigolion/teuluoedd/gofalwyr yr ydym yn gweithio â hwy yn ei ddweud:</a:t>
            </a:r>
            <a:endParaRPr lang="cy-GB" altLang="en-US" sz="2800" i="1" dirty="0">
              <a:latin typeface="Arial" charset="0"/>
            </a:endParaRPr>
          </a:p>
        </p:txBody>
      </p:sp>
      <p:sp>
        <p:nvSpPr>
          <p:cNvPr id="40965" name="Slide Number Placeholder 5">
            <a:extLst>
              <a:ext uri="{FF2B5EF4-FFF2-40B4-BE49-F238E27FC236}">
                <a16:creationId xmlns:a16="http://schemas.microsoft.com/office/drawing/2014/main" id="{DF9DF200-BA29-4C53-9B7C-7219DB32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26610C9-B813-4B27-BDEF-45368893376E}" type="slidenum">
              <a:rPr lang="en-GB" altLang="en-US" smtClean="0"/>
              <a:pPr/>
              <a:t>18</a:t>
            </a:fld>
            <a:endParaRPr lang="en-GB" altLang="en-US"/>
          </a:p>
        </p:txBody>
      </p:sp>
      <p:pic>
        <p:nvPicPr>
          <p:cNvPr id="40964" name="Picture 3">
            <a:extLst>
              <a:ext uri="{FF2B5EF4-FFF2-40B4-BE49-F238E27FC236}">
                <a16:creationId xmlns:a16="http://schemas.microsoft.com/office/drawing/2014/main" id="{03F51779-6AE4-4B85-A6EA-558E893508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8946" y="5229224"/>
            <a:ext cx="2249487" cy="168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BD642-DFAA-49E4-BB70-8A71E439F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000" b="1" dirty="0"/>
              <a:t>Ymarferiad 3</a:t>
            </a:r>
            <a:endParaRPr lang="en-GB" sz="2000" dirty="0"/>
          </a:p>
          <a:p>
            <a:r>
              <a:rPr lang="cy-GB" sz="2000" b="1" dirty="0"/>
              <a:t>Dewiswch achos</a:t>
            </a:r>
            <a:endParaRPr lang="en-GB" sz="2000" dirty="0"/>
          </a:p>
          <a:p>
            <a:r>
              <a:rPr lang="cy-GB" sz="2000" dirty="0"/>
              <a:t>Ystyriwch achos yr ydych wedi gweithio arno lle mae gwaith cydweithredol wedi bod yn ganolog.</a:t>
            </a:r>
            <a:endParaRPr lang="en-GB" sz="2000" dirty="0"/>
          </a:p>
          <a:p>
            <a:r>
              <a:rPr lang="cy-GB" sz="2000" b="1" dirty="0"/>
              <a:t>Ystyriwch:</a:t>
            </a:r>
            <a:endParaRPr lang="en-GB" sz="2000" dirty="0"/>
          </a:p>
          <a:p>
            <a:r>
              <a:rPr lang="cy-GB" sz="2000" dirty="0"/>
              <a:t>Pa </a:t>
            </a:r>
            <a:r>
              <a:rPr lang="cy-GB" sz="2000" b="1" dirty="0"/>
              <a:t>unigolion ac asiantaethau</a:t>
            </a:r>
            <a:r>
              <a:rPr lang="cy-GB" sz="2000" dirty="0"/>
              <a:t> perthnasol ydych chi angen cydweithio â hwy yn eich astudiaeth achos?  </a:t>
            </a:r>
            <a:endParaRPr lang="en-GB" sz="2000" dirty="0"/>
          </a:p>
          <a:p>
            <a:r>
              <a:rPr lang="cy-GB" sz="2000" dirty="0"/>
              <a:t>Ystyriwch: </a:t>
            </a:r>
            <a:endParaRPr lang="en-GB" sz="2000" dirty="0"/>
          </a:p>
          <a:p>
            <a:r>
              <a:rPr lang="cy-GB" sz="2000" dirty="0"/>
              <a:t>Pa ddull cyfathrebu fyddech chi’n ei ddefnyddio yn yr achos hwn? </a:t>
            </a:r>
            <a:endParaRPr lang="en-GB" sz="2000" dirty="0"/>
          </a:p>
          <a:p>
            <a:r>
              <a:rPr lang="cy-GB" sz="2000" dirty="0"/>
              <a:t>Sut y bu i chi addasu eich dull o gyfathrebu er mwyn cwrdd ag anghenion yr unigolyn?</a:t>
            </a:r>
            <a:endParaRPr lang="en-GB" sz="2000" dirty="0"/>
          </a:p>
          <a:p>
            <a:r>
              <a:rPr lang="cy-GB" sz="2000" dirty="0"/>
              <a:t>Oedd unrhyw rwystrau i gydweithio?</a:t>
            </a:r>
            <a:endParaRPr lang="en-GB" sz="2000" dirty="0"/>
          </a:p>
          <a:p>
            <a:r>
              <a:rPr lang="cy-GB" sz="2000" dirty="0"/>
              <a:t>Beth wnaethoch chi/ a allech fod wedi gwneud unrhyw beth gwahanol er mwyn goresgyn unrhyw rwystrau?</a:t>
            </a:r>
            <a:endParaRPr lang="en-GB" sz="2000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2C4D43-D2CF-4398-A336-95F97C1DD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Ymarfer</a:t>
            </a:r>
            <a:r>
              <a:rPr lang="en-GB" dirty="0"/>
              <a:t> 3 a 4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009673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8E62037-E247-4857-95DA-7CE3C1E34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b="1" dirty="0"/>
              <a:t>Ymarferiad 4</a:t>
            </a:r>
            <a:r>
              <a:rPr lang="en-GB" sz="2400" dirty="0"/>
              <a:t> - </a:t>
            </a:r>
            <a:r>
              <a:rPr lang="cy-GB" sz="2400" b="1" dirty="0"/>
              <a:t>Adborth gan eraill</a:t>
            </a:r>
            <a:endParaRPr lang="en-GB" sz="2400" dirty="0"/>
          </a:p>
          <a:p>
            <a:r>
              <a:rPr lang="cy-GB" sz="2400" dirty="0"/>
              <a:t>Gan ystyried yr adborth a dderbyniwyd gan unigolion/teuluoedd a gofalwyr a amlinellir yn yr Ymarferiad Ymgynghorol (Atodiad 5) ac yn y sleid PowerPoint. </a:t>
            </a:r>
            <a:endParaRPr lang="en-GB" sz="2400" dirty="0"/>
          </a:p>
          <a:p>
            <a:r>
              <a:rPr lang="cy-GB" sz="2400" dirty="0"/>
              <a:t>Defnyddiwch lun, delwedd, gair neu frawddeg fer i grynhoi'r hyn y dymunwch i unigolion rydych yn gweithio gyda hwy, ei ddweud amdanoch chi.</a:t>
            </a:r>
            <a:endParaRPr lang="en-GB" sz="2400" dirty="0"/>
          </a:p>
          <a:p>
            <a:r>
              <a:rPr lang="cy-GB" sz="2400" dirty="0"/>
              <a:t>Beth fyddech chi’n dymuno i weithwyr proffesiynol ei ddweud? A yw’r ateb yn wahanol? Os yw, paham? </a:t>
            </a:r>
            <a:endParaRPr lang="en-GB" sz="2400" dirty="0"/>
          </a:p>
          <a:p>
            <a:r>
              <a:rPr lang="cy-GB" sz="2400" dirty="0"/>
              <a:t>Gallwch fod mor greadigol ag y dymunoch fod gyda’r ymarferiad yma; gallwch dynnu llun neu ddod o hyd i ddelwedd ynglŷn â sut yr hoffech gael eich gweld, neu ddewis gair neu ymadrodd.</a:t>
            </a:r>
            <a:endParaRPr lang="en-GB" sz="2400" dirty="0"/>
          </a:p>
          <a:p>
            <a:r>
              <a:rPr lang="cy-GB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93FF67D-7B67-4C30-87C8-12E4D49897F7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 err="1"/>
              <a:t>Adborth</a:t>
            </a:r>
            <a:r>
              <a:rPr lang="en-GB" dirty="0"/>
              <a:t> a </a:t>
            </a:r>
            <a:r>
              <a:rPr lang="en-GB" dirty="0" err="1"/>
              <a:t>dderbyniwyd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unigolion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9030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721063C8-2F39-4C89-98F5-1B2C8FDC83F6}" vid="{8CCD9A0A-AC9B-4F57-8631-F1C4B5334A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igrated xmlns="d91f2355-c79c-4942-b1d4-b53202503f7b">Na</Migrated>
    <TaxKeywordTaxHTField xmlns="d91f2355-c79c-4942-b1d4-b53202503f7b">
      <Terms xmlns="http://schemas.microsoft.com/office/infopath/2007/PartnerControls"/>
    </TaxKeywordTaxHTField>
    <d1780b1f095142689bede48a1a592c27 xmlns="d91f2355-c79c-4942-b1d4-b53202503f7b">
      <Terms xmlns="http://schemas.microsoft.com/office/infopath/2007/PartnerControls">
        <TermInfo xmlns="http://schemas.microsoft.com/office/infopath/2007/PartnerControls">
          <TermName xmlns="http://schemas.microsoft.com/office/infopath/2007/PartnerControls">Swyddogol Sensitif</TermName>
          <TermId xmlns="http://schemas.microsoft.com/office/infopath/2007/PartnerControls">93d40ef2-de4e-446a-9cd4-9e15ffd37424</TermId>
        </TermInfo>
      </Terms>
    </d1780b1f095142689bede48a1a592c27>
    <CurrentStatus xmlns="d91f2355-c79c-4942-b1d4-b53202503f7b">Drafft</CurrentStatus>
    <ke93f16e132f4fd988b16f5cfb0cdfe5 xmlns="d91f2355-c79c-4942-b1d4-b53202503f7b">
      <Terms xmlns="http://schemas.microsoft.com/office/infopath/2007/PartnerControls">
        <TermInfo xmlns="http://schemas.microsoft.com/office/infopath/2007/PartnerControls">
          <TermName xmlns="http://schemas.microsoft.com/office/infopath/2007/PartnerControls">Dysgu a Datblygu'r Gweithlu</TermName>
          <TermId xmlns="http://schemas.microsoft.com/office/infopath/2007/PartnerControls">60739eba-c942-450e-bbfe-b5e4fa6a1f68</TermId>
        </TermInfo>
      </Terms>
    </ke93f16e132f4fd988b16f5cfb0cdfe5>
    <fc21e95941e341fd9527e12848537719 xmlns="d91f2355-c79c-4942-b1d4-b53202503f7b">
      <Terms xmlns="http://schemas.microsoft.com/office/infopath/2007/PartnerControls"/>
    </fc21e95941e341fd9527e12848537719>
    <DocumentOwner xmlns="d91f2355-c79c-4942-b1d4-b53202503f7b">
      <UserInfo>
        <DisplayName>Paul Gillian Laybourne (OEDOLION)</DisplayName>
        <AccountId>15</AccountId>
        <AccountType/>
      </UserInfo>
    </DocumentOwner>
    <MigrationDetails xmlns="d91f2355-c79c-4942-b1d4-b53202503f7b" xsi:nil="true"/>
    <TaxCatchAll xmlns="d91f2355-c79c-4942-b1d4-b53202503f7b">
      <Value>2</Value>
      <Value>6</Value>
    </TaxCatchAll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?mso-contentType ?>
<SharedContentType xmlns="Microsoft.SharePoint.Taxonomy.ContentTypeSync" SourceId="3eea98ac-f451-44df-b5cb-3b1154eab1c5" ContentTypeId="0x01010027448A19590E40ABB966CC44EC05A41001" PreviousValue="false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gfen Gwynedd" ma:contentTypeID="0x01010027448A19590E40ABB966CC44EC05A4100100BB359E19FBE4B248A2F4856A5F506AA1" ma:contentTypeVersion="1" ma:contentTypeDescription="Dogfen ar gyfer defnydd cyffredinol. Drwy ddefnyddio hwn, byddwn yn sicrhau metadata cyson ar draws yr holl ddogfennau" ma:contentTypeScope="" ma:versionID="db8376de44b6c96294d103a1304be4dd">
  <xsd:schema xmlns:xsd="http://www.w3.org/2001/XMLSchema" xmlns:xs="http://www.w3.org/2001/XMLSchema" xmlns:p="http://schemas.microsoft.com/office/2006/metadata/properties" xmlns:ns2="d91f2355-c79c-4942-b1d4-b53202503f7b" targetNamespace="http://schemas.microsoft.com/office/2006/metadata/properties" ma:root="true" ma:fieldsID="195ce64e9451662b3c57f7eec77517bc" ns2:_="">
    <xsd:import namespace="d91f2355-c79c-4942-b1d4-b53202503f7b"/>
    <xsd:element name="properties">
      <xsd:complexType>
        <xsd:sequence>
          <xsd:element name="documentManagement">
            <xsd:complexType>
              <xsd:all>
                <xsd:element ref="ns2:CurrentStatus" minOccurs="0"/>
                <xsd:element ref="ns2:d1780b1f095142689bede48a1a592c27" minOccurs="0"/>
                <xsd:element ref="ns2:TaxCatchAll" minOccurs="0"/>
                <xsd:element ref="ns2:TaxCatchAllLabel" minOccurs="0"/>
                <xsd:element ref="ns2:ke93f16e132f4fd988b16f5cfb0cdfe5" minOccurs="0"/>
                <xsd:element ref="ns2:DocumentOwner" minOccurs="0"/>
                <xsd:element ref="ns2:fc21e95941e341fd9527e12848537719" minOccurs="0"/>
                <xsd:element ref="ns2:Migrated" minOccurs="0"/>
                <xsd:element ref="ns2:MigrationDetails" minOccurs="0"/>
                <xsd:element ref="ns2:TaxKeyword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1f2355-c79c-4942-b1d4-b53202503f7b" elementFormDefault="qualified">
    <xsd:import namespace="http://schemas.microsoft.com/office/2006/documentManagement/types"/>
    <xsd:import namespace="http://schemas.microsoft.com/office/infopath/2007/PartnerControls"/>
    <xsd:element name="CurrentStatus" ma:index="8" nillable="true" ma:displayName="Statws Presennol" ma:default="Drafft" ma:internalName="CurrentStatus">
      <xsd:simpleType>
        <xsd:restriction base="dms:Choice">
          <xsd:enumeration value="Drafft"/>
          <xsd:enumeration value="I'w Adolygu"/>
          <xsd:enumeration value="Adolygwyd"/>
          <xsd:enumeration value="I'w Gymeradwyo"/>
          <xsd:enumeration value="Wedi Cymeradwyo"/>
        </xsd:restriction>
      </xsd:simpleType>
    </xsd:element>
    <xsd:element name="d1780b1f095142689bede48a1a592c27" ma:index="9" nillable="true" ma:taxonomy="true" ma:internalName="d1780b1f095142689bede48a1a592c27" ma:taxonomyFieldName="_cx_SecurityMarkings" ma:displayName="Marc Gwarchod" ma:default="1;#Official|cc759f6a-42a8-4716-9405-b226874081d1" ma:fieldId="{d1780b1f-0951-4268-9bed-e48a1a592c27}" ma:sspId="3eea98ac-f451-44df-b5cb-3b1154eab1c5" ma:termSetId="a9da5f56-ebc6-4d64-8a44-41072e1701b2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axCatchAll" ma:index="10" nillable="true" ma:displayName="Taxonomy Catch All Column" ma:hidden="true" ma:list="{39876997-ede7-426c-8540-26aeba452ce7}" ma:internalName="TaxCatchAll" ma:showField="CatchAllData" ma:web="30667b4d-21d3-4faa-9819-dab70b0cac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1" nillable="true" ma:displayName="Taxonomy Catch All Column1" ma:hidden="true" ma:list="{39876997-ede7-426c-8540-26aeba452ce7}" ma:internalName="TaxCatchAllLabel" ma:readOnly="true" ma:showField="CatchAllDataLabel" ma:web="30667b4d-21d3-4faa-9819-dab70b0cac0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ke93f16e132f4fd988b16f5cfb0cdfe5" ma:index="13" nillable="true" ma:taxonomy="true" ma:internalName="ke93f16e132f4fd988b16f5cfb0cdfe5" ma:taxonomyFieldName="Classification" ma:displayName="Categori Gwybodaeth" ma:fieldId="{4e93f16e-132f-4fd9-88b1-6f5cfb0cdfe5}" ma:sspId="3eea98ac-f451-44df-b5cb-3b1154eab1c5" ma:termSetId="9f7b28ae-a563-43f9-b8e9-f13e41e6424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DocumentOwner" ma:index="15" nillable="true" ma:displayName="Perchen y Ddogfen(nau)" ma:description="Y prif berson sy'n gyfrifol am asedau gwybodaeth y tîm (e.e. Rheolwr Gwasanaeth)" ma:SearchPeopleOnly="false" ma:SharePointGroup="0" ma:internalName="DocumentOwner" ma:showField="ImnNam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fc21e95941e341fd9527e12848537719" ma:index="16" nillable="true" ma:taxonomy="true" ma:internalName="fc21e95941e341fd9527e12848537719" ma:taxonomyFieldName="OriginatingFunction" ma:displayName="Tarddiad" ma:readOnly="false" ma:fieldId="{fc21e959-41e3-41fd-9527-e12848537719}" ma:sspId="3eea98ac-f451-44df-b5cb-3b1154eab1c5" ma:termSetId="9f7b28ae-a563-43f9-b8e9-f13e41e6424a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igrated" ma:index="18" nillable="true" ma:displayName="Mudo" ma:default="Na" ma:hidden="true" ma:internalName="Migrated">
      <xsd:simpleType>
        <xsd:restriction base="dms:Choice">
          <xsd:enumeration value="Ia"/>
          <xsd:enumeration value="Na"/>
        </xsd:restriction>
      </xsd:simpleType>
    </xsd:element>
    <xsd:element name="MigrationDetails" ma:index="19" nillable="true" ma:displayName="Manylion Mudo" ma:description="Manylion ychwanegol am y ddogfen wreiddiol a'r broses fudo" ma:hidden="true" ma:internalName="MigrationDetails">
      <xsd:simpleType>
        <xsd:restriction base="dms:Note">
          <xsd:maxLength value="255"/>
        </xsd:restriction>
      </xsd:simpleType>
    </xsd:element>
    <xsd:element name="TaxKeywordTaxHTField" ma:index="20" nillable="true" ma:taxonomy="true" ma:internalName="TaxKeywordTaxHTField" ma:taxonomyFieldName="TaxKeyword" ma:displayName="Allweddeiriau Enterprise" ma:fieldId="{23f27201-bee3-471e-b2e7-b64fd8b7ca38}" ma:taxonomyMulti="true" ma:sspId="3eea98ac-f451-44df-b5cb-3b1154eab1c5" ma:termSetId="00000000-0000-0000-0000-000000000000" ma:anchorId="00000000-0000-0000-0000-000000000000" ma:open="true" ma:isKeyword="tru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AC6496-A654-4CCD-AC35-FC6D62425412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d91f2355-c79c-4942-b1d4-b53202503f7b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2F638E9-D232-438C-A26E-6095168FF0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932D72-177D-4EDC-B3E1-D671AD2F2AD1}">
  <ds:schemaRefs>
    <ds:schemaRef ds:uri="Microsoft.SharePoint.Taxonomy.ContentTypeSync"/>
  </ds:schemaRefs>
</ds:datastoreItem>
</file>

<file path=customXml/itemProps4.xml><?xml version="1.0" encoding="utf-8"?>
<ds:datastoreItem xmlns:ds="http://schemas.openxmlformats.org/officeDocument/2006/customXml" ds:itemID="{2CD533EF-868B-489D-AC2C-38EB685F40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1f2355-c79c-4942-b1d4-b53202503f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3086</TotalTime>
  <Words>1956</Words>
  <Application>Microsoft Office PowerPoint</Application>
  <PresentationFormat>Widescreen</PresentationFormat>
  <Paragraphs>178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Theme1</vt:lpstr>
      <vt:lpstr>         Porth Agored Tystysgrif i Raddedigion Gweithdy Cadarnhau 3</vt:lpstr>
      <vt:lpstr>Rhaglen Gweithdy Cadarnhau 3</vt:lpstr>
      <vt:lpstr>Sesiwn1  Rheolau ar gyfer gweithdai rhithiol</vt:lpstr>
      <vt:lpstr>PowerPoint Presentation</vt:lpstr>
      <vt:lpstr>PowerPoint Presentation</vt:lpstr>
      <vt:lpstr>Diffinio cydweithredu, cyd-gynhyrchu a Phartneriaeth</vt:lpstr>
      <vt:lpstr> Cyd-gynhyrchu a’r Ddeddf  </vt:lpstr>
      <vt:lpstr>  Cyd-destun Polisi/Deddfwriaethol Cydweithio a Chyd-gynhyrchu mewn Partneriaeth </vt:lpstr>
      <vt:lpstr>PowerPoint Presentation</vt:lpstr>
      <vt:lpstr>Cyfathrebu Effeithiol</vt:lpstr>
      <vt:lpstr>Strwythur a Grym</vt:lpstr>
      <vt:lpstr>Modelau Cyfranogi </vt:lpstr>
      <vt:lpstr>Modelau Cyfranogi </vt:lpstr>
      <vt:lpstr>Ymarferiad 2- Modelau o Gyfranogiad- i’w gwblhau cyn y gweithdy</vt:lpstr>
      <vt:lpstr>Rôl Meddwl yn Feirniadol mewn Ymarfer Cydweithredol Effeithiol</vt:lpstr>
      <vt:lpstr>Rôl Meddwl yn Feirniadol mewn Ymarfer Cydweithredol Effeithiol</vt:lpstr>
      <vt:lpstr>PowerPoint Presentation</vt:lpstr>
      <vt:lpstr>Beth mae’r unigolion/teuluoedd/gofalwyr yr ydym yn gweithio â hwy yn ei ddweud:</vt:lpstr>
      <vt:lpstr>Ymarfer 3 a 4 i’w gwblhau cyn sesiwn 2</vt:lpstr>
      <vt:lpstr>Adborth a dderbyniwyd gan unigolion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Paula Mccreary</dc:creator>
  <cp:lastModifiedBy>Paula Mccreary</cp:lastModifiedBy>
  <cp:revision>27</cp:revision>
  <dcterms:created xsi:type="dcterms:W3CDTF">2020-06-11T17:14:24Z</dcterms:created>
  <dcterms:modified xsi:type="dcterms:W3CDTF">2020-07-13T09:22:37Z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0x01010027448A19590E40ABB966CC44EC05A4100100BB359E19FBE4B248A2F4856A5F506AA1</vt:lpwstr>
  </property>
  <property fmtid="{D5CDD505-2E9C-101B-9397-08002B2CF9AE}" pid="3" name="TaxKeyword">
    <vt:lpwstr/>
  </property>
  <property fmtid="{D5CDD505-2E9C-101B-9397-08002B2CF9AE}" pid="4" name="OriginatingFunction">
    <vt:lpwstr/>
  </property>
  <property fmtid="{D5CDD505-2E9C-101B-9397-08002B2CF9AE}" pid="5" name="Classification">
    <vt:lpwstr>2;#Dysgu a Datblygu'r Gweithlu|60739eba-c942-450e-bbfe-b5e4fa6a1f68</vt:lpwstr>
  </property>
  <property fmtid="{D5CDD505-2E9C-101B-9397-08002B2CF9AE}" pid="6" name="_cx_SecurityMarkings">
    <vt:lpwstr>6;#Swyddogol Sensitif|93d40ef2-de4e-446a-9cd4-9e15ffd37424</vt:lpwstr>
  </property>
</Properties>
</file>