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29"/>
  </p:notesMasterIdLst>
  <p:handoutMasterIdLst>
    <p:handoutMasterId r:id="rId30"/>
  </p:handoutMasterIdLst>
  <p:sldIdLst>
    <p:sldId id="284" r:id="rId2"/>
    <p:sldId id="285" r:id="rId3"/>
    <p:sldId id="286" r:id="rId4"/>
    <p:sldId id="287" r:id="rId5"/>
    <p:sldId id="288" r:id="rId6"/>
    <p:sldId id="289" r:id="rId7"/>
    <p:sldId id="311" r:id="rId8"/>
    <p:sldId id="291" r:id="rId9"/>
    <p:sldId id="292" r:id="rId10"/>
    <p:sldId id="294" r:id="rId11"/>
    <p:sldId id="293" r:id="rId12"/>
    <p:sldId id="295" r:id="rId13"/>
    <p:sldId id="296" r:id="rId14"/>
    <p:sldId id="297" r:id="rId15"/>
    <p:sldId id="298" r:id="rId16"/>
    <p:sldId id="299" r:id="rId17"/>
    <p:sldId id="300" r:id="rId18"/>
    <p:sldId id="301" r:id="rId19"/>
    <p:sldId id="302" r:id="rId20"/>
    <p:sldId id="303" r:id="rId21"/>
    <p:sldId id="304" r:id="rId22"/>
    <p:sldId id="305" r:id="rId23"/>
    <p:sldId id="306" r:id="rId24"/>
    <p:sldId id="307" r:id="rId25"/>
    <p:sldId id="308" r:id="rId26"/>
    <p:sldId id="309" r:id="rId27"/>
    <p:sldId id="310" r:id="rId28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107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990600" y="6248400"/>
            <a:ext cx="2285256" cy="457200"/>
          </a:xfrm>
        </p:spPr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Semester 2 – 2018/2019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smtClean="0"/>
              <a:t>DVLA Software Engineering Masters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r>
              <a:rPr lang="en-US" b="1" dirty="0" smtClean="0"/>
              <a:t>Topic </a:t>
            </a:r>
            <a:r>
              <a:rPr lang="en-US" b="1" dirty="0"/>
              <a:t>4</a:t>
            </a:r>
            <a:r>
              <a:rPr lang="en-US" b="1" dirty="0" smtClean="0"/>
              <a:t> JAX-RS Injection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Basics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b="1" dirty="0"/>
              <a:t>JAX-RS</a:t>
            </a:r>
            <a:r>
              <a:rPr lang="en-GB" dirty="0"/>
              <a:t> stands for JAVA API for RESTful Web Services. </a:t>
            </a:r>
            <a:endParaRPr lang="en-GB" dirty="0" smtClean="0"/>
          </a:p>
          <a:p>
            <a:r>
              <a:rPr lang="en-GB" dirty="0" smtClean="0"/>
              <a:t>JAX-RS </a:t>
            </a:r>
            <a:r>
              <a:rPr lang="en-GB" dirty="0"/>
              <a:t>is a JAVA based programming language API and specification to provide support for created RESTful Web Services. </a:t>
            </a:r>
          </a:p>
        </p:txBody>
      </p:sp>
    </p:spTree>
    <p:extLst>
      <p:ext uri="{BB962C8B-B14F-4D97-AF65-F5344CB8AC3E}">
        <p14:creationId xmlns:p14="http://schemas.microsoft.com/office/powerpoint/2010/main" val="3596736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JAX-RS Annotations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/>
              <a:t>There are a lot of different things JAX-RS annotations can inject. </a:t>
            </a:r>
            <a:endParaRPr lang="en-GB" sz="2800" dirty="0" smtClean="0"/>
          </a:p>
          <a:p>
            <a:r>
              <a:rPr lang="en-GB" sz="2800" dirty="0" smtClean="0"/>
              <a:t>Here </a:t>
            </a:r>
            <a:r>
              <a:rPr lang="en-GB" sz="2800" dirty="0"/>
              <a:t>is a list of </a:t>
            </a:r>
            <a:r>
              <a:rPr lang="en-GB" sz="2800" dirty="0" smtClean="0"/>
              <a:t>those provided </a:t>
            </a:r>
            <a:r>
              <a:rPr lang="en-GB" sz="2800" dirty="0"/>
              <a:t>by the specification:</a:t>
            </a:r>
          </a:p>
          <a:p>
            <a:pPr lvl="1"/>
            <a:r>
              <a:rPr lang="en-GB" sz="2400" i="1" dirty="0"/>
              <a:t>@</a:t>
            </a:r>
            <a:r>
              <a:rPr lang="en-GB" sz="2400" i="1" dirty="0" err="1"/>
              <a:t>javax.ws.rs.PathParam</a:t>
            </a:r>
            <a:endParaRPr lang="en-GB" sz="2400" i="1" dirty="0"/>
          </a:p>
          <a:p>
            <a:pPr lvl="2"/>
            <a:r>
              <a:rPr lang="en-GB" sz="2000" dirty="0"/>
              <a:t>This annotation allows you to extract values from URI template parameters.</a:t>
            </a:r>
          </a:p>
          <a:p>
            <a:pPr lvl="1"/>
            <a:r>
              <a:rPr lang="en-GB" sz="2400" i="1" dirty="0"/>
              <a:t>@</a:t>
            </a:r>
            <a:r>
              <a:rPr lang="en-GB" sz="2400" i="1" dirty="0" err="1"/>
              <a:t>javax.ws.rs.MatrixParam</a:t>
            </a:r>
            <a:endParaRPr lang="en-GB" sz="2400" i="1" dirty="0"/>
          </a:p>
          <a:p>
            <a:pPr lvl="2"/>
            <a:r>
              <a:rPr lang="en-GB" sz="2000" dirty="0"/>
              <a:t>This annotation allows you to extract values from URI matrix parameters.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2212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JAX-RS Annotations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487544" cy="4608512"/>
          </a:xfrm>
        </p:spPr>
        <p:txBody>
          <a:bodyPr/>
          <a:lstStyle/>
          <a:p>
            <a:pPr lvl="1">
              <a:buClr>
                <a:srgbClr val="FF0000"/>
              </a:buClr>
            </a:pPr>
            <a:r>
              <a:rPr lang="en-GB" sz="2400" i="1" dirty="0">
                <a:solidFill>
                  <a:srgbClr val="000000"/>
                </a:solidFill>
              </a:rPr>
              <a:t>@</a:t>
            </a:r>
            <a:r>
              <a:rPr lang="en-GB" sz="2400" i="1" dirty="0" err="1">
                <a:solidFill>
                  <a:srgbClr val="000000"/>
                </a:solidFill>
              </a:rPr>
              <a:t>javax.ws.rs.QueryParam</a:t>
            </a:r>
            <a:endParaRPr lang="en-GB" sz="2400" i="1" dirty="0">
              <a:solidFill>
                <a:srgbClr val="000000"/>
              </a:solidFill>
            </a:endParaRPr>
          </a:p>
          <a:p>
            <a:pPr lvl="2">
              <a:buClr>
                <a:srgbClr val="3333CC"/>
              </a:buClr>
            </a:pPr>
            <a:r>
              <a:rPr lang="en-GB" sz="2000" dirty="0">
                <a:solidFill>
                  <a:srgbClr val="000000"/>
                </a:solidFill>
              </a:rPr>
              <a:t>This annotation allows you to extract values from URI query parameters.</a:t>
            </a:r>
          </a:p>
          <a:p>
            <a:pPr lvl="1">
              <a:buClr>
                <a:srgbClr val="FF0000"/>
              </a:buClr>
            </a:pPr>
            <a:r>
              <a:rPr lang="en-GB" sz="2400" i="1" dirty="0">
                <a:solidFill>
                  <a:srgbClr val="000000"/>
                </a:solidFill>
              </a:rPr>
              <a:t>@</a:t>
            </a:r>
            <a:r>
              <a:rPr lang="en-GB" sz="2400" i="1" dirty="0" err="1">
                <a:solidFill>
                  <a:srgbClr val="000000"/>
                </a:solidFill>
              </a:rPr>
              <a:t>javax.ws.rs.FormParam</a:t>
            </a:r>
            <a:endParaRPr lang="en-GB" sz="2400" i="1" dirty="0">
              <a:solidFill>
                <a:srgbClr val="000000"/>
              </a:solidFill>
            </a:endParaRPr>
          </a:p>
          <a:p>
            <a:pPr lvl="2">
              <a:buClr>
                <a:srgbClr val="3333CC"/>
              </a:buClr>
            </a:pPr>
            <a:r>
              <a:rPr lang="en-GB" sz="2000" dirty="0">
                <a:solidFill>
                  <a:srgbClr val="000000"/>
                </a:solidFill>
              </a:rPr>
              <a:t>This annotation allows you to extract values from posted form data.</a:t>
            </a:r>
          </a:p>
          <a:p>
            <a:pPr lvl="1">
              <a:buClr>
                <a:srgbClr val="FF0000"/>
              </a:buClr>
            </a:pPr>
            <a:r>
              <a:rPr lang="en-GB" sz="2400" i="1" dirty="0">
                <a:solidFill>
                  <a:srgbClr val="000000"/>
                </a:solidFill>
              </a:rPr>
              <a:t>@</a:t>
            </a:r>
            <a:r>
              <a:rPr lang="en-GB" sz="2400" i="1" dirty="0" err="1">
                <a:solidFill>
                  <a:srgbClr val="000000"/>
                </a:solidFill>
              </a:rPr>
              <a:t>javax.ws.rs.HeaderParam</a:t>
            </a:r>
            <a:endParaRPr lang="en-GB" sz="2400" i="1" dirty="0">
              <a:solidFill>
                <a:srgbClr val="000000"/>
              </a:solidFill>
            </a:endParaRPr>
          </a:p>
          <a:p>
            <a:pPr lvl="2">
              <a:buClr>
                <a:srgbClr val="3333CC"/>
              </a:buClr>
            </a:pPr>
            <a:r>
              <a:rPr lang="en-GB" sz="2000" dirty="0">
                <a:solidFill>
                  <a:srgbClr val="000000"/>
                </a:solidFill>
              </a:rPr>
              <a:t>This annotation allows you to extract values from HTTP request headers.</a:t>
            </a:r>
          </a:p>
          <a:p>
            <a:pPr lvl="1">
              <a:buClr>
                <a:srgbClr val="FF0000"/>
              </a:buClr>
            </a:pPr>
            <a:r>
              <a:rPr lang="en-GB" sz="2400" i="1" dirty="0">
                <a:solidFill>
                  <a:srgbClr val="000000"/>
                </a:solidFill>
              </a:rPr>
              <a:t>@</a:t>
            </a:r>
            <a:r>
              <a:rPr lang="en-GB" sz="2400" i="1" dirty="0" err="1">
                <a:solidFill>
                  <a:srgbClr val="000000"/>
                </a:solidFill>
              </a:rPr>
              <a:t>javax.ws.rs.CookieParam</a:t>
            </a:r>
            <a:endParaRPr lang="en-GB" sz="2400" i="1" dirty="0">
              <a:solidFill>
                <a:srgbClr val="000000"/>
              </a:solidFill>
            </a:endParaRPr>
          </a:p>
          <a:p>
            <a:pPr lvl="2">
              <a:buClr>
                <a:srgbClr val="3333CC"/>
              </a:buClr>
            </a:pPr>
            <a:r>
              <a:rPr lang="en-GB" sz="2000" dirty="0">
                <a:solidFill>
                  <a:srgbClr val="000000"/>
                </a:solidFill>
              </a:rPr>
              <a:t>This annotation allows you to extract values from HTTP cookies set by the client.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0882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333399"/>
                </a:solidFill>
              </a:rPr>
              <a:t>JAX-RS Annotations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pPr lvl="1"/>
            <a:r>
              <a:rPr lang="en-GB" sz="2400" i="1" dirty="0"/>
              <a:t>@</a:t>
            </a:r>
            <a:r>
              <a:rPr lang="en-GB" sz="2400" i="1" dirty="0" err="1"/>
              <a:t>javax.ws.rs.core.Context</a:t>
            </a:r>
            <a:endParaRPr lang="en-GB" sz="2400" i="1" dirty="0"/>
          </a:p>
          <a:p>
            <a:pPr lvl="2"/>
            <a:r>
              <a:rPr lang="en-GB" sz="2000" dirty="0"/>
              <a:t>This class is the all-purpose injection annotation. It allows you to inject </a:t>
            </a:r>
            <a:r>
              <a:rPr lang="en-GB" sz="2000" dirty="0" smtClean="0"/>
              <a:t>various helper </a:t>
            </a:r>
            <a:r>
              <a:rPr lang="en-GB" sz="2000" dirty="0"/>
              <a:t>and informational objects that are provided by the JAX-RS API</a:t>
            </a:r>
            <a:r>
              <a:rPr lang="en-GB" sz="2000" dirty="0" smtClean="0"/>
              <a:t>.</a:t>
            </a:r>
          </a:p>
          <a:p>
            <a:pPr lvl="2"/>
            <a:endParaRPr lang="en-GB" sz="2000" dirty="0" smtClean="0"/>
          </a:p>
          <a:p>
            <a:pPr lvl="2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3602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JAX-RS Annotations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pPr lvl="0">
              <a:buClr>
                <a:srgbClr val="3333CC"/>
              </a:buClr>
            </a:pPr>
            <a:r>
              <a:rPr lang="en-GB" sz="2800" dirty="0">
                <a:solidFill>
                  <a:srgbClr val="000000"/>
                </a:solidFill>
              </a:rPr>
              <a:t>When the JAX-RS provider receives an HTTP request, it finds a Java method that </a:t>
            </a:r>
            <a:r>
              <a:rPr lang="en-GB" sz="2800" dirty="0" smtClean="0">
                <a:solidFill>
                  <a:srgbClr val="000000"/>
                </a:solidFill>
              </a:rPr>
              <a:t>will service </a:t>
            </a:r>
            <a:r>
              <a:rPr lang="en-GB" sz="2800" dirty="0">
                <a:solidFill>
                  <a:srgbClr val="000000"/>
                </a:solidFill>
              </a:rPr>
              <a:t>this request. </a:t>
            </a:r>
            <a:endParaRPr lang="en-GB" sz="2800" dirty="0" smtClean="0">
              <a:solidFill>
                <a:srgbClr val="000000"/>
              </a:solidFill>
            </a:endParaRPr>
          </a:p>
          <a:p>
            <a:pPr lvl="0">
              <a:buClr>
                <a:srgbClr val="3333CC"/>
              </a:buClr>
            </a:pPr>
            <a:r>
              <a:rPr lang="en-GB" sz="2800" dirty="0" smtClean="0">
                <a:solidFill>
                  <a:srgbClr val="000000"/>
                </a:solidFill>
              </a:rPr>
              <a:t>If </a:t>
            </a:r>
            <a:r>
              <a:rPr lang="en-GB" sz="2800" dirty="0">
                <a:solidFill>
                  <a:srgbClr val="000000"/>
                </a:solidFill>
              </a:rPr>
              <a:t>the Java method has parameters that are annotated with any </a:t>
            </a:r>
            <a:r>
              <a:rPr lang="en-GB" sz="2800" dirty="0" smtClean="0">
                <a:solidFill>
                  <a:srgbClr val="000000"/>
                </a:solidFill>
              </a:rPr>
              <a:t>of these </a:t>
            </a:r>
            <a:r>
              <a:rPr lang="en-GB" sz="2800" dirty="0">
                <a:solidFill>
                  <a:srgbClr val="000000"/>
                </a:solidFill>
              </a:rPr>
              <a:t>injection annotations, it will extract information from the HTTP request and </a:t>
            </a:r>
            <a:r>
              <a:rPr lang="en-GB" sz="2800" dirty="0" smtClean="0">
                <a:solidFill>
                  <a:srgbClr val="000000"/>
                </a:solidFill>
              </a:rPr>
              <a:t>pass it </a:t>
            </a:r>
            <a:r>
              <a:rPr lang="en-GB" sz="2800" dirty="0">
                <a:solidFill>
                  <a:srgbClr val="000000"/>
                </a:solidFill>
              </a:rPr>
              <a:t>as a parameter when it invokes the method.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02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with Alternative Paths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2209800"/>
            <a:ext cx="8496944" cy="4027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3541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@</a:t>
            </a:r>
            <a:r>
              <a:rPr lang="en-GB" dirty="0" err="1" smtClean="0"/>
              <a:t>PathParam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678" y="2204864"/>
            <a:ext cx="8415536" cy="4431705"/>
          </a:xfrm>
        </p:spPr>
        <p:txBody>
          <a:bodyPr/>
          <a:lstStyle/>
          <a:p>
            <a:r>
              <a:rPr lang="en-GB" dirty="0"/>
              <a:t>@</a:t>
            </a:r>
            <a:r>
              <a:rPr lang="en-GB" dirty="0" err="1" smtClean="0"/>
              <a:t>PathParam</a:t>
            </a:r>
            <a:r>
              <a:rPr lang="en-GB" dirty="0" smtClean="0"/>
              <a:t> allows </a:t>
            </a:r>
            <a:r>
              <a:rPr lang="en-GB" dirty="0"/>
              <a:t>you to inject the value of named URI path parameters that were defined in @</a:t>
            </a:r>
            <a:r>
              <a:rPr lang="en-GB" dirty="0" smtClean="0"/>
              <a:t>Path expressions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707370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PathParam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7544" y="2132856"/>
            <a:ext cx="8487544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7058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Multiple Path Parameters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188" y="1844824"/>
            <a:ext cx="8705850" cy="460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0330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Scope of Path Parameters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17713"/>
            <a:ext cx="8559552" cy="4114800"/>
          </a:xfrm>
        </p:spPr>
        <p:txBody>
          <a:bodyPr/>
          <a:lstStyle/>
          <a:p>
            <a:r>
              <a:rPr lang="en-GB" sz="2800" dirty="0"/>
              <a:t>Sometimes a named URI path parameter will be repeated by different @Path </a:t>
            </a:r>
            <a:r>
              <a:rPr lang="en-GB" sz="2800" dirty="0" smtClean="0"/>
              <a:t>expressions that </a:t>
            </a:r>
            <a:r>
              <a:rPr lang="en-GB" sz="2800" dirty="0"/>
              <a:t>compose the full URI matching pattern of a resource method. </a:t>
            </a:r>
            <a:endParaRPr lang="en-GB" sz="2800" dirty="0" smtClean="0"/>
          </a:p>
          <a:p>
            <a:r>
              <a:rPr lang="en-GB" sz="2800" dirty="0" smtClean="0"/>
              <a:t>The </a:t>
            </a:r>
            <a:r>
              <a:rPr lang="en-GB" sz="2800" dirty="0"/>
              <a:t>path </a:t>
            </a:r>
            <a:r>
              <a:rPr lang="en-GB" sz="2800" dirty="0" smtClean="0"/>
              <a:t>parameter could </a:t>
            </a:r>
            <a:r>
              <a:rPr lang="en-GB" sz="2800" dirty="0"/>
              <a:t>be repeated by the class’s @Path expression or by a </a:t>
            </a:r>
            <a:r>
              <a:rPr lang="en-GB" sz="2800" dirty="0" err="1"/>
              <a:t>subresource</a:t>
            </a:r>
            <a:r>
              <a:rPr lang="en-GB" sz="2800" dirty="0"/>
              <a:t> locator. </a:t>
            </a:r>
            <a:endParaRPr lang="en-GB" sz="2800" dirty="0" smtClean="0"/>
          </a:p>
          <a:p>
            <a:r>
              <a:rPr lang="en-GB" sz="2800" dirty="0" smtClean="0"/>
              <a:t>In these cases</a:t>
            </a:r>
            <a:r>
              <a:rPr lang="en-GB" sz="2800" dirty="0"/>
              <a:t>, the @</a:t>
            </a:r>
            <a:r>
              <a:rPr lang="en-GB" sz="2800" dirty="0" err="1"/>
              <a:t>PathParam</a:t>
            </a:r>
            <a:r>
              <a:rPr lang="en-GB" sz="2800" dirty="0"/>
              <a:t> annotation will always reference the final path parameter.</a:t>
            </a:r>
          </a:p>
        </p:txBody>
      </p:sp>
    </p:spTree>
    <p:extLst>
      <p:ext uri="{BB962C8B-B14F-4D97-AF65-F5344CB8AC3E}">
        <p14:creationId xmlns:p14="http://schemas.microsoft.com/office/powerpoint/2010/main" val="4808415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Scope of Path Parameters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sz="2800" dirty="0" smtClean="0"/>
              <a:t>If </a:t>
            </a:r>
            <a:r>
              <a:rPr lang="en-GB" sz="2800" dirty="0"/>
              <a:t>our HTTP request </a:t>
            </a:r>
            <a:r>
              <a:rPr lang="en-GB" sz="2800" dirty="0" smtClean="0"/>
              <a:t>was:</a:t>
            </a:r>
          </a:p>
          <a:p>
            <a:pPr lvl="1"/>
            <a:r>
              <a:rPr lang="en-GB" sz="2400" dirty="0" smtClean="0"/>
              <a:t>GET </a:t>
            </a:r>
            <a:r>
              <a:rPr lang="en-GB" sz="2400" dirty="0"/>
              <a:t>/</a:t>
            </a:r>
            <a:r>
              <a:rPr lang="en-GB" sz="2400" dirty="0" smtClean="0"/>
              <a:t>customers/123/address/45 </a:t>
            </a:r>
          </a:p>
          <a:p>
            <a:pPr lvl="2"/>
            <a:r>
              <a:rPr lang="en-GB" sz="2000" dirty="0" smtClean="0"/>
              <a:t>The </a:t>
            </a:r>
            <a:r>
              <a:rPr lang="en-GB" sz="2000" dirty="0" err="1"/>
              <a:t>addressId</a:t>
            </a:r>
            <a:r>
              <a:rPr lang="en-GB" sz="2000" dirty="0"/>
              <a:t> </a:t>
            </a:r>
            <a:r>
              <a:rPr lang="en-GB" sz="2000" dirty="0" smtClean="0"/>
              <a:t>parameter in </a:t>
            </a:r>
            <a:r>
              <a:rPr lang="en-GB" sz="2000" dirty="0"/>
              <a:t>the </a:t>
            </a:r>
            <a:r>
              <a:rPr lang="en-GB" sz="2000" dirty="0" err="1"/>
              <a:t>getAddress</a:t>
            </a:r>
            <a:r>
              <a:rPr lang="en-GB" sz="2000" dirty="0"/>
              <a:t>() method would have the 456 value injected.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772816"/>
            <a:ext cx="8515350" cy="237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7879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PathSegment</a:t>
            </a:r>
            <a:r>
              <a:rPr lang="en-GB" dirty="0" smtClean="0"/>
              <a:t> and Matrix Parameters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getMatrixParameters</a:t>
            </a:r>
            <a:r>
              <a:rPr lang="en-GB" dirty="0" smtClean="0"/>
              <a:t>() returns a </a:t>
            </a:r>
            <a:r>
              <a:rPr lang="en-GB" dirty="0"/>
              <a:t>map of all of the matrix parameters applied to a particular URI segment. </a:t>
            </a:r>
            <a:endParaRPr lang="en-GB" dirty="0" smtClean="0"/>
          </a:p>
          <a:p>
            <a:r>
              <a:rPr lang="en-GB" dirty="0" smtClean="0"/>
              <a:t>In combination with </a:t>
            </a:r>
            <a:r>
              <a:rPr lang="en-GB" dirty="0"/>
              <a:t>@</a:t>
            </a:r>
            <a:r>
              <a:rPr lang="en-GB" dirty="0" err="1"/>
              <a:t>PathParam</a:t>
            </a:r>
            <a:r>
              <a:rPr lang="en-GB" dirty="0"/>
              <a:t>, you can get access to the matrix parameters applied to </a:t>
            </a:r>
            <a:r>
              <a:rPr lang="en-GB" dirty="0" smtClean="0"/>
              <a:t>your request’s URI.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74333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PathSegment</a:t>
            </a:r>
            <a:r>
              <a:rPr lang="en-GB" dirty="0"/>
              <a:t> and Matrix Parameters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844824"/>
            <a:ext cx="8424936" cy="432048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568" y="6165304"/>
            <a:ext cx="4972050" cy="485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1175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PathSegment</a:t>
            </a:r>
            <a:r>
              <a:rPr lang="en-GB" dirty="0"/>
              <a:t> and Matrix Parameters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 smtClean="0"/>
              <a:t>The </a:t>
            </a:r>
            <a:r>
              <a:rPr lang="en-GB" sz="2800" dirty="0" err="1" smtClean="0"/>
              <a:t>CarResource</a:t>
            </a:r>
            <a:r>
              <a:rPr lang="en-GB" sz="2800" dirty="0" smtClean="0"/>
              <a:t> allows </a:t>
            </a:r>
            <a:r>
              <a:rPr lang="en-GB" sz="2800" dirty="0"/>
              <a:t>us to get pictures of cars in </a:t>
            </a:r>
            <a:r>
              <a:rPr lang="en-GB" sz="2800" dirty="0" smtClean="0"/>
              <a:t>our database</a:t>
            </a:r>
            <a:r>
              <a:rPr lang="en-GB" sz="2800" dirty="0"/>
              <a:t>. </a:t>
            </a:r>
            <a:endParaRPr lang="en-GB" sz="2800" dirty="0" smtClean="0"/>
          </a:p>
          <a:p>
            <a:r>
              <a:rPr lang="en-GB" sz="2800" dirty="0" smtClean="0"/>
              <a:t>The </a:t>
            </a:r>
            <a:r>
              <a:rPr lang="en-GB" sz="2800" dirty="0" err="1"/>
              <a:t>getPicture</a:t>
            </a:r>
            <a:r>
              <a:rPr lang="en-GB" sz="2800" dirty="0"/>
              <a:t>() method returns a JPEG image of cars that match the make</a:t>
            </a:r>
            <a:r>
              <a:rPr lang="en-GB" sz="2800" dirty="0" smtClean="0"/>
              <a:t>, model</a:t>
            </a:r>
            <a:r>
              <a:rPr lang="en-GB" sz="2800" dirty="0"/>
              <a:t>, and year that we specify. </a:t>
            </a:r>
            <a:endParaRPr lang="en-GB" sz="2800" dirty="0" smtClean="0"/>
          </a:p>
          <a:p>
            <a:r>
              <a:rPr lang="en-GB" sz="2800" dirty="0" smtClean="0"/>
              <a:t>The </a:t>
            </a:r>
            <a:r>
              <a:rPr lang="en-GB" sz="2800" dirty="0" err="1"/>
              <a:t>color</a:t>
            </a:r>
            <a:r>
              <a:rPr lang="en-GB" sz="2800" dirty="0"/>
              <a:t> of the vehicle is expressed as a matrix </a:t>
            </a:r>
            <a:r>
              <a:rPr lang="en-GB" sz="2800" dirty="0" smtClean="0"/>
              <a:t>parameter of </a:t>
            </a:r>
            <a:r>
              <a:rPr lang="en-GB" sz="2800" dirty="0"/>
              <a:t>the model. </a:t>
            </a:r>
            <a:endParaRPr lang="en-GB" sz="2800" dirty="0" smtClean="0"/>
          </a:p>
          <a:p>
            <a:r>
              <a:rPr lang="en-GB" sz="2800" dirty="0" smtClean="0"/>
              <a:t>For </a:t>
            </a:r>
            <a:r>
              <a:rPr lang="en-GB" sz="2800" dirty="0"/>
              <a:t>example:</a:t>
            </a:r>
          </a:p>
          <a:p>
            <a:pPr lvl="1"/>
            <a:r>
              <a:rPr lang="en-GB" sz="2400" dirty="0"/>
              <a:t>GET /cars/</a:t>
            </a:r>
            <a:r>
              <a:rPr lang="en-GB" sz="2400" dirty="0" err="1"/>
              <a:t>mercedes</a:t>
            </a:r>
            <a:r>
              <a:rPr lang="en-GB" sz="2400" dirty="0"/>
              <a:t>/e55;color=black/2006</a:t>
            </a:r>
          </a:p>
        </p:txBody>
      </p:sp>
    </p:spTree>
    <p:extLst>
      <p:ext uri="{BB962C8B-B14F-4D97-AF65-F5344CB8AC3E}">
        <p14:creationId xmlns:p14="http://schemas.microsoft.com/office/powerpoint/2010/main" val="37053011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Matching with Multiple </a:t>
            </a:r>
            <a:r>
              <a:rPr lang="en-GB" dirty="0" err="1" smtClean="0"/>
              <a:t>PathSegment</a:t>
            </a:r>
            <a:r>
              <a:rPr lang="en-GB" dirty="0" err="1"/>
              <a:t>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017713"/>
            <a:ext cx="8703568" cy="4114800"/>
          </a:xfrm>
        </p:spPr>
        <p:txBody>
          <a:bodyPr/>
          <a:lstStyle/>
          <a:p>
            <a:r>
              <a:rPr lang="en-GB" sz="2800" dirty="0"/>
              <a:t>Sometimes a particular path parameter matches to more than one URI segment. </a:t>
            </a:r>
            <a:endParaRPr lang="en-GB" sz="2800" dirty="0" smtClean="0"/>
          </a:p>
          <a:p>
            <a:r>
              <a:rPr lang="en-GB" sz="2800" dirty="0" smtClean="0"/>
              <a:t>In these cases</a:t>
            </a:r>
            <a:r>
              <a:rPr lang="en-GB" sz="2800" dirty="0"/>
              <a:t>, you can inject a list of </a:t>
            </a:r>
            <a:r>
              <a:rPr lang="en-GB" sz="2800" dirty="0" err="1"/>
              <a:t>PathSegments</a:t>
            </a:r>
            <a:r>
              <a:rPr lang="en-GB" sz="2800" dirty="0"/>
              <a:t>. </a:t>
            </a:r>
            <a:endParaRPr lang="en-GB" sz="2800" dirty="0" smtClean="0"/>
          </a:p>
          <a:p>
            <a:r>
              <a:rPr lang="en-GB" sz="2800" dirty="0" smtClean="0"/>
              <a:t>For </a:t>
            </a:r>
            <a:r>
              <a:rPr lang="en-GB" sz="2800" dirty="0"/>
              <a:t>example, let’s say a model in our </a:t>
            </a:r>
            <a:r>
              <a:rPr lang="en-GB" sz="2800" dirty="0" err="1" smtClean="0"/>
              <a:t>CarResource</a:t>
            </a:r>
            <a:r>
              <a:rPr lang="en-GB" sz="2800" dirty="0" smtClean="0"/>
              <a:t> </a:t>
            </a:r>
            <a:r>
              <a:rPr lang="en-GB" sz="2800" dirty="0"/>
              <a:t>could be represented by more than one URI segment. </a:t>
            </a:r>
            <a:endParaRPr lang="en-GB" sz="2800" dirty="0" smtClean="0"/>
          </a:p>
          <a:p>
            <a:r>
              <a:rPr lang="en-GB" sz="2800" dirty="0" smtClean="0"/>
              <a:t>Here’s </a:t>
            </a:r>
            <a:r>
              <a:rPr lang="en-GB" sz="2800" dirty="0"/>
              <a:t>how the </a:t>
            </a:r>
            <a:r>
              <a:rPr lang="en-GB" sz="2800" dirty="0" err="1" smtClean="0"/>
              <a:t>getPicture</a:t>
            </a:r>
            <a:r>
              <a:rPr lang="en-GB" sz="2800" dirty="0"/>
              <a:t>() method might change:</a:t>
            </a:r>
          </a:p>
        </p:txBody>
      </p:sp>
    </p:spTree>
    <p:extLst>
      <p:ext uri="{BB962C8B-B14F-4D97-AF65-F5344CB8AC3E}">
        <p14:creationId xmlns:p14="http://schemas.microsoft.com/office/powerpoint/2010/main" val="29422038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Matching with Multiple </a:t>
            </a:r>
            <a:r>
              <a:rPr lang="en-GB" dirty="0" err="1"/>
              <a:t>PathSegments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988840"/>
            <a:ext cx="8420100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1199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Matching with Multiple </a:t>
            </a:r>
            <a:r>
              <a:rPr lang="en-GB" dirty="0" err="1"/>
              <a:t>PathSegments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017713"/>
            <a:ext cx="8271520" cy="4114800"/>
          </a:xfrm>
        </p:spPr>
        <p:txBody>
          <a:bodyPr/>
          <a:lstStyle/>
          <a:p>
            <a:r>
              <a:rPr lang="en-GB" sz="2800" dirty="0"/>
              <a:t>In this example, if our request </a:t>
            </a:r>
            <a:r>
              <a:rPr lang="en-GB" sz="2800" dirty="0" smtClean="0"/>
              <a:t>was: </a:t>
            </a:r>
          </a:p>
          <a:p>
            <a:pPr lvl="1"/>
            <a:r>
              <a:rPr lang="en-GB" sz="2400" dirty="0" smtClean="0"/>
              <a:t>GET </a:t>
            </a:r>
            <a:r>
              <a:rPr lang="en-GB" sz="2400" dirty="0"/>
              <a:t>/</a:t>
            </a:r>
            <a:r>
              <a:rPr lang="en-GB" sz="2400" dirty="0" smtClean="0"/>
              <a:t>cars/</a:t>
            </a:r>
            <a:r>
              <a:rPr lang="en-GB" sz="2400" dirty="0" err="1" smtClean="0"/>
              <a:t>mercedes</a:t>
            </a:r>
            <a:r>
              <a:rPr lang="en-GB" sz="2400" dirty="0" smtClean="0"/>
              <a:t>/e55/</a:t>
            </a:r>
            <a:r>
              <a:rPr lang="en-GB" sz="2400" dirty="0" err="1" smtClean="0"/>
              <a:t>amg</a:t>
            </a:r>
            <a:r>
              <a:rPr lang="en-GB" sz="2400" dirty="0" smtClean="0"/>
              <a:t>/year/2006</a:t>
            </a:r>
          </a:p>
          <a:p>
            <a:r>
              <a:rPr lang="en-GB" sz="2800" dirty="0" smtClean="0"/>
              <a:t>The car parameter </a:t>
            </a:r>
            <a:r>
              <a:rPr lang="en-GB" sz="2800" dirty="0"/>
              <a:t>would have a list of two </a:t>
            </a:r>
            <a:r>
              <a:rPr lang="en-GB" sz="2800" dirty="0" err="1"/>
              <a:t>PathSegments</a:t>
            </a:r>
            <a:r>
              <a:rPr lang="en-GB" sz="2800" dirty="0"/>
              <a:t> injected into it, one representing </a:t>
            </a:r>
            <a:r>
              <a:rPr lang="en-GB" sz="2800" dirty="0" smtClean="0"/>
              <a:t>the e55 </a:t>
            </a:r>
            <a:r>
              <a:rPr lang="en-GB" sz="2800" dirty="0"/>
              <a:t>segment and the other representing the </a:t>
            </a:r>
            <a:r>
              <a:rPr lang="en-GB" sz="2800" dirty="0" err="1"/>
              <a:t>amg</a:t>
            </a:r>
            <a:r>
              <a:rPr lang="en-GB" sz="2800" dirty="0"/>
              <a:t> segment. </a:t>
            </a:r>
            <a:endParaRPr lang="en-GB" sz="2800" dirty="0" smtClean="0"/>
          </a:p>
          <a:p>
            <a:r>
              <a:rPr lang="en-GB" sz="2800" dirty="0" smtClean="0"/>
              <a:t>We </a:t>
            </a:r>
            <a:r>
              <a:rPr lang="en-GB" sz="2800" dirty="0"/>
              <a:t>could then query and </a:t>
            </a:r>
            <a:r>
              <a:rPr lang="en-GB" sz="2800" dirty="0" smtClean="0"/>
              <a:t>pull in </a:t>
            </a:r>
            <a:r>
              <a:rPr lang="en-GB" sz="2800" dirty="0"/>
              <a:t>matrix parameters as needed from these segments.</a:t>
            </a:r>
          </a:p>
        </p:txBody>
      </p:sp>
    </p:spTree>
    <p:extLst>
      <p:ext uri="{BB962C8B-B14F-4D97-AF65-F5344CB8AC3E}">
        <p14:creationId xmlns:p14="http://schemas.microsoft.com/office/powerpoint/2010/main" val="6153251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04800"/>
            <a:ext cx="7793038" cy="603920"/>
          </a:xfrm>
        </p:spPr>
        <p:txBody>
          <a:bodyPr/>
          <a:lstStyle/>
          <a:p>
            <a:r>
              <a:rPr lang="en-GB" dirty="0" smtClean="0"/>
              <a:t>Programmatic URI Information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512" y="908720"/>
            <a:ext cx="8695912" cy="561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9151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@</a:t>
            </a:r>
            <a:r>
              <a:rPr lang="en-GB" dirty="0" err="1" smtClean="0"/>
              <a:t>MatrixParam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/>
              <a:t>Instead of injecting and processing </a:t>
            </a:r>
            <a:r>
              <a:rPr lang="en-GB" sz="2800" dirty="0" err="1"/>
              <a:t>PathSegment</a:t>
            </a:r>
            <a:r>
              <a:rPr lang="en-GB" sz="2800" dirty="0"/>
              <a:t> objects to obtain matrix </a:t>
            </a:r>
            <a:r>
              <a:rPr lang="en-GB" sz="2800" dirty="0" smtClean="0"/>
              <a:t>parameter values</a:t>
            </a:r>
            <a:r>
              <a:rPr lang="en-GB" sz="2800" dirty="0"/>
              <a:t>, the JAX-RS specification allows you to inject matrix parameter values </a:t>
            </a:r>
            <a:r>
              <a:rPr lang="en-GB" sz="2800" dirty="0" smtClean="0"/>
              <a:t>directly </a:t>
            </a:r>
            <a:r>
              <a:rPr lang="en-GB" sz="2800" dirty="0"/>
              <a:t>through the </a:t>
            </a:r>
            <a:r>
              <a:rPr lang="en-GB" sz="2800" i="1" dirty="0">
                <a:solidFill>
                  <a:srgbClr val="FF0000"/>
                </a:solidFill>
              </a:rPr>
              <a:t>@</a:t>
            </a:r>
            <a:r>
              <a:rPr lang="en-GB" sz="2800" i="1" dirty="0" err="1">
                <a:solidFill>
                  <a:srgbClr val="FF0000"/>
                </a:solidFill>
              </a:rPr>
              <a:t>javax.ws.rs.MatrixParam</a:t>
            </a:r>
            <a:r>
              <a:rPr lang="en-GB" sz="2800" i="1" dirty="0">
                <a:solidFill>
                  <a:srgbClr val="FF0000"/>
                </a:solidFill>
              </a:rPr>
              <a:t> </a:t>
            </a:r>
            <a:r>
              <a:rPr lang="en-GB" sz="2800" dirty="0"/>
              <a:t>annotation. </a:t>
            </a:r>
            <a:endParaRPr lang="en-GB" sz="2800" dirty="0" smtClean="0"/>
          </a:p>
          <a:p>
            <a:r>
              <a:rPr lang="en-GB" sz="2800" dirty="0" smtClean="0"/>
              <a:t>Let’s </a:t>
            </a:r>
            <a:r>
              <a:rPr lang="en-GB" sz="2800" dirty="0"/>
              <a:t>change our </a:t>
            </a:r>
            <a:r>
              <a:rPr lang="en-GB" sz="2800" dirty="0" err="1" smtClean="0"/>
              <a:t>CarResource</a:t>
            </a:r>
            <a:r>
              <a:rPr lang="en-GB" sz="2800" dirty="0" smtClean="0"/>
              <a:t> example </a:t>
            </a:r>
            <a:r>
              <a:rPr lang="en-GB" sz="2800" dirty="0"/>
              <a:t>from the previous section to reflect using this annotation:</a:t>
            </a:r>
          </a:p>
        </p:txBody>
      </p:sp>
    </p:spTree>
    <p:extLst>
      <p:ext uri="{BB962C8B-B14F-4D97-AF65-F5344CB8AC3E}">
        <p14:creationId xmlns:p14="http://schemas.microsoft.com/office/powerpoint/2010/main" val="37774225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@</a:t>
            </a:r>
            <a:r>
              <a:rPr lang="en-GB" dirty="0" err="1" smtClean="0"/>
              <a:t>MatrixParam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" y="1838324"/>
            <a:ext cx="8191500" cy="4110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9485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@</a:t>
            </a:r>
            <a:r>
              <a:rPr lang="en-GB" dirty="0" err="1" smtClean="0"/>
              <a:t>MatrixParam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478" y="2132856"/>
            <a:ext cx="8631560" cy="4359697"/>
          </a:xfrm>
        </p:spPr>
        <p:txBody>
          <a:bodyPr/>
          <a:lstStyle/>
          <a:p>
            <a:r>
              <a:rPr lang="en-GB" sz="2800" dirty="0"/>
              <a:t>Using the @</a:t>
            </a:r>
            <a:r>
              <a:rPr lang="en-GB" sz="2800" dirty="0" err="1"/>
              <a:t>MatrixParam</a:t>
            </a:r>
            <a:r>
              <a:rPr lang="en-GB" sz="2800" dirty="0"/>
              <a:t> annotation shrinks our code and provides a bit more readability.</a:t>
            </a:r>
          </a:p>
          <a:p>
            <a:r>
              <a:rPr lang="en-GB" sz="2800" dirty="0"/>
              <a:t>The only downside of @</a:t>
            </a:r>
            <a:r>
              <a:rPr lang="en-GB" sz="2800" dirty="0" err="1"/>
              <a:t>MatrixParam</a:t>
            </a:r>
            <a:r>
              <a:rPr lang="en-GB" sz="2800" dirty="0"/>
              <a:t> is that sometimes you might have a </a:t>
            </a:r>
            <a:r>
              <a:rPr lang="en-GB" sz="2800" dirty="0" smtClean="0"/>
              <a:t>repeating matrix </a:t>
            </a:r>
            <a:r>
              <a:rPr lang="en-GB" sz="2800" dirty="0"/>
              <a:t>parameter that is applied to many different path segments in the URI</a:t>
            </a:r>
            <a:r>
              <a:rPr lang="en-GB" sz="2800" dirty="0" smtClean="0"/>
              <a:t>.</a:t>
            </a:r>
          </a:p>
          <a:p>
            <a:pPr lvl="1"/>
            <a:r>
              <a:rPr lang="en-GB" sz="2400" dirty="0"/>
              <a:t>GET /</a:t>
            </a:r>
            <a:r>
              <a:rPr lang="en-GB" sz="2400" dirty="0" err="1" smtClean="0"/>
              <a:t>mercedes</a:t>
            </a:r>
            <a:r>
              <a:rPr lang="en-GB" sz="2400" dirty="0" smtClean="0"/>
              <a:t>/e55;color=black/2006/</a:t>
            </a:r>
            <a:r>
              <a:rPr lang="en-GB" sz="2400" dirty="0" err="1" smtClean="0"/>
              <a:t>interior;color</a:t>
            </a:r>
            <a:r>
              <a:rPr lang="en-GB" sz="2400" dirty="0" smtClean="0"/>
              <a:t>=tan</a:t>
            </a:r>
          </a:p>
        </p:txBody>
      </p:sp>
    </p:spTree>
    <p:extLst>
      <p:ext uri="{BB962C8B-B14F-4D97-AF65-F5344CB8AC3E}">
        <p14:creationId xmlns:p14="http://schemas.microsoft.com/office/powerpoint/2010/main" val="18407602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MatrixParam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17713"/>
            <a:ext cx="8559552" cy="4114800"/>
          </a:xfrm>
        </p:spPr>
        <p:txBody>
          <a:bodyPr/>
          <a:lstStyle/>
          <a:p>
            <a:pPr lvl="1">
              <a:buClr>
                <a:srgbClr val="FF0000"/>
              </a:buClr>
            </a:pPr>
            <a:r>
              <a:rPr lang="en-GB" sz="2400" dirty="0">
                <a:solidFill>
                  <a:srgbClr val="000000"/>
                </a:solidFill>
              </a:rPr>
              <a:t>GET /</a:t>
            </a:r>
            <a:r>
              <a:rPr lang="en-GB" sz="2400" dirty="0" err="1">
                <a:solidFill>
                  <a:srgbClr val="000000"/>
                </a:solidFill>
              </a:rPr>
              <a:t>mercedes</a:t>
            </a:r>
            <a:r>
              <a:rPr lang="en-GB" sz="2400" dirty="0">
                <a:solidFill>
                  <a:srgbClr val="000000"/>
                </a:solidFill>
              </a:rPr>
              <a:t>/e55;color=black/2006/</a:t>
            </a:r>
            <a:r>
              <a:rPr lang="en-GB" sz="2400" dirty="0" err="1">
                <a:solidFill>
                  <a:srgbClr val="000000"/>
                </a:solidFill>
              </a:rPr>
              <a:t>interior;color</a:t>
            </a:r>
            <a:r>
              <a:rPr lang="en-GB" sz="2400" dirty="0">
                <a:solidFill>
                  <a:srgbClr val="000000"/>
                </a:solidFill>
              </a:rPr>
              <a:t>=tan</a:t>
            </a:r>
          </a:p>
          <a:p>
            <a:pPr lvl="0">
              <a:buClr>
                <a:srgbClr val="3333CC"/>
              </a:buClr>
            </a:pPr>
            <a:r>
              <a:rPr lang="en-GB" sz="2800" dirty="0">
                <a:solidFill>
                  <a:srgbClr val="000000"/>
                </a:solidFill>
              </a:rPr>
              <a:t>Using @</a:t>
            </a:r>
            <a:r>
              <a:rPr lang="en-GB" sz="2800" dirty="0" err="1">
                <a:solidFill>
                  <a:srgbClr val="000000"/>
                </a:solidFill>
              </a:rPr>
              <a:t>MatrixParam</a:t>
            </a:r>
            <a:r>
              <a:rPr lang="en-GB" sz="2800" dirty="0">
                <a:solidFill>
                  <a:srgbClr val="000000"/>
                </a:solidFill>
              </a:rPr>
              <a:t>("</a:t>
            </a:r>
            <a:r>
              <a:rPr lang="en-GB" sz="2800" dirty="0" err="1">
                <a:solidFill>
                  <a:srgbClr val="000000"/>
                </a:solidFill>
              </a:rPr>
              <a:t>color</a:t>
            </a:r>
            <a:r>
              <a:rPr lang="en-GB" sz="2800" dirty="0">
                <a:solidFill>
                  <a:srgbClr val="000000"/>
                </a:solidFill>
              </a:rPr>
              <a:t>") in this case would be </a:t>
            </a:r>
            <a:r>
              <a:rPr lang="en-GB" sz="2800" dirty="0" smtClean="0">
                <a:solidFill>
                  <a:srgbClr val="000000"/>
                </a:solidFill>
              </a:rPr>
              <a:t>ambiguous.</a:t>
            </a:r>
          </a:p>
          <a:p>
            <a:pPr lvl="0">
              <a:buClr>
                <a:srgbClr val="3333CC"/>
              </a:buClr>
            </a:pPr>
            <a:r>
              <a:rPr lang="en-GB" sz="2800" dirty="0" smtClean="0">
                <a:solidFill>
                  <a:srgbClr val="000000"/>
                </a:solidFill>
              </a:rPr>
              <a:t>We </a:t>
            </a:r>
            <a:r>
              <a:rPr lang="en-GB" sz="2800" dirty="0">
                <a:solidFill>
                  <a:srgbClr val="000000"/>
                </a:solidFill>
              </a:rPr>
              <a:t>would have to go back to processing </a:t>
            </a:r>
            <a:r>
              <a:rPr lang="en-GB" sz="2800" dirty="0" err="1">
                <a:solidFill>
                  <a:srgbClr val="000000"/>
                </a:solidFill>
              </a:rPr>
              <a:t>PathSegments</a:t>
            </a:r>
            <a:r>
              <a:rPr lang="en-GB" sz="2800" dirty="0">
                <a:solidFill>
                  <a:srgbClr val="000000"/>
                </a:solidFill>
              </a:rPr>
              <a:t> to obtain this matrix parameter.</a:t>
            </a:r>
          </a:p>
        </p:txBody>
      </p:sp>
    </p:spTree>
    <p:extLst>
      <p:ext uri="{BB962C8B-B14F-4D97-AF65-F5344CB8AC3E}">
        <p14:creationId xmlns:p14="http://schemas.microsoft.com/office/powerpoint/2010/main" val="8713239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@</a:t>
            </a:r>
            <a:r>
              <a:rPr lang="en-GB" dirty="0" err="1" smtClean="0"/>
              <a:t>QueryParam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/>
              <a:t>The </a:t>
            </a:r>
            <a:r>
              <a:rPr lang="en-GB" sz="2800" i="1" dirty="0">
                <a:solidFill>
                  <a:srgbClr val="FF0000"/>
                </a:solidFill>
              </a:rPr>
              <a:t>@</a:t>
            </a:r>
            <a:r>
              <a:rPr lang="en-GB" sz="2800" i="1" dirty="0" err="1">
                <a:solidFill>
                  <a:srgbClr val="FF0000"/>
                </a:solidFill>
              </a:rPr>
              <a:t>javax.ws.rs.QueryParam</a:t>
            </a:r>
            <a:r>
              <a:rPr lang="en-GB" sz="2800" i="1" dirty="0">
                <a:solidFill>
                  <a:srgbClr val="FF0000"/>
                </a:solidFill>
              </a:rPr>
              <a:t> </a:t>
            </a:r>
            <a:r>
              <a:rPr lang="en-GB" sz="2800" dirty="0"/>
              <a:t>annotation allows you to inject individual URI </a:t>
            </a:r>
            <a:r>
              <a:rPr lang="en-GB" sz="2800" dirty="0" smtClean="0"/>
              <a:t>query parameters </a:t>
            </a:r>
            <a:r>
              <a:rPr lang="en-GB" sz="2800" dirty="0"/>
              <a:t>into your Java parameters. </a:t>
            </a:r>
            <a:endParaRPr lang="en-GB" sz="2800" dirty="0" smtClean="0"/>
          </a:p>
          <a:p>
            <a:r>
              <a:rPr lang="en-GB" sz="2800" dirty="0" smtClean="0"/>
              <a:t>For </a:t>
            </a:r>
            <a:r>
              <a:rPr lang="en-GB" sz="2800" dirty="0"/>
              <a:t>example, let’s say we wanted to query a </a:t>
            </a:r>
            <a:r>
              <a:rPr lang="en-GB" sz="2800" dirty="0" smtClean="0"/>
              <a:t>customer database </a:t>
            </a:r>
            <a:r>
              <a:rPr lang="en-GB" sz="2800" dirty="0"/>
              <a:t>and retrieve a subset of all customers in the database. </a:t>
            </a:r>
            <a:endParaRPr lang="en-GB" sz="2800" dirty="0" smtClean="0"/>
          </a:p>
          <a:p>
            <a:r>
              <a:rPr lang="en-GB" sz="2800" dirty="0" smtClean="0"/>
              <a:t>Our </a:t>
            </a:r>
            <a:r>
              <a:rPr lang="en-GB" sz="2800" dirty="0"/>
              <a:t>URI </a:t>
            </a:r>
            <a:r>
              <a:rPr lang="en-GB" sz="2800" dirty="0" smtClean="0"/>
              <a:t>might look </a:t>
            </a:r>
            <a:r>
              <a:rPr lang="en-GB" sz="2800" dirty="0"/>
              <a:t>like this:</a:t>
            </a:r>
          </a:p>
          <a:p>
            <a:pPr lvl="1"/>
            <a:r>
              <a:rPr lang="en-GB" sz="2400" dirty="0"/>
              <a:t>GET /</a:t>
            </a:r>
            <a:r>
              <a:rPr lang="en-GB" sz="2400" dirty="0" err="1" smtClean="0"/>
              <a:t>customers?start</a:t>
            </a:r>
            <a:r>
              <a:rPr lang="en-GB" sz="2400" dirty="0" smtClean="0"/>
              <a:t>=0&amp;size=10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103910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QueryParam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017713"/>
            <a:ext cx="8703568" cy="4114800"/>
          </a:xfrm>
        </p:spPr>
        <p:txBody>
          <a:bodyPr/>
          <a:lstStyle/>
          <a:p>
            <a:r>
              <a:rPr lang="en-GB" sz="2800" dirty="0"/>
              <a:t>The start query parameter represents the customer index we want to start with </a:t>
            </a:r>
            <a:r>
              <a:rPr lang="en-GB" sz="2800" dirty="0" smtClean="0"/>
              <a:t>and the </a:t>
            </a:r>
            <a:r>
              <a:rPr lang="en-GB" sz="2800" dirty="0"/>
              <a:t>size query parameter represents how many customers we want returned. </a:t>
            </a:r>
            <a:endParaRPr lang="en-GB" sz="2800" dirty="0" smtClean="0"/>
          </a:p>
          <a:p>
            <a:r>
              <a:rPr lang="en-GB" sz="2800" dirty="0" smtClean="0"/>
              <a:t>The JAXRS service </a:t>
            </a:r>
            <a:r>
              <a:rPr lang="en-GB" sz="2800" dirty="0"/>
              <a:t>that implemented this might look like this:</a:t>
            </a:r>
          </a:p>
        </p:txBody>
      </p:sp>
    </p:spTree>
    <p:extLst>
      <p:ext uri="{BB962C8B-B14F-4D97-AF65-F5344CB8AC3E}">
        <p14:creationId xmlns:p14="http://schemas.microsoft.com/office/powerpoint/2010/main" val="8646656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QueryParam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325" y="1895474"/>
            <a:ext cx="7753350" cy="376577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647" y="5661248"/>
            <a:ext cx="4104425" cy="720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39385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Programmatic Query Parameter Information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1700808"/>
            <a:ext cx="8631560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557309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1472217261</TotalTime>
  <Words>800</Words>
  <Application>Microsoft Office PowerPoint</Application>
  <PresentationFormat>On-screen Show (4:3)</PresentationFormat>
  <Paragraphs>94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MS PGothic</vt:lpstr>
      <vt:lpstr>MS PGothic</vt:lpstr>
      <vt:lpstr>Tahoma</vt:lpstr>
      <vt:lpstr>Wingdings</vt:lpstr>
      <vt:lpstr>Blends</vt:lpstr>
      <vt:lpstr>Topic 4 JAX-RS Injection</vt:lpstr>
      <vt:lpstr>The Basics</vt:lpstr>
      <vt:lpstr>JAX-RS Annotations</vt:lpstr>
      <vt:lpstr>JAX-RS Annotations</vt:lpstr>
      <vt:lpstr>JAX-RS Annotations</vt:lpstr>
      <vt:lpstr>JAX-RS Annotations</vt:lpstr>
      <vt:lpstr>Example with Alternative Paths</vt:lpstr>
      <vt:lpstr>@PathParam</vt:lpstr>
      <vt:lpstr>@PathParam</vt:lpstr>
      <vt:lpstr>Multiple Path Parameters</vt:lpstr>
      <vt:lpstr>Scope of Path Parameters</vt:lpstr>
      <vt:lpstr>Scope of Path Parameters</vt:lpstr>
      <vt:lpstr>PathSegment and Matrix Parameters</vt:lpstr>
      <vt:lpstr>PathSegment and Matrix Parameters</vt:lpstr>
      <vt:lpstr>PathSegment and Matrix Parameters</vt:lpstr>
      <vt:lpstr>Matching with Multiple PathSegments</vt:lpstr>
      <vt:lpstr>Matching with Multiple PathSegments</vt:lpstr>
      <vt:lpstr>Matching with Multiple PathSegments</vt:lpstr>
      <vt:lpstr>Programmatic URI Information</vt:lpstr>
      <vt:lpstr>@MatrixParam</vt:lpstr>
      <vt:lpstr>@MatrixParam</vt:lpstr>
      <vt:lpstr>@MatrixParam</vt:lpstr>
      <vt:lpstr>@MatrixParam</vt:lpstr>
      <vt:lpstr>@QueryParam</vt:lpstr>
      <vt:lpstr>@QueryParam</vt:lpstr>
      <vt:lpstr>@QueryParam</vt:lpstr>
      <vt:lpstr>Programmatic Query Parameter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Stephen Hole</cp:lastModifiedBy>
  <cp:revision>194</cp:revision>
  <cp:lastPrinted>2019-02-22T10:09:33Z</cp:lastPrinted>
  <dcterms:created xsi:type="dcterms:W3CDTF">1996-12-09T10:09:10Z</dcterms:created>
  <dcterms:modified xsi:type="dcterms:W3CDTF">2019-02-22T12:45:57Z</dcterms:modified>
</cp:coreProperties>
</file>