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40"/>
  </p:notesMasterIdLst>
  <p:handoutMasterIdLst>
    <p:handoutMasterId r:id="rId41"/>
  </p:handoutMasterIdLst>
  <p:sldIdLst>
    <p:sldId id="256" r:id="rId2"/>
    <p:sldId id="273" r:id="rId3"/>
    <p:sldId id="268" r:id="rId4"/>
    <p:sldId id="282" r:id="rId5"/>
    <p:sldId id="281" r:id="rId6"/>
    <p:sldId id="259" r:id="rId7"/>
    <p:sldId id="257" r:id="rId8"/>
    <p:sldId id="260" r:id="rId9"/>
    <p:sldId id="283" r:id="rId10"/>
    <p:sldId id="284" r:id="rId11"/>
    <p:sldId id="274" r:id="rId12"/>
    <p:sldId id="285" r:id="rId13"/>
    <p:sldId id="261" r:id="rId14"/>
    <p:sldId id="262" r:id="rId15"/>
    <p:sldId id="264" r:id="rId16"/>
    <p:sldId id="263" r:id="rId17"/>
    <p:sldId id="287" r:id="rId18"/>
    <p:sldId id="265" r:id="rId19"/>
    <p:sldId id="266" r:id="rId20"/>
    <p:sldId id="269" r:id="rId21"/>
    <p:sldId id="270" r:id="rId22"/>
    <p:sldId id="267" r:id="rId23"/>
    <p:sldId id="286" r:id="rId24"/>
    <p:sldId id="271" r:id="rId25"/>
    <p:sldId id="295" r:id="rId26"/>
    <p:sldId id="297" r:id="rId27"/>
    <p:sldId id="288" r:id="rId28"/>
    <p:sldId id="275" r:id="rId29"/>
    <p:sldId id="294" r:id="rId30"/>
    <p:sldId id="280" r:id="rId31"/>
    <p:sldId id="276" r:id="rId32"/>
    <p:sldId id="299" r:id="rId33"/>
    <p:sldId id="291" r:id="rId34"/>
    <p:sldId id="298" r:id="rId35"/>
    <p:sldId id="289" r:id="rId36"/>
    <p:sldId id="292" r:id="rId37"/>
    <p:sldId id="290" r:id="rId38"/>
    <p:sldId id="293" r:id="rId39"/>
  </p:sldIdLst>
  <p:sldSz cx="9144000" cy="6858000" type="screen4x3"/>
  <p:notesSz cx="7104063" cy="10234613"/>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C:\Users\King\Downloads\FDRC%20case%20statistic%20(revised).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9723628296462943E-2"/>
          <c:y val="7.0688012197446179E-2"/>
          <c:w val="0.93431407011623546"/>
          <c:h val="0.78837716040211958"/>
        </c:manualLayout>
      </c:layout>
      <c:barChart>
        <c:barDir val="col"/>
        <c:grouping val="stacked"/>
        <c:varyColors val="0"/>
        <c:ser>
          <c:idx val="0"/>
          <c:order val="0"/>
          <c:tx>
            <c:strRef>
              <c:f>'[FDRC case statistic (revised).xlsx]FDRC cases'!$A$2</c:f>
              <c:strCache>
                <c:ptCount val="1"/>
                <c:pt idx="0">
                  <c:v>總數</c:v>
                </c:pt>
              </c:strCache>
            </c:strRef>
          </c:tx>
          <c:spPr>
            <a:solidFill>
              <a:schemeClr val="accent1"/>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cases'!$B$2:$P$2</c:f>
            </c:numRef>
          </c:val>
          <c:extLst xmlns:c16r2="http://schemas.microsoft.com/office/drawing/2015/06/chart">
            <c:ext xmlns:c16="http://schemas.microsoft.com/office/drawing/2014/chart" uri="{C3380CC4-5D6E-409C-BE32-E72D297353CC}">
              <c16:uniqueId val="{00000000-108B-402B-ACF4-964B5D86F666}"/>
            </c:ext>
          </c:extLst>
        </c:ser>
        <c:ser>
          <c:idx val="1"/>
          <c:order val="1"/>
          <c:tx>
            <c:strRef>
              <c:f>'[FDRC case statistic (revised).xlsx]FDRC cases'!$A$3</c:f>
              <c:strCache>
                <c:ptCount val="1"/>
                <c:pt idx="0">
                  <c:v>16</c:v>
                </c:pt>
              </c:strCache>
            </c:strRef>
          </c:tx>
          <c:spPr>
            <a:solidFill>
              <a:schemeClr val="accent2"/>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cases'!$B$3:$P$3</c:f>
            </c:numRef>
          </c:val>
          <c:extLst xmlns:c16r2="http://schemas.microsoft.com/office/drawing/2015/06/chart">
            <c:ext xmlns:c16="http://schemas.microsoft.com/office/drawing/2014/chart" uri="{C3380CC4-5D6E-409C-BE32-E72D297353CC}">
              <c16:uniqueId val="{00000001-108B-402B-ACF4-964B5D86F666}"/>
            </c:ext>
          </c:extLst>
        </c:ser>
        <c:ser>
          <c:idx val="2"/>
          <c:order val="2"/>
          <c:tx>
            <c:strRef>
              <c:f>'[FDRC case statistic (revised).xlsx]FDRC cases'!$A$4</c:f>
              <c:strCache>
                <c:ptCount val="1"/>
                <c:pt idx="0">
                  <c:v>失實陳述 - 保險</c:v>
                </c:pt>
              </c:strCache>
            </c:strRef>
          </c:tx>
          <c:spPr>
            <a:solidFill>
              <a:schemeClr val="accent3"/>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cases'!$B$4:$P$4</c:f>
            </c:numRef>
          </c:val>
          <c:extLst xmlns:c16r2="http://schemas.microsoft.com/office/drawing/2015/06/chart">
            <c:ext xmlns:c16="http://schemas.microsoft.com/office/drawing/2014/chart" uri="{C3380CC4-5D6E-409C-BE32-E72D297353CC}">
              <c16:uniqueId val="{00000002-108B-402B-ACF4-964B5D86F666}"/>
            </c:ext>
          </c:extLst>
        </c:ser>
        <c:ser>
          <c:idx val="3"/>
          <c:order val="3"/>
          <c:tx>
            <c:strRef>
              <c:f>'[FDRC case statistic (revised).xlsx]FDRC cases'!$A$5</c:f>
              <c:strCache>
                <c:ptCount val="1"/>
                <c:pt idx="0">
                  <c:v>失實陳述 及運作事宜 - 保險</c:v>
                </c:pt>
              </c:strCache>
            </c:strRef>
          </c:tx>
          <c:spPr>
            <a:solidFill>
              <a:schemeClr val="accent4"/>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cases'!$B$5:$P$5</c:f>
            </c:numRef>
          </c:val>
          <c:extLst xmlns:c16r2="http://schemas.microsoft.com/office/drawing/2015/06/chart">
            <c:ext xmlns:c16="http://schemas.microsoft.com/office/drawing/2014/chart" uri="{C3380CC4-5D6E-409C-BE32-E72D297353CC}">
              <c16:uniqueId val="{00000003-108B-402B-ACF4-964B5D86F666}"/>
            </c:ext>
          </c:extLst>
        </c:ser>
        <c:ser>
          <c:idx val="4"/>
          <c:order val="4"/>
          <c:tx>
            <c:strRef>
              <c:f>'[FDRC case statistic (revised).xlsx]FDRC cases'!$A$6</c:f>
              <c:strCache>
                <c:ptCount val="1"/>
                <c:pt idx="0">
                  <c:v>不當銷售 - 保險</c:v>
                </c:pt>
              </c:strCache>
            </c:strRef>
          </c:tx>
          <c:spPr>
            <a:solidFill>
              <a:schemeClr val="accent5"/>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cases'!$B$6:$P$6</c:f>
            </c:numRef>
          </c:val>
          <c:extLst xmlns:c16r2="http://schemas.microsoft.com/office/drawing/2015/06/chart">
            <c:ext xmlns:c16="http://schemas.microsoft.com/office/drawing/2014/chart" uri="{C3380CC4-5D6E-409C-BE32-E72D297353CC}">
              <c16:uniqueId val="{00000004-108B-402B-ACF4-964B5D86F666}"/>
            </c:ext>
          </c:extLst>
        </c:ser>
        <c:ser>
          <c:idx val="5"/>
          <c:order val="5"/>
          <c:tx>
            <c:strRef>
              <c:f>'[FDRC case statistic (revised).xlsx]FDRC cases'!$A$7</c:f>
              <c:strCache>
                <c:ptCount val="1"/>
                <c:pt idx="0">
                  <c:v>斬倉 - 槓桿式外匯買賣</c:v>
                </c:pt>
              </c:strCache>
            </c:strRef>
          </c:tx>
          <c:spPr>
            <a:solidFill>
              <a:schemeClr val="accent6"/>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cases'!$B$7:$P$7</c:f>
            </c:numRef>
          </c:val>
          <c:extLst xmlns:c16r2="http://schemas.microsoft.com/office/drawing/2015/06/chart">
            <c:ext xmlns:c16="http://schemas.microsoft.com/office/drawing/2014/chart" uri="{C3380CC4-5D6E-409C-BE32-E72D297353CC}">
              <c16:uniqueId val="{00000005-108B-402B-ACF4-964B5D86F666}"/>
            </c:ext>
          </c:extLst>
        </c:ser>
        <c:ser>
          <c:idx val="6"/>
          <c:order val="6"/>
          <c:tx>
            <c:strRef>
              <c:f>'[FDRC case statistic (revised).xlsx]FDRC cases'!$A$8</c:f>
              <c:strCache>
                <c:ptCount val="1"/>
                <c:pt idx="0">
                  <c:v>斬倉- 股權</c:v>
                </c:pt>
              </c:strCache>
            </c:strRef>
          </c:tx>
          <c:spPr>
            <a:solidFill>
              <a:schemeClr val="accent1">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cases'!$B$8:$P$8</c:f>
            </c:numRef>
          </c:val>
          <c:extLst xmlns:c16r2="http://schemas.microsoft.com/office/drawing/2015/06/chart">
            <c:ext xmlns:c16="http://schemas.microsoft.com/office/drawing/2014/chart" uri="{C3380CC4-5D6E-409C-BE32-E72D297353CC}">
              <c16:uniqueId val="{00000006-108B-402B-ACF4-964B5D86F666}"/>
            </c:ext>
          </c:extLst>
        </c:ser>
        <c:ser>
          <c:idx val="7"/>
          <c:order val="7"/>
          <c:tx>
            <c:strRef>
              <c:f>'[FDRC case statistic (revised).xlsx]FDRC cases'!$A$9</c:f>
              <c:strCache>
                <c:ptCount val="1"/>
                <c:pt idx="0">
                  <c:v>未經授權交易 - 股票</c:v>
                </c:pt>
              </c:strCache>
            </c:strRef>
          </c:tx>
          <c:spPr>
            <a:solidFill>
              <a:schemeClr val="accent2">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cases'!$B$9:$P$9</c:f>
            </c:numRef>
          </c:val>
          <c:extLst xmlns:c16r2="http://schemas.microsoft.com/office/drawing/2015/06/chart">
            <c:ext xmlns:c16="http://schemas.microsoft.com/office/drawing/2014/chart" uri="{C3380CC4-5D6E-409C-BE32-E72D297353CC}">
              <c16:uniqueId val="{00000007-108B-402B-ACF4-964B5D86F666}"/>
            </c:ext>
          </c:extLst>
        </c:ser>
        <c:ser>
          <c:idx val="8"/>
          <c:order val="8"/>
          <c:tx>
            <c:strRef>
              <c:f>'[FDRC case statistic (revised).xlsx]FDRC cases'!$A$10</c:f>
              <c:strCache>
                <c:ptCount val="1"/>
                <c:pt idx="0">
                  <c:v>Application received</c:v>
                </c:pt>
              </c:strCache>
            </c:strRef>
          </c:tx>
          <c:spPr>
            <a:solidFill>
              <a:schemeClr val="accent3">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cases'!$B$10:$P$10</c:f>
            </c:numRef>
          </c:val>
          <c:extLst xmlns:c16r2="http://schemas.microsoft.com/office/drawing/2015/06/chart">
            <c:ext xmlns:c16="http://schemas.microsoft.com/office/drawing/2014/chart" uri="{C3380CC4-5D6E-409C-BE32-E72D297353CC}">
              <c16:uniqueId val="{00000008-108B-402B-ACF4-964B5D86F666}"/>
            </c:ext>
          </c:extLst>
        </c:ser>
        <c:ser>
          <c:idx val="9"/>
          <c:order val="9"/>
          <c:tx>
            <c:strRef>
              <c:f>'[FDRC case statistic (revised).xlsx]FDRC cases'!$A$11</c:f>
              <c:strCache>
                <c:ptCount val="1"/>
                <c:pt idx="0">
                  <c:v>Rejected Case</c:v>
                </c:pt>
              </c:strCache>
            </c:strRef>
          </c:tx>
          <c:spPr>
            <a:solidFill>
              <a:schemeClr val="accent4">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cases'!$B$11:$P$11</c:f>
              <c:numCache>
                <c:formatCode>General</c:formatCode>
                <c:ptCount val="15"/>
                <c:pt idx="0">
                  <c:v>3</c:v>
                </c:pt>
                <c:pt idx="1">
                  <c:v>0</c:v>
                </c:pt>
                <c:pt idx="2">
                  <c:v>2</c:v>
                </c:pt>
                <c:pt idx="3">
                  <c:v>0</c:v>
                </c:pt>
                <c:pt idx="4">
                  <c:v>3</c:v>
                </c:pt>
                <c:pt idx="5">
                  <c:v>0</c:v>
                </c:pt>
                <c:pt idx="6">
                  <c:v>1</c:v>
                </c:pt>
                <c:pt idx="7">
                  <c:v>0</c:v>
                </c:pt>
                <c:pt idx="8">
                  <c:v>7</c:v>
                </c:pt>
                <c:pt idx="9">
                  <c:v>0</c:v>
                </c:pt>
                <c:pt idx="10">
                  <c:v>8</c:v>
                </c:pt>
                <c:pt idx="11">
                  <c:v>0</c:v>
                </c:pt>
                <c:pt idx="12">
                  <c:v>5</c:v>
                </c:pt>
                <c:pt idx="13">
                  <c:v>0</c:v>
                </c:pt>
                <c:pt idx="14">
                  <c:v>5</c:v>
                </c:pt>
              </c:numCache>
            </c:numRef>
          </c:val>
          <c:extLst xmlns:c16r2="http://schemas.microsoft.com/office/drawing/2015/06/chart">
            <c:ext xmlns:c16="http://schemas.microsoft.com/office/drawing/2014/chart" uri="{C3380CC4-5D6E-409C-BE32-E72D297353CC}">
              <c16:uniqueId val="{00000009-108B-402B-ACF4-964B5D86F666}"/>
            </c:ext>
          </c:extLst>
        </c:ser>
        <c:ser>
          <c:idx val="10"/>
          <c:order val="10"/>
          <c:tx>
            <c:strRef>
              <c:f>'[FDRC case statistic (revised).xlsx]FDRC cases'!$A$12</c:f>
              <c:strCache>
                <c:ptCount val="1"/>
                <c:pt idx="0">
                  <c:v>Accepted Case</c:v>
                </c:pt>
              </c:strCache>
            </c:strRef>
          </c:tx>
          <c:spPr>
            <a:solidFill>
              <a:schemeClr val="accent5">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cases'!$B$12:$P$12</c:f>
            </c:numRef>
          </c:val>
          <c:extLst xmlns:c16r2="http://schemas.microsoft.com/office/drawing/2015/06/chart">
            <c:ext xmlns:c16="http://schemas.microsoft.com/office/drawing/2014/chart" uri="{C3380CC4-5D6E-409C-BE32-E72D297353CC}">
              <c16:uniqueId val="{0000000A-108B-402B-ACF4-964B5D86F666}"/>
            </c:ext>
          </c:extLst>
        </c:ser>
        <c:ser>
          <c:idx val="11"/>
          <c:order val="11"/>
          <c:tx>
            <c:strRef>
              <c:f>'[FDRC case statistic (revised).xlsx]FDRC cases'!$A$13</c:f>
              <c:strCache>
                <c:ptCount val="1"/>
                <c:pt idx="0">
                  <c:v>Case Completed and Closed through the mediation process</c:v>
                </c:pt>
              </c:strCache>
            </c:strRef>
          </c:tx>
          <c:spPr>
            <a:solidFill>
              <a:schemeClr val="accent6">
                <a:lumMod val="6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cases'!$B$13:$P$13</c:f>
            </c:numRef>
          </c:val>
          <c:extLst xmlns:c16r2="http://schemas.microsoft.com/office/drawing/2015/06/chart">
            <c:ext xmlns:c16="http://schemas.microsoft.com/office/drawing/2014/chart" uri="{C3380CC4-5D6E-409C-BE32-E72D297353CC}">
              <c16:uniqueId val="{0000000B-108B-402B-ACF4-964B5D86F666}"/>
            </c:ext>
          </c:extLst>
        </c:ser>
        <c:ser>
          <c:idx val="12"/>
          <c:order val="12"/>
          <c:tx>
            <c:strRef>
              <c:f>'[FDRC case statistic (revised).xlsx]FDRC cases'!$A$14</c:f>
              <c:strCache>
                <c:ptCount val="1"/>
                <c:pt idx="0">
                  <c:v>  Case settled
at different stages of the mediation process</c:v>
                </c:pt>
              </c:strCache>
            </c:strRef>
          </c:tx>
          <c:spPr>
            <a:solidFill>
              <a:schemeClr val="accent1">
                <a:lumMod val="80000"/>
                <a:lumOff val="2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cases'!$B$14:$P$14</c:f>
              <c:numCache>
                <c:formatCode>General</c:formatCode>
                <c:ptCount val="15"/>
                <c:pt idx="0">
                  <c:v>8</c:v>
                </c:pt>
                <c:pt idx="1">
                  <c:v>0</c:v>
                </c:pt>
                <c:pt idx="2">
                  <c:v>18</c:v>
                </c:pt>
                <c:pt idx="3">
                  <c:v>0</c:v>
                </c:pt>
                <c:pt idx="4">
                  <c:v>29</c:v>
                </c:pt>
                <c:pt idx="5">
                  <c:v>0</c:v>
                </c:pt>
                <c:pt idx="6">
                  <c:v>14</c:v>
                </c:pt>
                <c:pt idx="7">
                  <c:v>0</c:v>
                </c:pt>
                <c:pt idx="8">
                  <c:v>18</c:v>
                </c:pt>
                <c:pt idx="9">
                  <c:v>0</c:v>
                </c:pt>
                <c:pt idx="10">
                  <c:v>9</c:v>
                </c:pt>
                <c:pt idx="11">
                  <c:v>0</c:v>
                </c:pt>
                <c:pt idx="12">
                  <c:v>4</c:v>
                </c:pt>
                <c:pt idx="13">
                  <c:v>0</c:v>
                </c:pt>
                <c:pt idx="14">
                  <c:v>10</c:v>
                </c:pt>
              </c:numCache>
            </c:numRef>
          </c:val>
          <c:extLst xmlns:c16r2="http://schemas.microsoft.com/office/drawing/2015/06/chart">
            <c:ext xmlns:c16="http://schemas.microsoft.com/office/drawing/2014/chart" uri="{C3380CC4-5D6E-409C-BE32-E72D297353CC}">
              <c16:uniqueId val="{0000000C-108B-402B-ACF4-964B5D86F666}"/>
            </c:ext>
          </c:extLst>
        </c:ser>
        <c:ser>
          <c:idx val="13"/>
          <c:order val="13"/>
          <c:tx>
            <c:strRef>
              <c:f>'[FDRC case statistic (revised).xlsx]FDRC cases'!$A$15</c:f>
              <c:strCache>
                <c:ptCount val="1"/>
                <c:pt idx="0">
                  <c:v>Case was not settled in mediation</c:v>
                </c:pt>
              </c:strCache>
            </c:strRef>
          </c:tx>
          <c:spPr>
            <a:solidFill>
              <a:schemeClr val="accent2">
                <a:lumMod val="80000"/>
                <a:lumOff val="2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cases'!$B$15:$P$15</c:f>
              <c:numCache>
                <c:formatCode>General</c:formatCode>
                <c:ptCount val="15"/>
                <c:pt idx="0">
                  <c:v>2</c:v>
                </c:pt>
                <c:pt idx="1">
                  <c:v>0</c:v>
                </c:pt>
                <c:pt idx="2">
                  <c:v>6</c:v>
                </c:pt>
                <c:pt idx="3">
                  <c:v>0</c:v>
                </c:pt>
                <c:pt idx="4">
                  <c:v>1</c:v>
                </c:pt>
                <c:pt idx="5">
                  <c:v>0</c:v>
                </c:pt>
                <c:pt idx="6">
                  <c:v>0</c:v>
                </c:pt>
                <c:pt idx="7">
                  <c:v>0</c:v>
                </c:pt>
                <c:pt idx="8">
                  <c:v>4</c:v>
                </c:pt>
                <c:pt idx="9">
                  <c:v>0</c:v>
                </c:pt>
                <c:pt idx="10">
                  <c:v>1</c:v>
                </c:pt>
                <c:pt idx="11">
                  <c:v>0</c:v>
                </c:pt>
                <c:pt idx="12">
                  <c:v>1</c:v>
                </c:pt>
                <c:pt idx="13">
                  <c:v>0</c:v>
                </c:pt>
                <c:pt idx="14">
                  <c:v>1</c:v>
                </c:pt>
              </c:numCache>
            </c:numRef>
          </c:val>
          <c:extLst xmlns:c16r2="http://schemas.microsoft.com/office/drawing/2015/06/chart">
            <c:ext xmlns:c16="http://schemas.microsoft.com/office/drawing/2014/chart" uri="{C3380CC4-5D6E-409C-BE32-E72D297353CC}">
              <c16:uniqueId val="{0000000D-108B-402B-ACF4-964B5D86F666}"/>
            </c:ext>
          </c:extLst>
        </c:ser>
        <c:ser>
          <c:idx val="14"/>
          <c:order val="14"/>
          <c:tx>
            <c:strRef>
              <c:f>'[FDRC case statistic (revised).xlsx]FDRC cases'!$A$16</c:f>
              <c:strCache>
                <c:ptCount val="1"/>
                <c:pt idx="0">
                  <c:v>Unfinished case</c:v>
                </c:pt>
              </c:strCache>
            </c:strRef>
          </c:tx>
          <c:spPr>
            <a:solidFill>
              <a:schemeClr val="accent3">
                <a:lumMod val="80000"/>
                <a:lumOff val="20000"/>
              </a:schemeClr>
            </a:solidFill>
            <a:ln>
              <a:noFill/>
            </a:ln>
            <a:effectLst/>
          </c:spPr>
          <c:invertIfNegative val="0"/>
          <c:cat>
            <c:numRef>
              <c:f>'[FDRC case statistic (revised).xlsx]FDRC cases'!$B$1:$P$1</c:f>
              <c:numCache>
                <c:formatCode>General</c:formatCode>
                <c:ptCount val="15"/>
                <c:pt idx="0">
                  <c:v>2012</c:v>
                </c:pt>
                <c:pt idx="2">
                  <c:v>2013</c:v>
                </c:pt>
                <c:pt idx="4">
                  <c:v>2014</c:v>
                </c:pt>
                <c:pt idx="6">
                  <c:v>2015</c:v>
                </c:pt>
                <c:pt idx="8">
                  <c:v>2016</c:v>
                </c:pt>
                <c:pt idx="10">
                  <c:v>2017</c:v>
                </c:pt>
                <c:pt idx="12">
                  <c:v>2018</c:v>
                </c:pt>
                <c:pt idx="14">
                  <c:v>2019</c:v>
                </c:pt>
              </c:numCache>
            </c:numRef>
          </c:cat>
          <c:val>
            <c:numRef>
              <c:f>'[FDRC case statistic (revised).xlsx]FDRC cases'!$B$16:$P$16</c:f>
              <c:numCache>
                <c:formatCode>General</c:formatCode>
                <c:ptCount val="15"/>
                <c:pt idx="0">
                  <c:v>3</c:v>
                </c:pt>
                <c:pt idx="1">
                  <c:v>0</c:v>
                </c:pt>
                <c:pt idx="2">
                  <c:v>5</c:v>
                </c:pt>
                <c:pt idx="3">
                  <c:v>0</c:v>
                </c:pt>
                <c:pt idx="4">
                  <c:v>2</c:v>
                </c:pt>
                <c:pt idx="5">
                  <c:v>0</c:v>
                </c:pt>
                <c:pt idx="6">
                  <c:v>6</c:v>
                </c:pt>
                <c:pt idx="7">
                  <c:v>0</c:v>
                </c:pt>
                <c:pt idx="8">
                  <c:v>10</c:v>
                </c:pt>
                <c:pt idx="9">
                  <c:v>0</c:v>
                </c:pt>
                <c:pt idx="10">
                  <c:v>6</c:v>
                </c:pt>
                <c:pt idx="11">
                  <c:v>0</c:v>
                </c:pt>
                <c:pt idx="12">
                  <c:v>5</c:v>
                </c:pt>
                <c:pt idx="13">
                  <c:v>0</c:v>
                </c:pt>
                <c:pt idx="14">
                  <c:v>4</c:v>
                </c:pt>
              </c:numCache>
            </c:numRef>
          </c:val>
          <c:extLst xmlns:c16r2="http://schemas.microsoft.com/office/drawing/2015/06/chart">
            <c:ext xmlns:c16="http://schemas.microsoft.com/office/drawing/2014/chart" uri="{C3380CC4-5D6E-409C-BE32-E72D297353CC}">
              <c16:uniqueId val="{0000000E-108B-402B-ACF4-964B5D86F666}"/>
            </c:ext>
          </c:extLst>
        </c:ser>
        <c:dLbls>
          <c:showLegendKey val="0"/>
          <c:showVal val="0"/>
          <c:showCatName val="0"/>
          <c:showSerName val="0"/>
          <c:showPercent val="0"/>
          <c:showBubbleSize val="0"/>
        </c:dLbls>
        <c:gapWidth val="150"/>
        <c:overlap val="100"/>
        <c:axId val="128056080"/>
        <c:axId val="128056464"/>
      </c:barChart>
      <c:catAx>
        <c:axId val="1280560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28056464"/>
        <c:crosses val="autoZero"/>
        <c:auto val="1"/>
        <c:lblAlgn val="ctr"/>
        <c:lblOffset val="100"/>
        <c:noMultiLvlLbl val="0"/>
      </c:catAx>
      <c:valAx>
        <c:axId val="1280564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28056080"/>
        <c:crosses val="autoZero"/>
        <c:crossBetween val="between"/>
      </c:valAx>
      <c:spPr>
        <a:noFill/>
        <a:ln>
          <a:noFill/>
        </a:ln>
        <a:effectLst/>
      </c:spPr>
    </c:plotArea>
    <c:legend>
      <c:legendPos val="b"/>
      <c:layout>
        <c:manualLayout>
          <c:xMode val="edge"/>
          <c:yMode val="edge"/>
          <c:x val="1.7265556993472885E-2"/>
          <c:y val="0.91090105742788474"/>
          <c:w val="0.94986564179477562"/>
          <c:h val="8.9098982695773737E-2"/>
        </c:manualLayout>
      </c:layout>
      <c:overlay val="0"/>
      <c:spPr>
        <a:noFill/>
        <a:ln>
          <a:noFill/>
        </a:ln>
        <a:effectLst/>
      </c:spPr>
      <c:txPr>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3078427" cy="511731"/>
          </a:xfrm>
          <a:prstGeom prst="rect">
            <a:avLst/>
          </a:prstGeom>
        </p:spPr>
        <p:txBody>
          <a:bodyPr vert="horz" lIns="99075" tIns="49538" rIns="99075" bIns="49538" rtlCol="0"/>
          <a:lstStyle>
            <a:lvl1pPr algn="l">
              <a:defRPr sz="1300"/>
            </a:lvl1pPr>
          </a:lstStyle>
          <a:p>
            <a:endParaRPr lang="zh-TW" altLang="en-US"/>
          </a:p>
        </p:txBody>
      </p:sp>
      <p:sp>
        <p:nvSpPr>
          <p:cNvPr id="3" name="日期版面配置區 2"/>
          <p:cNvSpPr>
            <a:spLocks noGrp="1"/>
          </p:cNvSpPr>
          <p:nvPr>
            <p:ph type="dt" sz="quarter" idx="1"/>
          </p:nvPr>
        </p:nvSpPr>
        <p:spPr>
          <a:xfrm>
            <a:off x="4023992" y="0"/>
            <a:ext cx="3078427" cy="511731"/>
          </a:xfrm>
          <a:prstGeom prst="rect">
            <a:avLst/>
          </a:prstGeom>
        </p:spPr>
        <p:txBody>
          <a:bodyPr vert="horz" lIns="99075" tIns="49538" rIns="99075" bIns="49538" rtlCol="0"/>
          <a:lstStyle>
            <a:lvl1pPr algn="r">
              <a:defRPr sz="1300"/>
            </a:lvl1pPr>
          </a:lstStyle>
          <a:p>
            <a:fld id="{A3BCEE14-B8C5-49BE-A064-598532157FB9}" type="datetimeFigureOut">
              <a:rPr lang="zh-TW" altLang="en-US" smtClean="0"/>
              <a:pPr/>
              <a:t>2020/7/16</a:t>
            </a:fld>
            <a:endParaRPr lang="zh-TW" altLang="en-US"/>
          </a:p>
        </p:txBody>
      </p:sp>
      <p:sp>
        <p:nvSpPr>
          <p:cNvPr id="4" name="頁尾版面配置區 3"/>
          <p:cNvSpPr>
            <a:spLocks noGrp="1"/>
          </p:cNvSpPr>
          <p:nvPr>
            <p:ph type="ftr" sz="quarter" idx="2"/>
          </p:nvPr>
        </p:nvSpPr>
        <p:spPr>
          <a:xfrm>
            <a:off x="0" y="9721106"/>
            <a:ext cx="3078427" cy="511731"/>
          </a:xfrm>
          <a:prstGeom prst="rect">
            <a:avLst/>
          </a:prstGeom>
        </p:spPr>
        <p:txBody>
          <a:bodyPr vert="horz" lIns="99075" tIns="49538" rIns="99075" bIns="49538" rtlCol="0" anchor="b"/>
          <a:lstStyle>
            <a:lvl1pPr algn="l">
              <a:defRPr sz="1300"/>
            </a:lvl1pPr>
          </a:lstStyle>
          <a:p>
            <a:endParaRPr lang="zh-TW" altLang="en-US"/>
          </a:p>
        </p:txBody>
      </p:sp>
      <p:sp>
        <p:nvSpPr>
          <p:cNvPr id="5" name="投影片編號版面配置區 4"/>
          <p:cNvSpPr>
            <a:spLocks noGrp="1"/>
          </p:cNvSpPr>
          <p:nvPr>
            <p:ph type="sldNum" sz="quarter" idx="3"/>
          </p:nvPr>
        </p:nvSpPr>
        <p:spPr>
          <a:xfrm>
            <a:off x="4023992" y="9721106"/>
            <a:ext cx="3078427" cy="511731"/>
          </a:xfrm>
          <a:prstGeom prst="rect">
            <a:avLst/>
          </a:prstGeom>
        </p:spPr>
        <p:txBody>
          <a:bodyPr vert="horz" lIns="99075" tIns="49538" rIns="99075" bIns="49538" rtlCol="0" anchor="b"/>
          <a:lstStyle>
            <a:lvl1pPr algn="r">
              <a:defRPr sz="1300"/>
            </a:lvl1pPr>
          </a:lstStyle>
          <a:p>
            <a:fld id="{A2C40A9E-78F8-4E51-8B52-22F5A2F2D8E5}" type="slidenum">
              <a:rPr lang="zh-TW" altLang="en-US" smtClean="0"/>
              <a:pPr/>
              <a:t>‹#›</a:t>
            </a:fld>
            <a:endParaRPr lang="zh-TW" altLang="en-US"/>
          </a:p>
        </p:txBody>
      </p:sp>
    </p:spTree>
    <p:extLst>
      <p:ext uri="{BB962C8B-B14F-4D97-AF65-F5344CB8AC3E}">
        <p14:creationId xmlns:p14="http://schemas.microsoft.com/office/powerpoint/2010/main" val="318056248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3078427" cy="511731"/>
          </a:xfrm>
          <a:prstGeom prst="rect">
            <a:avLst/>
          </a:prstGeom>
        </p:spPr>
        <p:txBody>
          <a:bodyPr vert="horz" lIns="99075" tIns="49538" rIns="99075" bIns="49538" rtlCol="0"/>
          <a:lstStyle>
            <a:lvl1pPr algn="l">
              <a:defRPr sz="1300"/>
            </a:lvl1pPr>
          </a:lstStyle>
          <a:p>
            <a:endParaRPr lang="zh-TW" altLang="en-US"/>
          </a:p>
        </p:txBody>
      </p:sp>
      <p:sp>
        <p:nvSpPr>
          <p:cNvPr id="3" name="日期版面配置區 2"/>
          <p:cNvSpPr>
            <a:spLocks noGrp="1"/>
          </p:cNvSpPr>
          <p:nvPr>
            <p:ph type="dt" idx="1"/>
          </p:nvPr>
        </p:nvSpPr>
        <p:spPr>
          <a:xfrm>
            <a:off x="4023992" y="0"/>
            <a:ext cx="3078427" cy="511731"/>
          </a:xfrm>
          <a:prstGeom prst="rect">
            <a:avLst/>
          </a:prstGeom>
        </p:spPr>
        <p:txBody>
          <a:bodyPr vert="horz" lIns="99075" tIns="49538" rIns="99075" bIns="49538" rtlCol="0"/>
          <a:lstStyle>
            <a:lvl1pPr algn="r">
              <a:defRPr sz="1300"/>
            </a:lvl1pPr>
          </a:lstStyle>
          <a:p>
            <a:fld id="{AA5CAD17-BA11-4AF0-B75F-98749E80CF17}" type="datetimeFigureOut">
              <a:rPr lang="zh-TW" altLang="en-US" smtClean="0"/>
              <a:pPr/>
              <a:t>2020/7/16</a:t>
            </a:fld>
            <a:endParaRPr lang="zh-TW" altLang="en-US"/>
          </a:p>
        </p:txBody>
      </p:sp>
      <p:sp>
        <p:nvSpPr>
          <p:cNvPr id="4" name="投影片圖像版面配置區 3"/>
          <p:cNvSpPr>
            <a:spLocks noGrp="1" noRot="1" noChangeAspect="1"/>
          </p:cNvSpPr>
          <p:nvPr>
            <p:ph type="sldImg" idx="2"/>
          </p:nvPr>
        </p:nvSpPr>
        <p:spPr>
          <a:xfrm>
            <a:off x="995363" y="768350"/>
            <a:ext cx="5113337" cy="3836988"/>
          </a:xfrm>
          <a:prstGeom prst="rect">
            <a:avLst/>
          </a:prstGeom>
          <a:noFill/>
          <a:ln w="12700">
            <a:solidFill>
              <a:prstClr val="black"/>
            </a:solidFill>
          </a:ln>
        </p:spPr>
        <p:txBody>
          <a:bodyPr vert="horz" lIns="99075" tIns="49538" rIns="99075" bIns="49538" rtlCol="0" anchor="ctr"/>
          <a:lstStyle/>
          <a:p>
            <a:endParaRPr lang="zh-TW" altLang="en-US"/>
          </a:p>
        </p:txBody>
      </p:sp>
      <p:sp>
        <p:nvSpPr>
          <p:cNvPr id="5" name="備忘稿版面配置區 4"/>
          <p:cNvSpPr>
            <a:spLocks noGrp="1"/>
          </p:cNvSpPr>
          <p:nvPr>
            <p:ph type="body" sz="quarter" idx="3"/>
          </p:nvPr>
        </p:nvSpPr>
        <p:spPr>
          <a:xfrm>
            <a:off x="710407" y="4861441"/>
            <a:ext cx="5683250" cy="4605576"/>
          </a:xfrm>
          <a:prstGeom prst="rect">
            <a:avLst/>
          </a:prstGeom>
        </p:spPr>
        <p:txBody>
          <a:bodyPr vert="horz" lIns="99075" tIns="49538" rIns="99075" bIns="49538"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6" name="頁尾版面配置區 5"/>
          <p:cNvSpPr>
            <a:spLocks noGrp="1"/>
          </p:cNvSpPr>
          <p:nvPr>
            <p:ph type="ftr" sz="quarter" idx="4"/>
          </p:nvPr>
        </p:nvSpPr>
        <p:spPr>
          <a:xfrm>
            <a:off x="0" y="9721106"/>
            <a:ext cx="3078427" cy="511731"/>
          </a:xfrm>
          <a:prstGeom prst="rect">
            <a:avLst/>
          </a:prstGeom>
        </p:spPr>
        <p:txBody>
          <a:bodyPr vert="horz" lIns="99075" tIns="49538" rIns="99075" bIns="49538" rtlCol="0" anchor="b"/>
          <a:lstStyle>
            <a:lvl1pPr algn="l">
              <a:defRPr sz="1300"/>
            </a:lvl1pPr>
          </a:lstStyle>
          <a:p>
            <a:endParaRPr lang="zh-TW" altLang="en-US"/>
          </a:p>
        </p:txBody>
      </p:sp>
      <p:sp>
        <p:nvSpPr>
          <p:cNvPr id="7" name="投影片編號版面配置區 6"/>
          <p:cNvSpPr>
            <a:spLocks noGrp="1"/>
          </p:cNvSpPr>
          <p:nvPr>
            <p:ph type="sldNum" sz="quarter" idx="5"/>
          </p:nvPr>
        </p:nvSpPr>
        <p:spPr>
          <a:xfrm>
            <a:off x="4023992" y="9721106"/>
            <a:ext cx="3078427" cy="511731"/>
          </a:xfrm>
          <a:prstGeom prst="rect">
            <a:avLst/>
          </a:prstGeom>
        </p:spPr>
        <p:txBody>
          <a:bodyPr vert="horz" lIns="99075" tIns="49538" rIns="99075" bIns="49538" rtlCol="0" anchor="b"/>
          <a:lstStyle>
            <a:lvl1pPr algn="r">
              <a:defRPr sz="1300"/>
            </a:lvl1pPr>
          </a:lstStyle>
          <a:p>
            <a:fld id="{004A9778-3807-457E-8E85-4B0D2EF3B829}" type="slidenum">
              <a:rPr lang="zh-TW" altLang="en-US" smtClean="0"/>
              <a:pPr/>
              <a:t>‹#›</a:t>
            </a:fld>
            <a:endParaRPr lang="zh-TW" altLang="en-US"/>
          </a:p>
        </p:txBody>
      </p:sp>
    </p:spTree>
    <p:extLst>
      <p:ext uri="{BB962C8B-B14F-4D97-AF65-F5344CB8AC3E}">
        <p14:creationId xmlns:p14="http://schemas.microsoft.com/office/powerpoint/2010/main" val="201751876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Tree>
    <p:extLst>
      <p:ext uri="{BB962C8B-B14F-4D97-AF65-F5344CB8AC3E}">
        <p14:creationId xmlns:p14="http://schemas.microsoft.com/office/powerpoint/2010/main" val="1948105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4183689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2174900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smtClean="0"/>
              <a:t>按一下以編輯母片標題樣式</a:t>
            </a:r>
            <a:endParaRPr lang="zh-TW" alt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zh-TW" altLang="en-US"/>
          </a:p>
        </p:txBody>
      </p:sp>
      <p:sp>
        <p:nvSpPr>
          <p:cNvPr id="4" name="日期版面配置區 3"/>
          <p:cNvSpPr>
            <a:spLocks noGrp="1"/>
          </p:cNvSpPr>
          <p:nvPr>
            <p:ph type="dt" sz="half" idx="10"/>
          </p:nvPr>
        </p:nvSpPr>
        <p:spPr/>
        <p:txBody>
          <a:bodyPr/>
          <a:lstStyle/>
          <a:p>
            <a:fld id="{0462EB89-9F41-4F06-A056-EF7CDA63EDDE}" type="datetime1">
              <a:rPr lang="zh-TW" altLang="en-US" smtClean="0"/>
              <a:pPr/>
              <a:t>2020/7/16</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B761389E-4C37-4374-80BD-5C3F9ABF3E1E}" type="datetime1">
              <a:rPr lang="zh-TW" altLang="en-US" smtClean="0"/>
              <a:pPr/>
              <a:t>2020/7/16</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5A9F503A-886F-4856-B194-03E32A118AC7}" type="datetime1">
              <a:rPr lang="zh-TW" altLang="en-US" smtClean="0"/>
              <a:pPr/>
              <a:t>2020/7/16</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日期版面配置區 4"/>
          <p:cNvSpPr>
            <a:spLocks noGrp="1"/>
          </p:cNvSpPr>
          <p:nvPr>
            <p:ph type="dt" sz="half" idx="10"/>
          </p:nvPr>
        </p:nvSpPr>
        <p:spPr/>
        <p:txBody>
          <a:bodyPr/>
          <a:lstStyle/>
          <a:p>
            <a:fld id="{E685E380-BC27-4267-B2AB-6556D36E3E2B}" type="datetime1">
              <a:rPr lang="zh-TW" altLang="en-US" smtClean="0"/>
              <a:pPr/>
              <a:t>2020/7/16</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7" name="日期版面配置區 6"/>
          <p:cNvSpPr>
            <a:spLocks noGrp="1"/>
          </p:cNvSpPr>
          <p:nvPr>
            <p:ph type="dt" sz="half" idx="10"/>
          </p:nvPr>
        </p:nvSpPr>
        <p:spPr/>
        <p:txBody>
          <a:bodyPr/>
          <a:lstStyle/>
          <a:p>
            <a:fld id="{8D8B821E-714A-498F-AD07-D46A265058A8}" type="datetime1">
              <a:rPr lang="zh-TW" altLang="en-US" smtClean="0"/>
              <a:pPr/>
              <a:t>2020/7/16</a:t>
            </a:fld>
            <a:endParaRPr lang="zh-TW" altLang="en-US"/>
          </a:p>
        </p:txBody>
      </p:sp>
      <p:sp>
        <p:nvSpPr>
          <p:cNvPr id="8" name="頁尾版面配置區 7"/>
          <p:cNvSpPr>
            <a:spLocks noGrp="1"/>
          </p:cNvSpPr>
          <p:nvPr>
            <p:ph type="ftr" sz="quarter" idx="11"/>
          </p:nvPr>
        </p:nvSpPr>
        <p:spPr/>
        <p:txBody>
          <a:bodyPr/>
          <a:lstStyle/>
          <a:p>
            <a:endParaRPr lang="zh-TW" altLang="en-US"/>
          </a:p>
        </p:txBody>
      </p:sp>
      <p:sp>
        <p:nvSpPr>
          <p:cNvPr id="9" name="投影片編號版面配置區 8"/>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日期版面配置區 2"/>
          <p:cNvSpPr>
            <a:spLocks noGrp="1"/>
          </p:cNvSpPr>
          <p:nvPr>
            <p:ph type="dt" sz="half" idx="10"/>
          </p:nvPr>
        </p:nvSpPr>
        <p:spPr/>
        <p:txBody>
          <a:bodyPr/>
          <a:lstStyle/>
          <a:p>
            <a:fld id="{FAA39CCF-BBD0-41FB-8D4C-0F8DEAFD528D}" type="datetime1">
              <a:rPr lang="zh-TW" altLang="en-US" smtClean="0"/>
              <a:pPr/>
              <a:t>2020/7/16</a:t>
            </a:fld>
            <a:endParaRPr lang="zh-TW" altLang="en-US"/>
          </a:p>
        </p:txBody>
      </p:sp>
      <p:sp>
        <p:nvSpPr>
          <p:cNvPr id="4" name="頁尾版面配置區 3"/>
          <p:cNvSpPr>
            <a:spLocks noGrp="1"/>
          </p:cNvSpPr>
          <p:nvPr>
            <p:ph type="ftr" sz="quarter" idx="11"/>
          </p:nvPr>
        </p:nvSpPr>
        <p:spPr/>
        <p:txBody>
          <a:bodyPr/>
          <a:lstStyle/>
          <a:p>
            <a:endParaRPr lang="zh-TW" altLang="en-US"/>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CFB6FF27-D443-429B-BCE1-8C5574C3DF24}" type="datetime1">
              <a:rPr lang="zh-TW" altLang="en-US" smtClean="0"/>
              <a:pPr/>
              <a:t>2020/7/16</a:t>
            </a:fld>
            <a:endParaRPr lang="zh-TW" altLang="en-US"/>
          </a:p>
        </p:txBody>
      </p:sp>
      <p:sp>
        <p:nvSpPr>
          <p:cNvPr id="3" name="頁尾版面配置區 2"/>
          <p:cNvSpPr>
            <a:spLocks noGrp="1"/>
          </p:cNvSpPr>
          <p:nvPr>
            <p:ph type="ftr" sz="quarter" idx="11"/>
          </p:nvPr>
        </p:nvSpPr>
        <p:spPr/>
        <p:txBody>
          <a:bodyPr/>
          <a:lstStyle/>
          <a:p>
            <a:endParaRPr lang="zh-TW" altLang="en-US"/>
          </a:p>
        </p:txBody>
      </p:sp>
      <p:sp>
        <p:nvSpPr>
          <p:cNvPr id="4" name="投影片編號版面配置區 3"/>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smtClean="0"/>
              <a:t>按一下以編輯母片標題樣式</a:t>
            </a:r>
            <a:endParaRPr lang="zh-TW" alt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B4B6E36B-9971-4191-A905-8E088CA2D0B9}" type="datetime1">
              <a:rPr lang="zh-TW" altLang="en-US" smtClean="0"/>
              <a:pPr/>
              <a:t>2020/7/16</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smtClean="0"/>
              <a:t>按一下以編輯母片標題樣式</a:t>
            </a:r>
            <a:endParaRPr lang="zh-TW" alt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71CAAF52-9BE5-46BD-86F3-B241C7DAA0C4}" type="datetime1">
              <a:rPr lang="zh-TW" altLang="en-US" smtClean="0"/>
              <a:pPr/>
              <a:t>2020/7/16</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3AA05C39-7572-4987-B27D-1AD359B50EBF}" type="datetime1">
              <a:rPr lang="zh-TW" altLang="en-US" smtClean="0"/>
              <a:pPr/>
              <a:t>2020/7/16</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133A17E9-50EE-4EEF-B990-D9F3CFE18604}" type="datetime1">
              <a:rPr lang="zh-TW" altLang="en-US" smtClean="0"/>
              <a:pPr/>
              <a:t>2020/7/16</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a:t>
            </a:fld>
            <a:endParaRPr lang="zh-TW"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178075-B759-43A2-9A52-A60ECE08D777}" type="datetime1">
              <a:rPr lang="zh-TW" altLang="en-US" smtClean="0"/>
              <a:pPr/>
              <a:t>2020/7/16</a:t>
            </a:fld>
            <a:endParaRPr lang="zh-TW" altLang="en-US"/>
          </a:p>
        </p:txBody>
      </p:sp>
      <p:sp>
        <p:nvSpPr>
          <p:cNvPr id="5" name="頁尾版面配置區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47A99-2F0A-4650-B932-4D3C5A7445D4}" type="slidenum">
              <a:rPr lang="zh-TW" altLang="en-US" smtClean="0"/>
              <a:pPr/>
              <a:t>‹#›</a:t>
            </a:fld>
            <a:endParaRPr lang="zh-TW"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invest.hket.com/article/2160286/%E3%80%90%E9%87%91%E8%9E%8D%E6%B5%B7%E5%98%AF%E5%8D%81%E5%B9%B4%E3%80%91%E9%9B%B7%E6%9B%BC%E8%BF%B7%E5%82%B5%E7%88%86%E7%85%B23%E8%90%AC%E4%BA%BA%E9%A0%93%E6%88%90%E8%8B%A6%E4%B8%BB%20%20%E6%95%A3%E6%88%B6%E6%9C%80%E7%97%9B%E9%9B%86%E9%AB%94%E5%9B%9E%E6%86%B6"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hyperlink" Target="https://www.hkma.gov.hk/eng/news-and-media/press-releases/2008/10/20081031-5/"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hkma.gov.hk/eng/news-and-media/press-releases/2008/10/20081031-5/"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orientaldaily.on.cc/cnt/finance/20100301/00202_011.html" TargetMode="External"/><Relationship Id="rId2" Type="http://schemas.openxmlformats.org/officeDocument/2006/relationships/hyperlink" Target="https://www.hkma.gov.hk/eng/news-and-media/press-releases/2008/10/20081031-5/"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hyperlink" Target="https://www.hkma.gov.hk/eng/news-and-media/press-releases/2008/10/20081031-5/"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hyperlink" Target="https://www.hkma.gov.hk/eng/news-and-media/press-releases/2008/10/20081031-5/"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advance-lexis-com.eproxy.lib.hku.hk/document/?pdmfid=1518314&amp;crid=8058c7aa-3bde-4a3e-9ba4-d4e9095fd9ae&amp;pddocfullpath=/shared/document/analytical-materials-hk/urn:contentItem:5PJX-YKK1-F7ND-G1DF-00000-00&amp;pdtocnodeidentifier=AADAAGAKR&amp;ecomp=sbghk&amp;prid=6a13ed66-e16c-4d40-a71f-6643e94584af"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normAutofit/>
          </a:bodyPr>
          <a:lstStyle/>
          <a:p>
            <a:r>
              <a:rPr lang="en-US" sz="3000" b="1" dirty="0" smtClean="0"/>
              <a:t>University of Wales</a:t>
            </a:r>
            <a:br>
              <a:rPr lang="en-US" sz="3000" b="1" dirty="0" smtClean="0"/>
            </a:br>
            <a:r>
              <a:rPr lang="en-US" sz="2800" b="1" dirty="0" smtClean="0"/>
              <a:t>Trinity Saint David</a:t>
            </a:r>
            <a:endParaRPr lang="zh-TW" altLang="en-US" sz="2800" b="1" dirty="0"/>
          </a:p>
        </p:txBody>
      </p:sp>
      <p:sp>
        <p:nvSpPr>
          <p:cNvPr id="3" name="副標題 2"/>
          <p:cNvSpPr>
            <a:spLocks noGrp="1"/>
          </p:cNvSpPr>
          <p:nvPr>
            <p:ph type="subTitle" idx="1"/>
          </p:nvPr>
        </p:nvSpPr>
        <p:spPr>
          <a:xfrm>
            <a:off x="642910" y="1857364"/>
            <a:ext cx="7786742" cy="4357718"/>
          </a:xfrm>
        </p:spPr>
        <p:txBody>
          <a:bodyPr>
            <a:normAutofit fontScale="55000" lnSpcReduction="20000"/>
          </a:bodyPr>
          <a:lstStyle/>
          <a:p>
            <a:pPr marL="365125" indent="-365125"/>
            <a:r>
              <a:rPr lang="en-GB" b="1" dirty="0" smtClean="0"/>
              <a:t>HKBM7000 </a:t>
            </a:r>
          </a:p>
          <a:p>
            <a:pPr marL="365125" indent="-365125"/>
            <a:r>
              <a:rPr lang="en-GB" b="1" dirty="0" smtClean="0"/>
              <a:t>Approaches </a:t>
            </a:r>
            <a:r>
              <a:rPr lang="en-GB" b="1" dirty="0"/>
              <a:t>to Research and Academic </a:t>
            </a:r>
            <a:r>
              <a:rPr lang="en-GB" b="1" dirty="0" smtClean="0"/>
              <a:t>Communication</a:t>
            </a:r>
          </a:p>
          <a:p>
            <a:pPr marL="365125" indent="-365125"/>
            <a:endParaRPr lang="en-GB" b="1" dirty="0" smtClean="0"/>
          </a:p>
          <a:p>
            <a:pPr marL="365125" indent="-365125"/>
            <a:r>
              <a:rPr lang="en-GB" b="1" dirty="0" smtClean="0"/>
              <a:t>(</a:t>
            </a:r>
            <a:r>
              <a:rPr lang="en-GB" b="1" dirty="0" smtClean="0"/>
              <a:t>Lecturer: Dr. </a:t>
            </a:r>
            <a:r>
              <a:rPr lang="en-GB" b="1" dirty="0" err="1" smtClean="0"/>
              <a:t>Luk</a:t>
            </a:r>
            <a:r>
              <a:rPr lang="en-GB" b="1" dirty="0" smtClean="0"/>
              <a:t> </a:t>
            </a:r>
            <a:r>
              <a:rPr lang="en-GB" b="1" dirty="0"/>
              <a:t>Chung </a:t>
            </a:r>
            <a:r>
              <a:rPr lang="en-GB" b="1" dirty="0" smtClean="0"/>
              <a:t>Leung)</a:t>
            </a:r>
            <a:endParaRPr lang="en-GB" dirty="0"/>
          </a:p>
          <a:p>
            <a:pPr marL="365125" indent="-365125"/>
            <a:endParaRPr lang="en-GB" dirty="0" smtClean="0"/>
          </a:p>
          <a:p>
            <a:pPr marL="365125" indent="-365125"/>
            <a:r>
              <a:rPr lang="en-GB" sz="4100" b="1" dirty="0" smtClean="0"/>
              <a:t>Presentation of Research Proposal</a:t>
            </a:r>
          </a:p>
          <a:p>
            <a:pPr marL="365125" indent="-365125"/>
            <a:endParaRPr lang="en-GB" dirty="0" smtClean="0"/>
          </a:p>
          <a:p>
            <a:pPr marL="365125" indent="-365125"/>
            <a:endParaRPr lang="en-GB" dirty="0"/>
          </a:p>
          <a:p>
            <a:pPr marL="365125" indent="-365125"/>
            <a:r>
              <a:rPr lang="en-GB" dirty="0" smtClean="0"/>
              <a:t>By </a:t>
            </a:r>
          </a:p>
          <a:p>
            <a:pPr marL="365125" indent="-365125"/>
            <a:endParaRPr lang="en-GB" dirty="0" smtClean="0"/>
          </a:p>
          <a:p>
            <a:pPr marL="365125" indent="-365125"/>
            <a:r>
              <a:rPr lang="en-GB" dirty="0" smtClean="0"/>
              <a:t>King Wong</a:t>
            </a:r>
          </a:p>
          <a:p>
            <a:pPr marL="365125" indent="-365125"/>
            <a:r>
              <a:rPr lang="en-GB" dirty="0" smtClean="0"/>
              <a:t>Student ID No. </a:t>
            </a:r>
            <a:r>
              <a:rPr lang="en-US" altLang="zh-TW" dirty="0"/>
              <a:t>1922248</a:t>
            </a:r>
            <a:endParaRPr lang="en-GB" dirty="0" smtClean="0"/>
          </a:p>
          <a:p>
            <a:pPr marL="365125" indent="-365125"/>
            <a:endParaRPr lang="en-GB" dirty="0" smtClean="0"/>
          </a:p>
          <a:p>
            <a:pPr marL="365125" indent="-365125"/>
            <a:r>
              <a:rPr lang="en-GB" dirty="0" smtClean="0"/>
              <a:t>18 July 2020</a:t>
            </a:r>
            <a:endParaRPr lang="en-US"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a:t>
            </a:fld>
            <a:endParaRPr lang="zh-TW"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US" b="1" u="sng" dirty="0" smtClean="0"/>
              <a:t>Presentation Outline</a:t>
            </a:r>
            <a:endParaRPr lang="zh-TW" altLang="en-US" b="1" u="sng" dirty="0"/>
          </a:p>
        </p:txBody>
      </p:sp>
      <p:sp>
        <p:nvSpPr>
          <p:cNvPr id="3" name="副標題 2"/>
          <p:cNvSpPr>
            <a:spLocks noGrp="1"/>
          </p:cNvSpPr>
          <p:nvPr>
            <p:ph type="subTitle" idx="1"/>
          </p:nvPr>
        </p:nvSpPr>
        <p:spPr>
          <a:xfrm>
            <a:off x="714348" y="1500174"/>
            <a:ext cx="7715304" cy="4714908"/>
          </a:xfrm>
        </p:spPr>
        <p:txBody>
          <a:bodyPr>
            <a:noAutofit/>
          </a:bodyPr>
          <a:lstStyle/>
          <a:p>
            <a:pPr algn="l"/>
            <a:r>
              <a:rPr lang="en-GB" sz="1600" dirty="0" smtClean="0"/>
              <a:t>1. RESEARCH </a:t>
            </a:r>
            <a:r>
              <a:rPr lang="en-GB" sz="1600" dirty="0"/>
              <a:t>PROBLEMS AND OBJECTIVES:</a:t>
            </a:r>
            <a:endParaRPr lang="zh-TW" altLang="en-US" sz="1600" dirty="0"/>
          </a:p>
          <a:p>
            <a:pPr algn="l"/>
            <a:r>
              <a:rPr lang="en-GB" sz="1600" dirty="0"/>
              <a:t>	</a:t>
            </a:r>
            <a:r>
              <a:rPr lang="en-GB" sz="1600" dirty="0" smtClean="0"/>
              <a:t>Industry </a:t>
            </a:r>
            <a:r>
              <a:rPr lang="en-GB" sz="1600" dirty="0"/>
              <a:t>Background</a:t>
            </a:r>
            <a:endParaRPr lang="zh-TW" altLang="en-US" sz="1600" dirty="0"/>
          </a:p>
          <a:p>
            <a:pPr algn="l"/>
            <a:r>
              <a:rPr lang="en-GB" sz="1600" dirty="0"/>
              <a:t>	Definition of Problems</a:t>
            </a:r>
            <a:endParaRPr lang="zh-TW" altLang="en-US" sz="1600" dirty="0"/>
          </a:p>
          <a:p>
            <a:pPr algn="l"/>
            <a:r>
              <a:rPr lang="en-GB" sz="1600" dirty="0"/>
              <a:t>	Research Objectives</a:t>
            </a:r>
            <a:endParaRPr lang="zh-TW" altLang="en-US" sz="1600" dirty="0"/>
          </a:p>
          <a:p>
            <a:pPr algn="l"/>
            <a:r>
              <a:rPr lang="en-GB" sz="1600" dirty="0"/>
              <a:t>	</a:t>
            </a:r>
            <a:endParaRPr lang="zh-TW" altLang="en-US" sz="1600" dirty="0"/>
          </a:p>
          <a:p>
            <a:pPr algn="l"/>
            <a:r>
              <a:rPr lang="en-GB" sz="1600" dirty="0"/>
              <a:t>2. RESEARCH DESIGN:</a:t>
            </a:r>
            <a:endParaRPr lang="zh-TW" altLang="en-US" sz="1600" dirty="0"/>
          </a:p>
          <a:p>
            <a:pPr algn="l"/>
            <a:r>
              <a:rPr lang="en-GB" sz="1600" dirty="0"/>
              <a:t>	Definition of Variables</a:t>
            </a:r>
            <a:endParaRPr lang="zh-TW" altLang="en-US" sz="1600" dirty="0"/>
          </a:p>
          <a:p>
            <a:pPr algn="l"/>
            <a:r>
              <a:rPr lang="en-GB" sz="1600" dirty="0"/>
              <a:t>	Framework of Relations</a:t>
            </a:r>
            <a:endParaRPr lang="zh-TW" altLang="en-US" sz="1600" dirty="0"/>
          </a:p>
          <a:p>
            <a:pPr algn="l"/>
            <a:r>
              <a:rPr lang="en-GB" sz="1600" dirty="0"/>
              <a:t>	Research Method</a:t>
            </a:r>
            <a:endParaRPr lang="zh-TW" altLang="en-US" sz="1600" dirty="0"/>
          </a:p>
          <a:p>
            <a:pPr algn="l"/>
            <a:r>
              <a:rPr lang="en-GB" sz="1600" dirty="0"/>
              <a:t>	Sampling</a:t>
            </a:r>
            <a:endParaRPr lang="zh-TW" altLang="en-US" sz="1600" dirty="0"/>
          </a:p>
          <a:p>
            <a:pPr algn="l"/>
            <a:r>
              <a:rPr lang="en-GB" sz="1600" dirty="0"/>
              <a:t>	Measures</a:t>
            </a:r>
            <a:endParaRPr lang="zh-TW" altLang="en-US" sz="1600" dirty="0"/>
          </a:p>
          <a:p>
            <a:pPr algn="l"/>
            <a:r>
              <a:rPr lang="en-GB" sz="1600" dirty="0"/>
              <a:t>	</a:t>
            </a:r>
            <a:endParaRPr lang="zh-TW" altLang="en-US" sz="1600" dirty="0"/>
          </a:p>
          <a:p>
            <a:pPr algn="l"/>
            <a:r>
              <a:rPr lang="en-GB" sz="1600" dirty="0"/>
              <a:t>3. DATA COLLECTIONI AND ANALYSES AND REPORT</a:t>
            </a:r>
            <a:endParaRPr lang="zh-TW" altLang="en-US" sz="1600" dirty="0"/>
          </a:p>
          <a:p>
            <a:pPr algn="l"/>
            <a:r>
              <a:rPr lang="en-GB" sz="1600" dirty="0"/>
              <a:t>	Proposed Data Collection and Processing</a:t>
            </a:r>
            <a:endParaRPr lang="zh-TW" altLang="en-US" sz="1600" dirty="0"/>
          </a:p>
          <a:p>
            <a:pPr algn="l"/>
            <a:r>
              <a:rPr lang="en-GB" sz="1600" dirty="0"/>
              <a:t>	Data Analyses to be Used</a:t>
            </a:r>
            <a:endParaRPr lang="zh-TW" altLang="en-US" sz="1600" dirty="0"/>
          </a:p>
          <a:p>
            <a:pPr algn="l"/>
            <a:r>
              <a:rPr lang="en-GB" sz="1600" dirty="0"/>
              <a:t>	Expected Findings and Recommendations</a:t>
            </a:r>
            <a:endParaRPr lang="zh-TW" altLang="en-US" sz="1600" dirty="0"/>
          </a:p>
          <a:p>
            <a:pPr algn="l"/>
            <a:r>
              <a:rPr lang="en-GB" sz="1600" dirty="0"/>
              <a:t>	Report and Organization</a:t>
            </a:r>
            <a:endParaRPr lang="zh-TW" altLang="en-US" sz="1600" dirty="0"/>
          </a:p>
          <a:p>
            <a:pPr marL="365125" indent="-365125" algn="l">
              <a:buFont typeface="Calibri" pitchFamily="34" charset="0"/>
              <a:buChar char="-"/>
            </a:pPr>
            <a:endParaRPr lang="en-US" sz="1600"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a:t>
            </a:fld>
            <a:endParaRPr lang="zh-TW"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Industry Background</a:t>
            </a:r>
          </a:p>
        </p:txBody>
      </p:sp>
      <p:sp>
        <p:nvSpPr>
          <p:cNvPr id="3" name="副標題 2"/>
          <p:cNvSpPr>
            <a:spLocks noGrp="1"/>
          </p:cNvSpPr>
          <p:nvPr>
            <p:ph type="subTitle" idx="1"/>
          </p:nvPr>
        </p:nvSpPr>
        <p:spPr>
          <a:xfrm>
            <a:off x="714348" y="1500174"/>
            <a:ext cx="7715304" cy="4714908"/>
          </a:xfrm>
        </p:spPr>
        <p:txBody>
          <a:bodyPr>
            <a:normAutofit fontScale="55000" lnSpcReduction="20000"/>
          </a:bodyPr>
          <a:lstStyle/>
          <a:p>
            <a:pPr algn="just"/>
            <a:endParaRPr lang="en-GB" dirty="0"/>
          </a:p>
          <a:p>
            <a:pPr algn="l"/>
            <a:r>
              <a:rPr lang="en-GB" sz="3300" b="1" dirty="0" smtClean="0"/>
              <a:t>Hong Kong is a Major Financial Centre in the World:</a:t>
            </a:r>
          </a:p>
          <a:p>
            <a:endParaRPr lang="zh-TW" altLang="en-US" sz="3300" dirty="0"/>
          </a:p>
          <a:p>
            <a:pPr marL="365125" indent="-365125" algn="just">
              <a:buFont typeface="Calibri" pitchFamily="34" charset="0"/>
              <a:buChar char="-"/>
            </a:pPr>
            <a:r>
              <a:rPr lang="en-US" altLang="zh-TW" sz="3300" dirty="0" smtClean="0"/>
              <a:t>Hong Kong is treated </a:t>
            </a:r>
            <a:r>
              <a:rPr lang="en-US" altLang="zh-TW" sz="3300" dirty="0" smtClean="0"/>
              <a:t>by </a:t>
            </a:r>
            <a:r>
              <a:rPr lang="en-US" altLang="zh-TW" sz="3300" dirty="0" smtClean="0"/>
              <a:t>International </a:t>
            </a:r>
            <a:r>
              <a:rPr lang="en-US" altLang="zh-TW" sz="3300" dirty="0" smtClean="0"/>
              <a:t>financial managers and professionals </a:t>
            </a:r>
            <a:r>
              <a:rPr lang="en-US" altLang="zh-TW" sz="3300" dirty="0" smtClean="0"/>
              <a:t>as </a:t>
            </a:r>
            <a:r>
              <a:rPr lang="en-US" altLang="zh-TW" sz="3300" dirty="0" smtClean="0"/>
              <a:t>a stepping stone to enter the most energetic and  growing Chinese market.</a:t>
            </a:r>
          </a:p>
          <a:p>
            <a:pPr marL="365125" indent="-365125" algn="just">
              <a:buFont typeface="Calibri" pitchFamily="34" charset="0"/>
              <a:buChar char="-"/>
            </a:pPr>
            <a:r>
              <a:rPr lang="en-US" altLang="zh-TW" sz="3300" dirty="0" smtClean="0"/>
              <a:t>Chinese financial </a:t>
            </a:r>
            <a:r>
              <a:rPr lang="en-US" altLang="zh-TW" sz="3300" dirty="0"/>
              <a:t>managers are looking </a:t>
            </a:r>
            <a:r>
              <a:rPr lang="en-US" altLang="zh-TW" sz="3300" dirty="0" smtClean="0"/>
              <a:t>at Hong Kong as one of the </a:t>
            </a:r>
            <a:r>
              <a:rPr lang="en-US" altLang="zh-TW" sz="3300" dirty="0" smtClean="0"/>
              <a:t>most promising </a:t>
            </a:r>
            <a:r>
              <a:rPr lang="en-US" altLang="zh-TW" sz="3300" dirty="0" smtClean="0"/>
              <a:t>fund raising channels and as </a:t>
            </a:r>
            <a:r>
              <a:rPr lang="en-US" altLang="zh-TW" sz="3300" dirty="0"/>
              <a:t>part of their strategy </a:t>
            </a:r>
            <a:r>
              <a:rPr lang="en-US" altLang="zh-TW" sz="3300" dirty="0" smtClean="0"/>
              <a:t>for </a:t>
            </a:r>
            <a:r>
              <a:rPr lang="en-US" altLang="zh-TW" sz="3300" dirty="0"/>
              <a:t>going global and </a:t>
            </a:r>
            <a:r>
              <a:rPr lang="en-US" altLang="zh-TW" sz="3300" dirty="0" smtClean="0"/>
              <a:t>become international players.</a:t>
            </a:r>
          </a:p>
          <a:p>
            <a:pPr marL="365125" indent="-365125" algn="just">
              <a:buFont typeface="Calibri" pitchFamily="34" charset="0"/>
              <a:buChar char="-"/>
            </a:pPr>
            <a:r>
              <a:rPr lang="en-US" altLang="zh-TW" sz="3300" dirty="0" smtClean="0"/>
              <a:t>In the long run, Hong Kong financial market will have </a:t>
            </a:r>
            <a:r>
              <a:rPr lang="en-US" altLang="zh-TW" sz="3300" dirty="0"/>
              <a:t>greater funds </a:t>
            </a:r>
            <a:r>
              <a:rPr lang="en-US" altLang="zh-TW" sz="3300" dirty="0" smtClean="0"/>
              <a:t>flow,  </a:t>
            </a:r>
            <a:r>
              <a:rPr lang="en-US" altLang="zh-TW" sz="3300" dirty="0"/>
              <a:t>larger </a:t>
            </a:r>
            <a:r>
              <a:rPr lang="en-US" altLang="zh-TW" sz="3300" dirty="0" smtClean="0"/>
              <a:t>financial professional </a:t>
            </a:r>
            <a:r>
              <a:rPr lang="en-US" altLang="zh-TW" sz="3300" dirty="0"/>
              <a:t>workforce, and </a:t>
            </a:r>
            <a:r>
              <a:rPr lang="en-US" altLang="zh-TW" sz="3300" dirty="0" smtClean="0"/>
              <a:t>boosted </a:t>
            </a:r>
            <a:r>
              <a:rPr lang="en-US" altLang="zh-TW" sz="3300" dirty="0"/>
              <a:t>economic </a:t>
            </a:r>
            <a:r>
              <a:rPr lang="en-US" altLang="zh-TW" sz="3300" dirty="0" smtClean="0"/>
              <a:t>activities.</a:t>
            </a:r>
          </a:p>
          <a:p>
            <a:pPr marL="365125" indent="-365125" algn="just">
              <a:buFont typeface="Calibri" pitchFamily="34" charset="0"/>
              <a:buChar char="-"/>
            </a:pPr>
            <a:r>
              <a:rPr lang="en-US" altLang="zh-TW" sz="3300" dirty="0" smtClean="0"/>
              <a:t>This is because Hong Kong people can act as the middle man between China and the rest of the </a:t>
            </a:r>
            <a:r>
              <a:rPr lang="en-US" altLang="zh-TW" sz="3300" dirty="0" smtClean="0"/>
              <a:t>world: </a:t>
            </a:r>
            <a:endParaRPr lang="en-US" altLang="zh-TW" sz="3300" dirty="0" smtClean="0"/>
          </a:p>
          <a:p>
            <a:pPr marL="898525" indent="-457200" algn="just">
              <a:buFont typeface="Arial" pitchFamily="34" charset="0"/>
              <a:buChar char="•"/>
            </a:pPr>
            <a:r>
              <a:rPr lang="en-GB" altLang="zh-TW" sz="3300" dirty="0" smtClean="0"/>
              <a:t>Hong Kong people have cross cultural background, </a:t>
            </a:r>
          </a:p>
          <a:p>
            <a:pPr marL="898525" indent="-457200" algn="just">
              <a:buFont typeface="Arial" pitchFamily="34" charset="0"/>
              <a:buChar char="•"/>
            </a:pPr>
            <a:r>
              <a:rPr lang="en-US" altLang="zh-TW" sz="3300" dirty="0" smtClean="0"/>
              <a:t>	Hong Kong is well known in the World as a trusted and well-regulated regional financial centre, and</a:t>
            </a:r>
            <a:r>
              <a:rPr lang="en-GB" altLang="zh-TW" sz="3300" dirty="0" smtClean="0"/>
              <a:t>	</a:t>
            </a:r>
          </a:p>
          <a:p>
            <a:pPr marL="898525" indent="-457200" algn="just">
              <a:buFont typeface="Arial" pitchFamily="34" charset="0"/>
              <a:buChar char="•"/>
            </a:pPr>
            <a:r>
              <a:rPr lang="en-GB" altLang="zh-TW" sz="3300" dirty="0" smtClean="0"/>
              <a:t>Hong Kong also has a very active domestic financial market.</a:t>
            </a:r>
            <a:endParaRPr lang="en-US" altLang="zh-TW" sz="3300"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a:t>
            </a:fld>
            <a:endParaRPr lang="zh-TW"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Industry Background</a:t>
            </a:r>
          </a:p>
        </p:txBody>
      </p:sp>
      <p:sp>
        <p:nvSpPr>
          <p:cNvPr id="3" name="副標題 2"/>
          <p:cNvSpPr>
            <a:spLocks noGrp="1"/>
          </p:cNvSpPr>
          <p:nvPr>
            <p:ph type="subTitle" idx="1"/>
          </p:nvPr>
        </p:nvSpPr>
        <p:spPr>
          <a:xfrm>
            <a:off x="714348" y="1500174"/>
            <a:ext cx="7715304" cy="4714908"/>
          </a:xfrm>
        </p:spPr>
        <p:txBody>
          <a:bodyPr>
            <a:normAutofit fontScale="77500" lnSpcReduction="20000"/>
          </a:bodyPr>
          <a:lstStyle/>
          <a:p>
            <a:pPr algn="just"/>
            <a:endParaRPr lang="en-GB" dirty="0"/>
          </a:p>
          <a:p>
            <a:pPr algn="just"/>
            <a:r>
              <a:rPr lang="en-GB" sz="3600" b="1" dirty="0" smtClean="0"/>
              <a:t>Factors needed for a successful and active Domestic Financial Market:</a:t>
            </a:r>
          </a:p>
          <a:p>
            <a:pPr marL="365125" indent="-365125" algn="just">
              <a:buFont typeface="Calibri" pitchFamily="34" charset="0"/>
              <a:buChar char="-"/>
            </a:pPr>
            <a:r>
              <a:rPr lang="en-US" altLang="zh-TW" sz="3600" dirty="0" smtClean="0"/>
              <a:t>Fair</a:t>
            </a:r>
          </a:p>
          <a:p>
            <a:pPr marL="365125" indent="-365125" algn="just">
              <a:buFont typeface="Calibri" pitchFamily="34" charset="0"/>
              <a:buChar char="-"/>
            </a:pPr>
            <a:r>
              <a:rPr lang="en-US" altLang="zh-TW" sz="3600" dirty="0" smtClean="0"/>
              <a:t>Efficient and Cost Effective</a:t>
            </a:r>
          </a:p>
          <a:p>
            <a:pPr marL="365125" indent="-365125" algn="just">
              <a:buFont typeface="Calibri" pitchFamily="34" charset="0"/>
              <a:buChar char="-"/>
            </a:pPr>
            <a:r>
              <a:rPr lang="en-US" altLang="zh-TW" sz="3600" dirty="0" smtClean="0"/>
              <a:t>Transparent</a:t>
            </a:r>
          </a:p>
          <a:p>
            <a:pPr marL="365125" indent="-365125" algn="just">
              <a:buFont typeface="Calibri" pitchFamily="34" charset="0"/>
              <a:buChar char="-"/>
            </a:pPr>
            <a:r>
              <a:rPr lang="en-GB" altLang="zh-TW" sz="3600" dirty="0" smtClean="0"/>
              <a:t>Good Dispute Resolution System</a:t>
            </a:r>
          </a:p>
          <a:p>
            <a:pPr marL="365125" indent="-365125" algn="just"/>
            <a:r>
              <a:rPr lang="en-GB" altLang="zh-TW" sz="3600" dirty="0" smtClean="0"/>
              <a:t>	(Consumers know that their rights will be well protected if there is any disputes between the financial institutions and the consumers)</a:t>
            </a:r>
            <a:endParaRPr lang="en-US" altLang="zh-TW" sz="3600" dirty="0" smtClean="0"/>
          </a:p>
          <a:p>
            <a:pPr marL="365125" indent="-365125" algn="just">
              <a:buFont typeface="Calibri" pitchFamily="34" charset="0"/>
              <a:buChar char="-"/>
            </a:pPr>
            <a:endParaRPr lang="en-US" altLang="zh-TW" sz="3600"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4</a:t>
            </a:fld>
            <a:endParaRPr lang="zh-TW"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US" b="1" u="sng" dirty="0" smtClean="0"/>
              <a:t>Industry Background </a:t>
            </a:r>
            <a:endParaRPr lang="zh-TW" altLang="en-US" b="1" u="sng" dirty="0"/>
          </a:p>
        </p:txBody>
      </p:sp>
      <p:sp>
        <p:nvSpPr>
          <p:cNvPr id="3" name="副標題 2"/>
          <p:cNvSpPr>
            <a:spLocks noGrp="1"/>
          </p:cNvSpPr>
          <p:nvPr>
            <p:ph type="subTitle" idx="1"/>
          </p:nvPr>
        </p:nvSpPr>
        <p:spPr>
          <a:xfrm>
            <a:off x="714348" y="1714488"/>
            <a:ext cx="7786742" cy="4357718"/>
          </a:xfrm>
        </p:spPr>
        <p:txBody>
          <a:bodyPr>
            <a:normAutofit/>
          </a:bodyPr>
          <a:lstStyle/>
          <a:p>
            <a:pPr algn="just"/>
            <a:r>
              <a:rPr lang="en-US" sz="2800" u="sng" dirty="0" smtClean="0"/>
              <a:t>Recent Major Financial Disputes and </a:t>
            </a:r>
            <a:r>
              <a:rPr lang="en-US" sz="2800" u="sng" dirty="0" smtClean="0"/>
              <a:t>Development </a:t>
            </a:r>
            <a:r>
              <a:rPr lang="en-US" sz="2800" u="sng" dirty="0" smtClean="0"/>
              <a:t>of Dispute Resolution </a:t>
            </a:r>
            <a:r>
              <a:rPr lang="en-US" sz="2800" u="sng" dirty="0" smtClean="0"/>
              <a:t>Mechanism (“DRM”) </a:t>
            </a:r>
            <a:r>
              <a:rPr lang="en-US" sz="2800" u="sng" dirty="0" smtClean="0"/>
              <a:t>in Hong Kong:</a:t>
            </a:r>
          </a:p>
          <a:p>
            <a:pPr algn="l"/>
            <a:endParaRPr lang="en-US" sz="1400" u="sng" dirty="0" smtClean="0"/>
          </a:p>
          <a:p>
            <a:pPr marL="365125" indent="-365125" algn="l">
              <a:buFont typeface="Calibri" pitchFamily="34" charset="0"/>
              <a:buChar char="-"/>
            </a:pPr>
            <a:r>
              <a:rPr lang="en-US" sz="2800" dirty="0" smtClean="0"/>
              <a:t>2008 Lehman Brothers-related </a:t>
            </a:r>
            <a:r>
              <a:rPr lang="en-US" sz="2800" dirty="0" err="1" smtClean="0"/>
              <a:t>Minibonds</a:t>
            </a:r>
            <a:r>
              <a:rPr lang="en-US" sz="2800" dirty="0" smtClean="0"/>
              <a:t> incident</a:t>
            </a:r>
          </a:p>
          <a:p>
            <a:pPr marL="365125" indent="-365125" algn="l">
              <a:buFont typeface="Calibri" pitchFamily="34" charset="0"/>
              <a:buChar char="-"/>
            </a:pPr>
            <a:r>
              <a:rPr lang="en-GB" sz="2800" dirty="0" smtClean="0"/>
              <a:t>HKIAC Pilot Scheme</a:t>
            </a:r>
          </a:p>
          <a:p>
            <a:pPr marL="365125" indent="-365125" algn="l">
              <a:buFont typeface="Calibri" pitchFamily="34" charset="0"/>
              <a:buChar char="-"/>
            </a:pPr>
            <a:r>
              <a:rPr lang="en-GB" sz="2800" dirty="0" smtClean="0"/>
              <a:t>FDRC Scheme</a:t>
            </a:r>
            <a:endParaRPr lang="en-US" sz="2800" dirty="0" smtClean="0"/>
          </a:p>
          <a:p>
            <a:pPr marL="365125" indent="-365125" algn="l">
              <a:buFont typeface="Calibri" pitchFamily="34" charset="0"/>
              <a:buChar char="-"/>
            </a:pPr>
            <a:endParaRPr lang="en-US"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5</a:t>
            </a:fld>
            <a:endParaRPr lang="zh-TW"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US" b="1" dirty="0" smtClean="0"/>
              <a:t>2008 Lehman </a:t>
            </a:r>
            <a:r>
              <a:rPr lang="en-US" b="1" dirty="0"/>
              <a:t>Brothers-related </a:t>
            </a:r>
            <a:r>
              <a:rPr lang="en-US" b="1" dirty="0" err="1"/>
              <a:t>Minibonds</a:t>
            </a:r>
            <a:r>
              <a:rPr lang="en-US" b="1" dirty="0"/>
              <a:t> incident</a:t>
            </a:r>
            <a:endParaRPr lang="zh-TW" altLang="en-US" b="1" dirty="0"/>
          </a:p>
        </p:txBody>
      </p:sp>
      <p:sp>
        <p:nvSpPr>
          <p:cNvPr id="3" name="副標題 2"/>
          <p:cNvSpPr>
            <a:spLocks noGrp="1"/>
          </p:cNvSpPr>
          <p:nvPr>
            <p:ph type="subTitle" idx="1"/>
          </p:nvPr>
        </p:nvSpPr>
        <p:spPr>
          <a:xfrm>
            <a:off x="642910" y="1857364"/>
            <a:ext cx="7786742" cy="4357718"/>
          </a:xfrm>
        </p:spPr>
        <p:txBody>
          <a:bodyPr>
            <a:normAutofit fontScale="70000" lnSpcReduction="20000"/>
          </a:bodyPr>
          <a:lstStyle/>
          <a:p>
            <a:pPr algn="l"/>
            <a:r>
              <a:rPr lang="en-US" dirty="0" smtClean="0"/>
              <a:t>As reported by the HKSAR Government, up to </a:t>
            </a:r>
            <a:r>
              <a:rPr lang="en-US" altLang="zh-TW" dirty="0"/>
              <a:t>February 26, </a:t>
            </a:r>
            <a:r>
              <a:rPr lang="en-US" altLang="zh-TW" dirty="0" smtClean="0"/>
              <a:t>2014:</a:t>
            </a:r>
            <a:r>
              <a:rPr lang="en-US" dirty="0" smtClean="0"/>
              <a:t> </a:t>
            </a:r>
          </a:p>
          <a:p>
            <a:pPr algn="l"/>
            <a:endParaRPr lang="en-US" sz="1400" dirty="0" smtClean="0"/>
          </a:p>
          <a:p>
            <a:pPr marL="365125" indent="-365125" algn="just">
              <a:buFont typeface="Calibri" pitchFamily="34" charset="0"/>
              <a:buChar char="-"/>
            </a:pPr>
            <a:r>
              <a:rPr lang="en-US" dirty="0" smtClean="0"/>
              <a:t>The Hong Kong Monetary Authorities </a:t>
            </a:r>
            <a:r>
              <a:rPr lang="en-US" dirty="0" smtClean="0"/>
              <a:t>(“HKMA”) </a:t>
            </a:r>
            <a:r>
              <a:rPr lang="en-US" dirty="0"/>
              <a:t>received 21,878 complaints on </a:t>
            </a:r>
            <a:r>
              <a:rPr lang="en-US" dirty="0" err="1"/>
              <a:t>mis</a:t>
            </a:r>
            <a:r>
              <a:rPr lang="en-US" dirty="0"/>
              <a:t>-selling of Lehman-related investment products. </a:t>
            </a:r>
            <a:endParaRPr lang="en-US" dirty="0" smtClean="0"/>
          </a:p>
          <a:p>
            <a:pPr marL="365125" indent="-365125" algn="just">
              <a:buFont typeface="Calibri" pitchFamily="34" charset="0"/>
              <a:buChar char="-"/>
            </a:pPr>
            <a:endParaRPr lang="en-US" sz="1400" dirty="0" smtClean="0"/>
          </a:p>
          <a:p>
            <a:pPr marL="365125" indent="-365125" algn="just">
              <a:buFont typeface="Calibri" pitchFamily="34" charset="0"/>
              <a:buChar char="-"/>
            </a:pPr>
            <a:r>
              <a:rPr lang="en-US" dirty="0" smtClean="0"/>
              <a:t>HKMA </a:t>
            </a:r>
            <a:r>
              <a:rPr lang="en-US" dirty="0"/>
              <a:t>referred 3,633 </a:t>
            </a:r>
            <a:r>
              <a:rPr lang="en-US" dirty="0" smtClean="0"/>
              <a:t>complaints to </a:t>
            </a:r>
            <a:r>
              <a:rPr lang="en-US" dirty="0"/>
              <a:t>the Securities and Futures Commission </a:t>
            </a:r>
            <a:r>
              <a:rPr lang="en-US" dirty="0" smtClean="0"/>
              <a:t>(“SFC”) </a:t>
            </a:r>
            <a:r>
              <a:rPr lang="en-US" dirty="0"/>
              <a:t>for further </a:t>
            </a:r>
            <a:r>
              <a:rPr lang="en-US" dirty="0" smtClean="0"/>
              <a:t>action. </a:t>
            </a:r>
          </a:p>
          <a:p>
            <a:pPr marL="365125" indent="-365125" algn="just">
              <a:buFont typeface="Calibri" pitchFamily="34" charset="0"/>
              <a:buChar char="-"/>
            </a:pPr>
            <a:endParaRPr lang="en-US" sz="1400" dirty="0" smtClean="0"/>
          </a:p>
          <a:p>
            <a:pPr marL="365125" indent="-365125" algn="just">
              <a:buFont typeface="Calibri" pitchFamily="34" charset="0"/>
              <a:buChar char="-"/>
            </a:pPr>
            <a:r>
              <a:rPr lang="en-US" dirty="0" smtClean="0"/>
              <a:t>A </a:t>
            </a:r>
            <a:r>
              <a:rPr lang="en-US" dirty="0"/>
              <a:t>total of 19,391 complaints </a:t>
            </a:r>
            <a:r>
              <a:rPr lang="en-US" dirty="0" smtClean="0"/>
              <a:t>were resolved </a:t>
            </a:r>
            <a:r>
              <a:rPr lang="en-US" dirty="0"/>
              <a:t>by compensations </a:t>
            </a:r>
            <a:r>
              <a:rPr lang="en-US" dirty="0" smtClean="0"/>
              <a:t>pursuant to the agreements reached between the HKMA, SFC and relevant distributing banks of the Lehman-related investment products.</a:t>
            </a:r>
          </a:p>
          <a:p>
            <a:pPr algn="l"/>
            <a:endParaRPr lang="en-AU" sz="2600" dirty="0" smtClean="0"/>
          </a:p>
          <a:p>
            <a:pPr algn="l"/>
            <a:r>
              <a:rPr lang="en-AU" sz="2200" dirty="0" smtClean="0"/>
              <a:t>See: HKSAR </a:t>
            </a:r>
            <a:r>
              <a:rPr lang="en-AU" sz="2200" dirty="0"/>
              <a:t>Government Press Release (2014) LCQ13</a:t>
            </a:r>
            <a:r>
              <a:rPr lang="en-AU" sz="2200" dirty="0"/>
              <a:t>: Follow-up actions taken on Lehman Brothers-related </a:t>
            </a:r>
            <a:r>
              <a:rPr lang="en-AU" sz="2200" dirty="0" err="1"/>
              <a:t>Minibonds</a:t>
            </a:r>
            <a:r>
              <a:rPr lang="en-AU" sz="2200" dirty="0"/>
              <a:t> </a:t>
            </a:r>
            <a:r>
              <a:rPr lang="en-AU" sz="2200" dirty="0"/>
              <a:t>incident. </a:t>
            </a:r>
            <a:r>
              <a:rPr lang="en-AU" sz="2200" dirty="0"/>
              <a:t>Available </a:t>
            </a:r>
            <a:r>
              <a:rPr lang="en-AU" sz="2200" dirty="0" smtClean="0"/>
              <a:t>at</a:t>
            </a:r>
            <a:r>
              <a:rPr lang="en-US" altLang="zh-TW" sz="2200" dirty="0" smtClean="0"/>
              <a:t>: https</a:t>
            </a:r>
            <a:r>
              <a:rPr lang="en-US" altLang="zh-TW" sz="2200" dirty="0"/>
              <a:t>://www.info.gov.hk/gia/general/201402/26/P201402260490_print.htm</a:t>
            </a:r>
            <a:endParaRPr lang="zh-TW" altLang="en-US" sz="2200"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6</a:t>
            </a:fld>
            <a:endParaRPr lang="zh-TW"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US" b="1" dirty="0" smtClean="0"/>
              <a:t>2008 Lehman </a:t>
            </a:r>
            <a:r>
              <a:rPr lang="en-US" b="1" dirty="0"/>
              <a:t>Brothers-related </a:t>
            </a:r>
            <a:r>
              <a:rPr lang="en-US" b="1" dirty="0" err="1"/>
              <a:t>Minibonds</a:t>
            </a:r>
            <a:r>
              <a:rPr lang="en-US" b="1" dirty="0"/>
              <a:t> incident</a:t>
            </a:r>
            <a:endParaRPr lang="zh-TW" altLang="en-US" b="1" dirty="0"/>
          </a:p>
        </p:txBody>
      </p:sp>
      <p:sp>
        <p:nvSpPr>
          <p:cNvPr id="3" name="副標題 2"/>
          <p:cNvSpPr>
            <a:spLocks noGrp="1"/>
          </p:cNvSpPr>
          <p:nvPr>
            <p:ph type="subTitle" idx="1"/>
          </p:nvPr>
        </p:nvSpPr>
        <p:spPr>
          <a:xfrm>
            <a:off x="642910" y="1857364"/>
            <a:ext cx="7786742" cy="4357718"/>
          </a:xfrm>
        </p:spPr>
        <p:txBody>
          <a:bodyPr>
            <a:normAutofit fontScale="62500" lnSpcReduction="20000"/>
          </a:bodyPr>
          <a:lstStyle/>
          <a:p>
            <a:pPr algn="l"/>
            <a:r>
              <a:rPr lang="en-US" dirty="0" smtClean="0"/>
              <a:t>Statistic related to the 2008 Lehman Brothers-related </a:t>
            </a:r>
            <a:r>
              <a:rPr lang="en-US" dirty="0" err="1" smtClean="0"/>
              <a:t>Minibonds</a:t>
            </a:r>
            <a:r>
              <a:rPr lang="en-US" dirty="0" smtClean="0"/>
              <a:t> incident in Hong Kong*</a:t>
            </a:r>
            <a:r>
              <a:rPr lang="en-US" altLang="zh-TW" dirty="0" smtClean="0"/>
              <a:t>:</a:t>
            </a:r>
            <a:r>
              <a:rPr lang="en-US" dirty="0" smtClean="0"/>
              <a:t> </a:t>
            </a:r>
          </a:p>
          <a:p>
            <a:pPr algn="l"/>
            <a:endParaRPr lang="en-US" dirty="0" smtClean="0"/>
          </a:p>
          <a:p>
            <a:pPr marL="365125" indent="-365125" algn="l">
              <a:buFont typeface="Calibri" pitchFamily="34" charset="0"/>
              <a:buChar char="-"/>
            </a:pPr>
            <a:r>
              <a:rPr lang="en-GB" altLang="zh-TW" dirty="0" smtClean="0"/>
              <a:t>Total Amount of Disputes:                    about HKD 2.7 Billion </a:t>
            </a:r>
          </a:p>
          <a:p>
            <a:pPr marL="365125" indent="-365125" algn="l">
              <a:buFont typeface="Calibri" pitchFamily="34" charset="0"/>
              <a:buChar char="-"/>
            </a:pPr>
            <a:r>
              <a:rPr lang="en-GB" altLang="zh-TW" dirty="0" smtClean="0"/>
              <a:t>Total No of Investors/ Bondholders:   about 31 Thousand</a:t>
            </a:r>
          </a:p>
          <a:p>
            <a:pPr marL="365125" indent="-365125" algn="l">
              <a:buFont typeface="Calibri" pitchFamily="34" charset="0"/>
              <a:buChar char="-"/>
            </a:pPr>
            <a:r>
              <a:rPr lang="en-GB" altLang="zh-TW" dirty="0" smtClean="0"/>
              <a:t>No of Distributing Banks involved:      more than 16 Banks</a:t>
            </a:r>
          </a:p>
          <a:p>
            <a:pPr marL="365125" indent="-365125" algn="l"/>
            <a:endParaRPr lang="en-GB" altLang="zh-TW" dirty="0" smtClean="0"/>
          </a:p>
          <a:p>
            <a:pPr marL="365125" indent="-365125" algn="l"/>
            <a:r>
              <a:rPr lang="en-GB" altLang="zh-TW" u="sng" dirty="0" smtClean="0"/>
              <a:t>How to resolve</a:t>
            </a:r>
            <a:r>
              <a:rPr lang="en-GB" altLang="zh-TW" dirty="0" smtClean="0"/>
              <a:t>:</a:t>
            </a:r>
          </a:p>
          <a:p>
            <a:pPr algn="just"/>
            <a:r>
              <a:rPr lang="en-GB" altLang="zh-TW" dirty="0" smtClean="0"/>
              <a:t>In March 2011, it was resolved that 85% to 90% of investment amount as  </a:t>
            </a:r>
            <a:r>
              <a:rPr lang="en-US" altLang="zh-TW" dirty="0"/>
              <a:t>recovered </a:t>
            </a:r>
            <a:r>
              <a:rPr lang="en-US" altLang="zh-TW" dirty="0" smtClean="0"/>
              <a:t>amount </a:t>
            </a:r>
            <a:r>
              <a:rPr lang="en-US" altLang="zh-TW" dirty="0"/>
              <a:t>together with the ex </a:t>
            </a:r>
            <a:r>
              <a:rPr lang="en-US" altLang="zh-TW" dirty="0" smtClean="0"/>
              <a:t>gratia payment </a:t>
            </a:r>
            <a:r>
              <a:rPr lang="en-US" altLang="zh-TW" dirty="0"/>
              <a:t>offered by the Distributing Banks </a:t>
            </a:r>
            <a:r>
              <a:rPr lang="en-US" altLang="zh-TW" dirty="0" smtClean="0"/>
              <a:t>have been</a:t>
            </a:r>
            <a:r>
              <a:rPr lang="en-GB" altLang="zh-TW" dirty="0" smtClean="0"/>
              <a:t> </a:t>
            </a:r>
            <a:r>
              <a:rPr lang="en-GB" altLang="zh-TW" dirty="0" smtClean="0"/>
              <a:t>returned back to eligible investors / bondholders </a:t>
            </a:r>
          </a:p>
          <a:p>
            <a:endParaRPr lang="en-US" dirty="0" smtClean="0"/>
          </a:p>
          <a:p>
            <a:pPr algn="l"/>
            <a:r>
              <a:rPr lang="en-US" sz="1800" dirty="0" smtClean="0">
                <a:hlinkClick r:id="rId2"/>
              </a:rPr>
              <a:t>*https://invest.hket.com/article/2160286/%E3%80%90%E9%87%91%E8%9E%8D%E6%B5%B7%E5%98%AF%E5%8D%81%E5%B9%B4%E3%80%91%E9%9B%B7%E6%9B%BC%E8%BF%B7%E5%82%B5%E7%88%86%E7%85%B23%E8%90%AC%E4%BA%BA%E9%A0%93%E6%88%90%E8%8B%A6%E4%B8%BB%20%20%E6%95%A3%E6%88%B6%E6%9C%80%E7%97%9B%E9%9B%86%E9%AB%94%E5%9B%9E%E6%86%B6</a:t>
            </a:r>
            <a:endParaRPr lang="zh-TW" altLang="en-US" sz="2600"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7</a:t>
            </a:fld>
            <a:endParaRPr lang="zh-TW"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500034" y="285728"/>
            <a:ext cx="8143932" cy="1470025"/>
          </a:xfrm>
        </p:spPr>
        <p:txBody>
          <a:bodyPr>
            <a:normAutofit fontScale="90000"/>
          </a:bodyPr>
          <a:lstStyle/>
          <a:p>
            <a:r>
              <a:rPr lang="en-US" b="1" dirty="0" smtClean="0"/>
              <a:t>Aftermath of the 2008 Lehman </a:t>
            </a:r>
            <a:r>
              <a:rPr lang="en-US" b="1" dirty="0"/>
              <a:t>Brothers-related </a:t>
            </a:r>
            <a:r>
              <a:rPr lang="en-US" b="1" dirty="0" err="1"/>
              <a:t>Minibonds</a:t>
            </a:r>
            <a:r>
              <a:rPr lang="en-US" b="1" dirty="0"/>
              <a:t> </a:t>
            </a:r>
            <a:r>
              <a:rPr lang="en-US" b="1" dirty="0" smtClean="0"/>
              <a:t>Incident</a:t>
            </a:r>
            <a:endParaRPr lang="zh-TW" altLang="en-US" b="1" dirty="0"/>
          </a:p>
        </p:txBody>
      </p:sp>
      <p:sp>
        <p:nvSpPr>
          <p:cNvPr id="3" name="副標題 2"/>
          <p:cNvSpPr>
            <a:spLocks noGrp="1"/>
          </p:cNvSpPr>
          <p:nvPr>
            <p:ph type="subTitle" idx="1"/>
          </p:nvPr>
        </p:nvSpPr>
        <p:spPr>
          <a:xfrm>
            <a:off x="683568" y="1755753"/>
            <a:ext cx="7746084" cy="4459329"/>
          </a:xfrm>
        </p:spPr>
        <p:txBody>
          <a:bodyPr>
            <a:noAutofit/>
          </a:bodyPr>
          <a:lstStyle/>
          <a:p>
            <a:pPr lvl="0" algn="just"/>
            <a:r>
              <a:rPr lang="en-US" sz="2200" u="sng" dirty="0" smtClean="0"/>
              <a:t>HKIAC Pilot Scheme </a:t>
            </a:r>
            <a:r>
              <a:rPr lang="en-US" sz="2200" u="sng" dirty="0" smtClean="0"/>
              <a:t>: </a:t>
            </a:r>
            <a:r>
              <a:rPr lang="en-US" sz="2200" u="sng" dirty="0" smtClean="0"/>
              <a:t>a </a:t>
            </a:r>
            <a:r>
              <a:rPr lang="en-US" sz="2200" u="sng" dirty="0" smtClean="0"/>
              <a:t>two-tier </a:t>
            </a:r>
            <a:r>
              <a:rPr lang="en-US" sz="2200" u="sng" dirty="0" smtClean="0"/>
              <a:t>Med / Arb Scheme</a:t>
            </a:r>
          </a:p>
          <a:p>
            <a:pPr lvl="0" algn="just"/>
            <a:r>
              <a:rPr lang="en-US" sz="2200" dirty="0" smtClean="0"/>
              <a:t>For investors whose </a:t>
            </a:r>
            <a:r>
              <a:rPr lang="en-US" sz="2200" dirty="0" smtClean="0"/>
              <a:t>complaint:</a:t>
            </a:r>
            <a:endParaRPr lang="en-US" sz="2200" dirty="0" smtClean="0"/>
          </a:p>
          <a:p>
            <a:pPr marL="625475" lvl="0" indent="-350838" algn="just">
              <a:buFont typeface="Arial" pitchFamily="34" charset="0"/>
              <a:buChar char="•"/>
            </a:pPr>
            <a:r>
              <a:rPr lang="en-US" sz="2200" dirty="0" smtClean="0"/>
              <a:t>related to the sale of the products which have already been referred to SFC by HKMA for further investigation, or</a:t>
            </a:r>
            <a:endParaRPr lang="zh-TW" altLang="en-US" sz="2200" dirty="0" smtClean="0"/>
          </a:p>
          <a:p>
            <a:pPr marL="625475" indent="-350838" algn="just">
              <a:buFont typeface="Arial" pitchFamily="34" charset="0"/>
              <a:buChar char="•"/>
            </a:pPr>
            <a:r>
              <a:rPr lang="en-US" sz="2200" dirty="0" smtClean="0"/>
              <a:t>has resulted in convicting a relevant individual or executive officer by either HKMA or SFC</a:t>
            </a:r>
          </a:p>
          <a:p>
            <a:pPr algn="just"/>
            <a:r>
              <a:rPr lang="en-US" sz="2200" dirty="0" smtClean="0"/>
              <a:t>Hong Kong International Arbitration Centre (HKIAC) was arranged by HKMA to provide a </a:t>
            </a:r>
            <a:r>
              <a:rPr lang="en-US" sz="2200" u="sng" dirty="0" smtClean="0"/>
              <a:t>mediation</a:t>
            </a:r>
            <a:r>
              <a:rPr lang="en-US" sz="2200" dirty="0" smtClean="0"/>
              <a:t> and </a:t>
            </a:r>
            <a:r>
              <a:rPr lang="en-US" sz="2200" u="sng" dirty="0" smtClean="0"/>
              <a:t>arbitration</a:t>
            </a:r>
            <a:r>
              <a:rPr lang="en-US" sz="2200" dirty="0" smtClean="0"/>
              <a:t> </a:t>
            </a:r>
            <a:r>
              <a:rPr lang="en-US" sz="2200" dirty="0" smtClean="0"/>
              <a:t>services to assist </a:t>
            </a:r>
            <a:r>
              <a:rPr lang="en-US" sz="2200" dirty="0" smtClean="0"/>
              <a:t>investors </a:t>
            </a:r>
            <a:r>
              <a:rPr lang="en-US" sz="2200" dirty="0"/>
              <a:t>in Lehman-Brothers-related </a:t>
            </a:r>
            <a:r>
              <a:rPr lang="en-US" sz="2200" dirty="0" smtClean="0"/>
              <a:t>products to </a:t>
            </a:r>
            <a:r>
              <a:rPr lang="en-US" sz="2200" dirty="0" smtClean="0"/>
              <a:t>resolve compensation disputes </a:t>
            </a:r>
            <a:r>
              <a:rPr lang="en-US" sz="2200" dirty="0" smtClean="0"/>
              <a:t>with distributing </a:t>
            </a:r>
            <a:r>
              <a:rPr lang="en-US" sz="2200" dirty="0" smtClean="0"/>
              <a:t>banks</a:t>
            </a:r>
            <a:r>
              <a:rPr lang="en-US" sz="2200" dirty="0" smtClean="0"/>
              <a:t>.*</a:t>
            </a:r>
            <a:endParaRPr lang="en-US" sz="2200" dirty="0" smtClean="0"/>
          </a:p>
          <a:p>
            <a:pPr algn="just"/>
            <a:endParaRPr lang="en-US" sz="1500" u="sng" dirty="0" smtClean="0">
              <a:hlinkClick r:id="rId2"/>
            </a:endParaRPr>
          </a:p>
          <a:p>
            <a:pPr algn="just"/>
            <a:r>
              <a:rPr lang="en-US" sz="1500" u="sng" dirty="0" smtClean="0">
                <a:hlinkClick r:id="rId2"/>
              </a:rPr>
              <a:t>*See</a:t>
            </a:r>
            <a:r>
              <a:rPr lang="en-US" sz="1500" u="sng" dirty="0" smtClean="0">
                <a:hlinkClick r:id="rId2"/>
              </a:rPr>
              <a:t>: https://www.hkma.gov.hk/eng/news-and-media/press-releases/2008/10/20081031-5/</a:t>
            </a:r>
            <a:endParaRPr lang="zh-TW" altLang="en-US" sz="1500" dirty="0" smtClean="0"/>
          </a:p>
          <a:p>
            <a:pPr algn="just"/>
            <a:endParaRPr lang="zh-TW" altLang="en-US" sz="2200" dirty="0"/>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8</a:t>
            </a:fld>
            <a:endParaRPr lang="zh-TW"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28596" y="285728"/>
            <a:ext cx="7986714" cy="1470025"/>
          </a:xfrm>
        </p:spPr>
        <p:txBody>
          <a:bodyPr>
            <a:normAutofit fontScale="90000"/>
          </a:bodyPr>
          <a:lstStyle/>
          <a:p>
            <a:r>
              <a:rPr lang="en-US" b="1" dirty="0" smtClean="0"/>
              <a:t>Aftermath of the 2008 Lehman </a:t>
            </a:r>
            <a:r>
              <a:rPr lang="en-US" b="1" dirty="0"/>
              <a:t>Brothers-related </a:t>
            </a:r>
            <a:r>
              <a:rPr lang="en-US" b="1" dirty="0" err="1"/>
              <a:t>Minibonds</a:t>
            </a:r>
            <a:r>
              <a:rPr lang="en-US" b="1" dirty="0"/>
              <a:t> </a:t>
            </a:r>
            <a:r>
              <a:rPr lang="en-US" b="1" dirty="0" smtClean="0"/>
              <a:t>Incident</a:t>
            </a:r>
            <a:endParaRPr lang="zh-TW" altLang="en-US" b="1" dirty="0"/>
          </a:p>
        </p:txBody>
      </p:sp>
      <p:sp>
        <p:nvSpPr>
          <p:cNvPr id="3" name="副標題 2"/>
          <p:cNvSpPr>
            <a:spLocks noGrp="1"/>
          </p:cNvSpPr>
          <p:nvPr>
            <p:ph type="subTitle" idx="1"/>
          </p:nvPr>
        </p:nvSpPr>
        <p:spPr>
          <a:xfrm>
            <a:off x="642910" y="1857364"/>
            <a:ext cx="7929618" cy="4357718"/>
          </a:xfrm>
        </p:spPr>
        <p:txBody>
          <a:bodyPr>
            <a:noAutofit/>
          </a:bodyPr>
          <a:lstStyle/>
          <a:p>
            <a:pPr lvl="0" algn="just"/>
            <a:r>
              <a:rPr lang="en-US" sz="2000" u="sng" dirty="0" smtClean="0"/>
              <a:t>HKIAC Pilot Scheme – a two tier Med / </a:t>
            </a:r>
            <a:r>
              <a:rPr lang="en-US" sz="2000" u="sng" dirty="0" err="1" smtClean="0"/>
              <a:t>Arb</a:t>
            </a:r>
            <a:r>
              <a:rPr lang="en-US" sz="2000" u="sng" dirty="0" smtClean="0"/>
              <a:t> Scheme</a:t>
            </a:r>
          </a:p>
          <a:p>
            <a:pPr algn="just"/>
            <a:r>
              <a:rPr lang="en-US" sz="2000" dirty="0" smtClean="0"/>
              <a:t>The HKMA spokesperson said that*:</a:t>
            </a:r>
          </a:p>
          <a:p>
            <a:pPr algn="just"/>
            <a:endParaRPr lang="en-US" sz="800" dirty="0" smtClean="0"/>
          </a:p>
          <a:p>
            <a:pPr marL="361950" algn="just">
              <a:tabLst>
                <a:tab pos="7535863" algn="l"/>
              </a:tabLst>
            </a:pPr>
            <a:r>
              <a:rPr lang="en-US" sz="2000" dirty="0" smtClean="0"/>
              <a:t>"</a:t>
            </a:r>
            <a:r>
              <a:rPr lang="en-US" sz="2000" b="1" dirty="0" smtClean="0"/>
              <a:t>Mediation</a:t>
            </a:r>
            <a:r>
              <a:rPr lang="en-US" sz="2000" dirty="0" smtClean="0"/>
              <a:t> is a form of voluntary dispute resolution which involves appointing a neutral mediator, who will bring the two parties together with the aim of settling claims in a speedy, confidential and amicable way, or of narrowing the issues in dispute," </a:t>
            </a:r>
          </a:p>
          <a:p>
            <a:pPr marL="361950" algn="just">
              <a:tabLst>
                <a:tab pos="7535863" algn="l"/>
              </a:tabLst>
            </a:pPr>
            <a:r>
              <a:rPr lang="en-US" sz="2000" dirty="0" smtClean="0"/>
              <a:t>"The mediator has no powers of adjudication, but has training and experience in helping parties reach a negotiated settlement," , and</a:t>
            </a:r>
            <a:endParaRPr lang="zh-TW" altLang="en-US" sz="2000" dirty="0" smtClean="0"/>
          </a:p>
          <a:p>
            <a:pPr marL="361950" algn="just">
              <a:tabLst>
                <a:tab pos="7535863" algn="l"/>
              </a:tabLst>
            </a:pPr>
            <a:r>
              <a:rPr lang="en-US" sz="2000" dirty="0" smtClean="0"/>
              <a:t>“If the case remains unresolved after mediation, parties may agree to appoint an arbitrator with powers to decide the case on the basis of documentary evidence submitted by both parties.”</a:t>
            </a:r>
          </a:p>
          <a:p>
            <a:pPr algn="just"/>
            <a:r>
              <a:rPr lang="en-US" sz="1600" u="sng" dirty="0" smtClean="0">
                <a:hlinkClick r:id="rId2"/>
              </a:rPr>
              <a:t>*See: https://www.hkma.gov.hk/eng/news-and-media/press-releases/2008/10/20081031-5</a:t>
            </a:r>
            <a:r>
              <a:rPr lang="en-US" sz="2400" u="sng" dirty="0" smtClean="0">
                <a:hlinkClick r:id="rId2"/>
              </a:rPr>
              <a:t>/</a:t>
            </a:r>
            <a:endParaRPr lang="zh-TW" altLang="en-US" sz="2400" dirty="0" smtClean="0"/>
          </a:p>
          <a:p>
            <a:pPr algn="just"/>
            <a:endParaRPr lang="zh-TW" altLang="en-US" sz="2200" dirty="0"/>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9</a:t>
            </a:fld>
            <a:endParaRPr lang="zh-TW"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500034" y="285728"/>
            <a:ext cx="7915276" cy="1470025"/>
          </a:xfrm>
        </p:spPr>
        <p:txBody>
          <a:bodyPr>
            <a:normAutofit fontScale="90000"/>
          </a:bodyPr>
          <a:lstStyle/>
          <a:p>
            <a:r>
              <a:rPr lang="en-US" b="1" dirty="0" smtClean="0"/>
              <a:t>Aftermath of the 2008 Lehman </a:t>
            </a:r>
            <a:r>
              <a:rPr lang="en-US" b="1" dirty="0"/>
              <a:t>Brothers-related </a:t>
            </a:r>
            <a:r>
              <a:rPr lang="en-US" b="1" dirty="0" err="1"/>
              <a:t>Minibonds</a:t>
            </a:r>
            <a:r>
              <a:rPr lang="en-US" b="1" dirty="0"/>
              <a:t> </a:t>
            </a:r>
            <a:r>
              <a:rPr lang="en-US" b="1" dirty="0" smtClean="0"/>
              <a:t>Incident</a:t>
            </a:r>
            <a:endParaRPr lang="zh-TW" altLang="en-US" b="1" dirty="0"/>
          </a:p>
        </p:txBody>
      </p:sp>
      <p:sp>
        <p:nvSpPr>
          <p:cNvPr id="3" name="副標題 2"/>
          <p:cNvSpPr>
            <a:spLocks noGrp="1"/>
          </p:cNvSpPr>
          <p:nvPr>
            <p:ph type="subTitle" idx="1"/>
          </p:nvPr>
        </p:nvSpPr>
        <p:spPr>
          <a:xfrm>
            <a:off x="642910" y="1857364"/>
            <a:ext cx="7786742" cy="4357718"/>
          </a:xfrm>
        </p:spPr>
        <p:txBody>
          <a:bodyPr>
            <a:noAutofit/>
          </a:bodyPr>
          <a:lstStyle/>
          <a:p>
            <a:pPr algn="just"/>
            <a:r>
              <a:rPr lang="en-US" sz="2400" dirty="0" smtClean="0"/>
              <a:t>In March 2013, it has been reported by HKIAC that </a:t>
            </a:r>
            <a:r>
              <a:rPr lang="en-US" sz="2400" dirty="0" smtClean="0"/>
              <a:t>for </a:t>
            </a:r>
            <a:r>
              <a:rPr lang="en-US" sz="2400" dirty="0" smtClean="0"/>
              <a:t>the period 2009 to Feb 2010 :</a:t>
            </a:r>
          </a:p>
          <a:p>
            <a:pPr algn="just"/>
            <a:endParaRPr lang="en-US" sz="1200" dirty="0" smtClean="0"/>
          </a:p>
          <a:p>
            <a:pPr marL="274638" indent="-274638" algn="just">
              <a:buFont typeface="Calibri" pitchFamily="34" charset="0"/>
              <a:buChar char="-"/>
            </a:pPr>
            <a:r>
              <a:rPr lang="en-GB" sz="2400" dirty="0" smtClean="0"/>
              <a:t>No of mediation cases:			170</a:t>
            </a:r>
          </a:p>
          <a:p>
            <a:pPr marL="274638" indent="-274638" algn="just">
              <a:buFont typeface="Calibri" pitchFamily="34" charset="0"/>
              <a:buChar char="-"/>
            </a:pPr>
            <a:r>
              <a:rPr lang="en-GB" sz="2400" dirty="0" smtClean="0"/>
              <a:t>Completed Mediation cases:		109</a:t>
            </a:r>
          </a:p>
          <a:p>
            <a:pPr marL="274638" indent="-274638" algn="just">
              <a:buFont typeface="Calibri" pitchFamily="34" charset="0"/>
              <a:buChar char="-"/>
            </a:pPr>
            <a:r>
              <a:rPr lang="en-GB" sz="2400" dirty="0" smtClean="0"/>
              <a:t>No of settled cases:				98 </a:t>
            </a:r>
          </a:p>
          <a:p>
            <a:pPr marL="274638" indent="-274638" algn="just">
              <a:buFont typeface="Calibri" pitchFamily="34" charset="0"/>
              <a:buChar char="-"/>
            </a:pPr>
            <a:r>
              <a:rPr lang="en-GB" sz="2400" dirty="0" smtClean="0"/>
              <a:t>Mediation settlement  / successful rate:	87%</a:t>
            </a:r>
          </a:p>
          <a:p>
            <a:pPr marL="274638" indent="-274638" algn="just">
              <a:buFont typeface="Calibri" pitchFamily="34" charset="0"/>
              <a:buChar char="-"/>
            </a:pPr>
            <a:r>
              <a:rPr lang="en-GB" sz="2400" dirty="0" smtClean="0"/>
              <a:t>Amount involved: 				$80 thousand  to 						$90 million</a:t>
            </a:r>
          </a:p>
          <a:p>
            <a:pPr marL="274638" indent="-274638" algn="just">
              <a:buFont typeface="Calibri" pitchFamily="34" charset="0"/>
              <a:buChar char="-"/>
            </a:pPr>
            <a:endParaRPr lang="en-GB" sz="1200" dirty="0" smtClean="0"/>
          </a:p>
          <a:p>
            <a:pPr algn="just"/>
            <a:r>
              <a:rPr lang="en-US" sz="1600" u="sng" dirty="0" smtClean="0">
                <a:hlinkClick r:id="rId2"/>
              </a:rPr>
              <a:t>See</a:t>
            </a:r>
            <a:r>
              <a:rPr lang="en-US" sz="1600" u="sng" dirty="0" smtClean="0">
                <a:hlinkClick r:id="rId3"/>
              </a:rPr>
              <a:t> http://orientaldaily.on.cc/cnt/finance/20100301/00202_011.html</a:t>
            </a:r>
            <a:endParaRPr lang="zh-TW" altLang="en-US" sz="2200" dirty="0"/>
          </a:p>
        </p:txBody>
      </p:sp>
      <p:sp>
        <p:nvSpPr>
          <p:cNvPr id="6" name="投影片編號版面配置區 5"/>
          <p:cNvSpPr>
            <a:spLocks noGrp="1"/>
          </p:cNvSpPr>
          <p:nvPr>
            <p:ph type="sldNum" sz="quarter" idx="12"/>
          </p:nvPr>
        </p:nvSpPr>
        <p:spPr/>
        <p:txBody>
          <a:bodyPr/>
          <a:lstStyle/>
          <a:p>
            <a:fld id="{95B47A99-2F0A-4650-B932-4D3C5A7445D4}" type="slidenum">
              <a:rPr lang="zh-TW" altLang="en-US" smtClean="0"/>
              <a:pPr/>
              <a:t>10</a:t>
            </a:fld>
            <a:endParaRPr lang="zh-TW"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normAutofit fontScale="90000"/>
          </a:bodyPr>
          <a:lstStyle/>
          <a:p>
            <a:r>
              <a:rPr lang="en-GB" b="1" dirty="0" smtClean="0"/>
              <a:t>Setting up of Financial Dispute Resolution  Centre Limited (FDRC)</a:t>
            </a:r>
            <a:endParaRPr lang="zh-TW" altLang="en-US" b="1" dirty="0"/>
          </a:p>
        </p:txBody>
      </p:sp>
      <p:sp>
        <p:nvSpPr>
          <p:cNvPr id="3" name="副標題 2"/>
          <p:cNvSpPr>
            <a:spLocks noGrp="1"/>
          </p:cNvSpPr>
          <p:nvPr>
            <p:ph type="subTitle" idx="1"/>
          </p:nvPr>
        </p:nvSpPr>
        <p:spPr>
          <a:xfrm>
            <a:off x="642910" y="1714488"/>
            <a:ext cx="7786742" cy="4500594"/>
          </a:xfrm>
        </p:spPr>
        <p:txBody>
          <a:bodyPr>
            <a:normAutofit fontScale="40000" lnSpcReduction="20000"/>
          </a:bodyPr>
          <a:lstStyle/>
          <a:p>
            <a:pPr marL="365125" indent="-365125" algn="just">
              <a:buFont typeface="Calibri" pitchFamily="34" charset="0"/>
              <a:buChar char="-"/>
            </a:pPr>
            <a:r>
              <a:rPr lang="en-GB" sz="5000" dirty="0" smtClean="0"/>
              <a:t>In mid 2012 after the successful experience in resolving the Lehman Brothers </a:t>
            </a:r>
            <a:r>
              <a:rPr lang="en-GB" sz="5000" dirty="0" smtClean="0"/>
              <a:t>compensation disputes</a:t>
            </a:r>
            <a:r>
              <a:rPr lang="en-US" altLang="zh-TW" sz="5000" dirty="0" smtClean="0"/>
              <a:t> </a:t>
            </a:r>
            <a:r>
              <a:rPr lang="en-US" altLang="zh-TW" sz="5000" dirty="0" smtClean="0"/>
              <a:t>by</a:t>
            </a:r>
            <a:r>
              <a:rPr lang="en-GB" sz="5000" dirty="0" smtClean="0"/>
              <a:t> the </a:t>
            </a:r>
            <a:r>
              <a:rPr lang="en-GB" sz="5000" dirty="0" smtClean="0"/>
              <a:t>mediation </a:t>
            </a:r>
            <a:r>
              <a:rPr lang="en-GB" sz="5000" dirty="0" smtClean="0"/>
              <a:t>and arbitration </a:t>
            </a:r>
            <a:r>
              <a:rPr lang="en-GB" sz="5000" dirty="0" smtClean="0"/>
              <a:t>services assisted by HKIAC, </a:t>
            </a:r>
            <a:r>
              <a:rPr lang="en-US" altLang="zh-TW" sz="5000" dirty="0" smtClean="0"/>
              <a:t>FDRC was set up.</a:t>
            </a:r>
            <a:endParaRPr lang="en-US" altLang="zh-TW" sz="5000" dirty="0" smtClean="0"/>
          </a:p>
          <a:p>
            <a:pPr marL="365125" indent="-365125" algn="just">
              <a:buFont typeface="Calibri" pitchFamily="34" charset="0"/>
              <a:buChar char="-"/>
            </a:pPr>
            <a:r>
              <a:rPr lang="en-US" altLang="zh-TW" sz="5000" dirty="0" smtClean="0"/>
              <a:t>Set-up costs and operation costs in the first three years were provided by Government, HKMA and SFC</a:t>
            </a:r>
            <a:endParaRPr lang="en-GB" sz="5000" dirty="0" smtClean="0"/>
          </a:p>
          <a:p>
            <a:pPr marL="365125" indent="-365125" algn="just">
              <a:buFont typeface="Calibri" pitchFamily="34" charset="0"/>
              <a:buChar char="-"/>
            </a:pPr>
            <a:r>
              <a:rPr lang="en-GB" sz="5000" dirty="0" smtClean="0"/>
              <a:t>FDRC is to resolve financial disputes between </a:t>
            </a:r>
            <a:r>
              <a:rPr lang="en-US" altLang="zh-TW" sz="5000" dirty="0" smtClean="0"/>
              <a:t>licensed</a:t>
            </a:r>
            <a:r>
              <a:rPr lang="en-GB" sz="5000" dirty="0" smtClean="0"/>
              <a:t> financial institutions and individual consumers</a:t>
            </a:r>
          </a:p>
          <a:p>
            <a:pPr marL="365125" indent="-365125" algn="just">
              <a:buFont typeface="Calibri" pitchFamily="34" charset="0"/>
              <a:buChar char="-"/>
            </a:pPr>
            <a:r>
              <a:rPr lang="en-US" sz="5000" dirty="0" smtClean="0"/>
              <a:t>A licensed or registered person should comply with the Financial Dispute Resolution Scheme (“FDRS”) for managing and resolving disputes administered by the FDRC in full and be bound by the dispute resolution processes provided for under the FDRS. *</a:t>
            </a:r>
          </a:p>
          <a:p>
            <a:pPr marL="365125" indent="-365125" algn="just">
              <a:buFont typeface="Calibri" pitchFamily="34" charset="0"/>
              <a:buChar char="-"/>
            </a:pPr>
            <a:r>
              <a:rPr lang="en-GB" sz="5000" dirty="0" smtClean="0"/>
              <a:t>Maximum amount involved in the dispute is $500,000</a:t>
            </a:r>
          </a:p>
          <a:p>
            <a:pPr marL="365125" indent="-365125" algn="just">
              <a:buFont typeface="Calibri" pitchFamily="34" charset="0"/>
              <a:buChar char="-"/>
            </a:pPr>
            <a:r>
              <a:rPr lang="en-GB" sz="5000" dirty="0" smtClean="0"/>
              <a:t>It follow the Mediation </a:t>
            </a:r>
            <a:r>
              <a:rPr lang="en-GB" sz="5000" dirty="0"/>
              <a:t>then Arbitration </a:t>
            </a:r>
            <a:r>
              <a:rPr lang="en-GB" sz="5000" dirty="0" smtClean="0"/>
              <a:t>two-tiers </a:t>
            </a:r>
            <a:r>
              <a:rPr lang="en-GB" sz="5000" dirty="0"/>
              <a:t>dispute </a:t>
            </a:r>
            <a:r>
              <a:rPr lang="en-GB" sz="5000" dirty="0" smtClean="0"/>
              <a:t>resolution mechanism system </a:t>
            </a:r>
            <a:r>
              <a:rPr lang="en-GB" sz="5000" dirty="0" smtClean="0"/>
              <a:t>similar to </a:t>
            </a:r>
            <a:r>
              <a:rPr lang="en-GB" sz="5000" dirty="0" smtClean="0"/>
              <a:t>the HKIAC model</a:t>
            </a:r>
          </a:p>
          <a:p>
            <a:pPr algn="l"/>
            <a:endParaRPr lang="en-GB" sz="2100" dirty="0" smtClean="0"/>
          </a:p>
          <a:p>
            <a:pPr algn="l"/>
            <a:r>
              <a:rPr lang="en-US" altLang="zh-TW" sz="2900" b="1" dirty="0" smtClean="0"/>
              <a:t>*See: Code 12A of Code of Conduct for Persons Licensed by or Registered with the </a:t>
            </a:r>
            <a:r>
              <a:rPr lang="en-US" altLang="zh-TW" sz="2900" b="1" dirty="0" smtClean="0"/>
              <a:t>SFC, SFC, 25</a:t>
            </a:r>
            <a:r>
              <a:rPr lang="en-US" altLang="zh-TW" sz="2900" b="1" baseline="30000" dirty="0" smtClean="0"/>
              <a:t>th</a:t>
            </a:r>
            <a:r>
              <a:rPr lang="en-US" altLang="zh-TW" sz="2900" b="1" dirty="0" smtClean="0"/>
              <a:t> Ed, June 2020</a:t>
            </a:r>
            <a:endParaRPr lang="zh-TW" altLang="en-US" sz="2900" dirty="0"/>
          </a:p>
        </p:txBody>
      </p:sp>
      <p:sp>
        <p:nvSpPr>
          <p:cNvPr id="4" name="頁尾版面配置區 3"/>
          <p:cNvSpPr>
            <a:spLocks noGrp="1"/>
          </p:cNvSpPr>
          <p:nvPr>
            <p:ph type="ftr" sz="quarter" idx="11"/>
          </p:nvPr>
        </p:nvSpPr>
        <p:spPr>
          <a:xfrm>
            <a:off x="8072462" y="6286520"/>
            <a:ext cx="714380" cy="363517"/>
          </a:xfrm>
        </p:spPr>
        <p:txBody>
          <a:bodyPr/>
          <a:lstStyle/>
          <a:p>
            <a:fld id="{AD19AE5D-C89C-4573-92AF-FAB92F6D8B79}" type="slidenum">
              <a:rPr lang="zh-TW" altLang="en-US" sz="1800" smtClean="0"/>
              <a:pPr/>
              <a:t>11</a:t>
            </a:fld>
            <a:endParaRPr lang="zh-TW" alt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US" b="1" dirty="0" smtClean="0"/>
              <a:t>Cases Handled by FDRC</a:t>
            </a:r>
            <a:endParaRPr lang="zh-TW" altLang="en-US" b="1" dirty="0"/>
          </a:p>
        </p:txBody>
      </p:sp>
      <p:sp>
        <p:nvSpPr>
          <p:cNvPr id="3" name="副標題 2"/>
          <p:cNvSpPr>
            <a:spLocks noGrp="1"/>
          </p:cNvSpPr>
          <p:nvPr>
            <p:ph type="subTitle" idx="1"/>
          </p:nvPr>
        </p:nvSpPr>
        <p:spPr>
          <a:xfrm>
            <a:off x="539552" y="1548660"/>
            <a:ext cx="7890100" cy="4904675"/>
          </a:xfrm>
        </p:spPr>
        <p:txBody>
          <a:bodyPr>
            <a:normAutofit/>
          </a:bodyPr>
          <a:lstStyle/>
          <a:p>
            <a:pPr algn="just"/>
            <a:endParaRPr lang="en-GB" sz="800" dirty="0" smtClean="0"/>
          </a:p>
          <a:p>
            <a:pPr algn="just"/>
            <a:r>
              <a:rPr lang="en-GB" u="sng" dirty="0" smtClean="0"/>
              <a:t>Cases handled by FDRC (2012 – 2019)</a:t>
            </a:r>
            <a:r>
              <a:rPr lang="en-GB" dirty="0" smtClean="0"/>
              <a:t>*:</a:t>
            </a:r>
          </a:p>
          <a:p>
            <a:pPr algn="just"/>
            <a:r>
              <a:rPr lang="en-GB" sz="1200" dirty="0" smtClean="0"/>
              <a:t>*</a:t>
            </a:r>
            <a:r>
              <a:rPr lang="en-GB" sz="1200" dirty="0" smtClean="0"/>
              <a:t>Statistics </a:t>
            </a:r>
            <a:r>
              <a:rPr lang="en-GB" sz="1200" dirty="0" smtClean="0"/>
              <a:t>from 2012 to 2019 FDRC Annual Report</a:t>
            </a:r>
          </a:p>
          <a:p>
            <a:pPr algn="just"/>
            <a:endParaRPr lang="zh-TW" altLang="en-US" sz="2900" dirty="0"/>
          </a:p>
        </p:txBody>
      </p:sp>
      <p:sp>
        <p:nvSpPr>
          <p:cNvPr id="4" name="頁尾版面配置區 3"/>
          <p:cNvSpPr>
            <a:spLocks noGrp="1"/>
          </p:cNvSpPr>
          <p:nvPr>
            <p:ph type="ftr" sz="quarter" idx="11"/>
          </p:nvPr>
        </p:nvSpPr>
        <p:spPr>
          <a:xfrm>
            <a:off x="8072462" y="6286520"/>
            <a:ext cx="714380" cy="363517"/>
          </a:xfrm>
        </p:spPr>
        <p:txBody>
          <a:bodyPr/>
          <a:lstStyle/>
          <a:p>
            <a:fld id="{1BE6DD9E-A842-41ED-B260-CF073BAD295E}" type="slidenum">
              <a:rPr lang="zh-TW" altLang="en-US" sz="1800" smtClean="0"/>
              <a:pPr/>
              <a:t>12</a:t>
            </a:fld>
            <a:endParaRPr lang="zh-TW" altLang="en-US" sz="1800" dirty="0"/>
          </a:p>
        </p:txBody>
      </p:sp>
      <p:graphicFrame>
        <p:nvGraphicFramePr>
          <p:cNvPr id="6" name="Chart 5">
            <a:extLst>
              <a:ext uri="{FF2B5EF4-FFF2-40B4-BE49-F238E27FC236}">
                <a16:creationId xmlns="" xmlns:xdr="http://schemas.openxmlformats.org/drawingml/2006/spreadsheetDrawing" xmlns:a16="http://schemas.microsoft.com/office/drawing/2014/main" xmlns:lc="http://schemas.openxmlformats.org/drawingml/2006/lockedCanvas" id="{CE909BF4-DE31-48E5-81B5-68F3B2CF62C3}"/>
              </a:ext>
            </a:extLst>
          </p:cNvPr>
          <p:cNvGraphicFramePr>
            <a:graphicFrameLocks/>
          </p:cNvGraphicFramePr>
          <p:nvPr>
            <p:extLst>
              <p:ext uri="{D42A27DB-BD31-4B8C-83A1-F6EECF244321}">
                <p14:modId xmlns:p14="http://schemas.microsoft.com/office/powerpoint/2010/main" val="2802596408"/>
              </p:ext>
            </p:extLst>
          </p:nvPr>
        </p:nvGraphicFramePr>
        <p:xfrm>
          <a:off x="755576" y="2348880"/>
          <a:ext cx="7931224" cy="393764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Problem Question:</a:t>
            </a:r>
          </a:p>
        </p:txBody>
      </p:sp>
      <p:sp>
        <p:nvSpPr>
          <p:cNvPr id="3" name="副標題 2"/>
          <p:cNvSpPr>
            <a:spLocks noGrp="1"/>
          </p:cNvSpPr>
          <p:nvPr>
            <p:ph type="subTitle" idx="1"/>
          </p:nvPr>
        </p:nvSpPr>
        <p:spPr>
          <a:xfrm>
            <a:off x="642910" y="1857364"/>
            <a:ext cx="7786742" cy="4357718"/>
          </a:xfrm>
        </p:spPr>
        <p:txBody>
          <a:bodyPr>
            <a:normAutofit fontScale="70000" lnSpcReduction="20000"/>
          </a:bodyPr>
          <a:lstStyle/>
          <a:p>
            <a:pPr marL="457200" indent="-457200" algn="just">
              <a:buFont typeface="Arial" panose="020B0604020202020204" pitchFamily="34" charset="0"/>
              <a:buChar char="•"/>
            </a:pPr>
            <a:r>
              <a:rPr lang="en-GB" sz="2800" dirty="0" smtClean="0"/>
              <a:t>It is important for Hong Kong Financial  Industry and/or Domestic Financial Market to maintain a good relationship and trust between the Financial Institutions and Consumers, </a:t>
            </a:r>
            <a:r>
              <a:rPr lang="en-GB" sz="2800" dirty="0" smtClean="0"/>
              <a:t>such that </a:t>
            </a:r>
            <a:r>
              <a:rPr lang="en-GB" sz="2800" dirty="0" smtClean="0"/>
              <a:t>Consumers know that they will have an appropriate dispute resolution mechanism to protect their interest and to resolve </a:t>
            </a:r>
            <a:r>
              <a:rPr lang="en-GB" sz="2800" dirty="0" smtClean="0"/>
              <a:t>disputes </a:t>
            </a:r>
            <a:r>
              <a:rPr lang="en-GB" sz="2800" dirty="0" smtClean="0"/>
              <a:t>between them and the Financial Institutions fairly.</a:t>
            </a:r>
          </a:p>
          <a:p>
            <a:pPr marL="457200" indent="-457200" algn="just">
              <a:buFont typeface="Arial" panose="020B0604020202020204" pitchFamily="34" charset="0"/>
              <a:buChar char="•"/>
            </a:pPr>
            <a:endParaRPr lang="en-GB" sz="1300" dirty="0" smtClean="0"/>
          </a:p>
          <a:p>
            <a:pPr marL="457200" indent="-457200" algn="just">
              <a:buFont typeface="Arial" panose="020B0604020202020204" pitchFamily="34" charset="0"/>
              <a:buChar char="•"/>
            </a:pPr>
            <a:r>
              <a:rPr lang="en-GB" sz="2800" dirty="0" smtClean="0"/>
              <a:t>The number of cases handled by the FDRC seems to be surprisingly low for a </a:t>
            </a:r>
            <a:r>
              <a:rPr lang="en-GB" sz="2800" dirty="0" smtClean="0"/>
              <a:t>Hong Kong with a population of 7</a:t>
            </a:r>
            <a:r>
              <a:rPr lang="en-GB" sz="2800" dirty="0" smtClean="0"/>
              <a:t>+ million </a:t>
            </a:r>
            <a:r>
              <a:rPr lang="en-GB" sz="2800" dirty="0" smtClean="0"/>
              <a:t>people. </a:t>
            </a:r>
            <a:endParaRPr lang="en-GB" sz="2800" dirty="0" smtClean="0"/>
          </a:p>
          <a:p>
            <a:pPr marL="457200" indent="-457200" algn="just">
              <a:buFont typeface="Arial" panose="020B0604020202020204" pitchFamily="34" charset="0"/>
              <a:buChar char="•"/>
            </a:pPr>
            <a:endParaRPr lang="en-GB" sz="1300" dirty="0" smtClean="0"/>
          </a:p>
          <a:p>
            <a:pPr marL="457200" indent="-457200" algn="just">
              <a:buFont typeface="Arial" panose="020B0604020202020204" pitchFamily="34" charset="0"/>
              <a:buChar char="•"/>
            </a:pPr>
            <a:r>
              <a:rPr lang="en-GB" sz="2800" dirty="0" smtClean="0"/>
              <a:t>Is the </a:t>
            </a:r>
            <a:r>
              <a:rPr lang="en-GB" sz="2800" dirty="0" smtClean="0"/>
              <a:t>FDRC two-tier </a:t>
            </a:r>
            <a:r>
              <a:rPr lang="en-GB" sz="2800" dirty="0" smtClean="0"/>
              <a:t>system an appropriate dispute resolution mechanism to resolve </a:t>
            </a:r>
            <a:r>
              <a:rPr lang="en-GB" sz="2800" dirty="0" smtClean="0"/>
              <a:t>financial disputes with Hong Kong consumers?</a:t>
            </a:r>
            <a:endParaRPr lang="en-GB" sz="2800" dirty="0" smtClean="0"/>
          </a:p>
          <a:p>
            <a:pPr marL="457200" indent="-457200" algn="just">
              <a:buFont typeface="Arial" panose="020B0604020202020204" pitchFamily="34" charset="0"/>
              <a:buChar char="•"/>
            </a:pPr>
            <a:endParaRPr lang="en-GB" sz="1300" dirty="0" smtClean="0"/>
          </a:p>
          <a:p>
            <a:pPr marL="457200" indent="-457200" algn="just">
              <a:buFont typeface="Arial" panose="020B0604020202020204" pitchFamily="34" charset="0"/>
              <a:buChar char="•"/>
            </a:pPr>
            <a:r>
              <a:rPr lang="en-GB" sz="2800" dirty="0" smtClean="0"/>
              <a:t>What is the best means of resolving Disputes between Consumers and Financial </a:t>
            </a:r>
            <a:r>
              <a:rPr lang="en-GB" sz="2800" dirty="0" smtClean="0"/>
              <a:t>Institutions in Hong Kong? </a:t>
            </a:r>
            <a:endParaRPr lang="en-GB" sz="28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13</a:t>
            </a:fld>
            <a:endParaRPr lang="zh-TW"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Problem Question:</a:t>
            </a:r>
          </a:p>
        </p:txBody>
      </p:sp>
      <p:sp>
        <p:nvSpPr>
          <p:cNvPr id="3" name="副標題 2"/>
          <p:cNvSpPr>
            <a:spLocks noGrp="1"/>
          </p:cNvSpPr>
          <p:nvPr>
            <p:ph type="subTitle" idx="1"/>
          </p:nvPr>
        </p:nvSpPr>
        <p:spPr>
          <a:xfrm>
            <a:off x="642910" y="1857364"/>
            <a:ext cx="7786742" cy="4357718"/>
          </a:xfrm>
        </p:spPr>
        <p:txBody>
          <a:bodyPr>
            <a:normAutofit/>
          </a:bodyPr>
          <a:lstStyle/>
          <a:p>
            <a:pPr algn="just"/>
            <a:endParaRPr lang="en-GB" dirty="0"/>
          </a:p>
          <a:p>
            <a:pPr algn="just"/>
            <a:r>
              <a:rPr lang="en-GB" sz="2800" dirty="0" smtClean="0"/>
              <a:t>Is Mediation alone the best Dispute </a:t>
            </a:r>
            <a:r>
              <a:rPr lang="en-GB" sz="2800" dirty="0"/>
              <a:t>R</a:t>
            </a:r>
            <a:r>
              <a:rPr lang="en-GB" sz="2800" dirty="0" smtClean="0"/>
              <a:t>esolution Mechanism to resolve financial disputes between Consumers and Financial Institutions in Hong Kong?</a:t>
            </a:r>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14</a:t>
            </a:fld>
            <a:endParaRPr lang="zh-TW"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Definition of Problem</a:t>
            </a:r>
          </a:p>
        </p:txBody>
      </p:sp>
      <p:sp>
        <p:nvSpPr>
          <p:cNvPr id="3" name="副標題 2"/>
          <p:cNvSpPr>
            <a:spLocks noGrp="1"/>
          </p:cNvSpPr>
          <p:nvPr>
            <p:ph type="subTitle" idx="1"/>
          </p:nvPr>
        </p:nvSpPr>
        <p:spPr>
          <a:xfrm>
            <a:off x="642910" y="1857364"/>
            <a:ext cx="7786742" cy="4357718"/>
          </a:xfrm>
        </p:spPr>
        <p:txBody>
          <a:bodyPr>
            <a:normAutofit/>
          </a:bodyPr>
          <a:lstStyle/>
          <a:p>
            <a:pPr algn="just"/>
            <a:r>
              <a:rPr lang="en-GB" sz="2800" dirty="0" smtClean="0"/>
              <a:t>What are the Dispute </a:t>
            </a:r>
            <a:r>
              <a:rPr lang="en-GB" sz="2800" dirty="0"/>
              <a:t>R</a:t>
            </a:r>
            <a:r>
              <a:rPr lang="en-GB" sz="2800" dirty="0" smtClean="0"/>
              <a:t>esolution Mechanisms to resolve financial disputes between Consumers and Financial Institutions?</a:t>
            </a:r>
          </a:p>
          <a:p>
            <a:pPr marL="274638" indent="-274638" algn="l">
              <a:buFont typeface="Calibri" pitchFamily="34" charset="0"/>
              <a:buChar char="-"/>
            </a:pPr>
            <a:r>
              <a:rPr lang="en-GB" sz="2800" dirty="0" smtClean="0"/>
              <a:t>Mediation </a:t>
            </a:r>
          </a:p>
          <a:p>
            <a:pPr marL="274638" indent="-274638" algn="l">
              <a:buFont typeface="Calibri" pitchFamily="34" charset="0"/>
              <a:buChar char="-"/>
            </a:pPr>
            <a:r>
              <a:rPr lang="en-GB" sz="2800" dirty="0" smtClean="0"/>
              <a:t>Arbitration</a:t>
            </a:r>
          </a:p>
          <a:p>
            <a:pPr marL="274638" indent="-274638" algn="l">
              <a:buFont typeface="Calibri" pitchFamily="34" charset="0"/>
              <a:buChar char="-"/>
            </a:pPr>
            <a:r>
              <a:rPr lang="en-GB" sz="2800" dirty="0" smtClean="0"/>
              <a:t>Med / Arb and/or Arb /Med</a:t>
            </a:r>
          </a:p>
          <a:p>
            <a:pPr marL="274638" indent="-274638" algn="l">
              <a:buFont typeface="Calibri" pitchFamily="34" charset="0"/>
              <a:buChar char="-"/>
            </a:pPr>
            <a:r>
              <a:rPr lang="en-GB" sz="2800" dirty="0" smtClean="0"/>
              <a:t>Ombudsman System</a:t>
            </a:r>
          </a:p>
          <a:p>
            <a:pPr marL="274638" indent="-274638" algn="l">
              <a:buFont typeface="Calibri" pitchFamily="34" charset="0"/>
              <a:buChar char="-"/>
            </a:pPr>
            <a:r>
              <a:rPr lang="en-GB" sz="2800" dirty="0" smtClean="0"/>
              <a:t>Litigation</a:t>
            </a:r>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15</a:t>
            </a:fld>
            <a:endParaRPr lang="zh-TW"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Definition of Problem</a:t>
            </a:r>
            <a:endParaRPr lang="en-GB" u="sng" dirty="0" smtClean="0"/>
          </a:p>
        </p:txBody>
      </p:sp>
      <p:sp>
        <p:nvSpPr>
          <p:cNvPr id="3" name="副標題 2"/>
          <p:cNvSpPr>
            <a:spLocks noGrp="1"/>
          </p:cNvSpPr>
          <p:nvPr>
            <p:ph type="subTitle" idx="1"/>
          </p:nvPr>
        </p:nvSpPr>
        <p:spPr>
          <a:xfrm>
            <a:off x="642910" y="1844824"/>
            <a:ext cx="7786742" cy="4370258"/>
          </a:xfrm>
        </p:spPr>
        <p:txBody>
          <a:bodyPr>
            <a:normAutofit fontScale="70000" lnSpcReduction="20000"/>
          </a:bodyPr>
          <a:lstStyle/>
          <a:p>
            <a:pPr algn="l"/>
            <a:r>
              <a:rPr lang="en-GB" sz="4100" u="sng" dirty="0" smtClean="0"/>
              <a:t>What Is Mediation?</a:t>
            </a:r>
          </a:p>
          <a:p>
            <a:pPr algn="l"/>
            <a:endParaRPr lang="en-GB" sz="1400" dirty="0" smtClean="0"/>
          </a:p>
          <a:p>
            <a:pPr marL="441325" indent="-441325" algn="just">
              <a:buFont typeface="Calibri" pitchFamily="34" charset="0"/>
              <a:buChar char="-"/>
            </a:pPr>
            <a:r>
              <a:rPr lang="en-US" sz="3400" dirty="0" smtClean="0"/>
              <a:t>As mentioned by a HKMA spokesman:</a:t>
            </a:r>
          </a:p>
          <a:p>
            <a:pPr marL="446088" algn="just"/>
            <a:r>
              <a:rPr lang="en-US" sz="3400" dirty="0" smtClean="0"/>
              <a:t>"Mediation </a:t>
            </a:r>
            <a:r>
              <a:rPr lang="en-US" sz="3400" dirty="0" smtClean="0"/>
              <a:t>is a form of voluntary dispute resolution </a:t>
            </a:r>
            <a:r>
              <a:rPr lang="en-US" sz="3400" dirty="0" smtClean="0"/>
              <a:t>      which </a:t>
            </a:r>
            <a:r>
              <a:rPr lang="en-US" sz="3400" dirty="0" smtClean="0"/>
              <a:t>involves appointing a neutral mediator, who will bring the two parties together with the aim of settling claims in a speedy, confidential and amicable way, or of narrowing the issues in dispute,…“*</a:t>
            </a:r>
            <a:endParaRPr lang="en-GB" sz="3400" dirty="0" smtClean="0"/>
          </a:p>
          <a:p>
            <a:pPr marL="441325" indent="-441325" algn="just">
              <a:buFont typeface="Calibri" pitchFamily="34" charset="0"/>
              <a:buChar char="-"/>
            </a:pPr>
            <a:endParaRPr lang="en-GB" sz="3400" dirty="0"/>
          </a:p>
          <a:p>
            <a:pPr marL="441325" indent="-441325" algn="just">
              <a:buFont typeface="Calibri" pitchFamily="34" charset="0"/>
              <a:buChar char="-"/>
            </a:pPr>
            <a:r>
              <a:rPr lang="en-GB" sz="3400" dirty="0" smtClean="0"/>
              <a:t>Section 4 of the Mediation Ordinance, Cap 620, Laws of Hong Kong</a:t>
            </a:r>
          </a:p>
          <a:p>
            <a:pPr marL="441325" indent="-441325" algn="just">
              <a:buFont typeface="Calibri" pitchFamily="34" charset="0"/>
              <a:buChar char="-"/>
            </a:pPr>
            <a:endParaRPr lang="en-GB" sz="2800" dirty="0" smtClean="0"/>
          </a:p>
          <a:p>
            <a:pPr marL="441325" indent="-441325" algn="just"/>
            <a:r>
              <a:rPr lang="en-US" sz="1900" u="sng" dirty="0" smtClean="0">
                <a:hlinkClick r:id="rId2"/>
              </a:rPr>
              <a:t>*See</a:t>
            </a:r>
            <a:r>
              <a:rPr lang="en-US" sz="1900" u="sng" dirty="0" smtClean="0">
                <a:hlinkClick r:id="rId2"/>
              </a:rPr>
              <a:t>: https</a:t>
            </a:r>
            <a:r>
              <a:rPr lang="en-US" sz="1900" u="sng" dirty="0" smtClean="0">
                <a:hlinkClick r:id="rId2"/>
              </a:rPr>
              <a:t>://www.hkma.gov.hk/eng/news-and-media/press-releases/2008/10/20081031-5/</a:t>
            </a:r>
            <a:endParaRPr lang="en-GB" sz="19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16</a:t>
            </a:fld>
            <a:endParaRPr lang="zh-TW"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Definition of Problem</a:t>
            </a:r>
            <a:endParaRPr lang="en-GB" u="sng" dirty="0" smtClean="0"/>
          </a:p>
        </p:txBody>
      </p:sp>
      <p:sp>
        <p:nvSpPr>
          <p:cNvPr id="3" name="副標題 2"/>
          <p:cNvSpPr>
            <a:spLocks noGrp="1"/>
          </p:cNvSpPr>
          <p:nvPr>
            <p:ph type="subTitle" idx="1"/>
          </p:nvPr>
        </p:nvSpPr>
        <p:spPr>
          <a:xfrm>
            <a:off x="642910" y="1571612"/>
            <a:ext cx="7786742" cy="4572032"/>
          </a:xfrm>
        </p:spPr>
        <p:txBody>
          <a:bodyPr>
            <a:normAutofit fontScale="62500" lnSpcReduction="20000"/>
          </a:bodyPr>
          <a:lstStyle/>
          <a:p>
            <a:pPr algn="l"/>
            <a:r>
              <a:rPr lang="en-GB" sz="3800" u="sng" dirty="0" smtClean="0"/>
              <a:t>What Is Mediation?</a:t>
            </a:r>
          </a:p>
          <a:p>
            <a:pPr algn="just"/>
            <a:endParaRPr lang="en-GB" sz="1600" dirty="0"/>
          </a:p>
          <a:p>
            <a:pPr algn="just"/>
            <a:r>
              <a:rPr lang="en-AU" sz="2800" dirty="0" smtClean="0"/>
              <a:t>In </a:t>
            </a:r>
            <a:r>
              <a:rPr lang="en-AU" sz="2800" dirty="0"/>
              <a:t>Hong Kong, under s.4 of the Mediation Ordinance, Cap 620, “Mediation” is defined as:</a:t>
            </a:r>
          </a:p>
          <a:p>
            <a:pPr marL="441325" indent="-441325" algn="just">
              <a:buFont typeface="Calibri" pitchFamily="34" charset="0"/>
              <a:buChar char="-"/>
            </a:pPr>
            <a:endParaRPr lang="en-AU" sz="2800" dirty="0"/>
          </a:p>
          <a:p>
            <a:pPr marL="441325" indent="-441325" algn="just"/>
            <a:r>
              <a:rPr lang="en-AU" sz="2800" dirty="0" smtClean="0"/>
              <a:t>“(</a:t>
            </a:r>
            <a:r>
              <a:rPr lang="en-AU" sz="2800" dirty="0"/>
              <a:t>1) For the purposes of this Ordinance, mediation is a </a:t>
            </a:r>
            <a:r>
              <a:rPr lang="en-AU" sz="2800" dirty="0" smtClean="0"/>
              <a:t>structured process </a:t>
            </a:r>
            <a:r>
              <a:rPr lang="en-AU" sz="2800" dirty="0"/>
              <a:t>comprising one or more sessions in which one or more impartial individuals, without adjudicating a dispute or any aspect of it, assist the parties to the dispute to do any or all of the following— </a:t>
            </a:r>
          </a:p>
          <a:p>
            <a:pPr marL="447675" algn="just">
              <a:tabLst>
                <a:tab pos="714375" algn="l"/>
              </a:tabLst>
            </a:pPr>
            <a:endParaRPr lang="en-AU" sz="2800" dirty="0" smtClean="0"/>
          </a:p>
          <a:p>
            <a:pPr marL="447675" algn="just">
              <a:tabLst>
                <a:tab pos="714375" algn="l"/>
              </a:tabLst>
            </a:pPr>
            <a:r>
              <a:rPr lang="en-AU" sz="2800" dirty="0" smtClean="0"/>
              <a:t>(</a:t>
            </a:r>
            <a:r>
              <a:rPr lang="en-AU" sz="2800" dirty="0"/>
              <a:t>a) identify the issues in dispute</a:t>
            </a:r>
            <a:r>
              <a:rPr lang="en-AU" sz="2800" dirty="0" smtClean="0"/>
              <a:t>;</a:t>
            </a:r>
          </a:p>
          <a:p>
            <a:pPr marL="447675" algn="just">
              <a:tabLst>
                <a:tab pos="714375" algn="l"/>
              </a:tabLst>
            </a:pPr>
            <a:r>
              <a:rPr lang="en-AU" sz="2800" dirty="0" smtClean="0"/>
              <a:t>(b</a:t>
            </a:r>
            <a:r>
              <a:rPr lang="en-AU" sz="2800" dirty="0"/>
              <a:t>) explore and generate options</a:t>
            </a:r>
            <a:r>
              <a:rPr lang="en-AU" sz="2800" dirty="0" smtClean="0"/>
              <a:t>;</a:t>
            </a:r>
          </a:p>
          <a:p>
            <a:pPr marL="447675" algn="just">
              <a:tabLst>
                <a:tab pos="714375" algn="l"/>
              </a:tabLst>
            </a:pPr>
            <a:r>
              <a:rPr lang="en-AU" sz="2800" dirty="0" smtClean="0"/>
              <a:t>(</a:t>
            </a:r>
            <a:r>
              <a:rPr lang="en-AU" sz="2800" dirty="0"/>
              <a:t>c) communicate with one another</a:t>
            </a:r>
            <a:r>
              <a:rPr lang="en-AU" sz="2800" dirty="0" smtClean="0"/>
              <a:t>;</a:t>
            </a:r>
          </a:p>
          <a:p>
            <a:pPr marL="447675" algn="just">
              <a:tabLst>
                <a:tab pos="714375" algn="l"/>
              </a:tabLst>
            </a:pPr>
            <a:r>
              <a:rPr lang="en-AU" sz="2800" dirty="0" smtClean="0"/>
              <a:t>(</a:t>
            </a:r>
            <a:r>
              <a:rPr lang="en-AU" sz="2800" dirty="0"/>
              <a:t>d) reach an agreement regarding the resolution of the whole, or part, of the dispute</a:t>
            </a:r>
            <a:r>
              <a:rPr lang="en-AU" sz="2800" dirty="0" smtClean="0"/>
              <a:t>.”</a:t>
            </a:r>
            <a:endParaRPr lang="en-AU" sz="2800" dirty="0"/>
          </a:p>
          <a:p>
            <a:pPr marL="441325" indent="-441325" algn="just">
              <a:buFont typeface="Calibri" pitchFamily="34" charset="0"/>
              <a:buChar char="-"/>
            </a:pPr>
            <a:endParaRPr lang="en-GB" sz="2800" dirty="0" smtClean="0"/>
          </a:p>
          <a:p>
            <a:pPr marL="441325" indent="-441325" algn="just"/>
            <a:r>
              <a:rPr lang="en-US" sz="1900" u="sng" dirty="0" smtClean="0">
                <a:hlinkClick r:id="rId2"/>
              </a:rPr>
              <a:t>*</a:t>
            </a:r>
            <a:r>
              <a:rPr lang="en-US" sz="1900" u="sng" dirty="0" smtClean="0"/>
              <a:t> See </a:t>
            </a:r>
            <a:r>
              <a:rPr lang="en-AU" sz="1900" u="sng" dirty="0" smtClean="0"/>
              <a:t>Section </a:t>
            </a:r>
            <a:r>
              <a:rPr lang="en-AU" sz="1900" u="sng" dirty="0"/>
              <a:t>4 of the Mediation Ordinance, Cap 620, Laws of Hong Kong</a:t>
            </a:r>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17</a:t>
            </a:fld>
            <a:endParaRPr lang="zh-TW" altLang="en-US"/>
          </a:p>
        </p:txBody>
      </p:sp>
    </p:spTree>
    <p:extLst>
      <p:ext uri="{BB962C8B-B14F-4D97-AF65-F5344CB8AC3E}">
        <p14:creationId xmlns:p14="http://schemas.microsoft.com/office/powerpoint/2010/main" val="1629054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755576" y="116633"/>
            <a:ext cx="7659734" cy="1240666"/>
          </a:xfrm>
        </p:spPr>
        <p:txBody>
          <a:bodyPr/>
          <a:lstStyle/>
          <a:p>
            <a:r>
              <a:rPr lang="en-GB" b="1" u="sng" dirty="0" smtClean="0"/>
              <a:t>Definition of Problem</a:t>
            </a:r>
            <a:endParaRPr lang="en-GB" u="sng" dirty="0" smtClean="0"/>
          </a:p>
        </p:txBody>
      </p:sp>
      <p:sp>
        <p:nvSpPr>
          <p:cNvPr id="3" name="副標題 2"/>
          <p:cNvSpPr>
            <a:spLocks noGrp="1"/>
          </p:cNvSpPr>
          <p:nvPr>
            <p:ph type="subTitle" idx="1"/>
          </p:nvPr>
        </p:nvSpPr>
        <p:spPr>
          <a:xfrm>
            <a:off x="500034" y="1357298"/>
            <a:ext cx="7929618" cy="5214974"/>
          </a:xfrm>
        </p:spPr>
        <p:txBody>
          <a:bodyPr>
            <a:normAutofit fontScale="32500" lnSpcReduction="20000"/>
          </a:bodyPr>
          <a:lstStyle/>
          <a:p>
            <a:pPr algn="l"/>
            <a:r>
              <a:rPr lang="en-GB" sz="5500" b="1" u="sng" dirty="0" smtClean="0"/>
              <a:t>Who are Consumers:</a:t>
            </a:r>
          </a:p>
          <a:p>
            <a:pPr algn="l"/>
            <a:r>
              <a:rPr lang="en-GB" sz="5500" dirty="0" smtClean="0"/>
              <a:t>Legal </a:t>
            </a:r>
            <a:r>
              <a:rPr lang="en-GB" sz="5500" dirty="0" smtClean="0"/>
              <a:t>Definition:</a:t>
            </a:r>
            <a:endParaRPr lang="en-GB" sz="5500" dirty="0" smtClean="0"/>
          </a:p>
          <a:p>
            <a:pPr algn="just"/>
            <a:r>
              <a:rPr lang="en-US" sz="5500" dirty="0" smtClean="0"/>
              <a:t>“One who uses a commodity or service for private consumption. A person deals as a consumer in a contract for the supply of services and goods if the person neither makes the contract in the course of business and the other party to the contract does make the contract in the course of a business and the goods passing or the services provided under or in pursuance of the contract are a type ordinarily supplied or provided </a:t>
            </a:r>
            <a:r>
              <a:rPr lang="en-US" sz="5500" dirty="0" smtClean="0">
                <a:solidFill>
                  <a:schemeClr val="bg1">
                    <a:lumMod val="50000"/>
                  </a:schemeClr>
                </a:solidFill>
              </a:rPr>
              <a:t>for private use, consumption or benefit: Supply of Services (Implied Terms) Ordinance </a:t>
            </a:r>
            <a:r>
              <a:rPr lang="en-US" sz="5500" dirty="0" smtClean="0">
                <a:solidFill>
                  <a:schemeClr val="bg1">
                    <a:lumMod val="50000"/>
                  </a:schemeClr>
                </a:solidFill>
                <a:hlinkClick r:id="rId2"/>
              </a:rPr>
              <a:t>(Cap 457)</a:t>
            </a:r>
            <a:r>
              <a:rPr lang="en-US" sz="5500" dirty="0" smtClean="0">
                <a:solidFill>
                  <a:schemeClr val="bg1">
                    <a:lumMod val="50000"/>
                  </a:schemeClr>
                </a:solidFill>
              </a:rPr>
              <a:t> s 4(1); Unconscionable Contracts Ordinance </a:t>
            </a:r>
            <a:r>
              <a:rPr lang="en-US" sz="5500" dirty="0" smtClean="0">
                <a:solidFill>
                  <a:schemeClr val="bg1">
                    <a:lumMod val="50000"/>
                  </a:schemeClr>
                </a:solidFill>
                <a:hlinkClick r:id="rId2"/>
              </a:rPr>
              <a:t>(Cap 458)</a:t>
            </a:r>
            <a:r>
              <a:rPr lang="en-US" sz="5500" dirty="0" smtClean="0">
                <a:solidFill>
                  <a:schemeClr val="bg1">
                    <a:lumMod val="50000"/>
                  </a:schemeClr>
                </a:solidFill>
              </a:rPr>
              <a:t> s 3(1). </a:t>
            </a:r>
            <a:r>
              <a:rPr lang="en-US" sz="5500" dirty="0" smtClean="0">
                <a:solidFill>
                  <a:schemeClr val="bg1">
                    <a:lumMod val="50000"/>
                  </a:schemeClr>
                </a:solidFill>
              </a:rPr>
              <a:t>”*</a:t>
            </a:r>
            <a:endParaRPr lang="en-GB" sz="5500" dirty="0" smtClean="0">
              <a:solidFill>
                <a:schemeClr val="bg1">
                  <a:lumMod val="50000"/>
                </a:schemeClr>
              </a:solidFill>
            </a:endParaRPr>
          </a:p>
          <a:p>
            <a:pPr algn="l"/>
            <a:endParaRPr lang="en-GB" sz="5500" dirty="0" smtClean="0"/>
          </a:p>
          <a:p>
            <a:pPr algn="l"/>
            <a:r>
              <a:rPr lang="en-GB" sz="5500" dirty="0" smtClean="0"/>
              <a:t>FDRC Definition of </a:t>
            </a:r>
            <a:r>
              <a:rPr lang="en-GB" sz="5500" dirty="0" smtClean="0"/>
              <a:t>“Eligible Claimant” (Eligible Claimant)** </a:t>
            </a:r>
            <a:r>
              <a:rPr lang="en-GB" sz="5500" dirty="0" smtClean="0"/>
              <a:t>–</a:t>
            </a:r>
          </a:p>
          <a:p>
            <a:pPr marL="514350" indent="-514350" algn="just">
              <a:buAutoNum type="alphaLcParenBoth"/>
            </a:pPr>
            <a:r>
              <a:rPr lang="en-US" altLang="zh-TW" sz="5500" dirty="0" smtClean="0"/>
              <a:t>an individual having or who had a customer relationship with a Financial Institution  (“FI</a:t>
            </a:r>
            <a:r>
              <a:rPr lang="en-US" altLang="zh-TW" sz="5500" dirty="0" smtClean="0"/>
              <a:t>”) or </a:t>
            </a:r>
            <a:r>
              <a:rPr lang="en-US" altLang="zh-TW" sz="5500" dirty="0" smtClean="0"/>
              <a:t>who has been provided with a Financial Service; </a:t>
            </a:r>
          </a:p>
          <a:p>
            <a:pPr marL="514350" indent="-514350" algn="just">
              <a:buAutoNum type="alphaLcParenBoth"/>
            </a:pPr>
            <a:r>
              <a:rPr lang="en-US" altLang="zh-TW" sz="5500" dirty="0" smtClean="0"/>
              <a:t>a sole proprietor having or who had a customer relationship with an FI or who has been provided with a Financial Service; or </a:t>
            </a:r>
          </a:p>
          <a:p>
            <a:pPr marL="514350" indent="-514350" algn="just">
              <a:buAutoNum type="alphaLcParenBoth"/>
            </a:pPr>
            <a:r>
              <a:rPr lang="en-US" altLang="zh-TW" sz="5500" dirty="0" smtClean="0"/>
              <a:t>a small enterprise (“</a:t>
            </a:r>
            <a:r>
              <a:rPr lang="en-US" altLang="zh-TW" sz="5500" dirty="0" smtClean="0"/>
              <a:t>SE”) </a:t>
            </a:r>
            <a:r>
              <a:rPr lang="en-US" altLang="zh-TW" sz="5500" dirty="0" smtClean="0"/>
              <a:t>(including an FI that qualifies as an SE) having or who had a customer relationship with an FI or who has been provided with a Financial Service. </a:t>
            </a:r>
          </a:p>
          <a:p>
            <a:pPr algn="l"/>
            <a:endParaRPr lang="en-GB" sz="2800" dirty="0" smtClean="0"/>
          </a:p>
          <a:p>
            <a:pPr algn="l"/>
            <a:r>
              <a:rPr lang="en-GB" sz="4300" dirty="0" smtClean="0"/>
              <a:t>*See </a:t>
            </a:r>
            <a:r>
              <a:rPr lang="en-US" sz="4300" dirty="0" smtClean="0"/>
              <a:t>Hong Kong Bilingual Legal Dictionary, LexisNexis Hong Kong, p.209, 1</a:t>
            </a:r>
            <a:r>
              <a:rPr lang="en-US" sz="4300" baseline="30000" dirty="0" smtClean="0"/>
              <a:t>st</a:t>
            </a:r>
            <a:r>
              <a:rPr lang="en-US" sz="4300" dirty="0" smtClean="0"/>
              <a:t> Ed, 2004</a:t>
            </a:r>
            <a:endParaRPr lang="en-GB" sz="4300" dirty="0" smtClean="0"/>
          </a:p>
          <a:p>
            <a:pPr algn="l"/>
            <a:r>
              <a:rPr lang="en-GB" sz="4300" dirty="0" smtClean="0"/>
              <a:t>**See paragraph 13 of the Terms of Reference of FDRC Jan 2018</a:t>
            </a:r>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18</a:t>
            </a:fld>
            <a:endParaRPr lang="zh-TW"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Definition of Problem</a:t>
            </a:r>
            <a:endParaRPr lang="en-GB" u="sng" dirty="0" smtClean="0"/>
          </a:p>
        </p:txBody>
      </p:sp>
      <p:sp>
        <p:nvSpPr>
          <p:cNvPr id="3" name="副標題 2"/>
          <p:cNvSpPr>
            <a:spLocks noGrp="1"/>
          </p:cNvSpPr>
          <p:nvPr>
            <p:ph type="subTitle" idx="1"/>
          </p:nvPr>
        </p:nvSpPr>
        <p:spPr>
          <a:xfrm>
            <a:off x="642910" y="1857364"/>
            <a:ext cx="7786742" cy="4357718"/>
          </a:xfrm>
        </p:spPr>
        <p:txBody>
          <a:bodyPr>
            <a:normAutofit fontScale="85000" lnSpcReduction="20000"/>
          </a:bodyPr>
          <a:lstStyle/>
          <a:p>
            <a:pPr algn="l"/>
            <a:r>
              <a:rPr lang="en-GB" sz="2800" b="1" u="sng" dirty="0" smtClean="0"/>
              <a:t>Who are Financial Institutions:</a:t>
            </a:r>
          </a:p>
          <a:p>
            <a:pPr algn="l"/>
            <a:endParaRPr lang="en-GB" sz="1200" dirty="0" smtClean="0"/>
          </a:p>
          <a:p>
            <a:pPr algn="just"/>
            <a:r>
              <a:rPr lang="en-GB" sz="2800" dirty="0" smtClean="0"/>
              <a:t>Definition </a:t>
            </a:r>
            <a:r>
              <a:rPr lang="en-GB" sz="2800" dirty="0" smtClean="0"/>
              <a:t>of Financial Institutions under the “Terms of Reference of FDRC”:</a:t>
            </a:r>
          </a:p>
          <a:p>
            <a:pPr algn="l"/>
            <a:endParaRPr lang="zh-TW" altLang="en-US" sz="1200" dirty="0" smtClean="0"/>
          </a:p>
          <a:p>
            <a:pPr algn="just"/>
            <a:r>
              <a:rPr lang="en-US" altLang="zh-TW" dirty="0" smtClean="0"/>
              <a:t>“‘FI’ means a financial institution or a financial services provider authorized by the HKMA or licensed by the SFC, but excludes those financial institutions which only carry on Type 10 regulated activity (i.e. provision of credit rating services) under the Securities and Futures Ordinance (Cap. 571)”*</a:t>
            </a:r>
          </a:p>
          <a:p>
            <a:pPr algn="just"/>
            <a:endParaRPr lang="en-US" altLang="zh-TW" dirty="0" smtClean="0"/>
          </a:p>
          <a:p>
            <a:pPr algn="just"/>
            <a:r>
              <a:rPr lang="en-GB" altLang="zh-TW" sz="2100" dirty="0" smtClean="0"/>
              <a:t>*See: Clause 2.1, Terms of Reference of FDRC, </a:t>
            </a:r>
            <a:r>
              <a:rPr lang="en-GB" altLang="zh-TW" sz="2100" dirty="0" smtClean="0"/>
              <a:t>FDRC, April 2020, p</a:t>
            </a:r>
            <a:r>
              <a:rPr lang="en-GB" altLang="zh-TW" sz="2100" dirty="0" smtClean="0"/>
              <a:t>. 4</a:t>
            </a:r>
            <a:endParaRPr lang="en-US" altLang="zh-TW" sz="21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19</a:t>
            </a:fld>
            <a:endParaRPr lang="zh-TW"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Research Objectives</a:t>
            </a:r>
          </a:p>
        </p:txBody>
      </p:sp>
      <p:sp>
        <p:nvSpPr>
          <p:cNvPr id="3" name="副標題 2"/>
          <p:cNvSpPr>
            <a:spLocks noGrp="1"/>
          </p:cNvSpPr>
          <p:nvPr>
            <p:ph type="subTitle" idx="1"/>
          </p:nvPr>
        </p:nvSpPr>
        <p:spPr>
          <a:xfrm>
            <a:off x="539552" y="1571612"/>
            <a:ext cx="7890100" cy="4784738"/>
          </a:xfrm>
        </p:spPr>
        <p:txBody>
          <a:bodyPr>
            <a:normAutofit/>
          </a:bodyPr>
          <a:lstStyle/>
          <a:p>
            <a:pPr algn="just"/>
            <a:endParaRPr lang="en-GB" dirty="0"/>
          </a:p>
          <a:p>
            <a:pPr algn="just"/>
            <a:r>
              <a:rPr lang="en-GB" sz="3600" dirty="0" smtClean="0"/>
              <a:t>For Hong Kong to remain as a Major Financial Centre in the world, it is important that  </a:t>
            </a:r>
            <a:r>
              <a:rPr lang="en-US" altLang="zh-TW" sz="3300" dirty="0" smtClean="0"/>
              <a:t>Hong Kong remain as </a:t>
            </a:r>
            <a:r>
              <a:rPr lang="en-US" altLang="zh-TW" sz="3300" dirty="0"/>
              <a:t>a trusted and well-regulated regional and global financial </a:t>
            </a:r>
            <a:r>
              <a:rPr lang="en-US" altLang="zh-TW" sz="3300" dirty="0" smtClean="0"/>
              <a:t>centre. </a:t>
            </a:r>
            <a:endParaRPr lang="en-US" altLang="zh-TW" sz="3300" dirty="0"/>
          </a:p>
          <a:p>
            <a:pPr marL="274638" indent="-274638" algn="just">
              <a:buFont typeface="Calibri" pitchFamily="34" charset="0"/>
              <a:buChar char="-"/>
            </a:pPr>
            <a:endParaRPr lang="zh-TW" altLang="en-US" sz="1700"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20</a:t>
            </a:fld>
            <a:endParaRPr lang="zh-TW"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Research Objectives</a:t>
            </a:r>
            <a:endParaRPr lang="en-GB" u="sng" dirty="0" smtClean="0"/>
          </a:p>
        </p:txBody>
      </p:sp>
      <p:sp>
        <p:nvSpPr>
          <p:cNvPr id="3" name="副標題 2"/>
          <p:cNvSpPr>
            <a:spLocks noGrp="1"/>
          </p:cNvSpPr>
          <p:nvPr>
            <p:ph type="subTitle" idx="1"/>
          </p:nvPr>
        </p:nvSpPr>
        <p:spPr>
          <a:xfrm>
            <a:off x="642910" y="1571612"/>
            <a:ext cx="7858180" cy="4572032"/>
          </a:xfrm>
        </p:spPr>
        <p:txBody>
          <a:bodyPr>
            <a:normAutofit/>
          </a:bodyPr>
          <a:lstStyle/>
          <a:p>
            <a:pPr algn="l"/>
            <a:endParaRPr lang="en-AU" sz="2800" dirty="0" smtClean="0"/>
          </a:p>
          <a:p>
            <a:pPr algn="just"/>
            <a:r>
              <a:rPr lang="en-AU" sz="2800" dirty="0" smtClean="0"/>
              <a:t>To review and examine if mediation alone is the best dispute resolution mechanism (“DRM</a:t>
            </a:r>
            <a:r>
              <a:rPr lang="en-AU" sz="2800" dirty="0" smtClean="0"/>
              <a:t>”) which </a:t>
            </a:r>
            <a:r>
              <a:rPr lang="en-AU" sz="2800" dirty="0" smtClean="0"/>
              <a:t>is good and trusted by consumers to resolve their financial disputes with financial institutions, such that </a:t>
            </a:r>
            <a:r>
              <a:rPr lang="en-AU" sz="2800" dirty="0" smtClean="0"/>
              <a:t>domestic financial market can grow stronger and Hong </a:t>
            </a:r>
            <a:r>
              <a:rPr lang="en-AU" sz="2800" dirty="0" smtClean="0"/>
              <a:t>Kong can remain as one of the leading and active financial centres in the world. </a:t>
            </a:r>
            <a:endParaRPr lang="en-US" altLang="zh-TW" sz="1800" dirty="0"/>
          </a:p>
          <a:p>
            <a:pPr algn="l"/>
            <a:endParaRPr lang="en-GB" sz="28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21</a:t>
            </a:fld>
            <a:endParaRPr lang="zh-TW"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Definition of Variables</a:t>
            </a:r>
          </a:p>
        </p:txBody>
      </p:sp>
      <p:sp>
        <p:nvSpPr>
          <p:cNvPr id="3" name="副標題 2"/>
          <p:cNvSpPr>
            <a:spLocks noGrp="1"/>
          </p:cNvSpPr>
          <p:nvPr>
            <p:ph type="subTitle" idx="1"/>
          </p:nvPr>
        </p:nvSpPr>
        <p:spPr>
          <a:xfrm>
            <a:off x="642910" y="1556792"/>
            <a:ext cx="7786742" cy="4799558"/>
          </a:xfrm>
        </p:spPr>
        <p:txBody>
          <a:bodyPr>
            <a:normAutofit fontScale="92500" lnSpcReduction="20000"/>
          </a:bodyPr>
          <a:lstStyle/>
          <a:p>
            <a:pPr algn="just"/>
            <a:r>
              <a:rPr lang="en-GB" u="sng" dirty="0" smtClean="0"/>
              <a:t>Factors for Good DRM:</a:t>
            </a:r>
            <a:endParaRPr lang="en-GB" u="sng" dirty="0"/>
          </a:p>
          <a:p>
            <a:pPr marL="457200" indent="-457200" algn="l">
              <a:buFont typeface="Arial" panose="020B0604020202020204" pitchFamily="34" charset="0"/>
              <a:buChar char="•"/>
            </a:pPr>
            <a:endParaRPr lang="en-GB" sz="1100" dirty="0" smtClean="0"/>
          </a:p>
          <a:p>
            <a:pPr marL="457200" indent="-457200" algn="l">
              <a:buFont typeface="Arial" panose="020B0604020202020204" pitchFamily="34" charset="0"/>
              <a:buChar char="•"/>
            </a:pPr>
            <a:r>
              <a:rPr lang="en-GB" sz="2800" dirty="0" smtClean="0"/>
              <a:t>Fairness and justices</a:t>
            </a:r>
          </a:p>
          <a:p>
            <a:pPr marL="457200" indent="-457200" algn="l">
              <a:buFont typeface="Arial" panose="020B0604020202020204" pitchFamily="34" charset="0"/>
              <a:buChar char="•"/>
            </a:pPr>
            <a:r>
              <a:rPr lang="en-GB" sz="2800" dirty="0" smtClean="0"/>
              <a:t>Cost Effective</a:t>
            </a:r>
          </a:p>
          <a:p>
            <a:pPr marL="457200" indent="-457200" algn="l">
              <a:buFont typeface="Arial" panose="020B0604020202020204" pitchFamily="34" charset="0"/>
              <a:buChar char="•"/>
            </a:pPr>
            <a:r>
              <a:rPr lang="en-GB" sz="2800" dirty="0" smtClean="0"/>
              <a:t>Quick and Efficient</a:t>
            </a:r>
          </a:p>
          <a:p>
            <a:pPr marL="457200" indent="-457200" algn="l">
              <a:buFont typeface="Arial" panose="020B0604020202020204" pitchFamily="34" charset="0"/>
              <a:buChar char="•"/>
            </a:pPr>
            <a:r>
              <a:rPr lang="en-AU" sz="2800" dirty="0"/>
              <a:t>Neutral Forum in International / Cross-border Disputes</a:t>
            </a:r>
          </a:p>
          <a:p>
            <a:pPr marL="457200" indent="-457200" algn="l">
              <a:buFont typeface="Arial" panose="020B0604020202020204" pitchFamily="34" charset="0"/>
              <a:buChar char="•"/>
            </a:pPr>
            <a:r>
              <a:rPr lang="en-AU" sz="2800" dirty="0"/>
              <a:t>Selected </a:t>
            </a:r>
            <a:r>
              <a:rPr lang="en-AU" sz="2800" dirty="0" smtClean="0"/>
              <a:t>the Third Party Neutral</a:t>
            </a:r>
            <a:endParaRPr lang="en-AU" sz="2800" dirty="0"/>
          </a:p>
          <a:p>
            <a:pPr marL="457200" indent="-457200" algn="l">
              <a:buFont typeface="Arial" panose="020B0604020202020204" pitchFamily="34" charset="0"/>
              <a:buChar char="•"/>
            </a:pPr>
            <a:r>
              <a:rPr lang="en-AU" sz="2800" dirty="0"/>
              <a:t>Consensual and Flexible Procedure</a:t>
            </a:r>
          </a:p>
          <a:p>
            <a:pPr marL="457200" indent="-457200" algn="l">
              <a:buFont typeface="Arial" panose="020B0604020202020204" pitchFamily="34" charset="0"/>
              <a:buChar char="•"/>
            </a:pPr>
            <a:r>
              <a:rPr lang="en-AU" sz="2800" dirty="0"/>
              <a:t>Confidentiality and Privacy</a:t>
            </a:r>
          </a:p>
          <a:p>
            <a:pPr marL="457200" indent="-457200" algn="l">
              <a:buFont typeface="Arial" panose="020B0604020202020204" pitchFamily="34" charset="0"/>
              <a:buChar char="•"/>
            </a:pPr>
            <a:r>
              <a:rPr lang="en-AU" sz="2800" dirty="0"/>
              <a:t>Finality</a:t>
            </a:r>
          </a:p>
          <a:p>
            <a:pPr marL="457200" indent="-457200" algn="l">
              <a:buFont typeface="Arial" panose="020B0604020202020204" pitchFamily="34" charset="0"/>
              <a:buChar char="•"/>
            </a:pPr>
            <a:r>
              <a:rPr lang="en-AU" sz="2800" dirty="0"/>
              <a:t>Enforceability in International / Cross-border </a:t>
            </a:r>
            <a:r>
              <a:rPr lang="en-AU" sz="2800" dirty="0" smtClean="0"/>
              <a:t>Dispute</a:t>
            </a:r>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22</a:t>
            </a:fld>
            <a:endParaRPr lang="zh-TW"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Definition of Variables</a:t>
            </a:r>
            <a:endParaRPr lang="en-GB" b="1" u="sng" dirty="0" smtClean="0"/>
          </a:p>
        </p:txBody>
      </p:sp>
      <p:sp>
        <p:nvSpPr>
          <p:cNvPr id="3" name="副標題 2"/>
          <p:cNvSpPr>
            <a:spLocks noGrp="1"/>
          </p:cNvSpPr>
          <p:nvPr>
            <p:ph type="subTitle" idx="1"/>
          </p:nvPr>
        </p:nvSpPr>
        <p:spPr>
          <a:xfrm>
            <a:off x="642910" y="1857364"/>
            <a:ext cx="7786742" cy="4357718"/>
          </a:xfrm>
        </p:spPr>
        <p:txBody>
          <a:bodyPr>
            <a:normAutofit fontScale="92500" lnSpcReduction="20000"/>
          </a:bodyPr>
          <a:lstStyle/>
          <a:p>
            <a:pPr algn="just"/>
            <a:r>
              <a:rPr lang="en-GB" u="sng" dirty="0" smtClean="0"/>
              <a:t>As related to </a:t>
            </a:r>
            <a:r>
              <a:rPr lang="en-GB" u="sng" dirty="0"/>
              <a:t>Consumer </a:t>
            </a:r>
            <a:r>
              <a:rPr lang="en-GB" u="sng" dirty="0" smtClean="0"/>
              <a:t>Characteristics:</a:t>
            </a:r>
            <a:endParaRPr lang="en-GB" u="sng" dirty="0"/>
          </a:p>
          <a:p>
            <a:pPr marL="457200" indent="-457200" algn="l">
              <a:buFont typeface="Arial" panose="020B0604020202020204" pitchFamily="34" charset="0"/>
              <a:buChar char="•"/>
            </a:pPr>
            <a:r>
              <a:rPr lang="en-GB" sz="2800" dirty="0" smtClean="0"/>
              <a:t>Age </a:t>
            </a:r>
          </a:p>
          <a:p>
            <a:pPr marL="457200" indent="-457200" algn="l">
              <a:buFont typeface="Arial" panose="020B0604020202020204" pitchFamily="34" charset="0"/>
              <a:buChar char="•"/>
            </a:pPr>
            <a:r>
              <a:rPr lang="en-GB" sz="2800" dirty="0" smtClean="0"/>
              <a:t>Gender </a:t>
            </a:r>
          </a:p>
          <a:p>
            <a:pPr marL="457200" indent="-457200" algn="l">
              <a:buFont typeface="Arial" panose="020B0604020202020204" pitchFamily="34" charset="0"/>
              <a:buChar char="•"/>
            </a:pPr>
            <a:r>
              <a:rPr lang="en-GB" sz="2800" dirty="0" smtClean="0"/>
              <a:t>Education </a:t>
            </a:r>
          </a:p>
          <a:p>
            <a:pPr marL="457200" indent="-457200" algn="l">
              <a:buFont typeface="Arial" panose="020B0604020202020204" pitchFamily="34" charset="0"/>
              <a:buChar char="•"/>
            </a:pPr>
            <a:r>
              <a:rPr lang="en-GB" sz="2800" dirty="0" smtClean="0"/>
              <a:t>Knowledge about Dispute Resolution Mechanisms</a:t>
            </a:r>
          </a:p>
          <a:p>
            <a:pPr marL="457200" indent="-457200" algn="l">
              <a:buFont typeface="Arial" panose="020B0604020202020204" pitchFamily="34" charset="0"/>
              <a:buChar char="•"/>
            </a:pPr>
            <a:r>
              <a:rPr lang="en-GB" sz="2800" dirty="0" smtClean="0"/>
              <a:t>Experience of Handling Financial Disputes</a:t>
            </a:r>
          </a:p>
          <a:p>
            <a:pPr marL="457200" indent="-457200" algn="l">
              <a:buFont typeface="Arial" panose="020B0604020202020204" pitchFamily="34" charset="0"/>
              <a:buChar char="•"/>
            </a:pPr>
            <a:endParaRPr lang="en-GB" sz="2800" dirty="0" smtClean="0"/>
          </a:p>
          <a:p>
            <a:pPr algn="l"/>
            <a:r>
              <a:rPr lang="en-GB" sz="2800" u="sng" dirty="0" smtClean="0"/>
              <a:t>As related to the Financial Disputes:</a:t>
            </a:r>
          </a:p>
          <a:p>
            <a:pPr marL="457200" indent="-457200" algn="l">
              <a:buFont typeface="Arial" panose="020B0604020202020204" pitchFamily="34" charset="0"/>
              <a:buChar char="•"/>
            </a:pPr>
            <a:r>
              <a:rPr lang="en-GB" sz="2800" dirty="0" smtClean="0"/>
              <a:t>Amount of Disputes</a:t>
            </a:r>
          </a:p>
          <a:p>
            <a:pPr marL="457200" indent="-457200" algn="l">
              <a:buFont typeface="Arial" panose="020B0604020202020204" pitchFamily="34" charset="0"/>
              <a:buChar char="•"/>
            </a:pPr>
            <a:r>
              <a:rPr lang="en-GB" sz="2800" dirty="0" smtClean="0"/>
              <a:t>Nature of Disputes</a:t>
            </a:r>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23</a:t>
            </a:fld>
            <a:endParaRPr lang="zh-TW" altLang="en-US"/>
          </a:p>
        </p:txBody>
      </p:sp>
    </p:spTree>
    <p:extLst>
      <p:ext uri="{BB962C8B-B14F-4D97-AF65-F5344CB8AC3E}">
        <p14:creationId xmlns:p14="http://schemas.microsoft.com/office/powerpoint/2010/main" val="3597852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Definition of Variables</a:t>
            </a:r>
            <a:endParaRPr lang="en-GB" b="1" u="sng" dirty="0" smtClean="0"/>
          </a:p>
        </p:txBody>
      </p:sp>
      <p:sp>
        <p:nvSpPr>
          <p:cNvPr id="3" name="副標題 2"/>
          <p:cNvSpPr>
            <a:spLocks noGrp="1"/>
          </p:cNvSpPr>
          <p:nvPr>
            <p:ph type="subTitle" idx="1"/>
          </p:nvPr>
        </p:nvSpPr>
        <p:spPr>
          <a:xfrm>
            <a:off x="642910" y="1857364"/>
            <a:ext cx="7786742" cy="4357718"/>
          </a:xfrm>
        </p:spPr>
        <p:txBody>
          <a:bodyPr>
            <a:normAutofit fontScale="62500" lnSpcReduction="20000"/>
          </a:bodyPr>
          <a:lstStyle/>
          <a:p>
            <a:pPr algn="just"/>
            <a:r>
              <a:rPr lang="en-AU" u="sng" dirty="0"/>
              <a:t>Nature of Complaints </a:t>
            </a:r>
            <a:r>
              <a:rPr lang="en-AU" u="sng" dirty="0" smtClean="0"/>
              <a:t>/ Disputes about </a:t>
            </a:r>
            <a:r>
              <a:rPr lang="en-AU" u="sng" dirty="0"/>
              <a:t>Financial Products and </a:t>
            </a:r>
            <a:r>
              <a:rPr lang="en-AU" u="sng" dirty="0" smtClean="0"/>
              <a:t>Services defined by FDRC</a:t>
            </a:r>
            <a:r>
              <a:rPr lang="en-AU" dirty="0" smtClean="0"/>
              <a:t>*:</a:t>
            </a:r>
          </a:p>
          <a:p>
            <a:pPr algn="just"/>
            <a:endParaRPr lang="en-AU" dirty="0" smtClean="0"/>
          </a:p>
          <a:p>
            <a:pPr marL="457200" indent="-457200" algn="just">
              <a:buFont typeface="Arial" panose="020B0604020202020204" pitchFamily="34" charset="0"/>
              <a:buChar char="•"/>
            </a:pPr>
            <a:r>
              <a:rPr lang="en-GB" sz="2800" b="1" dirty="0" smtClean="0"/>
              <a:t>“Investments” </a:t>
            </a:r>
            <a:r>
              <a:rPr lang="en-GB" sz="2800" dirty="0" smtClean="0"/>
              <a:t>include bonds, commodities, derivatives, unlisted structured products and FX/leveraged FX trading, shares/equities/stocks, and unit trusts/mutual funds/manage funds</a:t>
            </a:r>
          </a:p>
          <a:p>
            <a:pPr marL="457200" indent="-457200" algn="just">
              <a:buFont typeface="Arial" panose="020B0604020202020204" pitchFamily="34" charset="0"/>
              <a:buChar char="•"/>
            </a:pPr>
            <a:r>
              <a:rPr lang="en-GB" sz="2800" b="1" dirty="0" smtClean="0"/>
              <a:t>“Liabilities” </a:t>
            </a:r>
            <a:r>
              <a:rPr lang="en-GB" sz="2800" dirty="0" smtClean="0"/>
              <a:t>include credit cards, loan facilities and mortgages.</a:t>
            </a:r>
          </a:p>
          <a:p>
            <a:pPr marL="457200" indent="-457200" algn="just">
              <a:buFont typeface="Arial" panose="020B0604020202020204" pitchFamily="34" charset="0"/>
              <a:buChar char="•"/>
            </a:pPr>
            <a:r>
              <a:rPr lang="en-US" altLang="zh-TW" sz="2800" b="1" dirty="0" smtClean="0"/>
              <a:t>“</a:t>
            </a:r>
            <a:r>
              <a:rPr lang="en-GB" sz="2800" b="1" dirty="0"/>
              <a:t>Insurance” </a:t>
            </a:r>
            <a:r>
              <a:rPr lang="en-GB" sz="2800" dirty="0"/>
              <a:t>includes investment-linked products, life (</a:t>
            </a:r>
            <a:r>
              <a:rPr lang="en-GB" sz="2800" dirty="0" smtClean="0"/>
              <a:t>non investment-linked</a:t>
            </a:r>
            <a:r>
              <a:rPr lang="en-GB" sz="2800" dirty="0"/>
              <a:t>) products, general and group </a:t>
            </a:r>
            <a:r>
              <a:rPr lang="en-GB" sz="2800" dirty="0" smtClean="0"/>
              <a:t>insurance policies</a:t>
            </a:r>
            <a:r>
              <a:rPr lang="en-GB" sz="2800" dirty="0"/>
              <a:t>.</a:t>
            </a:r>
          </a:p>
          <a:p>
            <a:pPr marL="457200" indent="-457200" algn="just">
              <a:buFont typeface="Arial" panose="020B0604020202020204" pitchFamily="34" charset="0"/>
              <a:buChar char="•"/>
            </a:pPr>
            <a:r>
              <a:rPr lang="en-GB" sz="2800" b="1" dirty="0" smtClean="0"/>
              <a:t>“</a:t>
            </a:r>
            <a:r>
              <a:rPr lang="en-GB" sz="2800" b="1" dirty="0"/>
              <a:t>Assets” </a:t>
            </a:r>
            <a:r>
              <a:rPr lang="en-GB" sz="2800" dirty="0"/>
              <a:t>include integrated bank accounts, cheques, </a:t>
            </a:r>
            <a:r>
              <a:rPr lang="en-GB" sz="2800" dirty="0" smtClean="0"/>
              <a:t>safe deposit </a:t>
            </a:r>
            <a:r>
              <a:rPr lang="en-GB" sz="2800" dirty="0"/>
              <a:t>boxes, savings and deposits, and stored value </a:t>
            </a:r>
            <a:r>
              <a:rPr lang="en-GB" sz="2800" dirty="0" smtClean="0"/>
              <a:t>cards provided </a:t>
            </a:r>
            <a:r>
              <a:rPr lang="en-GB" sz="2800" dirty="0"/>
              <a:t>by financial institutions.</a:t>
            </a:r>
          </a:p>
          <a:p>
            <a:pPr marL="457200" indent="-457200" algn="just">
              <a:buFont typeface="Arial" panose="020B0604020202020204" pitchFamily="34" charset="0"/>
              <a:buChar char="•"/>
            </a:pPr>
            <a:r>
              <a:rPr lang="en-GB" sz="2800" b="1" dirty="0" smtClean="0"/>
              <a:t>“Others” </a:t>
            </a:r>
            <a:r>
              <a:rPr lang="en-GB" sz="2800" dirty="0" smtClean="0"/>
              <a:t>include Mandatory Provident Fund Schemes, Occupational Retirement Schemes, payments and cash management, and other investment products.</a:t>
            </a:r>
          </a:p>
          <a:p>
            <a:pPr marL="457200" indent="-457200" algn="l">
              <a:buFont typeface="Arial" panose="020B0604020202020204" pitchFamily="34" charset="0"/>
              <a:buChar char="•"/>
            </a:pPr>
            <a:endParaRPr lang="en-GB" sz="2800" dirty="0" smtClean="0"/>
          </a:p>
          <a:p>
            <a:pPr algn="l"/>
            <a:r>
              <a:rPr lang="en-GB" sz="2600" dirty="0" smtClean="0"/>
              <a:t>*See 2019 FDRC Annual Report </a:t>
            </a:r>
            <a:r>
              <a:rPr lang="en-GB" sz="2600" dirty="0" smtClean="0"/>
              <a:t>p.27, FDRC</a:t>
            </a:r>
            <a:endParaRPr lang="en-GB" sz="2600"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24</a:t>
            </a:fld>
            <a:endParaRPr lang="zh-TW"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Framework of Relations</a:t>
            </a:r>
            <a:endParaRPr lang="en-GB" b="1" u="sng" dirty="0" smtClean="0"/>
          </a:p>
        </p:txBody>
      </p:sp>
      <p:sp>
        <p:nvSpPr>
          <p:cNvPr id="3" name="副標題 2"/>
          <p:cNvSpPr>
            <a:spLocks noGrp="1"/>
          </p:cNvSpPr>
          <p:nvPr>
            <p:ph type="subTitle" idx="1"/>
          </p:nvPr>
        </p:nvSpPr>
        <p:spPr>
          <a:xfrm>
            <a:off x="642910" y="1556792"/>
            <a:ext cx="7786742" cy="4799558"/>
          </a:xfrm>
        </p:spPr>
        <p:txBody>
          <a:bodyPr>
            <a:normAutofit fontScale="77500" lnSpcReduction="20000"/>
          </a:bodyPr>
          <a:lstStyle/>
          <a:p>
            <a:pPr marL="457200" indent="-457200" algn="l">
              <a:buFont typeface="Arial" panose="020B0604020202020204" pitchFamily="34" charset="0"/>
              <a:buChar char="•"/>
            </a:pPr>
            <a:endParaRPr lang="en-GB" sz="1100" dirty="0" smtClean="0"/>
          </a:p>
          <a:p>
            <a:pPr marL="457200" indent="-457200" algn="l">
              <a:buFont typeface="Arial" panose="020B0604020202020204" pitchFamily="34" charset="0"/>
              <a:buChar char="•"/>
            </a:pPr>
            <a:r>
              <a:rPr lang="en-GB" sz="2600" dirty="0" smtClean="0"/>
              <a:t>Fairness and justness: The Fairer </a:t>
            </a:r>
            <a:r>
              <a:rPr lang="en-GB" sz="2600" dirty="0" smtClean="0">
                <a:sym typeface="Symbol" panose="05050102010706020507" pitchFamily="18" charset="2"/>
              </a:rPr>
              <a:t></a:t>
            </a:r>
            <a:r>
              <a:rPr lang="en-GB" sz="2600" dirty="0" smtClean="0"/>
              <a:t> the better DRM</a:t>
            </a:r>
          </a:p>
          <a:p>
            <a:pPr marL="457200" indent="-457200" algn="l">
              <a:buFont typeface="Arial" panose="020B0604020202020204" pitchFamily="34" charset="0"/>
              <a:buChar char="•"/>
            </a:pPr>
            <a:r>
              <a:rPr lang="en-GB" sz="2600" dirty="0" smtClean="0"/>
              <a:t>Cost Effective: The Cheaper</a:t>
            </a:r>
            <a:r>
              <a:rPr lang="en-GB" sz="2600" dirty="0">
                <a:sym typeface="Symbol" panose="05050102010706020507" pitchFamily="18" charset="2"/>
              </a:rPr>
              <a:t> </a:t>
            </a:r>
            <a:r>
              <a:rPr lang="en-GB" sz="2600" dirty="0"/>
              <a:t> the better DRM</a:t>
            </a:r>
            <a:endParaRPr lang="en-GB" sz="2600" dirty="0" smtClean="0"/>
          </a:p>
          <a:p>
            <a:pPr marL="457200" indent="-457200" algn="l">
              <a:buFont typeface="Arial" panose="020B0604020202020204" pitchFamily="34" charset="0"/>
              <a:buChar char="•"/>
            </a:pPr>
            <a:r>
              <a:rPr lang="en-GB" sz="2600" dirty="0" smtClean="0"/>
              <a:t>Quick and Efficient: The quicker</a:t>
            </a:r>
            <a:r>
              <a:rPr lang="en-GB" sz="2600" dirty="0">
                <a:sym typeface="Symbol" panose="05050102010706020507" pitchFamily="18" charset="2"/>
              </a:rPr>
              <a:t> </a:t>
            </a:r>
            <a:r>
              <a:rPr lang="en-GB" sz="2600" dirty="0"/>
              <a:t> the better DRM</a:t>
            </a:r>
            <a:endParaRPr lang="en-GB" sz="2600" dirty="0" smtClean="0"/>
          </a:p>
          <a:p>
            <a:pPr marL="457200" indent="-457200" algn="l">
              <a:buFont typeface="Arial" panose="020B0604020202020204" pitchFamily="34" charset="0"/>
              <a:buChar char="•"/>
            </a:pPr>
            <a:r>
              <a:rPr lang="en-AU" sz="2600" dirty="0"/>
              <a:t>Neutral Forum in International / Cross-border </a:t>
            </a:r>
            <a:r>
              <a:rPr lang="en-AU" sz="2600" dirty="0" smtClean="0"/>
              <a:t>Disputes: </a:t>
            </a:r>
          </a:p>
          <a:p>
            <a:pPr marL="457200" indent="-457200" algn="l"/>
            <a:r>
              <a:rPr lang="en-AU" sz="2600" dirty="0" smtClean="0"/>
              <a:t>	If applicable to International Disputes </a:t>
            </a:r>
            <a:r>
              <a:rPr lang="en-GB" sz="2600" dirty="0">
                <a:sym typeface="Symbol" panose="05050102010706020507" pitchFamily="18" charset="2"/>
              </a:rPr>
              <a:t></a:t>
            </a:r>
            <a:r>
              <a:rPr lang="en-GB" sz="2600" dirty="0"/>
              <a:t> the better DRM</a:t>
            </a:r>
            <a:endParaRPr lang="en-AU" sz="2600" dirty="0"/>
          </a:p>
          <a:p>
            <a:pPr marL="457200" indent="-457200" algn="l">
              <a:buFont typeface="Arial" panose="020B0604020202020204" pitchFamily="34" charset="0"/>
              <a:buChar char="•"/>
            </a:pPr>
            <a:r>
              <a:rPr lang="en-AU" sz="2600" dirty="0"/>
              <a:t>Selected </a:t>
            </a:r>
            <a:r>
              <a:rPr lang="en-AU" sz="2600" dirty="0" smtClean="0"/>
              <a:t>Third Party Neutral: </a:t>
            </a:r>
            <a:endParaRPr lang="en-AU" sz="2600" dirty="0" smtClean="0"/>
          </a:p>
          <a:p>
            <a:pPr marL="457200" indent="-457200" algn="l"/>
            <a:r>
              <a:rPr lang="en-AU" sz="2600" dirty="0" smtClean="0"/>
              <a:t>	If possible to select Expert </a:t>
            </a:r>
            <a:r>
              <a:rPr lang="en-AU" sz="2600" dirty="0" smtClean="0"/>
              <a:t>Third Party Neutral</a:t>
            </a:r>
            <a:r>
              <a:rPr lang="en-GB" sz="2600" dirty="0" smtClean="0">
                <a:sym typeface="Symbol" panose="05050102010706020507" pitchFamily="18" charset="2"/>
              </a:rPr>
              <a:t> </a:t>
            </a:r>
            <a:r>
              <a:rPr lang="en-GB" sz="2600" dirty="0">
                <a:sym typeface="Symbol" panose="05050102010706020507" pitchFamily="18" charset="2"/>
              </a:rPr>
              <a:t></a:t>
            </a:r>
            <a:r>
              <a:rPr lang="en-GB" sz="2600" dirty="0"/>
              <a:t> the better DRM</a:t>
            </a:r>
            <a:endParaRPr lang="en-AU" sz="2600" dirty="0"/>
          </a:p>
          <a:p>
            <a:pPr marL="457200" indent="-457200" algn="l">
              <a:buFont typeface="Arial" panose="020B0604020202020204" pitchFamily="34" charset="0"/>
              <a:buChar char="•"/>
            </a:pPr>
            <a:r>
              <a:rPr lang="en-AU" sz="2600" dirty="0"/>
              <a:t>Consensual and Flexible </a:t>
            </a:r>
            <a:r>
              <a:rPr lang="en-AU" sz="2600" dirty="0" smtClean="0"/>
              <a:t>Procedure: More consensual and flexible procedure applied</a:t>
            </a:r>
            <a:r>
              <a:rPr lang="en-GB" sz="2600" dirty="0">
                <a:sym typeface="Symbol" panose="05050102010706020507" pitchFamily="18" charset="2"/>
              </a:rPr>
              <a:t> </a:t>
            </a:r>
            <a:r>
              <a:rPr lang="en-GB" sz="2600" dirty="0"/>
              <a:t> the better DRM</a:t>
            </a:r>
            <a:endParaRPr lang="en-AU" sz="2600" dirty="0"/>
          </a:p>
          <a:p>
            <a:pPr marL="457200" indent="-457200" algn="l">
              <a:buFont typeface="Arial" panose="020B0604020202020204" pitchFamily="34" charset="0"/>
              <a:buChar char="•"/>
            </a:pPr>
            <a:r>
              <a:rPr lang="en-AU" sz="2600" dirty="0"/>
              <a:t>Confidentiality and </a:t>
            </a:r>
            <a:r>
              <a:rPr lang="en-AU" sz="2600" dirty="0" smtClean="0"/>
              <a:t>Privacy: More confidential the process</a:t>
            </a:r>
            <a:r>
              <a:rPr lang="en-GB" sz="2600" dirty="0">
                <a:sym typeface="Symbol" panose="05050102010706020507" pitchFamily="18" charset="2"/>
              </a:rPr>
              <a:t> </a:t>
            </a:r>
            <a:r>
              <a:rPr lang="en-GB" sz="2600" dirty="0"/>
              <a:t> the better DRM</a:t>
            </a:r>
            <a:endParaRPr lang="en-AU" sz="2600" dirty="0"/>
          </a:p>
          <a:p>
            <a:pPr marL="457200" indent="-457200" algn="l">
              <a:buFont typeface="Arial" panose="020B0604020202020204" pitchFamily="34" charset="0"/>
              <a:buChar char="•"/>
            </a:pPr>
            <a:r>
              <a:rPr lang="en-AU" sz="2600" dirty="0" smtClean="0"/>
              <a:t>Finality: Not appealable</a:t>
            </a:r>
            <a:r>
              <a:rPr lang="en-GB" sz="2600" dirty="0" smtClean="0">
                <a:sym typeface="Symbol" panose="05050102010706020507" pitchFamily="18" charset="2"/>
              </a:rPr>
              <a:t> </a:t>
            </a:r>
            <a:r>
              <a:rPr lang="en-GB" sz="2600" dirty="0">
                <a:sym typeface="Symbol" panose="05050102010706020507" pitchFamily="18" charset="2"/>
              </a:rPr>
              <a:t></a:t>
            </a:r>
            <a:r>
              <a:rPr lang="en-GB" sz="2600" dirty="0"/>
              <a:t> the better DRM</a:t>
            </a:r>
            <a:endParaRPr lang="en-AU" sz="2600" dirty="0"/>
          </a:p>
          <a:p>
            <a:pPr marL="457200" indent="-457200" algn="l">
              <a:buFont typeface="Arial" panose="020B0604020202020204" pitchFamily="34" charset="0"/>
              <a:buChar char="•"/>
            </a:pPr>
            <a:r>
              <a:rPr lang="en-AU" sz="2600" dirty="0"/>
              <a:t>Enforceability in International / Cross-border </a:t>
            </a:r>
            <a:r>
              <a:rPr lang="en-AU" sz="2600" dirty="0" smtClean="0"/>
              <a:t>Dispute: </a:t>
            </a:r>
          </a:p>
          <a:p>
            <a:pPr marL="457200" indent="-457200" algn="l"/>
            <a:r>
              <a:rPr lang="en-AU" sz="2600" dirty="0" smtClean="0"/>
              <a:t>	If result enforceable internationally</a:t>
            </a:r>
            <a:r>
              <a:rPr lang="en-GB" sz="2600" dirty="0">
                <a:sym typeface="Symbol" panose="05050102010706020507" pitchFamily="18" charset="2"/>
              </a:rPr>
              <a:t> </a:t>
            </a:r>
            <a:r>
              <a:rPr lang="en-GB" sz="2600" dirty="0"/>
              <a:t> the better DRM</a:t>
            </a:r>
            <a:r>
              <a:rPr lang="en-AU" sz="2600" dirty="0" smtClean="0"/>
              <a:t> </a:t>
            </a:r>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25</a:t>
            </a:fld>
            <a:endParaRPr lang="zh-TW" altLang="en-US"/>
          </a:p>
        </p:txBody>
      </p:sp>
    </p:spTree>
    <p:extLst>
      <p:ext uri="{BB962C8B-B14F-4D97-AF65-F5344CB8AC3E}">
        <p14:creationId xmlns:p14="http://schemas.microsoft.com/office/powerpoint/2010/main" val="1900837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Framework of Relations</a:t>
            </a:r>
            <a:endParaRPr lang="en-GB" b="1" u="sng" dirty="0" smtClean="0"/>
          </a:p>
        </p:txBody>
      </p:sp>
      <p:sp>
        <p:nvSpPr>
          <p:cNvPr id="3" name="副標題 2"/>
          <p:cNvSpPr>
            <a:spLocks noGrp="1"/>
          </p:cNvSpPr>
          <p:nvPr>
            <p:ph type="subTitle" idx="1"/>
          </p:nvPr>
        </p:nvSpPr>
        <p:spPr>
          <a:xfrm>
            <a:off x="755576" y="1484784"/>
            <a:ext cx="7674076" cy="4730298"/>
          </a:xfrm>
        </p:spPr>
        <p:txBody>
          <a:bodyPr>
            <a:normAutofit fontScale="62500" lnSpcReduction="20000"/>
          </a:bodyPr>
          <a:lstStyle/>
          <a:p>
            <a:pPr algn="just"/>
            <a:r>
              <a:rPr lang="en-GB" b="1" dirty="0" smtClean="0"/>
              <a:t>Relations between the following variables and the quality of the DRM need to be identified from the research:</a:t>
            </a:r>
          </a:p>
          <a:p>
            <a:pPr algn="just"/>
            <a:endParaRPr lang="en-GB" sz="1400" b="1" dirty="0" smtClean="0"/>
          </a:p>
          <a:p>
            <a:pPr algn="just"/>
            <a:r>
              <a:rPr lang="en-GB" sz="3100" u="sng" dirty="0" smtClean="0"/>
              <a:t>As related to </a:t>
            </a:r>
            <a:r>
              <a:rPr lang="en-GB" sz="3100" u="sng" dirty="0"/>
              <a:t>Consumer </a:t>
            </a:r>
            <a:r>
              <a:rPr lang="en-GB" sz="3100" u="sng" dirty="0" smtClean="0"/>
              <a:t>Characteristics:</a:t>
            </a:r>
            <a:endParaRPr lang="en-GB" sz="3100" u="sng" dirty="0"/>
          </a:p>
          <a:p>
            <a:pPr marL="457200" indent="-457200" algn="l">
              <a:buFont typeface="Arial" panose="020B0604020202020204" pitchFamily="34" charset="0"/>
              <a:buChar char="•"/>
            </a:pPr>
            <a:r>
              <a:rPr lang="en-GB" sz="3100" dirty="0" smtClean="0"/>
              <a:t>Age </a:t>
            </a:r>
          </a:p>
          <a:p>
            <a:pPr marL="457200" indent="-457200" algn="l">
              <a:buFont typeface="Arial" panose="020B0604020202020204" pitchFamily="34" charset="0"/>
              <a:buChar char="•"/>
            </a:pPr>
            <a:r>
              <a:rPr lang="en-GB" sz="3100" dirty="0" smtClean="0"/>
              <a:t>Gender </a:t>
            </a:r>
          </a:p>
          <a:p>
            <a:pPr marL="457200" indent="-457200" algn="l">
              <a:buFont typeface="Arial" panose="020B0604020202020204" pitchFamily="34" charset="0"/>
              <a:buChar char="•"/>
            </a:pPr>
            <a:r>
              <a:rPr lang="en-GB" sz="3100" dirty="0" smtClean="0"/>
              <a:t>Education </a:t>
            </a:r>
          </a:p>
          <a:p>
            <a:pPr marL="457200" indent="-457200" algn="l">
              <a:buFont typeface="Arial" panose="020B0604020202020204" pitchFamily="34" charset="0"/>
              <a:buChar char="•"/>
            </a:pPr>
            <a:r>
              <a:rPr lang="en-GB" sz="3100" dirty="0" smtClean="0"/>
              <a:t>Knowledge about Dispute Resolution Mechanisms</a:t>
            </a:r>
          </a:p>
          <a:p>
            <a:pPr marL="457200" indent="-457200" algn="l">
              <a:buFont typeface="Arial" panose="020B0604020202020204" pitchFamily="34" charset="0"/>
              <a:buChar char="•"/>
            </a:pPr>
            <a:r>
              <a:rPr lang="en-GB" sz="3100" dirty="0" smtClean="0"/>
              <a:t>Experience of Handling Financial Disputes</a:t>
            </a:r>
          </a:p>
          <a:p>
            <a:pPr marL="457200" indent="-457200" algn="l">
              <a:buFont typeface="Arial" panose="020B0604020202020204" pitchFamily="34" charset="0"/>
              <a:buChar char="•"/>
            </a:pPr>
            <a:endParaRPr lang="en-GB" sz="3100" dirty="0" smtClean="0"/>
          </a:p>
          <a:p>
            <a:pPr algn="l"/>
            <a:r>
              <a:rPr lang="en-GB" sz="3100" u="sng" dirty="0" smtClean="0"/>
              <a:t>As related to the Financial Disputes:</a:t>
            </a:r>
          </a:p>
          <a:p>
            <a:pPr marL="457200" indent="-457200" algn="l">
              <a:buFont typeface="Arial" panose="020B0604020202020204" pitchFamily="34" charset="0"/>
              <a:buChar char="•"/>
            </a:pPr>
            <a:r>
              <a:rPr lang="en-GB" sz="3100" dirty="0" smtClean="0"/>
              <a:t>Amount of Disputes</a:t>
            </a:r>
          </a:p>
          <a:p>
            <a:pPr marL="457200" indent="-457200" algn="l">
              <a:buFont typeface="Arial" panose="020B0604020202020204" pitchFamily="34" charset="0"/>
              <a:buChar char="•"/>
            </a:pPr>
            <a:r>
              <a:rPr lang="en-GB" sz="3100" dirty="0" smtClean="0"/>
              <a:t>Nature of Disputes</a:t>
            </a:r>
          </a:p>
          <a:p>
            <a:pPr algn="l"/>
            <a:endParaRPr lang="en-AU" sz="3100" u="sng" dirty="0" smtClean="0"/>
          </a:p>
          <a:p>
            <a:pPr algn="l"/>
            <a:r>
              <a:rPr lang="en-AU" sz="3100" u="sng" dirty="0"/>
              <a:t>Nature of various </a:t>
            </a:r>
            <a:r>
              <a:rPr lang="en-AU" sz="3100" u="sng" dirty="0" smtClean="0"/>
              <a:t>Complaints </a:t>
            </a:r>
            <a:r>
              <a:rPr lang="en-AU" sz="3100" u="sng" dirty="0"/>
              <a:t>about Financial Products and Services </a:t>
            </a:r>
            <a:endParaRPr lang="en-GB" sz="3100" u="sng"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26</a:t>
            </a:fld>
            <a:endParaRPr lang="zh-TW" altLang="en-US"/>
          </a:p>
        </p:txBody>
      </p:sp>
    </p:spTree>
    <p:extLst>
      <p:ext uri="{BB962C8B-B14F-4D97-AF65-F5344CB8AC3E}">
        <p14:creationId xmlns:p14="http://schemas.microsoft.com/office/powerpoint/2010/main" val="3488548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Research Method</a:t>
            </a:r>
          </a:p>
        </p:txBody>
      </p:sp>
      <p:sp>
        <p:nvSpPr>
          <p:cNvPr id="3" name="副標題 2"/>
          <p:cNvSpPr>
            <a:spLocks noGrp="1"/>
          </p:cNvSpPr>
          <p:nvPr>
            <p:ph type="subTitle" idx="1"/>
          </p:nvPr>
        </p:nvSpPr>
        <p:spPr>
          <a:xfrm>
            <a:off x="642910" y="1857364"/>
            <a:ext cx="7786742" cy="4357718"/>
          </a:xfrm>
        </p:spPr>
        <p:txBody>
          <a:bodyPr>
            <a:normAutofit/>
          </a:bodyPr>
          <a:lstStyle/>
          <a:p>
            <a:pPr algn="just"/>
            <a:r>
              <a:rPr lang="en-GB" sz="2800" dirty="0" smtClean="0"/>
              <a:t>A Survey by collecting data from Questionnaires which will be collected from the following </a:t>
            </a:r>
            <a:r>
              <a:rPr lang="en-GB" sz="2800" dirty="0" smtClean="0"/>
              <a:t>respondents:</a:t>
            </a:r>
          </a:p>
          <a:p>
            <a:pPr algn="just"/>
            <a:endParaRPr lang="en-GB" sz="900" dirty="0" smtClean="0"/>
          </a:p>
          <a:p>
            <a:pPr marL="441325" indent="-441325" algn="l">
              <a:buFont typeface="Calibri" pitchFamily="34" charset="0"/>
              <a:buChar char="-"/>
            </a:pPr>
            <a:r>
              <a:rPr lang="en-GB" sz="2800" dirty="0" smtClean="0"/>
              <a:t>Consumers </a:t>
            </a:r>
          </a:p>
          <a:p>
            <a:pPr marL="441325" indent="-441325" algn="l">
              <a:buFont typeface="Calibri" pitchFamily="34" charset="0"/>
              <a:buChar char="-"/>
            </a:pPr>
            <a:r>
              <a:rPr lang="en-GB" sz="2800" dirty="0" smtClean="0"/>
              <a:t>Financial Institutions </a:t>
            </a:r>
          </a:p>
          <a:p>
            <a:pPr marL="441325" indent="-441325" algn="l">
              <a:buFont typeface="Calibri" pitchFamily="34" charset="0"/>
              <a:buChar char="-"/>
            </a:pPr>
            <a:r>
              <a:rPr lang="en-GB" sz="2800" dirty="0" smtClean="0"/>
              <a:t>Mediators who have experience in resolving consumer financial disputes </a:t>
            </a:r>
            <a:r>
              <a:rPr lang="en-GB" sz="2800" dirty="0" smtClean="0"/>
              <a:t>by mediation and other DRMs</a:t>
            </a:r>
            <a:endParaRPr lang="en-GB" sz="28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27</a:t>
            </a:fld>
            <a:endParaRPr lang="zh-TW" altLang="en-US"/>
          </a:p>
        </p:txBody>
      </p:sp>
    </p:spTree>
    <p:extLst>
      <p:ext uri="{BB962C8B-B14F-4D97-AF65-F5344CB8AC3E}">
        <p14:creationId xmlns:p14="http://schemas.microsoft.com/office/powerpoint/2010/main" val="31324002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Research Method</a:t>
            </a:r>
          </a:p>
        </p:txBody>
      </p:sp>
      <p:sp>
        <p:nvSpPr>
          <p:cNvPr id="3" name="副標題 2"/>
          <p:cNvSpPr>
            <a:spLocks noGrp="1"/>
          </p:cNvSpPr>
          <p:nvPr>
            <p:ph type="subTitle" idx="1"/>
          </p:nvPr>
        </p:nvSpPr>
        <p:spPr>
          <a:xfrm>
            <a:off x="678629" y="1877192"/>
            <a:ext cx="7786742" cy="4357718"/>
          </a:xfrm>
        </p:spPr>
        <p:txBody>
          <a:bodyPr>
            <a:normAutofit fontScale="85000" lnSpcReduction="20000"/>
          </a:bodyPr>
          <a:lstStyle/>
          <a:p>
            <a:pPr algn="just"/>
            <a:r>
              <a:rPr lang="en-GB" dirty="0" smtClean="0"/>
              <a:t>Secondary Data related to resolving consumer </a:t>
            </a:r>
            <a:r>
              <a:rPr lang="en-GB" dirty="0" smtClean="0"/>
              <a:t>financial </a:t>
            </a:r>
            <a:r>
              <a:rPr lang="en-GB" dirty="0" smtClean="0"/>
              <a:t>disputes by various dispute resolution mechanisms as impacted by different variables will be collected from </a:t>
            </a:r>
            <a:r>
              <a:rPr lang="en-GB" dirty="0" smtClean="0"/>
              <a:t>reviewing the following literatures:</a:t>
            </a:r>
            <a:endParaRPr lang="en-GB" dirty="0" smtClean="0"/>
          </a:p>
          <a:p>
            <a:pPr algn="just"/>
            <a:endParaRPr lang="en-GB" sz="1200" dirty="0" smtClean="0"/>
          </a:p>
          <a:p>
            <a:pPr marL="457200" indent="-457200" algn="just">
              <a:buFont typeface="Arial" panose="020B0604020202020204" pitchFamily="34" charset="0"/>
              <a:buChar char="•"/>
            </a:pPr>
            <a:r>
              <a:rPr lang="en-GB" dirty="0" smtClean="0"/>
              <a:t>Journals,</a:t>
            </a:r>
          </a:p>
          <a:p>
            <a:pPr marL="457200" indent="-457200" algn="just">
              <a:buFont typeface="Arial" panose="020B0604020202020204" pitchFamily="34" charset="0"/>
              <a:buChar char="•"/>
            </a:pPr>
            <a:r>
              <a:rPr lang="en-GB" dirty="0" smtClean="0"/>
              <a:t>Articles,</a:t>
            </a:r>
          </a:p>
          <a:p>
            <a:pPr marL="457200" indent="-457200" algn="just">
              <a:buFont typeface="Arial" panose="020B0604020202020204" pitchFamily="34" charset="0"/>
              <a:buChar char="•"/>
            </a:pPr>
            <a:r>
              <a:rPr lang="en-GB" dirty="0" smtClean="0"/>
              <a:t>Case Reports,</a:t>
            </a:r>
          </a:p>
          <a:p>
            <a:pPr marL="457200" indent="-457200" algn="just">
              <a:buFont typeface="Arial" panose="020B0604020202020204" pitchFamily="34" charset="0"/>
              <a:buChar char="•"/>
            </a:pPr>
            <a:r>
              <a:rPr lang="en-GB" dirty="0" smtClean="0"/>
              <a:t>Reports from Government or Public Bodies, i.e. FDRC, HKMA, SFC, etc.</a:t>
            </a:r>
          </a:p>
          <a:p>
            <a:pPr marL="457200" indent="-457200" algn="just">
              <a:buFont typeface="Arial" panose="020B0604020202020204" pitchFamily="34" charset="0"/>
              <a:buChar char="•"/>
            </a:pPr>
            <a:r>
              <a:rPr lang="en-GB" dirty="0" smtClean="0"/>
              <a:t>News Clippings.</a:t>
            </a:r>
          </a:p>
          <a:p>
            <a:pPr algn="just"/>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28</a:t>
            </a:fld>
            <a:endParaRPr lang="zh-TW"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Sampling</a:t>
            </a:r>
          </a:p>
        </p:txBody>
      </p:sp>
      <p:sp>
        <p:nvSpPr>
          <p:cNvPr id="3" name="副標題 2"/>
          <p:cNvSpPr>
            <a:spLocks noGrp="1"/>
          </p:cNvSpPr>
          <p:nvPr>
            <p:ph type="subTitle" idx="1"/>
          </p:nvPr>
        </p:nvSpPr>
        <p:spPr>
          <a:xfrm>
            <a:off x="642910" y="1755754"/>
            <a:ext cx="7786742" cy="4459328"/>
          </a:xfrm>
        </p:spPr>
        <p:txBody>
          <a:bodyPr>
            <a:normAutofit/>
          </a:bodyPr>
          <a:lstStyle/>
          <a:p>
            <a:pPr algn="just"/>
            <a:r>
              <a:rPr lang="en-GB" sz="2800" dirty="0" smtClean="0"/>
              <a:t>Samples will be collected from the following </a:t>
            </a:r>
            <a:r>
              <a:rPr lang="en-GB" sz="2800" dirty="0" smtClean="0"/>
              <a:t>respondents</a:t>
            </a:r>
            <a:r>
              <a:rPr lang="en-GB" sz="2800" dirty="0" smtClean="0"/>
              <a:t>:</a:t>
            </a:r>
          </a:p>
          <a:p>
            <a:pPr marL="441325" indent="-441325" algn="l">
              <a:buFont typeface="Calibri" pitchFamily="34" charset="0"/>
              <a:buChar char="-"/>
            </a:pPr>
            <a:r>
              <a:rPr lang="en-GB" sz="2800" dirty="0" smtClean="0"/>
              <a:t>Consumers </a:t>
            </a:r>
          </a:p>
          <a:p>
            <a:pPr marL="441325" indent="-441325" algn="l">
              <a:buFont typeface="Calibri" pitchFamily="34" charset="0"/>
              <a:buChar char="-"/>
            </a:pPr>
            <a:r>
              <a:rPr lang="en-GB" sz="2800" dirty="0" smtClean="0"/>
              <a:t>Financial Institutions </a:t>
            </a:r>
          </a:p>
          <a:p>
            <a:pPr marL="441325" indent="-441325" algn="l">
              <a:buFont typeface="Calibri" pitchFamily="34" charset="0"/>
              <a:buChar char="-"/>
            </a:pPr>
            <a:r>
              <a:rPr lang="en-GB" sz="2800" dirty="0" smtClean="0"/>
              <a:t>Mediators who have experience in resolving consumer financial disputes </a:t>
            </a:r>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29</a:t>
            </a:fld>
            <a:endParaRPr lang="zh-TW" altLang="en-US"/>
          </a:p>
        </p:txBody>
      </p:sp>
    </p:spTree>
    <p:extLst>
      <p:ext uri="{BB962C8B-B14F-4D97-AF65-F5344CB8AC3E}">
        <p14:creationId xmlns:p14="http://schemas.microsoft.com/office/powerpoint/2010/main" val="36554962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u="sng" dirty="0" smtClean="0"/>
              <a:t>Sampling</a:t>
            </a:r>
          </a:p>
        </p:txBody>
      </p:sp>
      <p:sp>
        <p:nvSpPr>
          <p:cNvPr id="3" name="副標題 2"/>
          <p:cNvSpPr>
            <a:spLocks noGrp="1"/>
          </p:cNvSpPr>
          <p:nvPr>
            <p:ph type="subTitle" idx="1"/>
          </p:nvPr>
        </p:nvSpPr>
        <p:spPr>
          <a:xfrm>
            <a:off x="642910" y="1556792"/>
            <a:ext cx="7786742" cy="4658290"/>
          </a:xfrm>
        </p:spPr>
        <p:txBody>
          <a:bodyPr>
            <a:normAutofit fontScale="77500" lnSpcReduction="20000"/>
          </a:bodyPr>
          <a:lstStyle/>
          <a:p>
            <a:pPr marL="441325" indent="-441325" algn="just"/>
            <a:r>
              <a:rPr lang="en-GB" sz="3100" b="1" dirty="0" smtClean="0"/>
              <a:t>Consumers</a:t>
            </a:r>
            <a:r>
              <a:rPr lang="en-GB" sz="3100" dirty="0" smtClean="0"/>
              <a:t>: By snowball </a:t>
            </a:r>
            <a:r>
              <a:rPr lang="en-GB" sz="3100" dirty="0" smtClean="0"/>
              <a:t>sampling. With limited resources on time and money, there </a:t>
            </a:r>
            <a:r>
              <a:rPr lang="en-GB" sz="3100" dirty="0" smtClean="0"/>
              <a:t>will be 200 consumers who </a:t>
            </a:r>
            <a:r>
              <a:rPr lang="en-GB" sz="3100" dirty="0" smtClean="0"/>
              <a:t>have </a:t>
            </a:r>
            <a:r>
              <a:rPr lang="en-GB" sz="3100" dirty="0" smtClean="0"/>
              <a:t>social demography, in terms of age and gender, </a:t>
            </a:r>
            <a:r>
              <a:rPr lang="en-GB" sz="3100" dirty="0" smtClean="0"/>
              <a:t>similar </a:t>
            </a:r>
            <a:r>
              <a:rPr lang="en-GB" sz="3100" dirty="0" smtClean="0"/>
              <a:t>to the population of Hong Kong as indicated in data collected by the Census and Statistic Department of Hong Kong on 31 March 2020.</a:t>
            </a:r>
          </a:p>
          <a:p>
            <a:pPr marL="441325" indent="-441325" algn="just"/>
            <a:endParaRPr lang="en-GB" sz="1400" dirty="0" smtClean="0"/>
          </a:p>
          <a:p>
            <a:pPr marL="441325" indent="-441325" algn="just"/>
            <a:r>
              <a:rPr lang="en-AU" sz="3100" b="1" dirty="0"/>
              <a:t>Financial </a:t>
            </a:r>
            <a:r>
              <a:rPr lang="en-AU" sz="3100" b="1" dirty="0" smtClean="0"/>
              <a:t>Institutions</a:t>
            </a:r>
            <a:r>
              <a:rPr lang="en-AU" sz="3100" dirty="0" smtClean="0"/>
              <a:t>: Financial </a:t>
            </a:r>
            <a:r>
              <a:rPr lang="en-AU" sz="3100" dirty="0"/>
              <a:t>Institutions included on the list of “HKMA  List of Banks’ Contact Persons for Handling </a:t>
            </a:r>
            <a:r>
              <a:rPr lang="en-AU" sz="3100" dirty="0" smtClean="0"/>
              <a:t>Customer </a:t>
            </a:r>
            <a:r>
              <a:rPr lang="en-AU" sz="3100" dirty="0"/>
              <a:t>Complaints” as updated on 10 July 2020* </a:t>
            </a:r>
            <a:endParaRPr lang="en-AU" sz="3100" dirty="0" smtClean="0"/>
          </a:p>
          <a:p>
            <a:pPr marL="441325" indent="-441325" algn="just"/>
            <a:endParaRPr lang="en-AU" sz="1300" dirty="0"/>
          </a:p>
          <a:p>
            <a:pPr marL="441325" indent="-441325" algn="just"/>
            <a:r>
              <a:rPr lang="en-AU" sz="3100" b="1" dirty="0" smtClean="0"/>
              <a:t>Mediators</a:t>
            </a:r>
            <a:r>
              <a:rPr lang="en-AU" sz="3100" dirty="0" smtClean="0"/>
              <a:t>: Accredited </a:t>
            </a:r>
            <a:r>
              <a:rPr lang="en-AU" sz="3100" dirty="0"/>
              <a:t>Mediators </a:t>
            </a:r>
            <a:r>
              <a:rPr lang="en-AU" sz="3100" dirty="0" smtClean="0"/>
              <a:t>included on the FDRC </a:t>
            </a:r>
            <a:r>
              <a:rPr lang="en-AU" sz="3100" dirty="0"/>
              <a:t>List of Mediators and Arbitrators </a:t>
            </a:r>
            <a:r>
              <a:rPr lang="en-AU" sz="3100" dirty="0" smtClean="0"/>
              <a:t>at the </a:t>
            </a:r>
            <a:r>
              <a:rPr lang="en-AU" sz="3100" dirty="0"/>
              <a:t>end of 2019</a:t>
            </a:r>
            <a:r>
              <a:rPr lang="en-AU" sz="3100" dirty="0" smtClean="0"/>
              <a:t>.</a:t>
            </a:r>
          </a:p>
          <a:p>
            <a:pPr marL="441325" indent="-441325" algn="l"/>
            <a:endParaRPr lang="en-AU" sz="1400" dirty="0"/>
          </a:p>
          <a:p>
            <a:pPr marL="441325" indent="-441325" algn="l"/>
            <a:r>
              <a:rPr lang="en-AU" sz="2100" dirty="0"/>
              <a:t>*https://www.hkma.gov.hk/eng/smart-consumers/complaints/complaints-about-banks/</a:t>
            </a:r>
          </a:p>
          <a:p>
            <a:pPr marL="441325" indent="-441325" algn="l"/>
            <a:endParaRPr lang="en-GB" dirty="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30</a:t>
            </a:fld>
            <a:endParaRPr lang="zh-TW"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Measures</a:t>
            </a:r>
          </a:p>
        </p:txBody>
      </p:sp>
      <p:sp>
        <p:nvSpPr>
          <p:cNvPr id="3" name="副標題 2"/>
          <p:cNvSpPr>
            <a:spLocks noGrp="1"/>
          </p:cNvSpPr>
          <p:nvPr>
            <p:ph type="subTitle" idx="1"/>
          </p:nvPr>
        </p:nvSpPr>
        <p:spPr>
          <a:xfrm>
            <a:off x="930420" y="1628800"/>
            <a:ext cx="7786742" cy="4357718"/>
          </a:xfrm>
        </p:spPr>
        <p:txBody>
          <a:bodyPr>
            <a:normAutofit fontScale="62500" lnSpcReduction="20000"/>
          </a:bodyPr>
          <a:lstStyle/>
          <a:p>
            <a:pPr marL="457200" indent="-457200" algn="l">
              <a:buFont typeface="Arial" panose="020B0604020202020204" pitchFamily="34" charset="0"/>
              <a:buChar char="•"/>
            </a:pPr>
            <a:r>
              <a:rPr lang="en-GB" dirty="0"/>
              <a:t>Fairness and </a:t>
            </a:r>
            <a:r>
              <a:rPr lang="en-GB" dirty="0" smtClean="0"/>
              <a:t>justices: Level of fairness felt by the parties</a:t>
            </a:r>
            <a:endParaRPr lang="en-GB" dirty="0"/>
          </a:p>
          <a:p>
            <a:pPr marL="457200" indent="-457200" algn="l">
              <a:buFont typeface="Arial" panose="020B0604020202020204" pitchFamily="34" charset="0"/>
              <a:buChar char="•"/>
            </a:pPr>
            <a:r>
              <a:rPr lang="en-GB" dirty="0"/>
              <a:t>Cost Effective: </a:t>
            </a:r>
            <a:r>
              <a:rPr lang="en-GB" dirty="0" smtClean="0"/>
              <a:t>Amount of money ($) required in the DRM process</a:t>
            </a:r>
            <a:endParaRPr lang="en-GB" dirty="0"/>
          </a:p>
          <a:p>
            <a:pPr marL="457200" indent="-457200" algn="l">
              <a:buFont typeface="Arial" panose="020B0604020202020204" pitchFamily="34" charset="0"/>
              <a:buChar char="•"/>
            </a:pPr>
            <a:r>
              <a:rPr lang="en-GB" dirty="0"/>
              <a:t>Quick and Efficient: </a:t>
            </a:r>
            <a:r>
              <a:rPr lang="en-GB" dirty="0" smtClean="0"/>
              <a:t>Time (Days) required to resolve the DRM process</a:t>
            </a:r>
            <a:endParaRPr lang="en-GB" dirty="0"/>
          </a:p>
          <a:p>
            <a:pPr marL="457200" indent="-457200" algn="l">
              <a:buFont typeface="Arial" panose="020B0604020202020204" pitchFamily="34" charset="0"/>
              <a:buChar char="•"/>
            </a:pPr>
            <a:r>
              <a:rPr lang="en-AU" dirty="0"/>
              <a:t>Neutral Forum in International / Cross-border Disputes: </a:t>
            </a:r>
            <a:r>
              <a:rPr lang="en-AU" dirty="0" smtClean="0"/>
              <a:t>Applicability of the process to resolve International Disputes</a:t>
            </a:r>
            <a:endParaRPr lang="en-AU" dirty="0"/>
          </a:p>
          <a:p>
            <a:pPr marL="457200" indent="-457200" algn="l">
              <a:buFont typeface="Arial" panose="020B0604020202020204" pitchFamily="34" charset="0"/>
              <a:buChar char="•"/>
            </a:pPr>
            <a:r>
              <a:rPr lang="en-AU" dirty="0"/>
              <a:t>Selected Expert </a:t>
            </a:r>
            <a:r>
              <a:rPr lang="en-AU" dirty="0" smtClean="0"/>
              <a:t>Third Party Neutral: </a:t>
            </a:r>
            <a:r>
              <a:rPr lang="en-AU" dirty="0" smtClean="0"/>
              <a:t>Possibility </a:t>
            </a:r>
            <a:r>
              <a:rPr lang="en-AU" dirty="0"/>
              <a:t>to select Expert </a:t>
            </a:r>
            <a:r>
              <a:rPr lang="en-AU" dirty="0"/>
              <a:t>Third Party Neutral </a:t>
            </a:r>
            <a:r>
              <a:rPr lang="en-AU" dirty="0" smtClean="0"/>
              <a:t>in the DRM process</a:t>
            </a:r>
            <a:endParaRPr lang="en-AU" dirty="0"/>
          </a:p>
          <a:p>
            <a:pPr marL="457200" indent="-457200" algn="l">
              <a:buFont typeface="Arial" panose="020B0604020202020204" pitchFamily="34" charset="0"/>
              <a:buChar char="•"/>
            </a:pPr>
            <a:r>
              <a:rPr lang="en-AU" dirty="0"/>
              <a:t>Consensual and Flexible Procedure: </a:t>
            </a:r>
            <a:r>
              <a:rPr lang="en-AU" dirty="0" smtClean="0"/>
              <a:t>Applicability of consensual </a:t>
            </a:r>
            <a:r>
              <a:rPr lang="en-AU" dirty="0"/>
              <a:t>and flexible procedure </a:t>
            </a:r>
            <a:r>
              <a:rPr lang="en-AU" dirty="0" smtClean="0"/>
              <a:t>in the DRM process</a:t>
            </a:r>
            <a:endParaRPr lang="en-AU" dirty="0"/>
          </a:p>
          <a:p>
            <a:pPr marL="457200" indent="-457200" algn="l">
              <a:buFont typeface="Arial" panose="020B0604020202020204" pitchFamily="34" charset="0"/>
              <a:buChar char="•"/>
            </a:pPr>
            <a:r>
              <a:rPr lang="en-AU" dirty="0"/>
              <a:t>Confidentiality and Privacy: </a:t>
            </a:r>
            <a:r>
              <a:rPr lang="en-AU" dirty="0" smtClean="0"/>
              <a:t>The number of third party has knowledge about the DRM process and/or its result</a:t>
            </a:r>
            <a:endParaRPr lang="en-AU" dirty="0"/>
          </a:p>
          <a:p>
            <a:pPr marL="457200" indent="-457200" algn="l">
              <a:buFont typeface="Arial" panose="020B0604020202020204" pitchFamily="34" charset="0"/>
              <a:buChar char="•"/>
            </a:pPr>
            <a:r>
              <a:rPr lang="en-AU" dirty="0"/>
              <a:t>Finality: </a:t>
            </a:r>
            <a:r>
              <a:rPr lang="en-AU" dirty="0" smtClean="0"/>
              <a:t>Is the result of the DRM process Appealable</a:t>
            </a:r>
            <a:endParaRPr lang="en-AU" dirty="0"/>
          </a:p>
          <a:p>
            <a:pPr marL="457200" indent="-457200" algn="l">
              <a:buFont typeface="Arial" panose="020B0604020202020204" pitchFamily="34" charset="0"/>
              <a:buChar char="•"/>
            </a:pPr>
            <a:r>
              <a:rPr lang="en-AU" dirty="0"/>
              <a:t>Enforceability in International / Cross-border Dispute: </a:t>
            </a:r>
            <a:r>
              <a:rPr lang="en-AU" dirty="0" smtClean="0"/>
              <a:t>Can the result be enforceable in other countries, if so, the number of country that the result can be enforceable </a:t>
            </a:r>
            <a:endParaRPr lang="en-AU" dirty="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31</a:t>
            </a:fld>
            <a:endParaRPr lang="zh-TW"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Measures</a:t>
            </a:r>
          </a:p>
        </p:txBody>
      </p:sp>
      <p:sp>
        <p:nvSpPr>
          <p:cNvPr id="3" name="副標題 2"/>
          <p:cNvSpPr>
            <a:spLocks noGrp="1"/>
          </p:cNvSpPr>
          <p:nvPr>
            <p:ph type="subTitle" idx="1"/>
          </p:nvPr>
        </p:nvSpPr>
        <p:spPr>
          <a:xfrm>
            <a:off x="930420" y="1628800"/>
            <a:ext cx="7786742" cy="4357718"/>
          </a:xfrm>
        </p:spPr>
        <p:txBody>
          <a:bodyPr>
            <a:normAutofit lnSpcReduction="10000"/>
          </a:bodyPr>
          <a:lstStyle/>
          <a:p>
            <a:pPr marL="457200" indent="-457200" algn="l">
              <a:buFont typeface="Arial" panose="020B0604020202020204" pitchFamily="34" charset="0"/>
              <a:buChar char="•"/>
            </a:pPr>
            <a:r>
              <a:rPr lang="en-AU" dirty="0"/>
              <a:t>A 5-point Likert scale will be set for the questionnaires to collect answers from the variables</a:t>
            </a:r>
            <a:r>
              <a:rPr lang="en-AU" dirty="0" smtClean="0"/>
              <a:t>.</a:t>
            </a:r>
          </a:p>
          <a:p>
            <a:pPr marL="457200" indent="-457200" algn="l">
              <a:buFont typeface="Arial" panose="020B0604020202020204" pitchFamily="34" charset="0"/>
              <a:buChar char="•"/>
            </a:pPr>
            <a:r>
              <a:rPr lang="en-AU" dirty="0" smtClean="0"/>
              <a:t>In general, Ordinal scale will be used to measure most of the variables and Nominal scale will be used to measure the ranking for the preference of the various DRM from </a:t>
            </a:r>
            <a:r>
              <a:rPr lang="en-AU" dirty="0" smtClean="0"/>
              <a:t>Consumers, Financial Institutions and Accredited </a:t>
            </a:r>
            <a:r>
              <a:rPr lang="en-AU" dirty="0" smtClean="0"/>
              <a:t>Mediators.</a:t>
            </a:r>
          </a:p>
          <a:p>
            <a:pPr algn="l"/>
            <a:endParaRPr lang="en-AU" dirty="0"/>
          </a:p>
          <a:p>
            <a:pPr marL="457200" indent="-457200" algn="l">
              <a:buFont typeface="Arial" panose="020B0604020202020204" pitchFamily="34" charset="0"/>
              <a:buChar char="•"/>
            </a:pPr>
            <a:endParaRPr lang="en-AU" dirty="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32</a:t>
            </a:fld>
            <a:endParaRPr lang="zh-TW" altLang="en-US"/>
          </a:p>
        </p:txBody>
      </p:sp>
    </p:spTree>
    <p:extLst>
      <p:ext uri="{BB962C8B-B14F-4D97-AF65-F5344CB8AC3E}">
        <p14:creationId xmlns:p14="http://schemas.microsoft.com/office/powerpoint/2010/main" val="3305869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827584" y="44625"/>
            <a:ext cx="7587726" cy="1584176"/>
          </a:xfrm>
        </p:spPr>
        <p:txBody>
          <a:bodyPr/>
          <a:lstStyle/>
          <a:p>
            <a:r>
              <a:rPr lang="en-AU" b="1" u="sng" dirty="0"/>
              <a:t>Proposed Data Collection and Processing</a:t>
            </a:r>
          </a:p>
        </p:txBody>
      </p:sp>
      <p:sp>
        <p:nvSpPr>
          <p:cNvPr id="3" name="副標題 2"/>
          <p:cNvSpPr>
            <a:spLocks noGrp="1"/>
          </p:cNvSpPr>
          <p:nvPr>
            <p:ph type="subTitle" idx="1"/>
          </p:nvPr>
        </p:nvSpPr>
        <p:spPr>
          <a:xfrm>
            <a:off x="642910" y="1857364"/>
            <a:ext cx="7786742" cy="4498986"/>
          </a:xfrm>
        </p:spPr>
        <p:txBody>
          <a:bodyPr>
            <a:normAutofit fontScale="77500" lnSpcReduction="20000"/>
          </a:bodyPr>
          <a:lstStyle/>
          <a:p>
            <a:pPr algn="l"/>
            <a:r>
              <a:rPr lang="en-GB" sz="2800" dirty="0" smtClean="0"/>
              <a:t>Questionnaires </a:t>
            </a:r>
            <a:r>
              <a:rPr lang="en-GB" sz="2800" dirty="0" smtClean="0"/>
              <a:t>will be collected from the following samples:</a:t>
            </a:r>
          </a:p>
          <a:p>
            <a:pPr marL="441325" indent="-441325" algn="l">
              <a:buFont typeface="Calibri" pitchFamily="34" charset="0"/>
              <a:buChar char="-"/>
            </a:pPr>
            <a:r>
              <a:rPr lang="en-GB" sz="2800" b="1" dirty="0" smtClean="0"/>
              <a:t>Customers</a:t>
            </a:r>
            <a:r>
              <a:rPr lang="en-GB" sz="2800" dirty="0" smtClean="0"/>
              <a:t>: </a:t>
            </a:r>
            <a:r>
              <a:rPr lang="en-AU" sz="2800" dirty="0"/>
              <a:t>Data from </a:t>
            </a:r>
            <a:r>
              <a:rPr lang="en-AU" sz="2800" dirty="0" smtClean="0"/>
              <a:t>Consumers* </a:t>
            </a:r>
            <a:r>
              <a:rPr lang="en-AU" sz="2800" dirty="0"/>
              <a:t>will be collected by Questionnaires through “snowball sampling” method</a:t>
            </a:r>
            <a:r>
              <a:rPr lang="en-AU" sz="2800" dirty="0" smtClean="0"/>
              <a:t>.</a:t>
            </a:r>
            <a:endParaRPr lang="en-GB" sz="2800" dirty="0" smtClean="0"/>
          </a:p>
          <a:p>
            <a:pPr marL="441325" indent="-441325" algn="l">
              <a:buFont typeface="Calibri" pitchFamily="34" charset="0"/>
              <a:buChar char="-"/>
            </a:pPr>
            <a:r>
              <a:rPr lang="en-GB" sz="2800" b="1" dirty="0" smtClean="0"/>
              <a:t>Financial Institutions</a:t>
            </a:r>
            <a:r>
              <a:rPr lang="en-GB" sz="2800" dirty="0" smtClean="0"/>
              <a:t>: </a:t>
            </a:r>
            <a:r>
              <a:rPr lang="en-AU" sz="2800" dirty="0"/>
              <a:t>Questionnaires will be send </a:t>
            </a:r>
            <a:r>
              <a:rPr lang="en-AU" sz="2800" dirty="0" smtClean="0"/>
              <a:t>to </a:t>
            </a:r>
            <a:r>
              <a:rPr lang="en-AU" sz="2800" dirty="0"/>
              <a:t>Financial Institutions in according to the “HKMA  List of Banks’ Contact Persons for Handling Customer Complaints” as updated on 10 July 2020 (A total of about 200 Contacts need to be send out by mail or email)</a:t>
            </a:r>
          </a:p>
          <a:p>
            <a:pPr marL="441325" indent="-441325" algn="l">
              <a:buFont typeface="Calibri" pitchFamily="34" charset="0"/>
              <a:buChar char="-"/>
            </a:pPr>
            <a:r>
              <a:rPr lang="en-GB" sz="2800" b="1" dirty="0" smtClean="0"/>
              <a:t>Mediators</a:t>
            </a:r>
            <a:r>
              <a:rPr lang="en-GB" sz="2800" dirty="0" smtClean="0"/>
              <a:t>: </a:t>
            </a:r>
            <a:r>
              <a:rPr lang="en-AU" sz="2800" dirty="0"/>
              <a:t>Questionnaires will be send to Accredited Mediators </a:t>
            </a:r>
            <a:r>
              <a:rPr lang="en-AU" sz="2800" dirty="0" smtClean="0"/>
              <a:t>in </a:t>
            </a:r>
            <a:r>
              <a:rPr lang="en-AU" sz="2800" dirty="0"/>
              <a:t>according to the FDRC List of Mediators and Arbitrators in end of 2019 (A total of about 55 Mediators and Arbitrators  need to be send out by mail or email</a:t>
            </a:r>
            <a:r>
              <a:rPr lang="en-AU" sz="2800" dirty="0" smtClean="0"/>
              <a:t>.</a:t>
            </a:r>
          </a:p>
          <a:p>
            <a:pPr marL="441325" indent="-441325" algn="l">
              <a:buFont typeface="Calibri" pitchFamily="34" charset="0"/>
              <a:buChar char="-"/>
            </a:pPr>
            <a:r>
              <a:rPr lang="en-AU" sz="2800" dirty="0" smtClean="0"/>
              <a:t>Depending on the response from the above respondents, interviews may be conduced with selected respondents if appropriate.</a:t>
            </a:r>
            <a:endParaRPr lang="en-AU" sz="2800" dirty="0" smtClean="0"/>
          </a:p>
          <a:p>
            <a:pPr algn="l"/>
            <a:endParaRPr lang="en-AU" sz="2800" dirty="0" smtClean="0"/>
          </a:p>
          <a:p>
            <a:pPr algn="l"/>
            <a:endParaRPr lang="en-AU" sz="2800" dirty="0"/>
          </a:p>
          <a:p>
            <a:pPr marL="441325" indent="-441325" algn="l">
              <a:buFont typeface="Calibri" pitchFamily="34" charset="0"/>
              <a:buChar char="-"/>
            </a:pPr>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33</a:t>
            </a:fld>
            <a:endParaRPr lang="zh-TW" altLang="en-US"/>
          </a:p>
        </p:txBody>
      </p:sp>
    </p:spTree>
    <p:extLst>
      <p:ext uri="{BB962C8B-B14F-4D97-AF65-F5344CB8AC3E}">
        <p14:creationId xmlns:p14="http://schemas.microsoft.com/office/powerpoint/2010/main" val="3004971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smtClean="0"/>
              <a:t>Data Analyses to be Used</a:t>
            </a:r>
            <a:endParaRPr lang="en-AU" b="1" u="sng" dirty="0"/>
          </a:p>
        </p:txBody>
      </p:sp>
      <p:sp>
        <p:nvSpPr>
          <p:cNvPr id="3" name="副標題 2"/>
          <p:cNvSpPr>
            <a:spLocks noGrp="1"/>
          </p:cNvSpPr>
          <p:nvPr>
            <p:ph type="subTitle" idx="1"/>
          </p:nvPr>
        </p:nvSpPr>
        <p:spPr>
          <a:xfrm>
            <a:off x="642910" y="1643050"/>
            <a:ext cx="7858180" cy="4786346"/>
          </a:xfrm>
        </p:spPr>
        <p:txBody>
          <a:bodyPr>
            <a:normAutofit fontScale="77500" lnSpcReduction="20000"/>
          </a:bodyPr>
          <a:lstStyle/>
          <a:p>
            <a:pPr marL="441325" indent="-441325" algn="just">
              <a:buFont typeface="Calibri" pitchFamily="34" charset="0"/>
              <a:buChar char="-"/>
            </a:pPr>
            <a:r>
              <a:rPr lang="en-GB" dirty="0" smtClean="0"/>
              <a:t>Firstly, the frequency distribution of the individual variables responded by the sample </a:t>
            </a:r>
            <a:r>
              <a:rPr lang="en-GB" dirty="0" smtClean="0"/>
              <a:t>will be compiled and examined.</a:t>
            </a:r>
            <a:endParaRPr lang="en-GB" dirty="0" smtClean="0"/>
          </a:p>
          <a:p>
            <a:pPr marL="441325" indent="-441325" algn="just">
              <a:buFont typeface="Calibri" pitchFamily="34" charset="0"/>
              <a:buChar char="-"/>
            </a:pPr>
            <a:r>
              <a:rPr lang="en-GB" dirty="0" smtClean="0"/>
              <a:t>Secondly, the </a:t>
            </a:r>
            <a:r>
              <a:rPr lang="en-GB" dirty="0" smtClean="0"/>
              <a:t>respondents’ </a:t>
            </a:r>
            <a:r>
              <a:rPr lang="en-GB" dirty="0" smtClean="0"/>
              <a:t>preference and priority </a:t>
            </a:r>
            <a:r>
              <a:rPr lang="en-GB" dirty="0" smtClean="0"/>
              <a:t>to each variable, </a:t>
            </a:r>
            <a:r>
              <a:rPr lang="en-GB" dirty="0" err="1" smtClean="0"/>
              <a:t>i.e</a:t>
            </a:r>
            <a:r>
              <a:rPr lang="en-GB" dirty="0" smtClean="0"/>
              <a:t>, how is certain age group with </a:t>
            </a:r>
            <a:r>
              <a:rPr lang="en-GB" dirty="0" smtClean="0"/>
              <a:t>a particular gender </a:t>
            </a:r>
            <a:r>
              <a:rPr lang="en-GB" dirty="0" smtClean="0"/>
              <a:t>will rank </a:t>
            </a:r>
            <a:r>
              <a:rPr lang="en-GB" dirty="0" smtClean="0"/>
              <a:t>their </a:t>
            </a:r>
            <a:r>
              <a:rPr lang="en-GB" dirty="0" smtClean="0"/>
              <a:t>preference of the </a:t>
            </a:r>
            <a:r>
              <a:rPr lang="en-GB" dirty="0" smtClean="0"/>
              <a:t>variables, </a:t>
            </a:r>
            <a:r>
              <a:rPr lang="en-GB" dirty="0" smtClean="0"/>
              <a:t>will be reviewed and examined.</a:t>
            </a:r>
          </a:p>
          <a:p>
            <a:pPr marL="441325" indent="-441325" algn="just">
              <a:buFont typeface="Calibri" pitchFamily="34" charset="0"/>
              <a:buChar char="-"/>
            </a:pPr>
            <a:r>
              <a:rPr lang="en-GB" dirty="0" smtClean="0"/>
              <a:t>The result of the above will be presented in a cross tabulation manner</a:t>
            </a:r>
          </a:p>
          <a:p>
            <a:pPr marL="441325" indent="-441325" algn="just">
              <a:buFont typeface="Calibri" pitchFamily="34" charset="0"/>
              <a:buChar char="-"/>
            </a:pPr>
            <a:r>
              <a:rPr lang="en-GB" dirty="0" smtClean="0"/>
              <a:t>Chi-square statistic will be applied to test the statistical significance and strength of association of cross-tabulated </a:t>
            </a:r>
            <a:r>
              <a:rPr lang="en-GB" dirty="0" smtClean="0"/>
              <a:t>variables.</a:t>
            </a:r>
            <a:endParaRPr lang="en-GB" dirty="0" smtClean="0"/>
          </a:p>
          <a:p>
            <a:pPr marL="441325" indent="-441325" algn="just">
              <a:buFont typeface="Calibri" pitchFamily="34" charset="0"/>
              <a:buChar char="-"/>
            </a:pPr>
            <a:r>
              <a:rPr lang="en-GB" dirty="0" smtClean="0"/>
              <a:t>Then the null hypothesis will be tested for rejection or </a:t>
            </a:r>
            <a:r>
              <a:rPr lang="en-GB" dirty="0" smtClean="0"/>
              <a:t>not.</a:t>
            </a:r>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34</a:t>
            </a:fld>
            <a:endParaRPr lang="zh-TW" altLang="en-US"/>
          </a:p>
        </p:txBody>
      </p:sp>
    </p:spTree>
    <p:extLst>
      <p:ext uri="{BB962C8B-B14F-4D97-AF65-F5344CB8AC3E}">
        <p14:creationId xmlns:p14="http://schemas.microsoft.com/office/powerpoint/2010/main" val="3004971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Expected Findings and Recommendations</a:t>
            </a:r>
            <a:endParaRPr lang="en-GB" b="1" u="sng" dirty="0" smtClean="0"/>
          </a:p>
        </p:txBody>
      </p:sp>
      <p:sp>
        <p:nvSpPr>
          <p:cNvPr id="3" name="副標題 2"/>
          <p:cNvSpPr>
            <a:spLocks noGrp="1"/>
          </p:cNvSpPr>
          <p:nvPr>
            <p:ph type="subTitle" idx="1"/>
          </p:nvPr>
        </p:nvSpPr>
        <p:spPr>
          <a:xfrm>
            <a:off x="642910" y="1857364"/>
            <a:ext cx="7786742" cy="4357718"/>
          </a:xfrm>
        </p:spPr>
        <p:txBody>
          <a:bodyPr>
            <a:normAutofit fontScale="70000" lnSpcReduction="20000"/>
          </a:bodyPr>
          <a:lstStyle/>
          <a:p>
            <a:pPr algn="l"/>
            <a:r>
              <a:rPr lang="en-GB" sz="2800" u="sng" dirty="0" smtClean="0"/>
              <a:t>Expected Findings:</a:t>
            </a:r>
          </a:p>
          <a:p>
            <a:pPr marL="457200" indent="-457200" algn="l">
              <a:buFont typeface="Arial" panose="020B0604020202020204" pitchFamily="34" charset="0"/>
              <a:buChar char="•"/>
            </a:pPr>
            <a:r>
              <a:rPr lang="en-GB" sz="2800" dirty="0" smtClean="0"/>
              <a:t>What are the special Characteristic of Consumer Financial Disputes</a:t>
            </a:r>
          </a:p>
          <a:p>
            <a:pPr marL="457200" indent="-457200" algn="l">
              <a:buFont typeface="Arial" panose="020B0604020202020204" pitchFamily="34" charset="0"/>
              <a:buChar char="•"/>
            </a:pPr>
            <a:r>
              <a:rPr lang="en-GB" sz="2800" dirty="0" smtClean="0"/>
              <a:t>What are the special Characteristic of Consumers in </a:t>
            </a:r>
            <a:r>
              <a:rPr lang="en-GB" sz="2800" dirty="0" smtClean="0"/>
              <a:t>relation </a:t>
            </a:r>
            <a:r>
              <a:rPr lang="en-GB" sz="2800" dirty="0" smtClean="0"/>
              <a:t>to different variables</a:t>
            </a:r>
          </a:p>
          <a:p>
            <a:pPr marL="457200" indent="-457200" algn="l">
              <a:buFont typeface="Arial" panose="020B0604020202020204" pitchFamily="34" charset="0"/>
              <a:buChar char="•"/>
            </a:pPr>
            <a:r>
              <a:rPr lang="en-GB" sz="2800" dirty="0" smtClean="0"/>
              <a:t>The pros and cons of various Dispute Resolution Mechanisms</a:t>
            </a:r>
          </a:p>
          <a:p>
            <a:pPr marL="457200" indent="-457200" algn="l">
              <a:buFont typeface="Arial" panose="020B0604020202020204" pitchFamily="34" charset="0"/>
              <a:buChar char="•"/>
            </a:pPr>
            <a:r>
              <a:rPr lang="en-GB" sz="2800" dirty="0" smtClean="0"/>
              <a:t>Examine and review the existing Consumer Financial Dispute Resolution Mechanism used by the FDRC in Hong Kong</a:t>
            </a:r>
          </a:p>
          <a:p>
            <a:pPr marL="457200" indent="-457200" algn="l">
              <a:buFont typeface="Arial" panose="020B0604020202020204" pitchFamily="34" charset="0"/>
              <a:buChar char="•"/>
            </a:pPr>
            <a:r>
              <a:rPr lang="en-GB" sz="2800" dirty="0" smtClean="0"/>
              <a:t>Is there any one Dispute Resolution Mechanism best to resolve Consumer Financial Disputes in Hong Kong</a:t>
            </a:r>
          </a:p>
          <a:p>
            <a:pPr algn="l"/>
            <a:r>
              <a:rPr lang="en-GB" sz="2800" dirty="0" smtClean="0"/>
              <a:t>   </a:t>
            </a:r>
          </a:p>
          <a:p>
            <a:pPr algn="l"/>
            <a:r>
              <a:rPr lang="en-GB" sz="2800" u="sng" dirty="0" smtClean="0"/>
              <a:t>Expected Recommendations</a:t>
            </a:r>
          </a:p>
          <a:p>
            <a:pPr marL="457200" indent="-457200" algn="l">
              <a:buFont typeface="Arial" panose="020B0604020202020204" pitchFamily="34" charset="0"/>
              <a:buChar char="•"/>
            </a:pPr>
            <a:r>
              <a:rPr lang="en-GB" sz="2800" dirty="0" smtClean="0"/>
              <a:t>Whether Mediation alone will provide the best </a:t>
            </a:r>
            <a:r>
              <a:rPr lang="en-AU" sz="2800" dirty="0"/>
              <a:t>Consumer Financial Dispute Resolution Mechanism </a:t>
            </a:r>
            <a:r>
              <a:rPr lang="en-AU" sz="2800" dirty="0" smtClean="0"/>
              <a:t>in </a:t>
            </a:r>
            <a:r>
              <a:rPr lang="en-AU" sz="2800" dirty="0"/>
              <a:t>Hong </a:t>
            </a:r>
            <a:r>
              <a:rPr lang="en-AU" sz="2800" dirty="0" smtClean="0"/>
              <a:t>Kong</a:t>
            </a:r>
            <a:r>
              <a:rPr lang="en-GB" sz="2800" dirty="0" smtClean="0"/>
              <a:t> </a:t>
            </a:r>
          </a:p>
          <a:p>
            <a:pPr marL="457200" indent="-457200" algn="l">
              <a:buFont typeface="Arial" panose="020B0604020202020204" pitchFamily="34" charset="0"/>
              <a:buChar char="•"/>
            </a:pPr>
            <a:r>
              <a:rPr lang="en-AU" sz="2800" dirty="0" smtClean="0"/>
              <a:t>Improvement  </a:t>
            </a:r>
            <a:r>
              <a:rPr lang="en-AU" sz="2800" dirty="0"/>
              <a:t>for the existing Consumer Financial Dispute Resolution Mechanism used by the FDRC in Hong </a:t>
            </a:r>
            <a:r>
              <a:rPr lang="en-AU" sz="2800" dirty="0" smtClean="0"/>
              <a:t>Kong, if there is any</a:t>
            </a:r>
            <a:endParaRPr lang="en-AU" sz="2800" dirty="0"/>
          </a:p>
          <a:p>
            <a:pPr marL="441325" indent="-441325" algn="l">
              <a:buFont typeface="Calibri" pitchFamily="34" charset="0"/>
              <a:buChar char="-"/>
            </a:pPr>
            <a:endParaRPr lang="en-GB" sz="28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35</a:t>
            </a:fld>
            <a:endParaRPr lang="zh-TW" altLang="en-US"/>
          </a:p>
        </p:txBody>
      </p:sp>
    </p:spTree>
    <p:extLst>
      <p:ext uri="{BB962C8B-B14F-4D97-AF65-F5344CB8AC3E}">
        <p14:creationId xmlns:p14="http://schemas.microsoft.com/office/powerpoint/2010/main" val="15921763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Report and Organization</a:t>
            </a:r>
          </a:p>
        </p:txBody>
      </p:sp>
      <p:sp>
        <p:nvSpPr>
          <p:cNvPr id="3" name="副標題 2"/>
          <p:cNvSpPr>
            <a:spLocks noGrp="1"/>
          </p:cNvSpPr>
          <p:nvPr>
            <p:ph type="subTitle" idx="1"/>
          </p:nvPr>
        </p:nvSpPr>
        <p:spPr>
          <a:xfrm>
            <a:off x="642910" y="1556792"/>
            <a:ext cx="7786742" cy="4799558"/>
          </a:xfrm>
        </p:spPr>
        <p:txBody>
          <a:bodyPr>
            <a:normAutofit fontScale="62500" lnSpcReduction="20000"/>
          </a:bodyPr>
          <a:lstStyle/>
          <a:p>
            <a:pPr algn="l"/>
            <a:r>
              <a:rPr lang="en-GB" sz="3800" b="1" u="sng" dirty="0" smtClean="0">
                <a:solidFill>
                  <a:schemeClr val="tx1"/>
                </a:solidFill>
              </a:rPr>
              <a:t>Research Report</a:t>
            </a:r>
            <a:r>
              <a:rPr lang="en-GB" sz="3800" u="sng" dirty="0" smtClean="0">
                <a:solidFill>
                  <a:schemeClr val="tx1"/>
                </a:solidFill>
              </a:rPr>
              <a:t>: </a:t>
            </a:r>
          </a:p>
          <a:p>
            <a:pPr algn="l"/>
            <a:endParaRPr lang="en-GB" sz="1500" u="sng" dirty="0" smtClean="0">
              <a:solidFill>
                <a:schemeClr val="tx1"/>
              </a:solidFill>
            </a:endParaRPr>
          </a:p>
          <a:p>
            <a:pPr algn="just"/>
            <a:r>
              <a:rPr lang="en-GB" dirty="0" smtClean="0"/>
              <a:t>A written dissertation will be submitted with the </a:t>
            </a:r>
            <a:r>
              <a:rPr lang="en-GB" dirty="0"/>
              <a:t>following </a:t>
            </a:r>
            <a:r>
              <a:rPr lang="en-GB" dirty="0" smtClean="0"/>
              <a:t>chapters proposed</a:t>
            </a:r>
            <a:r>
              <a:rPr lang="en-GB" dirty="0"/>
              <a:t>: </a:t>
            </a:r>
            <a:endParaRPr lang="en-GB" dirty="0" smtClean="0"/>
          </a:p>
          <a:p>
            <a:pPr marL="514350" indent="-514350" algn="just">
              <a:buFont typeface="+mj-lt"/>
              <a:buAutoNum type="arabicPeriod"/>
            </a:pPr>
            <a:r>
              <a:rPr lang="en-GB" dirty="0" smtClean="0"/>
              <a:t>Introduction to the Research (Problem Question, Methodology, </a:t>
            </a:r>
            <a:r>
              <a:rPr lang="en-GB" dirty="0" err="1" smtClean="0"/>
              <a:t>etc</a:t>
            </a:r>
            <a:r>
              <a:rPr lang="en-GB" dirty="0" smtClean="0"/>
              <a:t>)</a:t>
            </a:r>
            <a:endParaRPr lang="en-GB" dirty="0"/>
          </a:p>
          <a:p>
            <a:pPr marL="514350" indent="-514350" algn="just">
              <a:buFont typeface="+mj-lt"/>
              <a:buAutoNum type="arabicPeriod"/>
            </a:pPr>
            <a:r>
              <a:rPr lang="en-AU" dirty="0" smtClean="0"/>
              <a:t>Review history </a:t>
            </a:r>
            <a:r>
              <a:rPr lang="en-AU" dirty="0" smtClean="0"/>
              <a:t>and development of consumer </a:t>
            </a:r>
            <a:r>
              <a:rPr lang="en-AU" dirty="0" smtClean="0"/>
              <a:t>financial disputes resolution </a:t>
            </a:r>
            <a:r>
              <a:rPr lang="en-AU" dirty="0" smtClean="0"/>
              <a:t>mechanisms </a:t>
            </a:r>
            <a:r>
              <a:rPr lang="en-AU" dirty="0" smtClean="0"/>
              <a:t>in Hong Kong</a:t>
            </a:r>
          </a:p>
          <a:p>
            <a:pPr marL="514350" indent="-514350" algn="just">
              <a:buFont typeface="+mj-lt"/>
              <a:buAutoNum type="arabicPeriod"/>
            </a:pPr>
            <a:r>
              <a:rPr lang="en-AU" dirty="0" smtClean="0"/>
              <a:t>Introduction </a:t>
            </a:r>
            <a:r>
              <a:rPr lang="en-AU" dirty="0"/>
              <a:t>of various disputes resolution </a:t>
            </a:r>
            <a:r>
              <a:rPr lang="en-AU" dirty="0" smtClean="0"/>
              <a:t>mechanisms commonly </a:t>
            </a:r>
            <a:r>
              <a:rPr lang="en-AU" dirty="0"/>
              <a:t>adopted </a:t>
            </a:r>
            <a:r>
              <a:rPr lang="en-AU" dirty="0" smtClean="0"/>
              <a:t>to resolve </a:t>
            </a:r>
            <a:r>
              <a:rPr lang="en-AU" dirty="0"/>
              <a:t>consumer </a:t>
            </a:r>
            <a:r>
              <a:rPr lang="en-AU" dirty="0" smtClean="0"/>
              <a:t>financial disputes </a:t>
            </a:r>
            <a:endParaRPr lang="en-AU" dirty="0"/>
          </a:p>
          <a:p>
            <a:pPr marL="514350" indent="-514350" algn="just">
              <a:buFont typeface="+mj-lt"/>
              <a:buAutoNum type="arabicPeriod"/>
            </a:pPr>
            <a:r>
              <a:rPr lang="en-AU" dirty="0" smtClean="0"/>
              <a:t>Examine </a:t>
            </a:r>
            <a:r>
              <a:rPr lang="en-AU" dirty="0"/>
              <a:t>the </a:t>
            </a:r>
            <a:r>
              <a:rPr lang="en-AU" dirty="0" smtClean="0"/>
              <a:t>FDRC scheme of dispute resolving mechanism</a:t>
            </a:r>
            <a:endParaRPr lang="en-AU" dirty="0"/>
          </a:p>
          <a:p>
            <a:pPr marL="514350" indent="-514350" algn="just">
              <a:buFont typeface="+mj-lt"/>
              <a:buAutoNum type="arabicPeriod"/>
            </a:pPr>
            <a:r>
              <a:rPr lang="en-AU" dirty="0" smtClean="0"/>
              <a:t>Literature review for principles </a:t>
            </a:r>
            <a:r>
              <a:rPr lang="en-AU" dirty="0"/>
              <a:t>related to </a:t>
            </a:r>
            <a:r>
              <a:rPr lang="en-AU" dirty="0" smtClean="0"/>
              <a:t>various dispute resolving </a:t>
            </a:r>
            <a:r>
              <a:rPr lang="en-AU" dirty="0" smtClean="0"/>
              <a:t>mechanisms</a:t>
            </a:r>
            <a:endParaRPr lang="en-AU" dirty="0"/>
          </a:p>
          <a:p>
            <a:pPr marL="514350" indent="-514350" algn="just">
              <a:buFont typeface="+mj-lt"/>
              <a:buAutoNum type="arabicPeriod"/>
            </a:pPr>
            <a:r>
              <a:rPr lang="en-AU" dirty="0" smtClean="0"/>
              <a:t>Analyse data </a:t>
            </a:r>
            <a:r>
              <a:rPr lang="en-AU" dirty="0"/>
              <a:t>collected from </a:t>
            </a:r>
            <a:r>
              <a:rPr lang="en-AU" dirty="0" smtClean="0"/>
              <a:t>questionnaires</a:t>
            </a:r>
          </a:p>
          <a:p>
            <a:pPr marL="514350" indent="-514350" algn="just">
              <a:buFont typeface="+mj-lt"/>
              <a:buAutoNum type="arabicPeriod"/>
            </a:pPr>
            <a:r>
              <a:rPr lang="en-AU" dirty="0" smtClean="0"/>
              <a:t>Conclusions and Recommendations: </a:t>
            </a:r>
            <a:r>
              <a:rPr lang="en-AU" dirty="0" smtClean="0"/>
              <a:t>(1) Evaluate </a:t>
            </a:r>
            <a:r>
              <a:rPr lang="en-AU" dirty="0"/>
              <a:t>if mediation is </a:t>
            </a:r>
            <a:r>
              <a:rPr lang="en-AU" dirty="0" smtClean="0"/>
              <a:t>the best means for resolving consumer financial disputes in Hong Kong and </a:t>
            </a:r>
            <a:r>
              <a:rPr lang="en-AU" dirty="0" smtClean="0"/>
              <a:t>(2) if </a:t>
            </a:r>
            <a:r>
              <a:rPr lang="en-AU" dirty="0" smtClean="0"/>
              <a:t>there is any recommendations for improvement to the current FDRC dispute resolution system and/or other follow ups.</a:t>
            </a:r>
            <a:endParaRPr lang="en-AU" dirty="0"/>
          </a:p>
          <a:p>
            <a:pPr marL="457200" indent="-457200" algn="l">
              <a:buFont typeface="Arial" panose="020B0604020202020204" pitchFamily="34" charset="0"/>
              <a:buChar char="•"/>
            </a:pPr>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36</a:t>
            </a:fld>
            <a:endParaRPr lang="zh-TW" altLang="en-US"/>
          </a:p>
        </p:txBody>
      </p:sp>
    </p:spTree>
    <p:extLst>
      <p:ext uri="{BB962C8B-B14F-4D97-AF65-F5344CB8AC3E}">
        <p14:creationId xmlns:p14="http://schemas.microsoft.com/office/powerpoint/2010/main" val="4172888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42910" y="285728"/>
            <a:ext cx="7772400" cy="1470025"/>
          </a:xfrm>
        </p:spPr>
        <p:txBody>
          <a:bodyPr/>
          <a:lstStyle/>
          <a:p>
            <a:r>
              <a:rPr lang="en-GB" b="1" u="sng" dirty="0"/>
              <a:t>Report and Organization</a:t>
            </a:r>
          </a:p>
        </p:txBody>
      </p:sp>
      <p:sp>
        <p:nvSpPr>
          <p:cNvPr id="3" name="副標題 2"/>
          <p:cNvSpPr>
            <a:spLocks noGrp="1"/>
          </p:cNvSpPr>
          <p:nvPr>
            <p:ph type="subTitle" idx="1"/>
          </p:nvPr>
        </p:nvSpPr>
        <p:spPr>
          <a:xfrm>
            <a:off x="642910" y="1857364"/>
            <a:ext cx="7786742" cy="4357718"/>
          </a:xfrm>
        </p:spPr>
        <p:txBody>
          <a:bodyPr>
            <a:normAutofit/>
          </a:bodyPr>
          <a:lstStyle/>
          <a:p>
            <a:pPr algn="just"/>
            <a:endParaRPr lang="en-GB" dirty="0"/>
          </a:p>
          <a:p>
            <a:pPr algn="l"/>
            <a:r>
              <a:rPr lang="en-GB" sz="2800" b="1" dirty="0" smtClean="0"/>
              <a:t>Research Organization</a:t>
            </a:r>
            <a:r>
              <a:rPr lang="en-GB" sz="2800" dirty="0" smtClean="0"/>
              <a:t>: </a:t>
            </a:r>
          </a:p>
          <a:p>
            <a:pPr algn="just"/>
            <a:r>
              <a:rPr lang="en-GB" sz="2800" dirty="0" smtClean="0"/>
              <a:t>The research is to be conducted by the DBA candidate alone with assistance from his </a:t>
            </a:r>
            <a:r>
              <a:rPr lang="en-GB" sz="2800" dirty="0" smtClean="0"/>
              <a:t>personal assistant. </a:t>
            </a:r>
            <a:endParaRPr lang="en-GB" sz="2800" dirty="0" smtClean="0"/>
          </a:p>
          <a:p>
            <a:pPr algn="l"/>
            <a:endParaRPr lang="en-GB" dirty="0" smtClean="0"/>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37</a:t>
            </a:fld>
            <a:endParaRPr lang="zh-TW" altLang="en-US"/>
          </a:p>
        </p:txBody>
      </p:sp>
    </p:spTree>
    <p:extLst>
      <p:ext uri="{BB962C8B-B14F-4D97-AF65-F5344CB8AC3E}">
        <p14:creationId xmlns:p14="http://schemas.microsoft.com/office/powerpoint/2010/main" val="27286238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p:cNvSpPr>
            <a:spLocks noGrp="1"/>
          </p:cNvSpPr>
          <p:nvPr>
            <p:ph type="subTitle" idx="1"/>
          </p:nvPr>
        </p:nvSpPr>
        <p:spPr>
          <a:xfrm>
            <a:off x="678629" y="1196752"/>
            <a:ext cx="7786742" cy="4357718"/>
          </a:xfrm>
        </p:spPr>
        <p:txBody>
          <a:bodyPr>
            <a:normAutofit/>
          </a:bodyPr>
          <a:lstStyle/>
          <a:p>
            <a:pPr algn="just"/>
            <a:endParaRPr lang="en-GB" dirty="0" smtClean="0"/>
          </a:p>
          <a:p>
            <a:pPr algn="just"/>
            <a:endParaRPr lang="en-GB" dirty="0"/>
          </a:p>
          <a:p>
            <a:r>
              <a:rPr lang="en-GB" dirty="0" smtClean="0"/>
              <a:t> </a:t>
            </a:r>
            <a:r>
              <a:rPr lang="en-GB" sz="7200" b="1" dirty="0" smtClean="0"/>
              <a:t>- END -</a:t>
            </a:r>
          </a:p>
        </p:txBody>
      </p:sp>
      <p:sp>
        <p:nvSpPr>
          <p:cNvPr id="5" name="投影片編號版面配置區 4"/>
          <p:cNvSpPr>
            <a:spLocks noGrp="1"/>
          </p:cNvSpPr>
          <p:nvPr>
            <p:ph type="sldNum" sz="quarter" idx="12"/>
          </p:nvPr>
        </p:nvSpPr>
        <p:spPr/>
        <p:txBody>
          <a:bodyPr/>
          <a:lstStyle/>
          <a:p>
            <a:fld id="{95B47A99-2F0A-4650-B932-4D3C5A7445D4}" type="slidenum">
              <a:rPr lang="zh-TW" altLang="en-US" smtClean="0"/>
              <a:pPr/>
              <a:t>38</a:t>
            </a:fld>
            <a:endParaRPr lang="zh-TW" altLang="en-US"/>
          </a:p>
        </p:txBody>
      </p:sp>
    </p:spTree>
    <p:extLst>
      <p:ext uri="{BB962C8B-B14F-4D97-AF65-F5344CB8AC3E}">
        <p14:creationId xmlns:p14="http://schemas.microsoft.com/office/powerpoint/2010/main" val="3035183494"/>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2015</TotalTime>
  <Words>2852</Words>
  <Application>Microsoft Office PowerPoint</Application>
  <PresentationFormat>On-screen Show (4:3)</PresentationFormat>
  <Paragraphs>367</Paragraphs>
  <Slides>38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新細明體</vt:lpstr>
      <vt:lpstr>Arial</vt:lpstr>
      <vt:lpstr>Calibri</vt:lpstr>
      <vt:lpstr>Symbol</vt:lpstr>
      <vt:lpstr>Office 佈景主題</vt:lpstr>
      <vt:lpstr>University of Wales Trinity Saint David</vt:lpstr>
      <vt:lpstr>Presentation Outline</vt:lpstr>
      <vt:lpstr>Industry Background</vt:lpstr>
      <vt:lpstr>Industry Background</vt:lpstr>
      <vt:lpstr>Industry Background </vt:lpstr>
      <vt:lpstr>2008 Lehman Brothers-related Minibonds incident</vt:lpstr>
      <vt:lpstr>2008 Lehman Brothers-related Minibonds incident</vt:lpstr>
      <vt:lpstr>Aftermath of the 2008 Lehman Brothers-related Minibonds Incident</vt:lpstr>
      <vt:lpstr>Aftermath of the 2008 Lehman Brothers-related Minibonds Incident</vt:lpstr>
      <vt:lpstr>Aftermath of the 2008 Lehman Brothers-related Minibonds Incident</vt:lpstr>
      <vt:lpstr>Setting up of Financial Dispute Resolution  Centre Limited (FDRC)</vt:lpstr>
      <vt:lpstr>Cases Handled by FDRC</vt:lpstr>
      <vt:lpstr>Problem Question:</vt:lpstr>
      <vt:lpstr>Problem Question:</vt:lpstr>
      <vt:lpstr>Definition of Problem</vt:lpstr>
      <vt:lpstr>Definition of Problem</vt:lpstr>
      <vt:lpstr>Definition of Problem</vt:lpstr>
      <vt:lpstr>Definition of Problem</vt:lpstr>
      <vt:lpstr>Definition of Problem</vt:lpstr>
      <vt:lpstr>Research Objectives</vt:lpstr>
      <vt:lpstr>Research Objectives</vt:lpstr>
      <vt:lpstr>Definition of Variables</vt:lpstr>
      <vt:lpstr>Definition of Variables</vt:lpstr>
      <vt:lpstr>Definition of Variables</vt:lpstr>
      <vt:lpstr>Framework of Relations</vt:lpstr>
      <vt:lpstr>Framework of Relations</vt:lpstr>
      <vt:lpstr>Research Method</vt:lpstr>
      <vt:lpstr>Research Method</vt:lpstr>
      <vt:lpstr>Sampling</vt:lpstr>
      <vt:lpstr>Sampling</vt:lpstr>
      <vt:lpstr>Measures</vt:lpstr>
      <vt:lpstr>Measures</vt:lpstr>
      <vt:lpstr>Proposed Data Collection and Processing</vt:lpstr>
      <vt:lpstr>Data Analyses to be Used</vt:lpstr>
      <vt:lpstr>Expected Findings and Recommendations</vt:lpstr>
      <vt:lpstr>Report and Organization</vt:lpstr>
      <vt:lpstr>Report and Organization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2008 Lehman Brothers-related Minibonds incident</dc:title>
  <dc:creator>user</dc:creator>
  <cp:lastModifiedBy>King Wong</cp:lastModifiedBy>
  <cp:revision>93</cp:revision>
  <cp:lastPrinted>2020-07-16T09:43:01Z</cp:lastPrinted>
  <dcterms:created xsi:type="dcterms:W3CDTF">2020-07-12T08:16:08Z</dcterms:created>
  <dcterms:modified xsi:type="dcterms:W3CDTF">2020-07-16T09:52:56Z</dcterms:modified>
</cp:coreProperties>
</file>