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AC9CD"/>
    <a:srgbClr val="F3C6CB"/>
    <a:srgbClr val="5DB2D9"/>
    <a:srgbClr val="F16B3D"/>
    <a:srgbClr val="EBC7AC"/>
    <a:srgbClr val="94B7C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3DEA34-63E6-704E-ACA4-F2D305B6B47A}" v="24" dt="2026-07-09T23:42:57.3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in Tokarova (2414165)" userId="1b1ee509-6a3a-465d-b1a7-76716a9c5c86" providerId="ADAL" clId="{D1B89221-71C1-425E-A10D-2B54442BE1BB}"/>
    <pc:docChg chg="custSel delSld modSld">
      <pc:chgData name="Karin Tokarova (2414165)" userId="1b1ee509-6a3a-465d-b1a7-76716a9c5c86" providerId="ADAL" clId="{D1B89221-71C1-425E-A10D-2B54442BE1BB}" dt="2026-07-09T23:42:57.332" v="23" actId="2696"/>
      <pc:docMkLst>
        <pc:docMk/>
      </pc:docMkLst>
      <pc:sldChg chg="addSp delSp modSp del mod">
        <pc:chgData name="Karin Tokarova (2414165)" userId="1b1ee509-6a3a-465d-b1a7-76716a9c5c86" providerId="ADAL" clId="{D1B89221-71C1-425E-A10D-2B54442BE1BB}" dt="2026-07-09T23:42:57.332" v="23" actId="2696"/>
        <pc:sldMkLst>
          <pc:docMk/>
          <pc:sldMk cId="0" sldId="257"/>
        </pc:sldMkLst>
        <pc:spChg chg="add del mod">
          <ac:chgData name="Karin Tokarova (2414165)" userId="1b1ee509-6a3a-465d-b1a7-76716a9c5c86" providerId="ADAL" clId="{D1B89221-71C1-425E-A10D-2B54442BE1BB}" dt="2026-07-09T23:40:19.290" v="3" actId="478"/>
          <ac:spMkLst>
            <pc:docMk/>
            <pc:sldMk cId="0" sldId="257"/>
            <ac:spMk id="22" creationId="{4A771824-7DDC-F36F-EE3F-E917BCFE126B}"/>
          </ac:spMkLst>
        </pc:spChg>
        <pc:spChg chg="add del mod">
          <ac:chgData name="Karin Tokarova (2414165)" userId="1b1ee509-6a3a-465d-b1a7-76716a9c5c86" providerId="ADAL" clId="{D1B89221-71C1-425E-A10D-2B54442BE1BB}" dt="2026-07-09T23:41:14.337" v="22" actId="478"/>
          <ac:spMkLst>
            <pc:docMk/>
            <pc:sldMk cId="0" sldId="257"/>
            <ac:spMk id="23" creationId="{F6F4CA1E-86E7-B335-D4B1-7EC77611ECCA}"/>
          </ac:spMkLst>
        </pc:spChg>
      </pc:sldChg>
    </pc:docChg>
  </pc:docChgLst>
  <pc:docChgLst>
    <pc:chgData name="Karin Tokarova (2414165)" userId="1b1ee509-6a3a-465d-b1a7-76716a9c5c86" providerId="ADAL" clId="{0683EF64-7903-43F9-A833-5E8B9DF87FA6}"/>
    <pc:docChg chg="custSel modSld">
      <pc:chgData name="Karin Tokarova (2414165)" userId="1b1ee509-6a3a-465d-b1a7-76716a9c5c86" providerId="ADAL" clId="{0683EF64-7903-43F9-A833-5E8B9DF87FA6}" dt="2026-07-09T23:36:13.045" v="3" actId="478"/>
      <pc:docMkLst>
        <pc:docMk/>
      </pc:docMkLst>
      <pc:sldChg chg="delSp modSp mod">
        <pc:chgData name="Karin Tokarova (2414165)" userId="1b1ee509-6a3a-465d-b1a7-76716a9c5c86" providerId="ADAL" clId="{0683EF64-7903-43F9-A833-5E8B9DF87FA6}" dt="2026-07-09T23:36:13.045" v="3" actId="478"/>
        <pc:sldMkLst>
          <pc:docMk/>
          <pc:sldMk cId="0" sldId="257"/>
        </pc:sldMkLst>
        <pc:spChg chg="mod">
          <ac:chgData name="Karin Tokarova (2414165)" userId="1b1ee509-6a3a-465d-b1a7-76716a9c5c86" providerId="ADAL" clId="{0683EF64-7903-43F9-A833-5E8B9DF87FA6}" dt="2026-07-09T23:36:00.610" v="2" actId="14100"/>
          <ac:spMkLst>
            <pc:docMk/>
            <pc:sldMk cId="0" sldId="257"/>
            <ac:spMk id="19" creationId="{00000000-0000-0000-0000-000000000000}"/>
          </ac:spMkLst>
        </pc:spChg>
        <pc:spChg chg="mod">
          <ac:chgData name="Karin Tokarova (2414165)" userId="1b1ee509-6a3a-465d-b1a7-76716a9c5c86" providerId="ADAL" clId="{0683EF64-7903-43F9-A833-5E8B9DF87FA6}" dt="2026-07-09T23:35:55.673" v="1" actId="1076"/>
          <ac:spMkLst>
            <pc:docMk/>
            <pc:sldMk cId="0" sldId="257"/>
            <ac:spMk id="21" creationId="{00000000-0000-0000-0000-000000000000}"/>
          </ac:spMkLst>
        </pc:spChg>
        <pc:spChg chg="del">
          <ac:chgData name="Karin Tokarova (2414165)" userId="1b1ee509-6a3a-465d-b1a7-76716a9c5c86" providerId="ADAL" clId="{0683EF64-7903-43F9-A833-5E8B9DF87FA6}" dt="2026-07-09T23:36:13.045" v="3" actId="478"/>
          <ac:spMkLst>
            <pc:docMk/>
            <pc:sldMk cId="0" sldId="257"/>
            <ac:spMk id="2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48777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are discussing the situation of Child HN an example case that was reviewed as part of the safeguarding process in the Herefordshire Safeguarding Children Partnership (HSPCP) in 2024. Child HN was treated for Type 1 Diabetes and went into severe Diabetic ketoacidosis (DKA) putting him at a serious risk to his life. Luckily he lived, but experts said it was a close call that could have been deadly (NHS, 2023). The selected case demonstrates important learning in the following areas: safeguarding children with chronic health conditions, multi-agency working, information sharing and professional accountability. In all of this discussion the child's wellbeing, the effectiveness of professional interventions, relevant legislation, partnership working and recommendations that help to improve the future safeguarding practice will all be analysed critically.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evaluating this case one has to take into account the specific cases of individual children from Child HN's families. Before the review period, the family had experienced economic hardship, conflict between the parents, domestic abuse and or coercive control. A variety of studies clearly show that these potentially harmful childhood experiences can have a lasting harmful effect on emotional and psychological functioning, behavior, and health. Child HN had previously experienced difficulties with school attendance and professionals were concerned that he might have unidentified neurodiverse needs which were not being assessed. After being diagnosed with diabetes, it became more difficult to manage it. Worries and burdens were already weighing on his mother's shoulders as she made a concerted effort to shield her children from domestic violence. These contextual factors played a significant role in the family's capacity to access support services and to successfully meet their Child HN's health care needs.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Physical, emotional, social and educational aspects of wellbeing need to be looked at. Diabetes was physically hard on Child HN with numerous health issues and ultimately a life-threatening DKA episode (Diabetes UK, 2017). Emotionally it was hard for him to take this diagnosis and he often refused the treatment. He had also previously left written notes revealing emotional distress that he wished he had died, the review found. Socially, he would spend lots of time, much of it in his bedroom, alone and gaming. Educationally, for long periods, he missed school classes, making it a constraint for his knowledge assessment as well as interventions. Taken together, these factors substantiate the need for Child HN to receive support from a number of agencies to ensure comprehensive efforts to meet his complex needs and to enhance his wellbeing.</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ACEs framework serves as a helpful way to view this case. The impacts of ACEs include negative health, education, and social outcomes throughout the lifespan. Many ACEs were experienced by Child HN. Those included domestic abuse, family coercive control when living in the family home, emotional stress, education instability in relation to relocating, housing insecurity and a Muslim family's Equalities issues when moving into a new home, and the difficulty of dealing with a chronic health condition. Such experiences may have led to their poor emotional regulation, adherence to treatment, and uptake of services. When Child HN exhibited challenging behaviours, the professionals should have reflected on the experiences of trauma and adversity which had affected them in order to understand what had been going on with him, and not just assumed that he was “difficult” and „angry“ or that he wanted to be excluded from classes. A trauma informed and child-centred approach could have helped work out what it was in his life that made him feel that way and how they could better support him through that (Webster, 2022).</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Safeguarding is based on partnership working. This involved a number of agencies – social workers, diabetic specialist nurses, education, CAMHS, police, refuge staff, etc. (Department for Education, 2025). There were no signs that agencies collaborated effectively, however, despite all this professional involvement. There was a lack of coordination in providing information, coordinating assessment processes, and having one professional who had a clear view of the situation as a whole. This led to patchwork interventions and slow action on the time–based concerns of the moment. Good partnership working involves joint responsibility, effective communication, joint planning and collaborative working to promote children's welfare. The lack of these principles greatly diminished the effectiveness of professional interventions and exacerbated the risk of Child HN.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Lack of information sharing was one of the most important issues uncovered during the review. Worcestershire Children's Services failed to keep Herefordshire agencies informed about the family's move. As a result important information relating to safeguarding information, their health, their education and their family history was either was lost due to the transfer and/or delayed. This led to multiple perceptions of risk and delayed to professional intervention. Safeguarding is reliant on the timely, accurate and co-ordinated sharing of information between agencies. Partnership working and communication are both key principles of the Children Act 2004 and Working Together to Safeguard Children. In this instance, key information about Child HN was not shared correctly, meaning that professionals failed to gain a sufficient understanding of the complexity in this case (GOV.UK, 2004).</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theme of medical neglect started to emerge in our review. The diabetes control Programme was inconsistent with child HN, leading to repeated diabetes related health issues and interventions in emergencies. But teachers were not always able to investigate if the circumstances would have been recognised as being of a harmful standard if identified as medical neglect. Other practitioners have seen the mother as being unable to deal with her situation, or as having trouble getting treatment or appointments. The varied viewpoints introduced uncertainty and inaction until it was time to make a decision. The review committee found that practitioners should be more curious and carry out more thorough examinations. Effective safeguarding skills involve recognising when a parent cannot cope with a child's needs and is not doing so, and put a child's safety first over that of the practitioner (Chambers, Cantrell and Booth, 2021). Child HN's near fatal DKA episode may have been avoided with early and coordinated intervention.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a number of Acts of Parliament which are directly applicable to this case. The principle of the Children Act 1989 is to place the child first and to detail the duties and duties to perform under Sections 17 and 47 respectively (Children Act 1989, 1989). Children Act 2004 increased the number of obligations on inter-agency working and Safeguarding partnerships between agencies. Working Together to Safeguard Children contains advice on issues of sharing information, child centred practice and co-ordinated intervention. The Human Rights Act 1998 is significant because Child HN's life was put at significant risk and involved Article 2 which guarantees the right to life (Human Rights Act, 1998). Moreover, the United Nations Convention on the Rights of the Child, Article 12, includes the children's rights to voice their opinion. The review found that consistently hearing the voice of the Child in relation to their voice being heard in professional assessments and planning was a weakness.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following are some relevant recommendations from the review. In the first instance, agencies would have to put in place tighter border crossings systems to maintain a safeguarding focus on information when children and families transfer across borders. Second, practitioners need more education on medical neglect, managing chronic illnesses and being trauma-informed (Wilson, Brodie and Russell, 2025). Third, assessments should more explicitly be centred on the individual child, focused on children's lived experiences, wishes and feelings, with planning and decision making processes centered on these. Lastly, management oversight should be enhanced to ensure that there isn't a delay, to enhance accountability and to facilitate coordinated interventions. These recommendations are intended to further enhance Safeguarding practice and minimise the risk of future similar incidents occurring. This will take commitment from all partner agencies working on behalf of vulnerable children and families.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conclude, the Child HN case offers the following lessons for safeguarding practice: The near fatal DKA incident did not occur due to one single professional blunder, but rather a combination of various weaknesses at multiple levels of proficiency in various agencies. Child HN's risks were related to communication failure, to late report of information, to under-engagement of assessment processes and to disjointed interventions. It is important to remember that, as the case illustrates, protecting is not just about sticking to procedures. Professionals will need to practice collaborative working, be curious, listen to children and have an understanding of the wider picture of family life. Agencies can deliver better outcomes and help to protect children with additional health and social care needs in the future, by effectively implementing safeguarding laws and policies, by promoting good partnership working and through providing child-centred approaches.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E3A43"/>
        </a:solidFill>
        <a:effectLst/>
      </p:bgPr>
    </p:bg>
    <p:spTree>
      <p:nvGrpSpPr>
        <p:cNvPr id="1" name=""/>
        <p:cNvGrpSpPr/>
        <p:nvPr/>
      </p:nvGrpSpPr>
      <p:grpSpPr>
        <a:xfrm>
          <a:off x="0" y="0"/>
          <a:ext cx="0" cy="0"/>
          <a:chOff x="0" y="0"/>
          <a:chExt cx="0" cy="0"/>
        </a:xfrm>
      </p:grpSpPr>
      <p:sp>
        <p:nvSpPr>
          <p:cNvPr id="2" name="Shape 0"/>
          <p:cNvSpPr/>
          <p:nvPr/>
        </p:nvSpPr>
        <p:spPr>
          <a:xfrm>
            <a:off x="-1280160" y="3108960"/>
            <a:ext cx="3108960" cy="3108960"/>
          </a:xfrm>
          <a:prstGeom prst="ellipse">
            <a:avLst/>
          </a:prstGeom>
          <a:solidFill>
            <a:srgbClr val="2A9D8F">
              <a:alpha val="14000"/>
            </a:srgbClr>
          </a:solidFill>
          <a:ln/>
        </p:spPr>
      </p:sp>
      <p:sp>
        <p:nvSpPr>
          <p:cNvPr id="3" name="Shape 1"/>
          <p:cNvSpPr/>
          <p:nvPr/>
        </p:nvSpPr>
        <p:spPr>
          <a:xfrm>
            <a:off x="7863840" y="-1371600"/>
            <a:ext cx="2926080" cy="2926080"/>
          </a:xfrm>
          <a:prstGeom prst="ellipse">
            <a:avLst/>
          </a:prstGeom>
          <a:solidFill>
            <a:srgbClr val="13697A">
              <a:alpha val="22000"/>
            </a:srgbClr>
          </a:solidFill>
          <a:ln/>
        </p:spPr>
      </p:sp>
      <p:sp>
        <p:nvSpPr>
          <p:cNvPr id="4" name="Shape 2"/>
          <p:cNvSpPr/>
          <p:nvPr/>
        </p:nvSpPr>
        <p:spPr>
          <a:xfrm>
            <a:off x="4480560" y="4297680"/>
            <a:ext cx="1371600" cy="1371600"/>
          </a:xfrm>
          <a:prstGeom prst="ellipse">
            <a:avLst/>
          </a:prstGeom>
          <a:solidFill>
            <a:srgbClr val="D98036">
              <a:alpha val="16000"/>
            </a:srgbClr>
          </a:solidFill>
          <a:ln/>
        </p:spPr>
      </p:sp>
      <p:sp>
        <p:nvSpPr>
          <p:cNvPr id="5" name="Text 3"/>
          <p:cNvSpPr/>
          <p:nvPr/>
        </p:nvSpPr>
        <p:spPr>
          <a:xfrm>
            <a:off x="548640" y="566928"/>
            <a:ext cx="4754880" cy="457200"/>
          </a:xfrm>
          <a:prstGeom prst="rect">
            <a:avLst/>
          </a:prstGeom>
          <a:noFill/>
          <a:ln/>
        </p:spPr>
        <p:txBody>
          <a:bodyPr wrap="square" rtlCol="0" anchor="ctr"/>
          <a:lstStyle/>
          <a:p>
            <a:pPr marL="0" indent="0" algn="l">
              <a:buNone/>
            </a:pPr>
            <a:r>
              <a:rPr lang="en-US" sz="1150" b="1" kern="0" spc="100">
                <a:solidFill>
                  <a:srgbClr val="EAB07A"/>
                </a:solidFill>
                <a:latin typeface="Times New Roman" pitchFamily="34" charset="0"/>
                <a:ea typeface="Times New Roman" pitchFamily="34" charset="-122"/>
                <a:cs typeface="Times New Roman" pitchFamily="34" charset="-120"/>
              </a:rPr>
              <a:t>BMHP5021  •  PROTECTING AND SUPPORTING FAMILIES IN HEALTH AND CARE</a:t>
            </a:r>
            <a:endParaRPr lang="en-US" sz="1150"/>
          </a:p>
        </p:txBody>
      </p:sp>
      <p:sp>
        <p:nvSpPr>
          <p:cNvPr id="6" name="Text 4"/>
          <p:cNvSpPr/>
          <p:nvPr/>
        </p:nvSpPr>
        <p:spPr>
          <a:xfrm>
            <a:off x="548640" y="1143000"/>
            <a:ext cx="4754880" cy="365760"/>
          </a:xfrm>
          <a:prstGeom prst="rect">
            <a:avLst/>
          </a:prstGeom>
          <a:noFill/>
          <a:ln/>
        </p:spPr>
        <p:txBody>
          <a:bodyPr wrap="square" rtlCol="0" anchor="ctr"/>
          <a:lstStyle/>
          <a:p>
            <a:pPr marL="0" indent="0" algn="l">
              <a:buNone/>
            </a:pPr>
            <a:r>
              <a:rPr lang="en-US" sz="1300" b="1" kern="0" spc="200">
                <a:solidFill>
                  <a:srgbClr val="CFE6EA"/>
                </a:solidFill>
                <a:latin typeface="Times New Roman" pitchFamily="34" charset="0"/>
                <a:ea typeface="Times New Roman" pitchFamily="34" charset="-122"/>
                <a:cs typeface="Times New Roman" pitchFamily="34" charset="-120"/>
              </a:rPr>
              <a:t>CASE STUDY ANALYSIS</a:t>
            </a:r>
            <a:endParaRPr lang="en-US" sz="1300"/>
          </a:p>
        </p:txBody>
      </p:sp>
      <p:sp>
        <p:nvSpPr>
          <p:cNvPr id="7" name="Text 5"/>
          <p:cNvSpPr/>
          <p:nvPr/>
        </p:nvSpPr>
        <p:spPr>
          <a:xfrm>
            <a:off x="548640" y="1463040"/>
            <a:ext cx="4800600" cy="822960"/>
          </a:xfrm>
          <a:prstGeom prst="rect">
            <a:avLst/>
          </a:prstGeom>
          <a:noFill/>
          <a:ln/>
        </p:spPr>
        <p:txBody>
          <a:bodyPr wrap="square" lIns="0" tIns="0" rIns="0" bIns="0" rtlCol="0" anchor="ctr"/>
          <a:lstStyle/>
          <a:p>
            <a:pPr marL="0" indent="0" algn="l">
              <a:buNone/>
            </a:pPr>
            <a:r>
              <a:rPr lang="en-US" sz="5000" b="1">
                <a:solidFill>
                  <a:srgbClr val="FFFFFF"/>
                </a:solidFill>
                <a:latin typeface="Times New Roman" pitchFamily="34" charset="0"/>
                <a:ea typeface="Times New Roman" pitchFamily="34" charset="-122"/>
                <a:cs typeface="Times New Roman" pitchFamily="34" charset="-120"/>
              </a:rPr>
              <a:t>Child HN</a:t>
            </a:r>
            <a:endParaRPr lang="en-US" sz="5000"/>
          </a:p>
        </p:txBody>
      </p:sp>
      <p:sp>
        <p:nvSpPr>
          <p:cNvPr id="8" name="Text 6"/>
          <p:cNvSpPr/>
          <p:nvPr/>
        </p:nvSpPr>
        <p:spPr>
          <a:xfrm>
            <a:off x="548640" y="2331720"/>
            <a:ext cx="4800600" cy="914400"/>
          </a:xfrm>
          <a:prstGeom prst="rect">
            <a:avLst/>
          </a:prstGeom>
          <a:noFill/>
          <a:ln/>
        </p:spPr>
        <p:txBody>
          <a:bodyPr wrap="square" lIns="0" tIns="0" rIns="0" bIns="0" rtlCol="0" anchor="t"/>
          <a:lstStyle/>
          <a:p>
            <a:pPr marL="0" indent="0" algn="l">
              <a:lnSpc>
                <a:spcPct val="105000"/>
              </a:lnSpc>
              <a:buNone/>
            </a:pPr>
            <a:r>
              <a:rPr lang="en-US" sz="2300" b="1">
                <a:solidFill>
                  <a:srgbClr val="CFE6EA"/>
                </a:solidFill>
                <a:latin typeface="Times New Roman" pitchFamily="34" charset="0"/>
                <a:ea typeface="Times New Roman" pitchFamily="34" charset="-122"/>
                <a:cs typeface="Times New Roman" pitchFamily="34" charset="-120"/>
              </a:rPr>
              <a:t>Local Child Safeguarding Practice Review (2024)</a:t>
            </a:r>
            <a:endParaRPr lang="en-US" sz="2300"/>
          </a:p>
        </p:txBody>
      </p:sp>
      <p:sp>
        <p:nvSpPr>
          <p:cNvPr id="9" name="Shape 7"/>
          <p:cNvSpPr/>
          <p:nvPr/>
        </p:nvSpPr>
        <p:spPr>
          <a:xfrm>
            <a:off x="566928" y="3310128"/>
            <a:ext cx="502920" cy="41148"/>
          </a:xfrm>
          <a:prstGeom prst="rect">
            <a:avLst/>
          </a:prstGeom>
          <a:solidFill>
            <a:srgbClr val="D98036"/>
          </a:solidFill>
          <a:ln/>
        </p:spPr>
      </p:sp>
      <p:sp>
        <p:nvSpPr>
          <p:cNvPr id="10" name="Text 8"/>
          <p:cNvSpPr/>
          <p:nvPr/>
        </p:nvSpPr>
        <p:spPr>
          <a:xfrm>
            <a:off x="548640" y="3474720"/>
            <a:ext cx="4800600" cy="640080"/>
          </a:xfrm>
          <a:prstGeom prst="rect">
            <a:avLst/>
          </a:prstGeom>
          <a:noFill/>
          <a:ln/>
        </p:spPr>
        <p:txBody>
          <a:bodyPr wrap="square" rtlCol="0" anchor="t"/>
          <a:lstStyle/>
          <a:p>
            <a:pPr marL="0" indent="0" algn="l">
              <a:lnSpc>
                <a:spcPct val="105000"/>
              </a:lnSpc>
              <a:buNone/>
            </a:pPr>
            <a:r>
              <a:rPr lang="en-US" sz="1450" i="1">
                <a:solidFill>
                  <a:srgbClr val="DCEAEC"/>
                </a:solidFill>
                <a:latin typeface="Times New Roman" pitchFamily="34" charset="0"/>
                <a:ea typeface="Times New Roman" pitchFamily="34" charset="-122"/>
                <a:cs typeface="Times New Roman" pitchFamily="34" charset="-120"/>
              </a:rPr>
              <a:t>Component 1: Round-Table Group Discussion Presentation</a:t>
            </a:r>
            <a:endParaRPr lang="en-US" sz="1450"/>
          </a:p>
        </p:txBody>
      </p:sp>
      <p:sp>
        <p:nvSpPr>
          <p:cNvPr id="11" name="Text 9"/>
          <p:cNvSpPr/>
          <p:nvPr/>
        </p:nvSpPr>
        <p:spPr>
          <a:xfrm>
            <a:off x="548640" y="4370832"/>
            <a:ext cx="4800600" cy="365760"/>
          </a:xfrm>
          <a:prstGeom prst="rect">
            <a:avLst/>
          </a:prstGeom>
          <a:noFill/>
          <a:ln/>
        </p:spPr>
        <p:txBody>
          <a:bodyPr wrap="square" rtlCol="0" anchor="ctr"/>
          <a:lstStyle/>
          <a:p>
            <a:pPr marL="0" indent="0" algn="l">
              <a:buNone/>
            </a:pPr>
            <a:r>
              <a:rPr lang="en-US" sz="1200">
                <a:solidFill>
                  <a:srgbClr val="9FC3C8"/>
                </a:solidFill>
                <a:latin typeface="Times New Roman" pitchFamily="34" charset="0"/>
                <a:ea typeface="Times New Roman" pitchFamily="34" charset="-122"/>
                <a:cs typeface="Times New Roman" pitchFamily="34" charset="-120"/>
              </a:rPr>
              <a:t>BSc Health and Social Care  •  Case 3 – Child HN</a:t>
            </a:r>
            <a:endParaRPr lang="en-US" sz="1200"/>
          </a:p>
        </p:txBody>
      </p:sp>
      <p:sp>
        <p:nvSpPr>
          <p:cNvPr id="12" name="Shape 10"/>
          <p:cNvSpPr/>
          <p:nvPr/>
        </p:nvSpPr>
        <p:spPr>
          <a:xfrm>
            <a:off x="5440680" y="868680"/>
            <a:ext cx="3291840" cy="3429000"/>
          </a:xfrm>
          <a:prstGeom prst="roundRect">
            <a:avLst>
              <a:gd name="adj" fmla="val 3333"/>
            </a:avLst>
          </a:prstGeom>
          <a:solidFill>
            <a:srgbClr val="FFFFFF"/>
          </a:solidFill>
          <a:ln/>
          <a:effectLst>
            <a:outerShdw blurRad="114300" dist="38100" dir="5400000" algn="bl" rotWithShape="0">
              <a:srgbClr val="000000">
                <a:alpha val="18000"/>
              </a:srgbClr>
            </a:outerShdw>
          </a:effectLst>
        </p:spPr>
      </p:sp>
      <p:pic>
        <p:nvPicPr>
          <p:cNvPr id="13" name="Image 0" descr="proc/cover7.png"/>
          <p:cNvPicPr>
            <a:picLocks noChangeAspect="1"/>
          </p:cNvPicPr>
          <p:nvPr/>
        </p:nvPicPr>
        <p:blipFill>
          <a:blip r:embed="rId3"/>
          <a:srcRect/>
          <a:stretch/>
        </p:blipFill>
        <p:spPr>
          <a:xfrm>
            <a:off x="5605272" y="1033272"/>
            <a:ext cx="2962656" cy="309981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bg>
      <p:bgPr>
        <a:solidFill>
          <a:srgbClr val="EEF6F7"/>
        </a:solidFill>
        <a:effectLst/>
      </p:bgPr>
    </p:bg>
    <p:spTree>
      <p:nvGrpSpPr>
        <p:cNvPr id="1" name=""/>
        <p:cNvGrpSpPr/>
        <p:nvPr/>
      </p:nvGrpSpPr>
      <p:grpSpPr>
        <a:xfrm>
          <a:off x="0" y="0"/>
          <a:ext cx="0" cy="0"/>
          <a:chOff x="0" y="0"/>
          <a:chExt cx="0" cy="0"/>
        </a:xfrm>
      </p:grpSpPr>
      <p:sp>
        <p:nvSpPr>
          <p:cNvPr id="2" name="Shape 0"/>
          <p:cNvSpPr/>
          <p:nvPr/>
        </p:nvSpPr>
        <p:spPr>
          <a:xfrm>
            <a:off x="457200" y="365760"/>
            <a:ext cx="640080" cy="640080"/>
          </a:xfrm>
          <a:prstGeom prst="ellipse">
            <a:avLst/>
          </a:prstGeom>
          <a:solidFill>
            <a:srgbClr val="13697A"/>
          </a:solidFill>
          <a:ln/>
          <a:effectLst>
            <a:outerShdw blurRad="88900" dist="25400" dir="5400000" algn="bl" rotWithShape="0">
              <a:srgbClr val="000000">
                <a:alpha val="18000"/>
              </a:srgbClr>
            </a:outerShdw>
          </a:effectLst>
        </p:spPr>
      </p:sp>
      <p:sp>
        <p:nvSpPr>
          <p:cNvPr id="3" name="Text 1"/>
          <p:cNvSpPr/>
          <p:nvPr/>
        </p:nvSpPr>
        <p:spPr>
          <a:xfrm>
            <a:off x="457200" y="365760"/>
            <a:ext cx="640080" cy="640080"/>
          </a:xfrm>
          <a:prstGeom prst="rect">
            <a:avLst/>
          </a:prstGeom>
          <a:noFill/>
          <a:ln/>
        </p:spPr>
        <p:txBody>
          <a:bodyPr wrap="square" rtlCol="0" anchor="ctr"/>
          <a:lstStyle/>
          <a:p>
            <a:pPr marL="0" indent="0" algn="ctr">
              <a:buNone/>
            </a:pPr>
            <a:r>
              <a:rPr lang="en-US" sz="2400" b="1">
                <a:solidFill>
                  <a:srgbClr val="FFFFFF"/>
                </a:solidFill>
                <a:latin typeface="Times New Roman" pitchFamily="34" charset="0"/>
                <a:ea typeface="Times New Roman" pitchFamily="34" charset="-122"/>
                <a:cs typeface="Times New Roman" pitchFamily="34" charset="-120"/>
              </a:rPr>
              <a:t>1</a:t>
            </a:r>
            <a:endParaRPr lang="en-US" sz="2400"/>
          </a:p>
        </p:txBody>
      </p:sp>
      <p:sp>
        <p:nvSpPr>
          <p:cNvPr id="4" name="Text 2"/>
          <p:cNvSpPr/>
          <p:nvPr/>
        </p:nvSpPr>
        <p:spPr>
          <a:xfrm>
            <a:off x="1261872" y="329184"/>
            <a:ext cx="6812280" cy="713232"/>
          </a:xfrm>
          <a:prstGeom prst="rect">
            <a:avLst/>
          </a:prstGeom>
          <a:noFill/>
          <a:ln/>
        </p:spPr>
        <p:txBody>
          <a:bodyPr wrap="square" lIns="0" tIns="0" rIns="0" bIns="0" rtlCol="0" anchor="ctr"/>
          <a:lstStyle/>
          <a:p>
            <a:pPr marL="0" indent="0" algn="l">
              <a:buNone/>
            </a:pPr>
            <a:r>
              <a:rPr lang="en-US" sz="2500" b="1">
                <a:solidFill>
                  <a:srgbClr val="0E3A43"/>
                </a:solidFill>
                <a:latin typeface="Times New Roman" pitchFamily="34" charset="0"/>
                <a:ea typeface="Times New Roman" pitchFamily="34" charset="-122"/>
                <a:cs typeface="Times New Roman" pitchFamily="34" charset="-120"/>
              </a:rPr>
              <a:t>Introduction to Child HN Case</a:t>
            </a:r>
            <a:endParaRPr lang="en-US" sz="2500"/>
          </a:p>
        </p:txBody>
      </p:sp>
      <p:sp>
        <p:nvSpPr>
          <p:cNvPr id="5" name="Shape 3"/>
          <p:cNvSpPr/>
          <p:nvPr/>
        </p:nvSpPr>
        <p:spPr>
          <a:xfrm>
            <a:off x="8247888" y="365760"/>
            <a:ext cx="640080" cy="640080"/>
          </a:xfrm>
          <a:prstGeom prst="ellipse">
            <a:avLst/>
          </a:prstGeom>
          <a:solidFill>
            <a:srgbClr val="D98036"/>
          </a:solidFill>
          <a:ln/>
          <a:effectLst>
            <a:outerShdw blurRad="88900" dist="25400" dir="5400000" algn="bl" rotWithShape="0">
              <a:srgbClr val="000000">
                <a:alpha val="16000"/>
              </a:srgbClr>
            </a:outerShdw>
          </a:effectLst>
        </p:spPr>
      </p:sp>
      <p:pic>
        <p:nvPicPr>
          <p:cNvPr id="6" name="Image 0" descr="icons/intro_w.png"/>
          <p:cNvPicPr>
            <a:picLocks noChangeAspect="1"/>
          </p:cNvPicPr>
          <p:nvPr/>
        </p:nvPicPr>
        <p:blipFill>
          <a:blip r:embed="rId3"/>
          <a:stretch>
            <a:fillRect/>
          </a:stretch>
        </p:blipFill>
        <p:spPr>
          <a:xfrm>
            <a:off x="8407908" y="525780"/>
            <a:ext cx="320040" cy="320040"/>
          </a:xfrm>
          <a:prstGeom prst="rect">
            <a:avLst/>
          </a:prstGeom>
        </p:spPr>
      </p:pic>
      <p:sp>
        <p:nvSpPr>
          <p:cNvPr id="7" name="Shape 4"/>
          <p:cNvSpPr/>
          <p:nvPr/>
        </p:nvSpPr>
        <p:spPr>
          <a:xfrm>
            <a:off x="457200" y="1280160"/>
            <a:ext cx="4983480" cy="3429000"/>
          </a:xfrm>
          <a:prstGeom prst="roundRect">
            <a:avLst>
              <a:gd name="adj" fmla="val 3200"/>
            </a:avLst>
          </a:prstGeom>
          <a:solidFill>
            <a:srgbClr val="94B7CA"/>
          </a:solidFill>
          <a:ln/>
          <a:effectLst>
            <a:outerShdw blurRad="114300" dist="38100" dir="5400000" algn="bl" rotWithShape="0">
              <a:srgbClr val="000000">
                <a:alpha val="16000"/>
              </a:srgbClr>
            </a:outerShdw>
          </a:effectLst>
        </p:spPr>
      </p:sp>
      <p:sp>
        <p:nvSpPr>
          <p:cNvPr id="8" name="Text 5"/>
          <p:cNvSpPr/>
          <p:nvPr/>
        </p:nvSpPr>
        <p:spPr>
          <a:xfrm>
            <a:off x="713232" y="1463040"/>
            <a:ext cx="4498848" cy="3063240"/>
          </a:xfrm>
          <a:prstGeom prst="rect">
            <a:avLst/>
          </a:prstGeom>
          <a:noFill/>
          <a:ln/>
        </p:spPr>
        <p:txBody>
          <a:bodyPr wrap="square" rtlCol="0" anchor="ctr"/>
          <a:lstStyle/>
          <a:p>
            <a:pPr marL="203200" indent="-203200">
              <a:lnSpc>
                <a:spcPct val="102000"/>
              </a:lnSpc>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Child HN was diagnosed with Type 1 Diabetes at the age of 11 and experienced a near-fatal episode of Diabetic Ketoacidosis (DKA) in March 2023, which prompted a Local Child Safeguarding Practice Review (NHS, 2023).</a:t>
            </a:r>
            <a:endParaRPr lang="en-US" sz="1350"/>
          </a:p>
          <a:p>
            <a:pPr marL="203200" indent="-203200">
              <a:lnSpc>
                <a:spcPct val="102000"/>
              </a:lnSpc>
              <a:spcBef>
                <a:spcPts val="200"/>
              </a:spcBef>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The case highlights significant safeguarding concerns involving medical neglect, delayed interventions, poor partnership working, ineffective information sharing, and failures in multi-agency collaboration.</a:t>
            </a:r>
            <a:endParaRPr lang="en-US" sz="1350"/>
          </a:p>
          <a:p>
            <a:pPr marL="203200" indent="-203200">
              <a:lnSpc>
                <a:spcPct val="102000"/>
              </a:lnSpc>
              <a:spcBef>
                <a:spcPts val="200"/>
              </a:spcBef>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The review examined how agencies worked together to safeguard Child HN and support his family following their move from Worcestershire to Herefordshire.</a:t>
            </a:r>
            <a:endParaRPr lang="en-US" sz="1350"/>
          </a:p>
        </p:txBody>
      </p:sp>
      <p:sp>
        <p:nvSpPr>
          <p:cNvPr id="9" name="Shape 6"/>
          <p:cNvSpPr/>
          <p:nvPr/>
        </p:nvSpPr>
        <p:spPr>
          <a:xfrm>
            <a:off x="5669280" y="1280160"/>
            <a:ext cx="3017520" cy="3429000"/>
          </a:xfrm>
          <a:prstGeom prst="roundRect">
            <a:avLst>
              <a:gd name="adj" fmla="val 3636"/>
            </a:avLst>
          </a:prstGeom>
          <a:solidFill>
            <a:srgbClr val="FFFFFF"/>
          </a:solidFill>
          <a:ln/>
          <a:effectLst>
            <a:outerShdw blurRad="114300" dist="38100" dir="5400000" algn="bl" rotWithShape="0">
              <a:srgbClr val="000000">
                <a:alpha val="18000"/>
              </a:srgbClr>
            </a:outerShdw>
          </a:effectLst>
        </p:spPr>
      </p:sp>
      <p:pic>
        <p:nvPicPr>
          <p:cNvPr id="10" name="Image 1" descr="proc/s1_img2.png"/>
          <p:cNvPicPr>
            <a:picLocks noChangeAspect="1"/>
          </p:cNvPicPr>
          <p:nvPr/>
        </p:nvPicPr>
        <p:blipFill>
          <a:blip r:embed="rId4"/>
          <a:srcRect/>
          <a:stretch/>
        </p:blipFill>
        <p:spPr>
          <a:xfrm>
            <a:off x="5760517" y="1339693"/>
            <a:ext cx="2852803" cy="328945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EEF6F7"/>
        </a:solidFill>
        <a:effectLst/>
      </p:bgPr>
    </p:bg>
    <p:spTree>
      <p:nvGrpSpPr>
        <p:cNvPr id="1" name=""/>
        <p:cNvGrpSpPr/>
        <p:nvPr/>
      </p:nvGrpSpPr>
      <p:grpSpPr>
        <a:xfrm>
          <a:off x="0" y="0"/>
          <a:ext cx="0" cy="0"/>
          <a:chOff x="0" y="0"/>
          <a:chExt cx="0" cy="0"/>
        </a:xfrm>
      </p:grpSpPr>
      <p:sp>
        <p:nvSpPr>
          <p:cNvPr id="2" name="Shape 0"/>
          <p:cNvSpPr/>
          <p:nvPr/>
        </p:nvSpPr>
        <p:spPr>
          <a:xfrm>
            <a:off x="457200" y="365760"/>
            <a:ext cx="640080" cy="640080"/>
          </a:xfrm>
          <a:prstGeom prst="ellipse">
            <a:avLst/>
          </a:prstGeom>
          <a:solidFill>
            <a:srgbClr val="13697A"/>
          </a:solidFill>
          <a:ln/>
          <a:effectLst>
            <a:outerShdw blurRad="88900" dist="25400" dir="5400000" algn="bl" rotWithShape="0">
              <a:srgbClr val="000000">
                <a:alpha val="18000"/>
              </a:srgbClr>
            </a:outerShdw>
          </a:effectLst>
        </p:spPr>
      </p:sp>
      <p:sp>
        <p:nvSpPr>
          <p:cNvPr id="3" name="Text 1"/>
          <p:cNvSpPr/>
          <p:nvPr/>
        </p:nvSpPr>
        <p:spPr>
          <a:xfrm>
            <a:off x="457200" y="365760"/>
            <a:ext cx="640080" cy="640080"/>
          </a:xfrm>
          <a:prstGeom prst="rect">
            <a:avLst/>
          </a:prstGeom>
          <a:noFill/>
          <a:ln/>
        </p:spPr>
        <p:txBody>
          <a:bodyPr wrap="square" rtlCol="0" anchor="ctr"/>
          <a:lstStyle/>
          <a:p>
            <a:pPr marL="0" indent="0" algn="ctr">
              <a:buNone/>
            </a:pPr>
            <a:r>
              <a:rPr lang="en-US" sz="2400" b="1">
                <a:solidFill>
                  <a:srgbClr val="FFFFFF"/>
                </a:solidFill>
                <a:latin typeface="Times New Roman" pitchFamily="34" charset="0"/>
                <a:ea typeface="Times New Roman" pitchFamily="34" charset="-122"/>
                <a:cs typeface="Times New Roman" pitchFamily="34" charset="-120"/>
              </a:rPr>
              <a:t>2</a:t>
            </a:r>
            <a:endParaRPr lang="en-US" sz="2400"/>
          </a:p>
        </p:txBody>
      </p:sp>
      <p:sp>
        <p:nvSpPr>
          <p:cNvPr id="4" name="Text 2"/>
          <p:cNvSpPr/>
          <p:nvPr/>
        </p:nvSpPr>
        <p:spPr>
          <a:xfrm>
            <a:off x="1261872" y="329184"/>
            <a:ext cx="6812280" cy="713232"/>
          </a:xfrm>
          <a:prstGeom prst="rect">
            <a:avLst/>
          </a:prstGeom>
          <a:noFill/>
          <a:ln/>
        </p:spPr>
        <p:txBody>
          <a:bodyPr wrap="square" lIns="0" tIns="0" rIns="0" bIns="0" rtlCol="0" anchor="ctr"/>
          <a:lstStyle/>
          <a:p>
            <a:pPr marL="0" indent="0" algn="l">
              <a:buNone/>
            </a:pPr>
            <a:r>
              <a:rPr lang="en-US" sz="2500" b="1">
                <a:solidFill>
                  <a:srgbClr val="0E3A43"/>
                </a:solidFill>
                <a:latin typeface="Times New Roman" pitchFamily="34" charset="0"/>
                <a:ea typeface="Times New Roman" pitchFamily="34" charset="-122"/>
                <a:cs typeface="Times New Roman" pitchFamily="34" charset="-120"/>
              </a:rPr>
              <a:t>Background and Family Context</a:t>
            </a:r>
            <a:endParaRPr lang="en-US" sz="2500"/>
          </a:p>
        </p:txBody>
      </p:sp>
      <p:sp>
        <p:nvSpPr>
          <p:cNvPr id="5" name="Shape 3"/>
          <p:cNvSpPr/>
          <p:nvPr/>
        </p:nvSpPr>
        <p:spPr>
          <a:xfrm>
            <a:off x="8247888" y="365760"/>
            <a:ext cx="640080" cy="640080"/>
          </a:xfrm>
          <a:prstGeom prst="ellipse">
            <a:avLst/>
          </a:prstGeom>
          <a:solidFill>
            <a:srgbClr val="D98036"/>
          </a:solidFill>
          <a:ln/>
          <a:effectLst>
            <a:outerShdw blurRad="88900" dist="25400" dir="5400000" algn="bl" rotWithShape="0">
              <a:srgbClr val="000000">
                <a:alpha val="16000"/>
              </a:srgbClr>
            </a:outerShdw>
          </a:effectLst>
        </p:spPr>
      </p:sp>
      <p:pic>
        <p:nvPicPr>
          <p:cNvPr id="6" name="Image 0" descr="icons/home_w.png"/>
          <p:cNvPicPr>
            <a:picLocks noChangeAspect="1"/>
          </p:cNvPicPr>
          <p:nvPr/>
        </p:nvPicPr>
        <p:blipFill>
          <a:blip r:embed="rId3"/>
          <a:stretch>
            <a:fillRect/>
          </a:stretch>
        </p:blipFill>
        <p:spPr>
          <a:xfrm>
            <a:off x="8407908" y="525780"/>
            <a:ext cx="320040" cy="320040"/>
          </a:xfrm>
          <a:prstGeom prst="rect">
            <a:avLst/>
          </a:prstGeom>
        </p:spPr>
      </p:pic>
      <p:sp>
        <p:nvSpPr>
          <p:cNvPr id="7" name="Shape 4"/>
          <p:cNvSpPr/>
          <p:nvPr/>
        </p:nvSpPr>
        <p:spPr>
          <a:xfrm>
            <a:off x="457200" y="1280160"/>
            <a:ext cx="8229600" cy="1054608"/>
          </a:xfrm>
          <a:prstGeom prst="roundRect">
            <a:avLst>
              <a:gd name="adj" fmla="val 8671"/>
            </a:avLst>
          </a:prstGeom>
          <a:solidFill>
            <a:schemeClr val="accent2">
              <a:lumMod val="40000"/>
              <a:lumOff val="60000"/>
            </a:schemeClr>
          </a:solidFill>
          <a:ln/>
          <a:effectLst>
            <a:outerShdw blurRad="114300" dist="38100" dir="5400000" algn="bl" rotWithShape="0">
              <a:srgbClr val="000000">
                <a:alpha val="14000"/>
              </a:srgbClr>
            </a:outerShdw>
          </a:effectLst>
        </p:spPr>
      </p:sp>
      <p:sp>
        <p:nvSpPr>
          <p:cNvPr id="8" name="Shape 5"/>
          <p:cNvSpPr/>
          <p:nvPr/>
        </p:nvSpPr>
        <p:spPr>
          <a:xfrm>
            <a:off x="713232" y="1435608"/>
            <a:ext cx="743712" cy="743712"/>
          </a:xfrm>
          <a:prstGeom prst="ellipse">
            <a:avLst/>
          </a:prstGeom>
          <a:solidFill>
            <a:srgbClr val="13697A"/>
          </a:solidFill>
          <a:ln/>
          <a:effectLst>
            <a:outerShdw blurRad="88900" dist="25400" dir="5400000" algn="bl" rotWithShape="0">
              <a:srgbClr val="000000">
                <a:alpha val="16000"/>
              </a:srgbClr>
            </a:outerShdw>
          </a:effectLst>
        </p:spPr>
      </p:sp>
      <p:pic>
        <p:nvPicPr>
          <p:cNvPr id="9" name="Image 1" descr="icons/home_w.png"/>
          <p:cNvPicPr>
            <a:picLocks noChangeAspect="1"/>
          </p:cNvPicPr>
          <p:nvPr/>
        </p:nvPicPr>
        <p:blipFill>
          <a:blip r:embed="rId3"/>
          <a:stretch>
            <a:fillRect/>
          </a:stretch>
        </p:blipFill>
        <p:spPr>
          <a:xfrm>
            <a:off x="899160" y="1621536"/>
            <a:ext cx="371856" cy="371856"/>
          </a:xfrm>
          <a:prstGeom prst="rect">
            <a:avLst/>
          </a:prstGeom>
        </p:spPr>
      </p:pic>
      <p:sp>
        <p:nvSpPr>
          <p:cNvPr id="10" name="Text 6"/>
          <p:cNvSpPr/>
          <p:nvPr/>
        </p:nvSpPr>
        <p:spPr>
          <a:xfrm>
            <a:off x="1749552" y="1371600"/>
            <a:ext cx="6690360" cy="871728"/>
          </a:xfrm>
          <a:prstGeom prst="rect">
            <a:avLst/>
          </a:prstGeom>
          <a:noFill/>
          <a:ln/>
        </p:spPr>
        <p:txBody>
          <a:bodyPr wrap="square" rtlCol="0" anchor="ctr"/>
          <a:lstStyle/>
          <a:p>
            <a:pPr marL="0" indent="0">
              <a:lnSpc>
                <a:spcPct val="103000"/>
              </a:lnSpc>
              <a:buNone/>
            </a:pPr>
            <a:r>
              <a:rPr lang="en-US" sz="1400">
                <a:solidFill>
                  <a:srgbClr val="203A40"/>
                </a:solidFill>
                <a:latin typeface="Times New Roman" pitchFamily="34" charset="0"/>
                <a:ea typeface="Times New Roman" pitchFamily="34" charset="-122"/>
                <a:cs typeface="Times New Roman" pitchFamily="34" charset="-120"/>
              </a:rPr>
              <a:t>Child HN lived with his mother, siblings, and father in Worcestershire before moving to a refuge in Herefordshire due to domestic abuse, coercive control, and family instability.</a:t>
            </a:r>
            <a:endParaRPr lang="en-US" sz="1400"/>
          </a:p>
        </p:txBody>
      </p:sp>
      <p:sp>
        <p:nvSpPr>
          <p:cNvPr id="11" name="Shape 7"/>
          <p:cNvSpPr/>
          <p:nvPr/>
        </p:nvSpPr>
        <p:spPr>
          <a:xfrm>
            <a:off x="457200" y="2481072"/>
            <a:ext cx="8229600" cy="1054608"/>
          </a:xfrm>
          <a:prstGeom prst="roundRect">
            <a:avLst>
              <a:gd name="adj" fmla="val 8671"/>
            </a:avLst>
          </a:prstGeom>
          <a:solidFill>
            <a:schemeClr val="accent2">
              <a:lumMod val="40000"/>
              <a:lumOff val="60000"/>
            </a:schemeClr>
          </a:solidFill>
          <a:ln/>
          <a:effectLst>
            <a:outerShdw blurRad="114300" dist="38100" dir="5400000" algn="bl" rotWithShape="0">
              <a:srgbClr val="000000">
                <a:alpha val="14000"/>
              </a:srgbClr>
            </a:outerShdw>
          </a:effectLst>
        </p:spPr>
      </p:sp>
      <p:sp>
        <p:nvSpPr>
          <p:cNvPr id="12" name="Shape 8"/>
          <p:cNvSpPr/>
          <p:nvPr/>
        </p:nvSpPr>
        <p:spPr>
          <a:xfrm>
            <a:off x="713232" y="2636520"/>
            <a:ext cx="743712" cy="743712"/>
          </a:xfrm>
          <a:prstGeom prst="ellipse">
            <a:avLst/>
          </a:prstGeom>
          <a:solidFill>
            <a:srgbClr val="2A9D8F"/>
          </a:solidFill>
          <a:ln/>
          <a:effectLst>
            <a:outerShdw blurRad="88900" dist="25400" dir="5400000" algn="bl" rotWithShape="0">
              <a:srgbClr val="000000">
                <a:alpha val="16000"/>
              </a:srgbClr>
            </a:outerShdw>
          </a:effectLst>
        </p:spPr>
      </p:sp>
      <p:pic>
        <p:nvPicPr>
          <p:cNvPr id="13" name="Image 2" descr="icons/heartbreak_w.png"/>
          <p:cNvPicPr>
            <a:picLocks noChangeAspect="1"/>
          </p:cNvPicPr>
          <p:nvPr/>
        </p:nvPicPr>
        <p:blipFill>
          <a:blip r:embed="rId4"/>
          <a:stretch>
            <a:fillRect/>
          </a:stretch>
        </p:blipFill>
        <p:spPr>
          <a:xfrm>
            <a:off x="899160" y="2822448"/>
            <a:ext cx="371856" cy="371856"/>
          </a:xfrm>
          <a:prstGeom prst="rect">
            <a:avLst/>
          </a:prstGeom>
        </p:spPr>
      </p:pic>
      <p:sp>
        <p:nvSpPr>
          <p:cNvPr id="14" name="Text 9"/>
          <p:cNvSpPr/>
          <p:nvPr/>
        </p:nvSpPr>
        <p:spPr>
          <a:xfrm>
            <a:off x="1749552" y="2572512"/>
            <a:ext cx="6690360" cy="871728"/>
          </a:xfrm>
          <a:prstGeom prst="rect">
            <a:avLst/>
          </a:prstGeom>
          <a:noFill/>
          <a:ln/>
        </p:spPr>
        <p:txBody>
          <a:bodyPr wrap="square" rtlCol="0" anchor="ctr"/>
          <a:lstStyle/>
          <a:p>
            <a:pPr marL="0" indent="0">
              <a:lnSpc>
                <a:spcPct val="103000"/>
              </a:lnSpc>
              <a:buNone/>
            </a:pPr>
            <a:r>
              <a:rPr lang="en-US" sz="1400">
                <a:solidFill>
                  <a:srgbClr val="203A40"/>
                </a:solidFill>
                <a:latin typeface="Times New Roman" pitchFamily="34" charset="0"/>
                <a:ea typeface="Times New Roman" pitchFamily="34" charset="-122"/>
                <a:cs typeface="Times New Roman" pitchFamily="34" charset="-120"/>
              </a:rPr>
              <a:t>The family experienced emotional stress, financial difficulties, parental conflict, and ongoing safeguarding concerns that affected Child HN’s wellbeing and development.</a:t>
            </a:r>
            <a:endParaRPr lang="en-US" sz="1400"/>
          </a:p>
        </p:txBody>
      </p:sp>
      <p:sp>
        <p:nvSpPr>
          <p:cNvPr id="15" name="Shape 10"/>
          <p:cNvSpPr/>
          <p:nvPr/>
        </p:nvSpPr>
        <p:spPr>
          <a:xfrm>
            <a:off x="457200" y="3681984"/>
            <a:ext cx="8229600" cy="1054608"/>
          </a:xfrm>
          <a:prstGeom prst="roundRect">
            <a:avLst>
              <a:gd name="adj" fmla="val 8671"/>
            </a:avLst>
          </a:prstGeom>
          <a:solidFill>
            <a:schemeClr val="accent2">
              <a:lumMod val="40000"/>
              <a:lumOff val="60000"/>
            </a:schemeClr>
          </a:solidFill>
          <a:ln/>
          <a:effectLst>
            <a:outerShdw blurRad="114300" dist="38100" dir="5400000" algn="bl" rotWithShape="0">
              <a:srgbClr val="000000">
                <a:alpha val="14000"/>
              </a:srgbClr>
            </a:outerShdw>
          </a:effectLst>
        </p:spPr>
      </p:sp>
      <p:sp>
        <p:nvSpPr>
          <p:cNvPr id="16" name="Shape 11"/>
          <p:cNvSpPr/>
          <p:nvPr/>
        </p:nvSpPr>
        <p:spPr>
          <a:xfrm>
            <a:off x="713232" y="3837432"/>
            <a:ext cx="743712" cy="743712"/>
          </a:xfrm>
          <a:prstGeom prst="ellipse">
            <a:avLst/>
          </a:prstGeom>
          <a:solidFill>
            <a:srgbClr val="13697A"/>
          </a:solidFill>
          <a:ln/>
          <a:effectLst>
            <a:outerShdw blurRad="88900" dist="25400" dir="5400000" algn="bl" rotWithShape="0">
              <a:srgbClr val="000000">
                <a:alpha val="16000"/>
              </a:srgbClr>
            </a:outerShdw>
          </a:effectLst>
        </p:spPr>
      </p:sp>
      <p:pic>
        <p:nvPicPr>
          <p:cNvPr id="17" name="Image 3" descr="icons/school_w.png"/>
          <p:cNvPicPr>
            <a:picLocks noChangeAspect="1"/>
          </p:cNvPicPr>
          <p:nvPr/>
        </p:nvPicPr>
        <p:blipFill>
          <a:blip r:embed="rId5"/>
          <a:stretch>
            <a:fillRect/>
          </a:stretch>
        </p:blipFill>
        <p:spPr>
          <a:xfrm>
            <a:off x="899160" y="4023360"/>
            <a:ext cx="371856" cy="371856"/>
          </a:xfrm>
          <a:prstGeom prst="rect">
            <a:avLst/>
          </a:prstGeom>
        </p:spPr>
      </p:pic>
      <p:sp>
        <p:nvSpPr>
          <p:cNvPr id="18" name="Text 12"/>
          <p:cNvSpPr/>
          <p:nvPr/>
        </p:nvSpPr>
        <p:spPr>
          <a:xfrm>
            <a:off x="1749552" y="3773424"/>
            <a:ext cx="6690360" cy="871728"/>
          </a:xfrm>
          <a:prstGeom prst="rect">
            <a:avLst/>
          </a:prstGeom>
          <a:noFill/>
          <a:ln/>
        </p:spPr>
        <p:txBody>
          <a:bodyPr wrap="square" rtlCol="0" anchor="ctr"/>
          <a:lstStyle/>
          <a:p>
            <a:pPr marL="0" indent="0">
              <a:lnSpc>
                <a:spcPct val="103000"/>
              </a:lnSpc>
              <a:buNone/>
            </a:pPr>
            <a:r>
              <a:rPr lang="en-US" sz="1400">
                <a:solidFill>
                  <a:srgbClr val="203A40"/>
                </a:solidFill>
                <a:latin typeface="Times New Roman" pitchFamily="34" charset="0"/>
                <a:ea typeface="Times New Roman" pitchFamily="34" charset="-122"/>
                <a:cs typeface="Times New Roman" pitchFamily="34" charset="-120"/>
              </a:rPr>
              <a:t>Child HN also experienced poor school attendance, behavioural difficulties, possible neurodiversity, and challenges accepting his diabetes diagnosis, increasing his vulnerability and safeguarding needs.</a:t>
            </a:r>
            <a:endParaRPr lang="en-US" sz="1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EEF6F7"/>
        </a:solidFill>
        <a:effectLst/>
      </p:bgPr>
    </p:bg>
    <p:spTree>
      <p:nvGrpSpPr>
        <p:cNvPr id="1" name=""/>
        <p:cNvGrpSpPr/>
        <p:nvPr/>
      </p:nvGrpSpPr>
      <p:grpSpPr>
        <a:xfrm>
          <a:off x="0" y="0"/>
          <a:ext cx="0" cy="0"/>
          <a:chOff x="0" y="0"/>
          <a:chExt cx="0" cy="0"/>
        </a:xfrm>
      </p:grpSpPr>
      <p:sp>
        <p:nvSpPr>
          <p:cNvPr id="2" name="Shape 0"/>
          <p:cNvSpPr/>
          <p:nvPr/>
        </p:nvSpPr>
        <p:spPr>
          <a:xfrm>
            <a:off x="457200" y="365760"/>
            <a:ext cx="640080" cy="640080"/>
          </a:xfrm>
          <a:prstGeom prst="ellipse">
            <a:avLst/>
          </a:prstGeom>
          <a:solidFill>
            <a:srgbClr val="13697A"/>
          </a:solidFill>
          <a:ln/>
          <a:effectLst>
            <a:outerShdw blurRad="88900" dist="25400" dir="5400000" algn="bl" rotWithShape="0">
              <a:srgbClr val="000000">
                <a:alpha val="18000"/>
              </a:srgbClr>
            </a:outerShdw>
          </a:effectLst>
        </p:spPr>
      </p:sp>
      <p:sp>
        <p:nvSpPr>
          <p:cNvPr id="3" name="Text 1"/>
          <p:cNvSpPr/>
          <p:nvPr/>
        </p:nvSpPr>
        <p:spPr>
          <a:xfrm>
            <a:off x="457200" y="365760"/>
            <a:ext cx="640080" cy="640080"/>
          </a:xfrm>
          <a:prstGeom prst="rect">
            <a:avLst/>
          </a:prstGeom>
          <a:noFill/>
          <a:ln/>
        </p:spPr>
        <p:txBody>
          <a:bodyPr wrap="square" rtlCol="0" anchor="ctr"/>
          <a:lstStyle/>
          <a:p>
            <a:pPr marL="0" indent="0" algn="ctr">
              <a:buNone/>
            </a:pPr>
            <a:r>
              <a:rPr lang="en-US" sz="2400" b="1">
                <a:solidFill>
                  <a:srgbClr val="FFFFFF"/>
                </a:solidFill>
                <a:latin typeface="Times New Roman" pitchFamily="34" charset="0"/>
                <a:ea typeface="Times New Roman" pitchFamily="34" charset="-122"/>
                <a:cs typeface="Times New Roman" pitchFamily="34" charset="-120"/>
              </a:rPr>
              <a:t>3</a:t>
            </a:r>
            <a:endParaRPr lang="en-US" sz="2400"/>
          </a:p>
        </p:txBody>
      </p:sp>
      <p:sp>
        <p:nvSpPr>
          <p:cNvPr id="4" name="Text 2"/>
          <p:cNvSpPr/>
          <p:nvPr/>
        </p:nvSpPr>
        <p:spPr>
          <a:xfrm>
            <a:off x="1261872" y="329184"/>
            <a:ext cx="6812280" cy="713232"/>
          </a:xfrm>
          <a:prstGeom prst="rect">
            <a:avLst/>
          </a:prstGeom>
          <a:noFill/>
          <a:ln/>
        </p:spPr>
        <p:txBody>
          <a:bodyPr wrap="square" lIns="0" tIns="0" rIns="0" bIns="0" rtlCol="0" anchor="ctr"/>
          <a:lstStyle/>
          <a:p>
            <a:pPr marL="0" indent="0" algn="l">
              <a:buNone/>
            </a:pPr>
            <a:r>
              <a:rPr lang="en-US" sz="2500" b="1">
                <a:solidFill>
                  <a:srgbClr val="0E3A43"/>
                </a:solidFill>
                <a:latin typeface="Times New Roman" pitchFamily="34" charset="0"/>
                <a:ea typeface="Times New Roman" pitchFamily="34" charset="-122"/>
                <a:cs typeface="Times New Roman" pitchFamily="34" charset="-120"/>
              </a:rPr>
              <a:t>Child HN’s Wellbeing</a:t>
            </a:r>
            <a:endParaRPr lang="en-US" sz="2500"/>
          </a:p>
        </p:txBody>
      </p:sp>
      <p:sp>
        <p:nvSpPr>
          <p:cNvPr id="5" name="Shape 3"/>
          <p:cNvSpPr/>
          <p:nvPr/>
        </p:nvSpPr>
        <p:spPr>
          <a:xfrm>
            <a:off x="8247888" y="365760"/>
            <a:ext cx="640080" cy="640080"/>
          </a:xfrm>
          <a:prstGeom prst="ellipse">
            <a:avLst/>
          </a:prstGeom>
          <a:solidFill>
            <a:srgbClr val="D98036"/>
          </a:solidFill>
          <a:ln/>
          <a:effectLst>
            <a:outerShdw blurRad="88900" dist="25400" dir="5400000" algn="bl" rotWithShape="0">
              <a:srgbClr val="000000">
                <a:alpha val="16000"/>
              </a:srgbClr>
            </a:outerShdw>
          </a:effectLst>
        </p:spPr>
      </p:sp>
      <p:pic>
        <p:nvPicPr>
          <p:cNvPr id="6" name="Image 0" descr="icons/heartbeat_w.png"/>
          <p:cNvPicPr>
            <a:picLocks noChangeAspect="1"/>
          </p:cNvPicPr>
          <p:nvPr/>
        </p:nvPicPr>
        <p:blipFill>
          <a:blip r:embed="rId3"/>
          <a:stretch>
            <a:fillRect/>
          </a:stretch>
        </p:blipFill>
        <p:spPr>
          <a:xfrm>
            <a:off x="8407908" y="525780"/>
            <a:ext cx="320040" cy="320040"/>
          </a:xfrm>
          <a:prstGeom prst="rect">
            <a:avLst/>
          </a:prstGeom>
        </p:spPr>
      </p:pic>
      <p:sp>
        <p:nvSpPr>
          <p:cNvPr id="7" name="Shape 4"/>
          <p:cNvSpPr/>
          <p:nvPr/>
        </p:nvSpPr>
        <p:spPr>
          <a:xfrm>
            <a:off x="457200" y="1280160"/>
            <a:ext cx="4983480" cy="3429000"/>
          </a:xfrm>
          <a:prstGeom prst="roundRect">
            <a:avLst>
              <a:gd name="adj" fmla="val 3200"/>
            </a:avLst>
          </a:prstGeom>
          <a:solidFill>
            <a:schemeClr val="accent6">
              <a:lumMod val="40000"/>
              <a:lumOff val="60000"/>
            </a:schemeClr>
          </a:solidFill>
          <a:ln/>
          <a:effectLst>
            <a:outerShdw blurRad="114300" dist="38100" dir="5400000" algn="bl" rotWithShape="0">
              <a:srgbClr val="000000">
                <a:alpha val="16000"/>
              </a:srgbClr>
            </a:outerShdw>
          </a:effectLst>
        </p:spPr>
      </p:sp>
      <p:sp>
        <p:nvSpPr>
          <p:cNvPr id="8" name="Text 5"/>
          <p:cNvSpPr/>
          <p:nvPr/>
        </p:nvSpPr>
        <p:spPr>
          <a:xfrm>
            <a:off x="713232" y="1463040"/>
            <a:ext cx="4498848" cy="3063240"/>
          </a:xfrm>
          <a:prstGeom prst="rect">
            <a:avLst/>
          </a:prstGeom>
          <a:noFill/>
          <a:ln/>
        </p:spPr>
        <p:txBody>
          <a:bodyPr wrap="square" rtlCol="0" anchor="ctr"/>
          <a:lstStyle/>
          <a:p>
            <a:pPr marL="203200" indent="-203200">
              <a:lnSpc>
                <a:spcPct val="102000"/>
              </a:lnSpc>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Child HN’s physical wellbeing was significantly affected by poor diabetes control, repeated health concerns, emergency admissions, and the eventual development of Diabetic Ketoacidosis (Diabetes UK, 2017).</a:t>
            </a:r>
            <a:endParaRPr lang="en-US" sz="1350"/>
          </a:p>
          <a:p>
            <a:pPr marL="203200" indent="-203200">
              <a:lnSpc>
                <a:spcPct val="102000"/>
              </a:lnSpc>
              <a:spcBef>
                <a:spcPts val="200"/>
              </a:spcBef>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His emotional wellbeing was compromised by frustration regarding his diagnosis, behavioural difficulties, social isolation, and statements indicating severe emotional distress.</a:t>
            </a:r>
            <a:endParaRPr lang="en-US" sz="1350"/>
          </a:p>
          <a:p>
            <a:pPr marL="203200" indent="-203200">
              <a:lnSpc>
                <a:spcPct val="102000"/>
              </a:lnSpc>
              <a:spcBef>
                <a:spcPts val="200"/>
              </a:spcBef>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Educational wellbeing was negatively affected by persistent school absence, limited engagement with education services, and concerns regarding unidentified learning and developmental needs.</a:t>
            </a:r>
            <a:endParaRPr lang="en-US" sz="1350"/>
          </a:p>
        </p:txBody>
      </p:sp>
      <p:sp>
        <p:nvSpPr>
          <p:cNvPr id="9" name="Shape 6"/>
          <p:cNvSpPr/>
          <p:nvPr/>
        </p:nvSpPr>
        <p:spPr>
          <a:xfrm>
            <a:off x="5669280" y="1280160"/>
            <a:ext cx="3017520" cy="3429000"/>
          </a:xfrm>
          <a:prstGeom prst="roundRect">
            <a:avLst>
              <a:gd name="adj" fmla="val 3636"/>
            </a:avLst>
          </a:prstGeom>
          <a:solidFill>
            <a:srgbClr val="FFFFFF"/>
          </a:solidFill>
          <a:ln/>
          <a:effectLst>
            <a:outerShdw blurRad="114300" dist="38100" dir="5400000" algn="bl" rotWithShape="0">
              <a:srgbClr val="000000">
                <a:alpha val="18000"/>
              </a:srgbClr>
            </a:outerShdw>
          </a:effectLst>
        </p:spPr>
      </p:sp>
      <p:pic>
        <p:nvPicPr>
          <p:cNvPr id="10" name="Image 1" descr="proc/s3_img5.png"/>
          <p:cNvPicPr>
            <a:picLocks noChangeAspect="1"/>
          </p:cNvPicPr>
          <p:nvPr/>
        </p:nvPicPr>
        <p:blipFill>
          <a:blip r:embed="rId4"/>
          <a:srcRect/>
          <a:stretch/>
        </p:blipFill>
        <p:spPr>
          <a:xfrm>
            <a:off x="5833872" y="1444752"/>
            <a:ext cx="2688336" cy="309981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EEF6F7"/>
        </a:solidFill>
        <a:effectLst/>
      </p:bgPr>
    </p:bg>
    <p:spTree>
      <p:nvGrpSpPr>
        <p:cNvPr id="1" name=""/>
        <p:cNvGrpSpPr/>
        <p:nvPr/>
      </p:nvGrpSpPr>
      <p:grpSpPr>
        <a:xfrm>
          <a:off x="0" y="0"/>
          <a:ext cx="0" cy="0"/>
          <a:chOff x="0" y="0"/>
          <a:chExt cx="0" cy="0"/>
        </a:xfrm>
      </p:grpSpPr>
      <p:sp>
        <p:nvSpPr>
          <p:cNvPr id="2" name="Shape 0"/>
          <p:cNvSpPr/>
          <p:nvPr/>
        </p:nvSpPr>
        <p:spPr>
          <a:xfrm>
            <a:off x="457200" y="365760"/>
            <a:ext cx="640080" cy="640080"/>
          </a:xfrm>
          <a:prstGeom prst="ellipse">
            <a:avLst/>
          </a:prstGeom>
          <a:solidFill>
            <a:srgbClr val="13697A"/>
          </a:solidFill>
          <a:ln/>
          <a:effectLst>
            <a:outerShdw blurRad="88900" dist="25400" dir="5400000" algn="bl" rotWithShape="0">
              <a:srgbClr val="000000">
                <a:alpha val="18000"/>
              </a:srgbClr>
            </a:outerShdw>
          </a:effectLst>
        </p:spPr>
      </p:sp>
      <p:sp>
        <p:nvSpPr>
          <p:cNvPr id="3" name="Text 1"/>
          <p:cNvSpPr/>
          <p:nvPr/>
        </p:nvSpPr>
        <p:spPr>
          <a:xfrm>
            <a:off x="457200" y="365760"/>
            <a:ext cx="640080" cy="640080"/>
          </a:xfrm>
          <a:prstGeom prst="rect">
            <a:avLst/>
          </a:prstGeom>
          <a:noFill/>
          <a:ln/>
        </p:spPr>
        <p:txBody>
          <a:bodyPr wrap="square" rtlCol="0" anchor="ctr"/>
          <a:lstStyle/>
          <a:p>
            <a:pPr marL="0" indent="0" algn="ctr">
              <a:buNone/>
            </a:pPr>
            <a:r>
              <a:rPr lang="en-US" sz="2400" b="1">
                <a:solidFill>
                  <a:srgbClr val="FFFFFF"/>
                </a:solidFill>
                <a:latin typeface="Times New Roman" pitchFamily="34" charset="0"/>
                <a:ea typeface="Times New Roman" pitchFamily="34" charset="-122"/>
                <a:cs typeface="Times New Roman" pitchFamily="34" charset="-120"/>
              </a:rPr>
              <a:t>4</a:t>
            </a:r>
            <a:endParaRPr lang="en-US" sz="2400"/>
          </a:p>
        </p:txBody>
      </p:sp>
      <p:sp>
        <p:nvSpPr>
          <p:cNvPr id="4" name="Text 2"/>
          <p:cNvSpPr/>
          <p:nvPr/>
        </p:nvSpPr>
        <p:spPr>
          <a:xfrm>
            <a:off x="1261872" y="329184"/>
            <a:ext cx="6812280" cy="713232"/>
          </a:xfrm>
          <a:prstGeom prst="rect">
            <a:avLst/>
          </a:prstGeom>
          <a:noFill/>
          <a:ln/>
        </p:spPr>
        <p:txBody>
          <a:bodyPr wrap="square" lIns="0" tIns="0" rIns="0" bIns="0" rtlCol="0" anchor="ctr"/>
          <a:lstStyle/>
          <a:p>
            <a:pPr marL="0" indent="0" algn="l">
              <a:buNone/>
            </a:pPr>
            <a:r>
              <a:rPr lang="en-US" sz="2500" b="1">
                <a:solidFill>
                  <a:srgbClr val="0E3A43"/>
                </a:solidFill>
                <a:latin typeface="Times New Roman" pitchFamily="34" charset="0"/>
                <a:ea typeface="Times New Roman" pitchFamily="34" charset="-122"/>
                <a:cs typeface="Times New Roman" pitchFamily="34" charset="-120"/>
              </a:rPr>
              <a:t>Adverse Childhood Experiences (ACEs)</a:t>
            </a:r>
            <a:endParaRPr lang="en-US" sz="2500"/>
          </a:p>
        </p:txBody>
      </p:sp>
      <p:sp>
        <p:nvSpPr>
          <p:cNvPr id="5" name="Shape 3"/>
          <p:cNvSpPr/>
          <p:nvPr/>
        </p:nvSpPr>
        <p:spPr>
          <a:xfrm>
            <a:off x="8247888" y="365760"/>
            <a:ext cx="640080" cy="640080"/>
          </a:xfrm>
          <a:prstGeom prst="ellipse">
            <a:avLst/>
          </a:prstGeom>
          <a:solidFill>
            <a:srgbClr val="D98036"/>
          </a:solidFill>
          <a:ln/>
          <a:effectLst>
            <a:outerShdw blurRad="88900" dist="25400" dir="5400000" algn="bl" rotWithShape="0">
              <a:srgbClr val="000000">
                <a:alpha val="16000"/>
              </a:srgbClr>
            </a:outerShdw>
          </a:effectLst>
        </p:spPr>
      </p:sp>
      <p:pic>
        <p:nvPicPr>
          <p:cNvPr id="6" name="Image 0" descr="icons/child_w.png"/>
          <p:cNvPicPr>
            <a:picLocks noChangeAspect="1"/>
          </p:cNvPicPr>
          <p:nvPr/>
        </p:nvPicPr>
        <p:blipFill>
          <a:blip r:embed="rId3"/>
          <a:stretch>
            <a:fillRect/>
          </a:stretch>
        </p:blipFill>
        <p:spPr>
          <a:xfrm>
            <a:off x="8407908" y="525780"/>
            <a:ext cx="320040" cy="320040"/>
          </a:xfrm>
          <a:prstGeom prst="rect">
            <a:avLst/>
          </a:prstGeom>
        </p:spPr>
      </p:pic>
      <p:sp>
        <p:nvSpPr>
          <p:cNvPr id="7" name="Shape 4"/>
          <p:cNvSpPr/>
          <p:nvPr/>
        </p:nvSpPr>
        <p:spPr>
          <a:xfrm>
            <a:off x="457200" y="1280160"/>
            <a:ext cx="4983480" cy="3429000"/>
          </a:xfrm>
          <a:prstGeom prst="roundRect">
            <a:avLst>
              <a:gd name="adj" fmla="val 3200"/>
            </a:avLst>
          </a:prstGeom>
          <a:solidFill>
            <a:schemeClr val="accent4">
              <a:lumMod val="40000"/>
              <a:lumOff val="60000"/>
            </a:schemeClr>
          </a:solidFill>
          <a:ln/>
          <a:effectLst>
            <a:outerShdw blurRad="114300" dist="38100" dir="5400000" algn="bl" rotWithShape="0">
              <a:srgbClr val="000000">
                <a:alpha val="16000"/>
              </a:srgbClr>
            </a:outerShdw>
          </a:effectLst>
        </p:spPr>
      </p:sp>
      <p:sp>
        <p:nvSpPr>
          <p:cNvPr id="8" name="Text 5"/>
          <p:cNvSpPr/>
          <p:nvPr/>
        </p:nvSpPr>
        <p:spPr>
          <a:xfrm>
            <a:off x="713232" y="1463040"/>
            <a:ext cx="4498848" cy="3063240"/>
          </a:xfrm>
          <a:prstGeom prst="rect">
            <a:avLst/>
          </a:prstGeom>
          <a:noFill/>
          <a:ln/>
        </p:spPr>
        <p:txBody>
          <a:bodyPr wrap="square" rtlCol="0" anchor="ctr"/>
          <a:lstStyle/>
          <a:p>
            <a:pPr marL="203200" indent="-203200">
              <a:lnSpc>
                <a:spcPct val="102000"/>
              </a:lnSpc>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Child HN experienced multiple Adverse Childhood Experiences including domestic abuse, coercive control, emotional distress, educational disruption, housing instability, and chronic illness.</a:t>
            </a:r>
            <a:endParaRPr lang="en-US" sz="1350"/>
          </a:p>
          <a:p>
            <a:pPr marL="203200" indent="-203200">
              <a:lnSpc>
                <a:spcPct val="102000"/>
              </a:lnSpc>
              <a:spcBef>
                <a:spcPts val="200"/>
              </a:spcBef>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These experiences increased his vulnerability and may have contributed to emotional regulation difficulties, poor engagement with treatment, and behavioural challenges.</a:t>
            </a:r>
            <a:endParaRPr lang="en-US" sz="1350"/>
          </a:p>
          <a:p>
            <a:pPr marL="203200" indent="-203200">
              <a:lnSpc>
                <a:spcPct val="102000"/>
              </a:lnSpc>
              <a:spcBef>
                <a:spcPts val="200"/>
              </a:spcBef>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The cumulative impact of ACEs should have informed professional assessments and intervention planning to ensure holistic safeguarding support and early intervention (Webster, 2022).</a:t>
            </a:r>
            <a:endParaRPr lang="en-US" sz="1350"/>
          </a:p>
        </p:txBody>
      </p:sp>
      <p:sp>
        <p:nvSpPr>
          <p:cNvPr id="9" name="Shape 6"/>
          <p:cNvSpPr/>
          <p:nvPr/>
        </p:nvSpPr>
        <p:spPr>
          <a:xfrm>
            <a:off x="5669280" y="1280160"/>
            <a:ext cx="3017520" cy="3429000"/>
          </a:xfrm>
          <a:prstGeom prst="roundRect">
            <a:avLst>
              <a:gd name="adj" fmla="val 3636"/>
            </a:avLst>
          </a:prstGeom>
          <a:solidFill>
            <a:srgbClr val="FFFFFF"/>
          </a:solidFill>
          <a:ln/>
          <a:effectLst>
            <a:outerShdw blurRad="114300" dist="38100" dir="5400000" algn="bl" rotWithShape="0">
              <a:srgbClr val="000000">
                <a:alpha val="18000"/>
              </a:srgbClr>
            </a:outerShdw>
          </a:effectLst>
        </p:spPr>
      </p:sp>
      <p:pic>
        <p:nvPicPr>
          <p:cNvPr id="10" name="Image 1" descr="proc/s4_img3.png"/>
          <p:cNvPicPr>
            <a:picLocks noChangeAspect="1"/>
          </p:cNvPicPr>
          <p:nvPr/>
        </p:nvPicPr>
        <p:blipFill>
          <a:blip r:embed="rId4"/>
          <a:srcRect/>
          <a:stretch/>
        </p:blipFill>
        <p:spPr>
          <a:xfrm>
            <a:off x="5833872" y="1444752"/>
            <a:ext cx="2688336" cy="309981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EEF6F7"/>
        </a:solidFill>
        <a:effectLst/>
      </p:bgPr>
    </p:bg>
    <p:spTree>
      <p:nvGrpSpPr>
        <p:cNvPr id="1" name=""/>
        <p:cNvGrpSpPr/>
        <p:nvPr/>
      </p:nvGrpSpPr>
      <p:grpSpPr>
        <a:xfrm>
          <a:off x="0" y="0"/>
          <a:ext cx="0" cy="0"/>
          <a:chOff x="0" y="0"/>
          <a:chExt cx="0" cy="0"/>
        </a:xfrm>
      </p:grpSpPr>
      <p:sp>
        <p:nvSpPr>
          <p:cNvPr id="2" name="Shape 0"/>
          <p:cNvSpPr/>
          <p:nvPr/>
        </p:nvSpPr>
        <p:spPr>
          <a:xfrm>
            <a:off x="457200" y="365760"/>
            <a:ext cx="640080" cy="640080"/>
          </a:xfrm>
          <a:prstGeom prst="ellipse">
            <a:avLst/>
          </a:prstGeom>
          <a:solidFill>
            <a:srgbClr val="13697A"/>
          </a:solidFill>
          <a:ln/>
          <a:effectLst>
            <a:outerShdw blurRad="88900" dist="25400" dir="5400000" algn="bl" rotWithShape="0">
              <a:srgbClr val="000000">
                <a:alpha val="18000"/>
              </a:srgbClr>
            </a:outerShdw>
          </a:effectLst>
        </p:spPr>
      </p:sp>
      <p:sp>
        <p:nvSpPr>
          <p:cNvPr id="3" name="Text 1"/>
          <p:cNvSpPr/>
          <p:nvPr/>
        </p:nvSpPr>
        <p:spPr>
          <a:xfrm>
            <a:off x="457200" y="365760"/>
            <a:ext cx="640080" cy="640080"/>
          </a:xfrm>
          <a:prstGeom prst="rect">
            <a:avLst/>
          </a:prstGeom>
          <a:noFill/>
          <a:ln/>
        </p:spPr>
        <p:txBody>
          <a:bodyPr wrap="square" rtlCol="0" anchor="ctr"/>
          <a:lstStyle/>
          <a:p>
            <a:pPr marL="0" indent="0" algn="ctr">
              <a:buNone/>
            </a:pPr>
            <a:r>
              <a:rPr lang="en-US" sz="2400" b="1">
                <a:solidFill>
                  <a:srgbClr val="FFFFFF"/>
                </a:solidFill>
                <a:latin typeface="Times New Roman" pitchFamily="34" charset="0"/>
                <a:ea typeface="Times New Roman" pitchFamily="34" charset="-122"/>
                <a:cs typeface="Times New Roman" pitchFamily="34" charset="-120"/>
              </a:rPr>
              <a:t>5</a:t>
            </a:r>
            <a:endParaRPr lang="en-US" sz="2400"/>
          </a:p>
        </p:txBody>
      </p:sp>
      <p:sp>
        <p:nvSpPr>
          <p:cNvPr id="4" name="Text 2"/>
          <p:cNvSpPr/>
          <p:nvPr/>
        </p:nvSpPr>
        <p:spPr>
          <a:xfrm>
            <a:off x="1261872" y="329184"/>
            <a:ext cx="6812280" cy="713232"/>
          </a:xfrm>
          <a:prstGeom prst="rect">
            <a:avLst/>
          </a:prstGeom>
          <a:noFill/>
          <a:ln/>
        </p:spPr>
        <p:txBody>
          <a:bodyPr wrap="square" lIns="0" tIns="0" rIns="0" bIns="0" rtlCol="0" anchor="ctr"/>
          <a:lstStyle/>
          <a:p>
            <a:pPr marL="0" indent="0" algn="l">
              <a:buNone/>
            </a:pPr>
            <a:r>
              <a:rPr lang="en-US" sz="2500" b="1">
                <a:solidFill>
                  <a:srgbClr val="0E3A43"/>
                </a:solidFill>
                <a:latin typeface="Times New Roman" pitchFamily="34" charset="0"/>
                <a:ea typeface="Times New Roman" pitchFamily="34" charset="-122"/>
                <a:cs typeface="Times New Roman" pitchFamily="34" charset="-120"/>
              </a:rPr>
              <a:t>Partnership Working</a:t>
            </a:r>
            <a:endParaRPr lang="en-US" sz="2500"/>
          </a:p>
        </p:txBody>
      </p:sp>
      <p:sp>
        <p:nvSpPr>
          <p:cNvPr id="5" name="Shape 3"/>
          <p:cNvSpPr/>
          <p:nvPr/>
        </p:nvSpPr>
        <p:spPr>
          <a:xfrm>
            <a:off x="8247888" y="365760"/>
            <a:ext cx="640080" cy="640080"/>
          </a:xfrm>
          <a:prstGeom prst="ellipse">
            <a:avLst/>
          </a:prstGeom>
          <a:solidFill>
            <a:srgbClr val="D98036"/>
          </a:solidFill>
          <a:ln/>
          <a:effectLst>
            <a:outerShdw blurRad="88900" dist="25400" dir="5400000" algn="bl" rotWithShape="0">
              <a:srgbClr val="000000">
                <a:alpha val="16000"/>
              </a:srgbClr>
            </a:outerShdw>
          </a:effectLst>
        </p:spPr>
      </p:sp>
      <p:pic>
        <p:nvPicPr>
          <p:cNvPr id="6" name="Image 0" descr="icons/handshake_w.png"/>
          <p:cNvPicPr>
            <a:picLocks noChangeAspect="1"/>
          </p:cNvPicPr>
          <p:nvPr/>
        </p:nvPicPr>
        <p:blipFill>
          <a:blip r:embed="rId3"/>
          <a:stretch>
            <a:fillRect/>
          </a:stretch>
        </p:blipFill>
        <p:spPr>
          <a:xfrm>
            <a:off x="8407908" y="525780"/>
            <a:ext cx="320040" cy="320040"/>
          </a:xfrm>
          <a:prstGeom prst="rect">
            <a:avLst/>
          </a:prstGeom>
        </p:spPr>
      </p:pic>
      <p:sp>
        <p:nvSpPr>
          <p:cNvPr id="7" name="Shape 4"/>
          <p:cNvSpPr/>
          <p:nvPr/>
        </p:nvSpPr>
        <p:spPr>
          <a:xfrm>
            <a:off x="457200" y="1280160"/>
            <a:ext cx="4983480" cy="3429000"/>
          </a:xfrm>
          <a:prstGeom prst="roundRect">
            <a:avLst>
              <a:gd name="adj" fmla="val 3200"/>
            </a:avLst>
          </a:prstGeom>
          <a:solidFill>
            <a:srgbClr val="5DB2D9"/>
          </a:solidFill>
          <a:ln/>
          <a:effectLst>
            <a:outerShdw blurRad="114300" dist="38100" dir="5400000" algn="bl" rotWithShape="0">
              <a:srgbClr val="000000">
                <a:alpha val="16000"/>
              </a:srgbClr>
            </a:outerShdw>
          </a:effectLst>
        </p:spPr>
      </p:sp>
      <p:sp>
        <p:nvSpPr>
          <p:cNvPr id="8" name="Text 5"/>
          <p:cNvSpPr/>
          <p:nvPr/>
        </p:nvSpPr>
        <p:spPr>
          <a:xfrm>
            <a:off x="713232" y="1463040"/>
            <a:ext cx="4498848" cy="3063240"/>
          </a:xfrm>
          <a:prstGeom prst="rect">
            <a:avLst/>
          </a:prstGeom>
          <a:noFill/>
          <a:ln/>
        </p:spPr>
        <p:txBody>
          <a:bodyPr wrap="square" rtlCol="0" anchor="ctr"/>
          <a:lstStyle/>
          <a:p>
            <a:pPr marL="203200" indent="-203200">
              <a:lnSpc>
                <a:spcPct val="102000"/>
              </a:lnSpc>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Effective safeguarding required collaboration between social care, healthcare professionals, education services, CAMHS, refuge staff, police, and specialist diabetes teams (Department for Education, 2025).</a:t>
            </a:r>
            <a:endParaRPr lang="en-US" sz="1350"/>
          </a:p>
          <a:p>
            <a:pPr marL="203200" indent="-203200">
              <a:lnSpc>
                <a:spcPct val="102000"/>
              </a:lnSpc>
              <a:spcBef>
                <a:spcPts val="200"/>
              </a:spcBef>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Although numerous agencies were involved, partnership working was fragmented, inconsistent, and lacked effective coordination and leadership.</a:t>
            </a:r>
            <a:endParaRPr lang="en-US" sz="1350"/>
          </a:p>
          <a:p>
            <a:pPr marL="203200" indent="-203200">
              <a:lnSpc>
                <a:spcPct val="102000"/>
              </a:lnSpc>
              <a:spcBef>
                <a:spcPts val="200"/>
              </a:spcBef>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Delays in communication, assessment, referrals, and information sharing prevented professionals from developing a complete understanding of Child HN’s circumstances and needs.</a:t>
            </a:r>
            <a:endParaRPr lang="en-US" sz="1350"/>
          </a:p>
        </p:txBody>
      </p:sp>
      <p:sp>
        <p:nvSpPr>
          <p:cNvPr id="9" name="Shape 6"/>
          <p:cNvSpPr/>
          <p:nvPr/>
        </p:nvSpPr>
        <p:spPr>
          <a:xfrm>
            <a:off x="5669280" y="1280160"/>
            <a:ext cx="3017520" cy="3429000"/>
          </a:xfrm>
          <a:prstGeom prst="roundRect">
            <a:avLst>
              <a:gd name="adj" fmla="val 3636"/>
            </a:avLst>
          </a:prstGeom>
          <a:solidFill>
            <a:srgbClr val="FFFFFF"/>
          </a:solidFill>
          <a:ln/>
          <a:effectLst>
            <a:outerShdw blurRad="114300" dist="38100" dir="5400000" algn="bl" rotWithShape="0">
              <a:srgbClr val="000000">
                <a:alpha val="18000"/>
              </a:srgbClr>
            </a:outerShdw>
          </a:effectLst>
        </p:spPr>
      </p:sp>
      <p:pic>
        <p:nvPicPr>
          <p:cNvPr id="10" name="Image 1" descr="proc/s5_img4.png"/>
          <p:cNvPicPr>
            <a:picLocks noChangeAspect="1"/>
          </p:cNvPicPr>
          <p:nvPr/>
        </p:nvPicPr>
        <p:blipFill>
          <a:blip r:embed="rId4"/>
          <a:srcRect/>
          <a:stretch/>
        </p:blipFill>
        <p:spPr>
          <a:xfrm>
            <a:off x="5833872" y="1444752"/>
            <a:ext cx="2688336" cy="309981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EEF6F7"/>
        </a:solidFill>
        <a:effectLst/>
      </p:bgPr>
    </p:bg>
    <p:spTree>
      <p:nvGrpSpPr>
        <p:cNvPr id="1" name=""/>
        <p:cNvGrpSpPr/>
        <p:nvPr/>
      </p:nvGrpSpPr>
      <p:grpSpPr>
        <a:xfrm>
          <a:off x="0" y="0"/>
          <a:ext cx="0" cy="0"/>
          <a:chOff x="0" y="0"/>
          <a:chExt cx="0" cy="0"/>
        </a:xfrm>
      </p:grpSpPr>
      <p:sp>
        <p:nvSpPr>
          <p:cNvPr id="2" name="Shape 0"/>
          <p:cNvSpPr/>
          <p:nvPr/>
        </p:nvSpPr>
        <p:spPr>
          <a:xfrm>
            <a:off x="457200" y="365760"/>
            <a:ext cx="640080" cy="640080"/>
          </a:xfrm>
          <a:prstGeom prst="ellipse">
            <a:avLst/>
          </a:prstGeom>
          <a:solidFill>
            <a:srgbClr val="13697A"/>
          </a:solidFill>
          <a:ln/>
          <a:effectLst>
            <a:outerShdw blurRad="88900" dist="25400" dir="5400000" algn="bl" rotWithShape="0">
              <a:srgbClr val="000000">
                <a:alpha val="18000"/>
              </a:srgbClr>
            </a:outerShdw>
          </a:effectLst>
        </p:spPr>
      </p:sp>
      <p:sp>
        <p:nvSpPr>
          <p:cNvPr id="3" name="Text 1"/>
          <p:cNvSpPr/>
          <p:nvPr/>
        </p:nvSpPr>
        <p:spPr>
          <a:xfrm>
            <a:off x="457200" y="365760"/>
            <a:ext cx="640080" cy="640080"/>
          </a:xfrm>
          <a:prstGeom prst="rect">
            <a:avLst/>
          </a:prstGeom>
          <a:noFill/>
          <a:ln/>
        </p:spPr>
        <p:txBody>
          <a:bodyPr wrap="square" rtlCol="0" anchor="ctr"/>
          <a:lstStyle/>
          <a:p>
            <a:pPr marL="0" indent="0" algn="ctr">
              <a:buNone/>
            </a:pPr>
            <a:r>
              <a:rPr lang="en-US" sz="2400" b="1">
                <a:solidFill>
                  <a:srgbClr val="FFFFFF"/>
                </a:solidFill>
                <a:latin typeface="Times New Roman" pitchFamily="34" charset="0"/>
                <a:ea typeface="Times New Roman" pitchFamily="34" charset="-122"/>
                <a:cs typeface="Times New Roman" pitchFamily="34" charset="-120"/>
              </a:rPr>
              <a:t>6</a:t>
            </a:r>
            <a:endParaRPr lang="en-US" sz="2400"/>
          </a:p>
        </p:txBody>
      </p:sp>
      <p:sp>
        <p:nvSpPr>
          <p:cNvPr id="4" name="Text 2"/>
          <p:cNvSpPr/>
          <p:nvPr/>
        </p:nvSpPr>
        <p:spPr>
          <a:xfrm>
            <a:off x="1261872" y="329184"/>
            <a:ext cx="6812280" cy="713232"/>
          </a:xfrm>
          <a:prstGeom prst="rect">
            <a:avLst/>
          </a:prstGeom>
          <a:noFill/>
          <a:ln/>
        </p:spPr>
        <p:txBody>
          <a:bodyPr wrap="square" lIns="0" tIns="0" rIns="0" bIns="0" rtlCol="0" anchor="ctr"/>
          <a:lstStyle/>
          <a:p>
            <a:pPr marL="0" indent="0" algn="l">
              <a:buNone/>
            </a:pPr>
            <a:r>
              <a:rPr lang="en-US" sz="2500" b="1">
                <a:solidFill>
                  <a:srgbClr val="0E3A43"/>
                </a:solidFill>
                <a:latin typeface="Times New Roman" pitchFamily="34" charset="0"/>
                <a:ea typeface="Times New Roman" pitchFamily="34" charset="-122"/>
                <a:cs typeface="Times New Roman" pitchFamily="34" charset="-120"/>
              </a:rPr>
              <a:t>Communication and Information Sharing Failures</a:t>
            </a:r>
            <a:endParaRPr lang="en-US" sz="2500"/>
          </a:p>
        </p:txBody>
      </p:sp>
      <p:sp>
        <p:nvSpPr>
          <p:cNvPr id="5" name="Shape 3"/>
          <p:cNvSpPr/>
          <p:nvPr/>
        </p:nvSpPr>
        <p:spPr>
          <a:xfrm>
            <a:off x="8247888" y="365760"/>
            <a:ext cx="640080" cy="640080"/>
          </a:xfrm>
          <a:prstGeom prst="ellipse">
            <a:avLst/>
          </a:prstGeom>
          <a:solidFill>
            <a:srgbClr val="D98036"/>
          </a:solidFill>
          <a:ln/>
          <a:effectLst>
            <a:outerShdw blurRad="88900" dist="25400" dir="5400000" algn="bl" rotWithShape="0">
              <a:srgbClr val="000000">
                <a:alpha val="16000"/>
              </a:srgbClr>
            </a:outerShdw>
          </a:effectLst>
        </p:spPr>
      </p:sp>
      <p:pic>
        <p:nvPicPr>
          <p:cNvPr id="6" name="Image 0" descr="icons/comments_w.png"/>
          <p:cNvPicPr>
            <a:picLocks noChangeAspect="1"/>
          </p:cNvPicPr>
          <p:nvPr/>
        </p:nvPicPr>
        <p:blipFill>
          <a:blip r:embed="rId3"/>
          <a:stretch>
            <a:fillRect/>
          </a:stretch>
        </p:blipFill>
        <p:spPr>
          <a:xfrm>
            <a:off x="8407908" y="525780"/>
            <a:ext cx="320040" cy="320040"/>
          </a:xfrm>
          <a:prstGeom prst="rect">
            <a:avLst/>
          </a:prstGeom>
        </p:spPr>
      </p:pic>
      <p:sp>
        <p:nvSpPr>
          <p:cNvPr id="7" name="Shape 4"/>
          <p:cNvSpPr/>
          <p:nvPr/>
        </p:nvSpPr>
        <p:spPr>
          <a:xfrm>
            <a:off x="457200" y="1280160"/>
            <a:ext cx="8229600" cy="1054608"/>
          </a:xfrm>
          <a:prstGeom prst="roundRect">
            <a:avLst>
              <a:gd name="adj" fmla="val 8671"/>
            </a:avLst>
          </a:prstGeom>
          <a:solidFill>
            <a:schemeClr val="tx1">
              <a:lumMod val="50000"/>
              <a:lumOff val="50000"/>
            </a:schemeClr>
          </a:solidFill>
          <a:ln/>
          <a:effectLst>
            <a:outerShdw blurRad="114300" dist="38100" dir="5400000" algn="bl" rotWithShape="0">
              <a:srgbClr val="000000">
                <a:alpha val="14000"/>
              </a:srgbClr>
            </a:outerShdw>
          </a:effectLst>
        </p:spPr>
      </p:sp>
      <p:sp>
        <p:nvSpPr>
          <p:cNvPr id="8" name="Shape 5"/>
          <p:cNvSpPr/>
          <p:nvPr/>
        </p:nvSpPr>
        <p:spPr>
          <a:xfrm>
            <a:off x="713232" y="1435608"/>
            <a:ext cx="743712" cy="743712"/>
          </a:xfrm>
          <a:prstGeom prst="ellipse">
            <a:avLst/>
          </a:prstGeom>
          <a:solidFill>
            <a:srgbClr val="13697A"/>
          </a:solidFill>
          <a:ln/>
          <a:effectLst>
            <a:outerShdw blurRad="88900" dist="25400" dir="5400000" algn="bl" rotWithShape="0">
              <a:srgbClr val="000000">
                <a:alpha val="16000"/>
              </a:srgbClr>
            </a:outerShdw>
          </a:effectLst>
        </p:spPr>
      </p:sp>
      <p:pic>
        <p:nvPicPr>
          <p:cNvPr id="9" name="Image 1" descr="icons/map_w.png"/>
          <p:cNvPicPr>
            <a:picLocks noChangeAspect="1"/>
          </p:cNvPicPr>
          <p:nvPr/>
        </p:nvPicPr>
        <p:blipFill>
          <a:blip r:embed="rId4"/>
          <a:stretch>
            <a:fillRect/>
          </a:stretch>
        </p:blipFill>
        <p:spPr>
          <a:xfrm>
            <a:off x="899160" y="1621536"/>
            <a:ext cx="371856" cy="371856"/>
          </a:xfrm>
          <a:prstGeom prst="rect">
            <a:avLst/>
          </a:prstGeom>
        </p:spPr>
      </p:pic>
      <p:sp>
        <p:nvSpPr>
          <p:cNvPr id="10" name="Text 6"/>
          <p:cNvSpPr/>
          <p:nvPr/>
        </p:nvSpPr>
        <p:spPr>
          <a:xfrm>
            <a:off x="1749552" y="1371600"/>
            <a:ext cx="6690360" cy="871728"/>
          </a:xfrm>
          <a:prstGeom prst="rect">
            <a:avLst/>
          </a:prstGeom>
          <a:noFill/>
          <a:ln/>
        </p:spPr>
        <p:txBody>
          <a:bodyPr wrap="square" rtlCol="0" anchor="ctr"/>
          <a:lstStyle/>
          <a:p>
            <a:pPr marL="0" indent="0">
              <a:lnSpc>
                <a:spcPct val="103000"/>
              </a:lnSpc>
              <a:buNone/>
            </a:pPr>
            <a:r>
              <a:rPr lang="en-US" sz="1400">
                <a:solidFill>
                  <a:srgbClr val="203A40"/>
                </a:solidFill>
                <a:latin typeface="Times New Roman" pitchFamily="34" charset="0"/>
                <a:ea typeface="Times New Roman" pitchFamily="34" charset="-122"/>
                <a:cs typeface="Times New Roman" pitchFamily="34" charset="-120"/>
              </a:rPr>
              <a:t>The family’s move from Worcestershire to Herefordshire was not communicated effectively between agencies, resulting in delayed support and incomplete risk assessments.</a:t>
            </a:r>
            <a:endParaRPr lang="en-US" sz="1400"/>
          </a:p>
        </p:txBody>
      </p:sp>
      <p:sp>
        <p:nvSpPr>
          <p:cNvPr id="11" name="Shape 7"/>
          <p:cNvSpPr/>
          <p:nvPr/>
        </p:nvSpPr>
        <p:spPr>
          <a:xfrm>
            <a:off x="457200" y="2481072"/>
            <a:ext cx="8229600" cy="1054608"/>
          </a:xfrm>
          <a:prstGeom prst="roundRect">
            <a:avLst>
              <a:gd name="adj" fmla="val 8671"/>
            </a:avLst>
          </a:prstGeom>
          <a:solidFill>
            <a:schemeClr val="tx1">
              <a:lumMod val="50000"/>
              <a:lumOff val="50000"/>
            </a:schemeClr>
          </a:solidFill>
          <a:ln/>
          <a:effectLst>
            <a:outerShdw blurRad="114300" dist="38100" dir="5400000" algn="bl" rotWithShape="0">
              <a:srgbClr val="000000">
                <a:alpha val="14000"/>
              </a:srgbClr>
            </a:outerShdw>
          </a:effectLst>
        </p:spPr>
      </p:sp>
      <p:sp>
        <p:nvSpPr>
          <p:cNvPr id="12" name="Shape 8"/>
          <p:cNvSpPr/>
          <p:nvPr/>
        </p:nvSpPr>
        <p:spPr>
          <a:xfrm>
            <a:off x="713232" y="2636520"/>
            <a:ext cx="743712" cy="743712"/>
          </a:xfrm>
          <a:prstGeom prst="ellipse">
            <a:avLst/>
          </a:prstGeom>
          <a:solidFill>
            <a:srgbClr val="2A9D8F"/>
          </a:solidFill>
          <a:ln/>
          <a:effectLst>
            <a:outerShdw blurRad="88900" dist="25400" dir="5400000" algn="bl" rotWithShape="0">
              <a:srgbClr val="000000">
                <a:alpha val="16000"/>
              </a:srgbClr>
            </a:outerShdw>
          </a:effectLst>
        </p:spPr>
      </p:sp>
      <p:pic>
        <p:nvPicPr>
          <p:cNvPr id="13" name="Image 2" descr="icons/share_w.png"/>
          <p:cNvPicPr>
            <a:picLocks noChangeAspect="1"/>
          </p:cNvPicPr>
          <p:nvPr/>
        </p:nvPicPr>
        <p:blipFill>
          <a:blip r:embed="rId5"/>
          <a:stretch>
            <a:fillRect/>
          </a:stretch>
        </p:blipFill>
        <p:spPr>
          <a:xfrm>
            <a:off x="899160" y="2822448"/>
            <a:ext cx="371856" cy="371856"/>
          </a:xfrm>
          <a:prstGeom prst="rect">
            <a:avLst/>
          </a:prstGeom>
        </p:spPr>
      </p:pic>
      <p:sp>
        <p:nvSpPr>
          <p:cNvPr id="14" name="Text 9"/>
          <p:cNvSpPr/>
          <p:nvPr/>
        </p:nvSpPr>
        <p:spPr>
          <a:xfrm>
            <a:off x="1749552" y="2572512"/>
            <a:ext cx="6690360" cy="871728"/>
          </a:xfrm>
          <a:prstGeom prst="rect">
            <a:avLst/>
          </a:prstGeom>
          <a:noFill/>
          <a:ln/>
        </p:spPr>
        <p:txBody>
          <a:bodyPr wrap="square" rtlCol="0" anchor="ctr"/>
          <a:lstStyle/>
          <a:p>
            <a:pPr marL="0" indent="0">
              <a:lnSpc>
                <a:spcPct val="103000"/>
              </a:lnSpc>
              <a:buNone/>
            </a:pPr>
            <a:r>
              <a:rPr lang="en-US" sz="1400">
                <a:solidFill>
                  <a:srgbClr val="203A40"/>
                </a:solidFill>
                <a:latin typeface="Times New Roman" pitchFamily="34" charset="0"/>
                <a:ea typeface="Times New Roman" pitchFamily="34" charset="-122"/>
                <a:cs typeface="Times New Roman" pitchFamily="34" charset="-120"/>
              </a:rPr>
              <a:t>Key information regarding safeguarding concerns, education, health needs, and previous interventions was not transferred appropriately.</a:t>
            </a:r>
            <a:endParaRPr lang="en-US" sz="1400"/>
          </a:p>
        </p:txBody>
      </p:sp>
      <p:sp>
        <p:nvSpPr>
          <p:cNvPr id="15" name="Shape 10"/>
          <p:cNvSpPr/>
          <p:nvPr/>
        </p:nvSpPr>
        <p:spPr>
          <a:xfrm>
            <a:off x="457200" y="3681984"/>
            <a:ext cx="8229600" cy="1054608"/>
          </a:xfrm>
          <a:prstGeom prst="roundRect">
            <a:avLst>
              <a:gd name="adj" fmla="val 8671"/>
            </a:avLst>
          </a:prstGeom>
          <a:solidFill>
            <a:schemeClr val="tx1">
              <a:lumMod val="50000"/>
              <a:lumOff val="50000"/>
            </a:schemeClr>
          </a:solidFill>
          <a:ln/>
          <a:effectLst>
            <a:outerShdw blurRad="114300" dist="38100" dir="5400000" algn="bl" rotWithShape="0">
              <a:srgbClr val="000000">
                <a:alpha val="14000"/>
              </a:srgbClr>
            </a:outerShdw>
          </a:effectLst>
        </p:spPr>
      </p:sp>
      <p:sp>
        <p:nvSpPr>
          <p:cNvPr id="16" name="Shape 11"/>
          <p:cNvSpPr/>
          <p:nvPr/>
        </p:nvSpPr>
        <p:spPr>
          <a:xfrm>
            <a:off x="713232" y="3837432"/>
            <a:ext cx="743712" cy="743712"/>
          </a:xfrm>
          <a:prstGeom prst="ellipse">
            <a:avLst/>
          </a:prstGeom>
          <a:solidFill>
            <a:srgbClr val="13697A"/>
          </a:solidFill>
          <a:ln/>
          <a:effectLst>
            <a:outerShdw blurRad="88900" dist="25400" dir="5400000" algn="bl" rotWithShape="0">
              <a:srgbClr val="000000">
                <a:alpha val="16000"/>
              </a:srgbClr>
            </a:outerShdw>
          </a:effectLst>
        </p:spPr>
      </p:sp>
      <p:pic>
        <p:nvPicPr>
          <p:cNvPr id="17" name="Image 3" descr="icons/unlink_w.png"/>
          <p:cNvPicPr>
            <a:picLocks noChangeAspect="1"/>
          </p:cNvPicPr>
          <p:nvPr/>
        </p:nvPicPr>
        <p:blipFill>
          <a:blip r:embed="rId6"/>
          <a:stretch>
            <a:fillRect/>
          </a:stretch>
        </p:blipFill>
        <p:spPr>
          <a:xfrm>
            <a:off x="899160" y="4023360"/>
            <a:ext cx="371856" cy="371856"/>
          </a:xfrm>
          <a:prstGeom prst="rect">
            <a:avLst/>
          </a:prstGeom>
        </p:spPr>
      </p:pic>
      <p:sp>
        <p:nvSpPr>
          <p:cNvPr id="18" name="Text 12"/>
          <p:cNvSpPr/>
          <p:nvPr/>
        </p:nvSpPr>
        <p:spPr>
          <a:xfrm>
            <a:off x="1749552" y="3773424"/>
            <a:ext cx="6690360" cy="871728"/>
          </a:xfrm>
          <a:prstGeom prst="rect">
            <a:avLst/>
          </a:prstGeom>
          <a:noFill/>
          <a:ln/>
        </p:spPr>
        <p:txBody>
          <a:bodyPr wrap="square" rtlCol="0" anchor="ctr"/>
          <a:lstStyle/>
          <a:p>
            <a:pPr marL="0" indent="0">
              <a:lnSpc>
                <a:spcPct val="103000"/>
              </a:lnSpc>
              <a:buNone/>
            </a:pPr>
            <a:r>
              <a:rPr lang="en-US" sz="1400">
                <a:solidFill>
                  <a:srgbClr val="203A40"/>
                </a:solidFill>
                <a:latin typeface="Times New Roman" pitchFamily="34" charset="0"/>
                <a:ea typeface="Times New Roman" pitchFamily="34" charset="-122"/>
                <a:cs typeface="Times New Roman" pitchFamily="34" charset="-120"/>
              </a:rPr>
              <a:t>Poor cross-border communication prevented professionals from developing a holistic understanding of Child HN’s vulnerabilities and support requirements (GOV.UK, 2004).</a:t>
            </a:r>
            <a:endParaRPr lang="en-US" sz="14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EEF6F7"/>
        </a:solidFill>
        <a:effectLst/>
      </p:bgPr>
    </p:bg>
    <p:spTree>
      <p:nvGrpSpPr>
        <p:cNvPr id="1" name=""/>
        <p:cNvGrpSpPr/>
        <p:nvPr/>
      </p:nvGrpSpPr>
      <p:grpSpPr>
        <a:xfrm>
          <a:off x="0" y="0"/>
          <a:ext cx="0" cy="0"/>
          <a:chOff x="0" y="0"/>
          <a:chExt cx="0" cy="0"/>
        </a:xfrm>
      </p:grpSpPr>
      <p:sp>
        <p:nvSpPr>
          <p:cNvPr id="2" name="Shape 0"/>
          <p:cNvSpPr/>
          <p:nvPr/>
        </p:nvSpPr>
        <p:spPr>
          <a:xfrm>
            <a:off x="457200" y="365760"/>
            <a:ext cx="640080" cy="640080"/>
          </a:xfrm>
          <a:prstGeom prst="ellipse">
            <a:avLst/>
          </a:prstGeom>
          <a:solidFill>
            <a:srgbClr val="13697A"/>
          </a:solidFill>
          <a:ln/>
          <a:effectLst>
            <a:outerShdw blurRad="88900" dist="25400" dir="5400000" algn="bl" rotWithShape="0">
              <a:srgbClr val="000000">
                <a:alpha val="18000"/>
              </a:srgbClr>
            </a:outerShdw>
          </a:effectLst>
        </p:spPr>
      </p:sp>
      <p:sp>
        <p:nvSpPr>
          <p:cNvPr id="3" name="Text 1"/>
          <p:cNvSpPr/>
          <p:nvPr/>
        </p:nvSpPr>
        <p:spPr>
          <a:xfrm>
            <a:off x="457200" y="365760"/>
            <a:ext cx="640080" cy="640080"/>
          </a:xfrm>
          <a:prstGeom prst="rect">
            <a:avLst/>
          </a:prstGeom>
          <a:noFill/>
          <a:ln/>
        </p:spPr>
        <p:txBody>
          <a:bodyPr wrap="square" rtlCol="0" anchor="ctr"/>
          <a:lstStyle/>
          <a:p>
            <a:pPr marL="0" indent="0" algn="ctr">
              <a:buNone/>
            </a:pPr>
            <a:r>
              <a:rPr lang="en-US" sz="2400" b="1">
                <a:solidFill>
                  <a:srgbClr val="FFFFFF"/>
                </a:solidFill>
                <a:latin typeface="Times New Roman" pitchFamily="34" charset="0"/>
                <a:ea typeface="Times New Roman" pitchFamily="34" charset="-122"/>
                <a:cs typeface="Times New Roman" pitchFamily="34" charset="-120"/>
              </a:rPr>
              <a:t>7</a:t>
            </a:r>
            <a:endParaRPr lang="en-US" sz="2400"/>
          </a:p>
        </p:txBody>
      </p:sp>
      <p:sp>
        <p:nvSpPr>
          <p:cNvPr id="4" name="Text 2"/>
          <p:cNvSpPr/>
          <p:nvPr/>
        </p:nvSpPr>
        <p:spPr>
          <a:xfrm>
            <a:off x="1261872" y="329184"/>
            <a:ext cx="6812280" cy="713232"/>
          </a:xfrm>
          <a:prstGeom prst="rect">
            <a:avLst/>
          </a:prstGeom>
          <a:noFill/>
          <a:ln/>
        </p:spPr>
        <p:txBody>
          <a:bodyPr wrap="square" lIns="0" tIns="0" rIns="0" bIns="0" rtlCol="0" anchor="ctr"/>
          <a:lstStyle/>
          <a:p>
            <a:pPr marL="0" indent="0" algn="l">
              <a:buNone/>
            </a:pPr>
            <a:r>
              <a:rPr lang="en-US" sz="2500" b="1">
                <a:solidFill>
                  <a:srgbClr val="0E3A43"/>
                </a:solidFill>
                <a:latin typeface="Times New Roman" pitchFamily="34" charset="0"/>
                <a:ea typeface="Times New Roman" pitchFamily="34" charset="-122"/>
                <a:cs typeface="Times New Roman" pitchFamily="34" charset="-120"/>
              </a:rPr>
              <a:t>Medical Neglect and Professional Responses</a:t>
            </a:r>
            <a:endParaRPr lang="en-US" sz="2500"/>
          </a:p>
        </p:txBody>
      </p:sp>
      <p:sp>
        <p:nvSpPr>
          <p:cNvPr id="5" name="Shape 3"/>
          <p:cNvSpPr/>
          <p:nvPr/>
        </p:nvSpPr>
        <p:spPr>
          <a:xfrm>
            <a:off x="8247888" y="365760"/>
            <a:ext cx="640080" cy="640080"/>
          </a:xfrm>
          <a:prstGeom prst="ellipse">
            <a:avLst/>
          </a:prstGeom>
          <a:solidFill>
            <a:srgbClr val="D98036"/>
          </a:solidFill>
          <a:ln/>
          <a:effectLst>
            <a:outerShdw blurRad="88900" dist="25400" dir="5400000" algn="bl" rotWithShape="0">
              <a:srgbClr val="000000">
                <a:alpha val="16000"/>
              </a:srgbClr>
            </a:outerShdw>
          </a:effectLst>
        </p:spPr>
      </p:sp>
      <p:pic>
        <p:nvPicPr>
          <p:cNvPr id="6" name="Image 0" descr="icons/stethoscope_w.png"/>
          <p:cNvPicPr>
            <a:picLocks noChangeAspect="1"/>
          </p:cNvPicPr>
          <p:nvPr/>
        </p:nvPicPr>
        <p:blipFill>
          <a:blip r:embed="rId3"/>
          <a:stretch>
            <a:fillRect/>
          </a:stretch>
        </p:blipFill>
        <p:spPr>
          <a:xfrm>
            <a:off x="8407908" y="525780"/>
            <a:ext cx="320040" cy="320040"/>
          </a:xfrm>
          <a:prstGeom prst="rect">
            <a:avLst/>
          </a:prstGeom>
        </p:spPr>
      </p:pic>
      <p:sp>
        <p:nvSpPr>
          <p:cNvPr id="7" name="Shape 4"/>
          <p:cNvSpPr/>
          <p:nvPr/>
        </p:nvSpPr>
        <p:spPr>
          <a:xfrm>
            <a:off x="457200" y="1280160"/>
            <a:ext cx="4983480" cy="3429000"/>
          </a:xfrm>
          <a:prstGeom prst="roundRect">
            <a:avLst>
              <a:gd name="adj" fmla="val 3200"/>
            </a:avLst>
          </a:prstGeom>
          <a:solidFill>
            <a:srgbClr val="F3C6CB"/>
          </a:solidFill>
          <a:ln/>
          <a:effectLst>
            <a:outerShdw blurRad="114300" dist="38100" dir="5400000" algn="bl" rotWithShape="0">
              <a:srgbClr val="000000">
                <a:alpha val="16000"/>
              </a:srgbClr>
            </a:outerShdw>
          </a:effectLst>
        </p:spPr>
      </p:sp>
      <p:sp>
        <p:nvSpPr>
          <p:cNvPr id="8" name="Text 5"/>
          <p:cNvSpPr/>
          <p:nvPr/>
        </p:nvSpPr>
        <p:spPr>
          <a:xfrm>
            <a:off x="713232" y="1463040"/>
            <a:ext cx="4498848" cy="3063240"/>
          </a:xfrm>
          <a:prstGeom prst="rect">
            <a:avLst/>
          </a:prstGeom>
          <a:noFill/>
          <a:ln/>
        </p:spPr>
        <p:txBody>
          <a:bodyPr wrap="square" rtlCol="0" anchor="ctr"/>
          <a:lstStyle/>
          <a:p>
            <a:pPr marL="203200" indent="-203200">
              <a:lnSpc>
                <a:spcPct val="102000"/>
              </a:lnSpc>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Professionals recognised concerns regarding diabetes management but did not consistently explore whether Child HN was experiencing medical neglect.</a:t>
            </a:r>
            <a:endParaRPr lang="en-US" sz="1350"/>
          </a:p>
          <a:p>
            <a:pPr marL="203200" indent="-203200">
              <a:lnSpc>
                <a:spcPct val="102000"/>
              </a:lnSpc>
              <a:spcBef>
                <a:spcPts val="200"/>
              </a:spcBef>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Different agencies held conflicting views regarding parental responsibility, treatment compliance, and the impact of family circumstances on diabetes management (Chambers, Cantrell and Booth, 2021).</a:t>
            </a:r>
            <a:endParaRPr lang="en-US" sz="1350"/>
          </a:p>
          <a:p>
            <a:pPr marL="203200" indent="-203200">
              <a:lnSpc>
                <a:spcPct val="102000"/>
              </a:lnSpc>
              <a:spcBef>
                <a:spcPts val="200"/>
              </a:spcBef>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Opportunities were missed to assess risk comprehensively and provide coordinated interventions that could have prevented deterioration in Child HN’s health.</a:t>
            </a:r>
            <a:endParaRPr lang="en-US" sz="1350"/>
          </a:p>
        </p:txBody>
      </p:sp>
      <p:sp>
        <p:nvSpPr>
          <p:cNvPr id="9" name="Shape 6"/>
          <p:cNvSpPr/>
          <p:nvPr/>
        </p:nvSpPr>
        <p:spPr>
          <a:xfrm>
            <a:off x="5669280" y="1280160"/>
            <a:ext cx="3017520" cy="3429000"/>
          </a:xfrm>
          <a:prstGeom prst="roundRect">
            <a:avLst>
              <a:gd name="adj" fmla="val 3636"/>
            </a:avLst>
          </a:prstGeom>
          <a:solidFill>
            <a:srgbClr val="FFFFFF"/>
          </a:solidFill>
          <a:ln/>
          <a:effectLst>
            <a:outerShdw blurRad="114300" dist="38100" dir="5400000" algn="bl" rotWithShape="0">
              <a:srgbClr val="000000">
                <a:alpha val="18000"/>
              </a:srgbClr>
            </a:outerShdw>
          </a:effectLst>
        </p:spPr>
      </p:sp>
      <p:pic>
        <p:nvPicPr>
          <p:cNvPr id="10" name="Image 1" descr="proc/s7_img1.png"/>
          <p:cNvPicPr>
            <a:picLocks noChangeAspect="1"/>
          </p:cNvPicPr>
          <p:nvPr/>
        </p:nvPicPr>
        <p:blipFill>
          <a:blip r:embed="rId4"/>
          <a:srcRect/>
          <a:stretch/>
        </p:blipFill>
        <p:spPr>
          <a:xfrm>
            <a:off x="5833872" y="1444752"/>
            <a:ext cx="2688336" cy="309981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EEF6F7"/>
        </a:solidFill>
        <a:effectLst/>
      </p:bgPr>
    </p:bg>
    <p:spTree>
      <p:nvGrpSpPr>
        <p:cNvPr id="1" name=""/>
        <p:cNvGrpSpPr/>
        <p:nvPr/>
      </p:nvGrpSpPr>
      <p:grpSpPr>
        <a:xfrm>
          <a:off x="0" y="0"/>
          <a:ext cx="0" cy="0"/>
          <a:chOff x="0" y="0"/>
          <a:chExt cx="0" cy="0"/>
        </a:xfrm>
      </p:grpSpPr>
      <p:sp>
        <p:nvSpPr>
          <p:cNvPr id="2" name="Shape 0"/>
          <p:cNvSpPr/>
          <p:nvPr/>
        </p:nvSpPr>
        <p:spPr>
          <a:xfrm>
            <a:off x="457200" y="365760"/>
            <a:ext cx="640080" cy="640080"/>
          </a:xfrm>
          <a:prstGeom prst="ellipse">
            <a:avLst/>
          </a:prstGeom>
          <a:solidFill>
            <a:srgbClr val="13697A"/>
          </a:solidFill>
          <a:ln/>
          <a:effectLst>
            <a:outerShdw blurRad="88900" dist="25400" dir="5400000" algn="bl" rotWithShape="0">
              <a:srgbClr val="000000">
                <a:alpha val="18000"/>
              </a:srgbClr>
            </a:outerShdw>
          </a:effectLst>
        </p:spPr>
      </p:sp>
      <p:sp>
        <p:nvSpPr>
          <p:cNvPr id="3" name="Text 1"/>
          <p:cNvSpPr/>
          <p:nvPr/>
        </p:nvSpPr>
        <p:spPr>
          <a:xfrm>
            <a:off x="457200" y="365760"/>
            <a:ext cx="640080" cy="640080"/>
          </a:xfrm>
          <a:prstGeom prst="rect">
            <a:avLst/>
          </a:prstGeom>
          <a:noFill/>
          <a:ln/>
        </p:spPr>
        <p:txBody>
          <a:bodyPr wrap="square" rtlCol="0" anchor="ctr"/>
          <a:lstStyle/>
          <a:p>
            <a:pPr marL="0" indent="0" algn="ctr">
              <a:buNone/>
            </a:pPr>
            <a:r>
              <a:rPr lang="en-US" sz="2400" b="1">
                <a:solidFill>
                  <a:srgbClr val="FFFFFF"/>
                </a:solidFill>
                <a:latin typeface="Times New Roman" pitchFamily="34" charset="0"/>
                <a:ea typeface="Times New Roman" pitchFamily="34" charset="-122"/>
                <a:cs typeface="Times New Roman" pitchFamily="34" charset="-120"/>
              </a:rPr>
              <a:t>8</a:t>
            </a:r>
            <a:endParaRPr lang="en-US" sz="2400"/>
          </a:p>
        </p:txBody>
      </p:sp>
      <p:sp>
        <p:nvSpPr>
          <p:cNvPr id="4" name="Text 2"/>
          <p:cNvSpPr/>
          <p:nvPr/>
        </p:nvSpPr>
        <p:spPr>
          <a:xfrm>
            <a:off x="1261872" y="329184"/>
            <a:ext cx="6812280" cy="713232"/>
          </a:xfrm>
          <a:prstGeom prst="rect">
            <a:avLst/>
          </a:prstGeom>
          <a:noFill/>
          <a:ln/>
        </p:spPr>
        <p:txBody>
          <a:bodyPr wrap="square" lIns="0" tIns="0" rIns="0" bIns="0" rtlCol="0" anchor="ctr"/>
          <a:lstStyle/>
          <a:p>
            <a:pPr marL="0" indent="0" algn="l">
              <a:buNone/>
            </a:pPr>
            <a:r>
              <a:rPr lang="en-US" sz="2500" b="1">
                <a:solidFill>
                  <a:srgbClr val="0E3A43"/>
                </a:solidFill>
                <a:latin typeface="Times New Roman" pitchFamily="34" charset="0"/>
                <a:ea typeface="Times New Roman" pitchFamily="34" charset="-122"/>
                <a:cs typeface="Times New Roman" pitchFamily="34" charset="-120"/>
              </a:rPr>
              <a:t>Relevant Legislation and Policy</a:t>
            </a:r>
            <a:endParaRPr lang="en-US" sz="2500"/>
          </a:p>
        </p:txBody>
      </p:sp>
      <p:sp>
        <p:nvSpPr>
          <p:cNvPr id="5" name="Shape 3"/>
          <p:cNvSpPr/>
          <p:nvPr/>
        </p:nvSpPr>
        <p:spPr>
          <a:xfrm>
            <a:off x="8247888" y="365760"/>
            <a:ext cx="640080" cy="640080"/>
          </a:xfrm>
          <a:prstGeom prst="ellipse">
            <a:avLst/>
          </a:prstGeom>
          <a:solidFill>
            <a:srgbClr val="D98036"/>
          </a:solidFill>
          <a:ln/>
          <a:effectLst>
            <a:outerShdw blurRad="88900" dist="25400" dir="5400000" algn="bl" rotWithShape="0">
              <a:srgbClr val="000000">
                <a:alpha val="16000"/>
              </a:srgbClr>
            </a:outerShdw>
          </a:effectLst>
        </p:spPr>
      </p:sp>
      <p:pic>
        <p:nvPicPr>
          <p:cNvPr id="6" name="Image 0" descr="icons/scales_w.png"/>
          <p:cNvPicPr>
            <a:picLocks noChangeAspect="1"/>
          </p:cNvPicPr>
          <p:nvPr/>
        </p:nvPicPr>
        <p:blipFill>
          <a:blip r:embed="rId3"/>
          <a:stretch>
            <a:fillRect/>
          </a:stretch>
        </p:blipFill>
        <p:spPr>
          <a:xfrm>
            <a:off x="8407908" y="525780"/>
            <a:ext cx="320040" cy="320040"/>
          </a:xfrm>
          <a:prstGeom prst="rect">
            <a:avLst/>
          </a:prstGeom>
        </p:spPr>
      </p:pic>
      <p:sp>
        <p:nvSpPr>
          <p:cNvPr id="7" name="Shape 4"/>
          <p:cNvSpPr/>
          <p:nvPr/>
        </p:nvSpPr>
        <p:spPr>
          <a:xfrm>
            <a:off x="457200" y="1280160"/>
            <a:ext cx="8229600" cy="1054608"/>
          </a:xfrm>
          <a:prstGeom prst="roundRect">
            <a:avLst>
              <a:gd name="adj" fmla="val 8671"/>
            </a:avLst>
          </a:prstGeom>
          <a:solidFill>
            <a:schemeClr val="tx2">
              <a:lumMod val="60000"/>
              <a:lumOff val="40000"/>
            </a:schemeClr>
          </a:solidFill>
          <a:ln/>
          <a:effectLst>
            <a:outerShdw blurRad="114300" dist="38100" dir="5400000" algn="bl" rotWithShape="0">
              <a:srgbClr val="000000">
                <a:alpha val="14000"/>
              </a:srgbClr>
            </a:outerShdw>
          </a:effectLst>
        </p:spPr>
      </p:sp>
      <p:sp>
        <p:nvSpPr>
          <p:cNvPr id="8" name="Shape 5"/>
          <p:cNvSpPr/>
          <p:nvPr/>
        </p:nvSpPr>
        <p:spPr>
          <a:xfrm>
            <a:off x="713232" y="1435608"/>
            <a:ext cx="743712" cy="743712"/>
          </a:xfrm>
          <a:prstGeom prst="ellipse">
            <a:avLst/>
          </a:prstGeom>
          <a:solidFill>
            <a:srgbClr val="13697A"/>
          </a:solidFill>
          <a:ln/>
          <a:effectLst>
            <a:outerShdw blurRad="88900" dist="25400" dir="5400000" algn="bl" rotWithShape="0">
              <a:srgbClr val="000000">
                <a:alpha val="16000"/>
              </a:srgbClr>
            </a:outerShdw>
          </a:effectLst>
        </p:spPr>
      </p:sp>
      <p:pic>
        <p:nvPicPr>
          <p:cNvPr id="9" name="Image 1" descr="icons/scales_w.png"/>
          <p:cNvPicPr>
            <a:picLocks noChangeAspect="1"/>
          </p:cNvPicPr>
          <p:nvPr/>
        </p:nvPicPr>
        <p:blipFill>
          <a:blip r:embed="rId3"/>
          <a:stretch>
            <a:fillRect/>
          </a:stretch>
        </p:blipFill>
        <p:spPr>
          <a:xfrm>
            <a:off x="899160" y="1621536"/>
            <a:ext cx="371856" cy="371856"/>
          </a:xfrm>
          <a:prstGeom prst="rect">
            <a:avLst/>
          </a:prstGeom>
        </p:spPr>
      </p:pic>
      <p:sp>
        <p:nvSpPr>
          <p:cNvPr id="10" name="Text 6"/>
          <p:cNvSpPr/>
          <p:nvPr/>
        </p:nvSpPr>
        <p:spPr>
          <a:xfrm>
            <a:off x="1749552" y="1371600"/>
            <a:ext cx="6690360" cy="871728"/>
          </a:xfrm>
          <a:prstGeom prst="rect">
            <a:avLst/>
          </a:prstGeom>
          <a:noFill/>
          <a:ln/>
        </p:spPr>
        <p:txBody>
          <a:bodyPr wrap="square" rtlCol="0" anchor="ctr"/>
          <a:lstStyle/>
          <a:p>
            <a:pPr marL="0" indent="0">
              <a:lnSpc>
                <a:spcPct val="103000"/>
              </a:lnSpc>
              <a:buNone/>
            </a:pPr>
            <a:r>
              <a:rPr lang="en-US" sz="1400">
                <a:solidFill>
                  <a:srgbClr val="203A40"/>
                </a:solidFill>
                <a:latin typeface="Times New Roman" pitchFamily="34" charset="0"/>
                <a:ea typeface="Times New Roman" pitchFamily="34" charset="-122"/>
                <a:cs typeface="Times New Roman" pitchFamily="34" charset="-120"/>
              </a:rPr>
              <a:t>The Children Act 1989 establishes that the welfare of the child must be the paramount consideration and provides duties to protect children from harm (Children Act 1989, 1989).</a:t>
            </a:r>
            <a:endParaRPr lang="en-US" sz="1400"/>
          </a:p>
        </p:txBody>
      </p:sp>
      <p:sp>
        <p:nvSpPr>
          <p:cNvPr id="11" name="Shape 7"/>
          <p:cNvSpPr/>
          <p:nvPr/>
        </p:nvSpPr>
        <p:spPr>
          <a:xfrm>
            <a:off x="457200" y="2481072"/>
            <a:ext cx="8229600" cy="1054608"/>
          </a:xfrm>
          <a:prstGeom prst="roundRect">
            <a:avLst>
              <a:gd name="adj" fmla="val 8671"/>
            </a:avLst>
          </a:prstGeom>
          <a:solidFill>
            <a:schemeClr val="tx2">
              <a:lumMod val="60000"/>
              <a:lumOff val="40000"/>
            </a:schemeClr>
          </a:solidFill>
          <a:ln/>
          <a:effectLst>
            <a:outerShdw blurRad="114300" dist="38100" dir="5400000" algn="bl" rotWithShape="0">
              <a:srgbClr val="000000">
                <a:alpha val="14000"/>
              </a:srgbClr>
            </a:outerShdw>
          </a:effectLst>
        </p:spPr>
      </p:sp>
      <p:sp>
        <p:nvSpPr>
          <p:cNvPr id="12" name="Shape 8"/>
          <p:cNvSpPr/>
          <p:nvPr/>
        </p:nvSpPr>
        <p:spPr>
          <a:xfrm>
            <a:off x="713232" y="2636520"/>
            <a:ext cx="743712" cy="743712"/>
          </a:xfrm>
          <a:prstGeom prst="ellipse">
            <a:avLst/>
          </a:prstGeom>
          <a:solidFill>
            <a:srgbClr val="2A9D8F"/>
          </a:solidFill>
          <a:ln/>
          <a:effectLst>
            <a:outerShdw blurRad="88900" dist="25400" dir="5400000" algn="bl" rotWithShape="0">
              <a:srgbClr val="000000">
                <a:alpha val="16000"/>
              </a:srgbClr>
            </a:outerShdw>
          </a:effectLst>
        </p:spPr>
      </p:sp>
      <p:pic>
        <p:nvPicPr>
          <p:cNvPr id="13" name="Image 2" descr="icons/shield_w.png"/>
          <p:cNvPicPr>
            <a:picLocks noChangeAspect="1"/>
          </p:cNvPicPr>
          <p:nvPr/>
        </p:nvPicPr>
        <p:blipFill>
          <a:blip r:embed="rId4"/>
          <a:stretch>
            <a:fillRect/>
          </a:stretch>
        </p:blipFill>
        <p:spPr>
          <a:xfrm>
            <a:off x="899160" y="2822448"/>
            <a:ext cx="371856" cy="371856"/>
          </a:xfrm>
          <a:prstGeom prst="rect">
            <a:avLst/>
          </a:prstGeom>
        </p:spPr>
      </p:pic>
      <p:sp>
        <p:nvSpPr>
          <p:cNvPr id="14" name="Text 9"/>
          <p:cNvSpPr/>
          <p:nvPr/>
        </p:nvSpPr>
        <p:spPr>
          <a:xfrm>
            <a:off x="1749552" y="2572512"/>
            <a:ext cx="6690360" cy="871728"/>
          </a:xfrm>
          <a:prstGeom prst="rect">
            <a:avLst/>
          </a:prstGeom>
          <a:noFill/>
          <a:ln/>
        </p:spPr>
        <p:txBody>
          <a:bodyPr wrap="square" rtlCol="0" anchor="ctr"/>
          <a:lstStyle/>
          <a:p>
            <a:pPr marL="0" indent="0">
              <a:lnSpc>
                <a:spcPct val="103000"/>
              </a:lnSpc>
              <a:buNone/>
            </a:pPr>
            <a:r>
              <a:rPr lang="en-US" sz="1400">
                <a:solidFill>
                  <a:srgbClr val="203A40"/>
                </a:solidFill>
                <a:latin typeface="Times New Roman" pitchFamily="34" charset="0"/>
                <a:ea typeface="Times New Roman" pitchFamily="34" charset="-122"/>
                <a:cs typeface="Times New Roman" pitchFamily="34" charset="-120"/>
              </a:rPr>
              <a:t>The Children Act 2004 and Working Together to Safeguard Children require effective multi-agency collaboration and information sharing.</a:t>
            </a:r>
            <a:endParaRPr lang="en-US" sz="1400"/>
          </a:p>
        </p:txBody>
      </p:sp>
      <p:sp>
        <p:nvSpPr>
          <p:cNvPr id="15" name="Shape 10"/>
          <p:cNvSpPr/>
          <p:nvPr/>
        </p:nvSpPr>
        <p:spPr>
          <a:xfrm>
            <a:off x="457200" y="3681984"/>
            <a:ext cx="8229600" cy="1054608"/>
          </a:xfrm>
          <a:prstGeom prst="roundRect">
            <a:avLst>
              <a:gd name="adj" fmla="val 8671"/>
            </a:avLst>
          </a:prstGeom>
          <a:solidFill>
            <a:schemeClr val="tx2">
              <a:lumMod val="60000"/>
              <a:lumOff val="40000"/>
            </a:schemeClr>
          </a:solidFill>
          <a:ln/>
          <a:effectLst>
            <a:outerShdw blurRad="114300" dist="38100" dir="5400000" algn="bl" rotWithShape="0">
              <a:srgbClr val="000000">
                <a:alpha val="14000"/>
              </a:srgbClr>
            </a:outerShdw>
          </a:effectLst>
        </p:spPr>
      </p:sp>
      <p:sp>
        <p:nvSpPr>
          <p:cNvPr id="16" name="Shape 11"/>
          <p:cNvSpPr/>
          <p:nvPr/>
        </p:nvSpPr>
        <p:spPr>
          <a:xfrm>
            <a:off x="713232" y="3837432"/>
            <a:ext cx="743712" cy="743712"/>
          </a:xfrm>
          <a:prstGeom prst="ellipse">
            <a:avLst/>
          </a:prstGeom>
          <a:solidFill>
            <a:srgbClr val="13697A"/>
          </a:solidFill>
          <a:ln/>
          <a:effectLst>
            <a:outerShdw blurRad="88900" dist="25400" dir="5400000" algn="bl" rotWithShape="0">
              <a:srgbClr val="000000">
                <a:alpha val="16000"/>
              </a:srgbClr>
            </a:outerShdw>
          </a:effectLst>
        </p:spPr>
      </p:sp>
      <p:pic>
        <p:nvPicPr>
          <p:cNvPr id="17" name="Image 3" descr="icons/childrights_w.png"/>
          <p:cNvPicPr>
            <a:picLocks noChangeAspect="1"/>
          </p:cNvPicPr>
          <p:nvPr/>
        </p:nvPicPr>
        <p:blipFill>
          <a:blip r:embed="rId5"/>
          <a:stretch>
            <a:fillRect/>
          </a:stretch>
        </p:blipFill>
        <p:spPr>
          <a:xfrm>
            <a:off x="899160" y="4023360"/>
            <a:ext cx="371856" cy="371856"/>
          </a:xfrm>
          <a:prstGeom prst="rect">
            <a:avLst/>
          </a:prstGeom>
        </p:spPr>
      </p:pic>
      <p:sp>
        <p:nvSpPr>
          <p:cNvPr id="18" name="Text 12"/>
          <p:cNvSpPr/>
          <p:nvPr/>
        </p:nvSpPr>
        <p:spPr>
          <a:xfrm>
            <a:off x="1749552" y="3773424"/>
            <a:ext cx="6690360" cy="871728"/>
          </a:xfrm>
          <a:prstGeom prst="rect">
            <a:avLst/>
          </a:prstGeom>
          <a:noFill/>
          <a:ln/>
        </p:spPr>
        <p:txBody>
          <a:bodyPr wrap="square" rtlCol="0" anchor="ctr"/>
          <a:lstStyle/>
          <a:p>
            <a:pPr marL="0" indent="0">
              <a:lnSpc>
                <a:spcPct val="103000"/>
              </a:lnSpc>
              <a:buNone/>
            </a:pPr>
            <a:r>
              <a:rPr lang="en-US" sz="1400">
                <a:solidFill>
                  <a:srgbClr val="203A40"/>
                </a:solidFill>
                <a:latin typeface="Times New Roman" pitchFamily="34" charset="0"/>
                <a:ea typeface="Times New Roman" pitchFamily="34" charset="-122"/>
                <a:cs typeface="Times New Roman" pitchFamily="34" charset="-120"/>
              </a:rPr>
              <a:t>The Human Rights Act 1998 and United Nations Convention on the Rights of the Child reinforce children’s rights to safety, wellbeing, participation, and protection (Human Rights Act, 1998).</a:t>
            </a:r>
            <a:endParaRPr lang="en-US" sz="1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EEF6F7"/>
        </a:solidFill>
        <a:effectLst/>
      </p:bgPr>
    </p:bg>
    <p:spTree>
      <p:nvGrpSpPr>
        <p:cNvPr id="1" name=""/>
        <p:cNvGrpSpPr/>
        <p:nvPr/>
      </p:nvGrpSpPr>
      <p:grpSpPr>
        <a:xfrm>
          <a:off x="0" y="0"/>
          <a:ext cx="0" cy="0"/>
          <a:chOff x="0" y="0"/>
          <a:chExt cx="0" cy="0"/>
        </a:xfrm>
      </p:grpSpPr>
      <p:sp>
        <p:nvSpPr>
          <p:cNvPr id="2" name="Shape 0"/>
          <p:cNvSpPr/>
          <p:nvPr/>
        </p:nvSpPr>
        <p:spPr>
          <a:xfrm>
            <a:off x="457200" y="365760"/>
            <a:ext cx="640080" cy="640080"/>
          </a:xfrm>
          <a:prstGeom prst="ellipse">
            <a:avLst/>
          </a:prstGeom>
          <a:solidFill>
            <a:srgbClr val="13697A"/>
          </a:solidFill>
          <a:ln/>
          <a:effectLst>
            <a:outerShdw blurRad="88900" dist="25400" dir="5400000" algn="bl" rotWithShape="0">
              <a:srgbClr val="000000">
                <a:alpha val="18000"/>
              </a:srgbClr>
            </a:outerShdw>
          </a:effectLst>
        </p:spPr>
      </p:sp>
      <p:sp>
        <p:nvSpPr>
          <p:cNvPr id="3" name="Text 1"/>
          <p:cNvSpPr/>
          <p:nvPr/>
        </p:nvSpPr>
        <p:spPr>
          <a:xfrm>
            <a:off x="457200" y="365760"/>
            <a:ext cx="640080" cy="640080"/>
          </a:xfrm>
          <a:prstGeom prst="rect">
            <a:avLst/>
          </a:prstGeom>
          <a:noFill/>
          <a:ln/>
        </p:spPr>
        <p:txBody>
          <a:bodyPr wrap="square" rtlCol="0" anchor="ctr"/>
          <a:lstStyle/>
          <a:p>
            <a:pPr marL="0" indent="0" algn="ctr">
              <a:buNone/>
            </a:pPr>
            <a:r>
              <a:rPr lang="en-US" sz="2400" b="1">
                <a:solidFill>
                  <a:srgbClr val="FFFFFF"/>
                </a:solidFill>
                <a:latin typeface="Times New Roman" pitchFamily="34" charset="0"/>
                <a:ea typeface="Times New Roman" pitchFamily="34" charset="-122"/>
                <a:cs typeface="Times New Roman" pitchFamily="34" charset="-120"/>
              </a:rPr>
              <a:t>9</a:t>
            </a:r>
            <a:endParaRPr lang="en-US" sz="2400"/>
          </a:p>
        </p:txBody>
      </p:sp>
      <p:sp>
        <p:nvSpPr>
          <p:cNvPr id="4" name="Text 2"/>
          <p:cNvSpPr/>
          <p:nvPr/>
        </p:nvSpPr>
        <p:spPr>
          <a:xfrm>
            <a:off x="1261872" y="329184"/>
            <a:ext cx="6812280" cy="713232"/>
          </a:xfrm>
          <a:prstGeom prst="rect">
            <a:avLst/>
          </a:prstGeom>
          <a:noFill/>
          <a:ln/>
        </p:spPr>
        <p:txBody>
          <a:bodyPr wrap="square" lIns="0" tIns="0" rIns="0" bIns="0" rtlCol="0" anchor="ctr"/>
          <a:lstStyle/>
          <a:p>
            <a:pPr marL="0" indent="0" algn="l">
              <a:buNone/>
            </a:pPr>
            <a:r>
              <a:rPr lang="en-US" sz="2500" b="1">
                <a:solidFill>
                  <a:srgbClr val="0E3A43"/>
                </a:solidFill>
                <a:latin typeface="Times New Roman" pitchFamily="34" charset="0"/>
                <a:ea typeface="Times New Roman" pitchFamily="34" charset="-122"/>
                <a:cs typeface="Times New Roman" pitchFamily="34" charset="-120"/>
              </a:rPr>
              <a:t>Recommendations for Improvement</a:t>
            </a:r>
            <a:endParaRPr lang="en-US" sz="2500"/>
          </a:p>
        </p:txBody>
      </p:sp>
      <p:sp>
        <p:nvSpPr>
          <p:cNvPr id="5" name="Shape 3"/>
          <p:cNvSpPr/>
          <p:nvPr/>
        </p:nvSpPr>
        <p:spPr>
          <a:xfrm>
            <a:off x="8247888" y="365760"/>
            <a:ext cx="640080" cy="640080"/>
          </a:xfrm>
          <a:prstGeom prst="ellipse">
            <a:avLst/>
          </a:prstGeom>
          <a:solidFill>
            <a:srgbClr val="D98036"/>
          </a:solidFill>
          <a:ln/>
          <a:effectLst>
            <a:outerShdw blurRad="88900" dist="25400" dir="5400000" algn="bl" rotWithShape="0">
              <a:srgbClr val="000000">
                <a:alpha val="16000"/>
              </a:srgbClr>
            </a:outerShdw>
          </a:effectLst>
        </p:spPr>
      </p:sp>
      <p:pic>
        <p:nvPicPr>
          <p:cNvPr id="6" name="Image 0" descr="icons/bulb_w.png"/>
          <p:cNvPicPr>
            <a:picLocks noChangeAspect="1"/>
          </p:cNvPicPr>
          <p:nvPr/>
        </p:nvPicPr>
        <p:blipFill>
          <a:blip r:embed="rId3"/>
          <a:stretch>
            <a:fillRect/>
          </a:stretch>
        </p:blipFill>
        <p:spPr>
          <a:xfrm>
            <a:off x="8407908" y="525780"/>
            <a:ext cx="320040" cy="320040"/>
          </a:xfrm>
          <a:prstGeom prst="rect">
            <a:avLst/>
          </a:prstGeom>
        </p:spPr>
      </p:pic>
      <p:sp>
        <p:nvSpPr>
          <p:cNvPr id="7" name="Shape 4"/>
          <p:cNvSpPr/>
          <p:nvPr/>
        </p:nvSpPr>
        <p:spPr>
          <a:xfrm>
            <a:off x="457200" y="1280160"/>
            <a:ext cx="8229600" cy="754380"/>
          </a:xfrm>
          <a:prstGeom prst="roundRect">
            <a:avLst>
              <a:gd name="adj" fmla="val 12121"/>
            </a:avLst>
          </a:prstGeom>
          <a:solidFill>
            <a:schemeClr val="accent6">
              <a:lumMod val="60000"/>
              <a:lumOff val="40000"/>
            </a:schemeClr>
          </a:solidFill>
          <a:ln/>
          <a:effectLst>
            <a:outerShdw blurRad="114300" dist="38100" dir="5400000" algn="bl" rotWithShape="0">
              <a:srgbClr val="000000">
                <a:alpha val="14000"/>
              </a:srgbClr>
            </a:outerShdw>
          </a:effectLst>
        </p:spPr>
      </p:sp>
      <p:sp>
        <p:nvSpPr>
          <p:cNvPr id="8" name="Shape 5"/>
          <p:cNvSpPr/>
          <p:nvPr/>
        </p:nvSpPr>
        <p:spPr>
          <a:xfrm>
            <a:off x="713232" y="1435608"/>
            <a:ext cx="443484" cy="443484"/>
          </a:xfrm>
          <a:prstGeom prst="ellipse">
            <a:avLst/>
          </a:prstGeom>
          <a:solidFill>
            <a:srgbClr val="13697A"/>
          </a:solidFill>
          <a:ln/>
          <a:effectLst>
            <a:outerShdw blurRad="88900" dist="25400" dir="5400000" algn="bl" rotWithShape="0">
              <a:srgbClr val="000000">
                <a:alpha val="16000"/>
              </a:srgbClr>
            </a:outerShdw>
          </a:effectLst>
        </p:spPr>
      </p:sp>
      <p:pic>
        <p:nvPicPr>
          <p:cNvPr id="9" name="Image 1" descr="icons/exchange_w.png"/>
          <p:cNvPicPr>
            <a:picLocks noChangeAspect="1"/>
          </p:cNvPicPr>
          <p:nvPr/>
        </p:nvPicPr>
        <p:blipFill>
          <a:blip r:embed="rId4"/>
          <a:stretch>
            <a:fillRect/>
          </a:stretch>
        </p:blipFill>
        <p:spPr>
          <a:xfrm>
            <a:off x="824103" y="1546479"/>
            <a:ext cx="221742" cy="221742"/>
          </a:xfrm>
          <a:prstGeom prst="rect">
            <a:avLst/>
          </a:prstGeom>
        </p:spPr>
      </p:pic>
      <p:sp>
        <p:nvSpPr>
          <p:cNvPr id="10" name="Text 6"/>
          <p:cNvSpPr/>
          <p:nvPr/>
        </p:nvSpPr>
        <p:spPr>
          <a:xfrm>
            <a:off x="1449324" y="1371600"/>
            <a:ext cx="6990588" cy="571500"/>
          </a:xfrm>
          <a:prstGeom prst="rect">
            <a:avLst/>
          </a:prstGeom>
          <a:noFill/>
          <a:ln/>
        </p:spPr>
        <p:txBody>
          <a:bodyPr wrap="square" rtlCol="0" anchor="ctr"/>
          <a:lstStyle/>
          <a:p>
            <a:pPr marL="0" indent="0">
              <a:lnSpc>
                <a:spcPct val="103000"/>
              </a:lnSpc>
              <a:buNone/>
            </a:pPr>
            <a:r>
              <a:rPr lang="en-US" sz="1250">
                <a:solidFill>
                  <a:srgbClr val="203A40"/>
                </a:solidFill>
                <a:latin typeface="Times New Roman" pitchFamily="34" charset="0"/>
                <a:ea typeface="Times New Roman" pitchFamily="34" charset="-122"/>
                <a:cs typeface="Times New Roman" pitchFamily="34" charset="-120"/>
              </a:rPr>
              <a:t>Introduce stronger cross-border transfer protocols to ensure timely information sharing when families move between local authorities.</a:t>
            </a:r>
            <a:endParaRPr lang="en-US" sz="1250"/>
          </a:p>
        </p:txBody>
      </p:sp>
      <p:sp>
        <p:nvSpPr>
          <p:cNvPr id="11" name="Shape 7"/>
          <p:cNvSpPr/>
          <p:nvPr/>
        </p:nvSpPr>
        <p:spPr>
          <a:xfrm>
            <a:off x="457200" y="2180844"/>
            <a:ext cx="8229600" cy="754380"/>
          </a:xfrm>
          <a:prstGeom prst="roundRect">
            <a:avLst>
              <a:gd name="adj" fmla="val 12121"/>
            </a:avLst>
          </a:prstGeom>
          <a:solidFill>
            <a:schemeClr val="accent6">
              <a:lumMod val="60000"/>
              <a:lumOff val="40000"/>
            </a:schemeClr>
          </a:solidFill>
          <a:ln/>
          <a:effectLst>
            <a:outerShdw blurRad="114300" dist="38100" dir="5400000" algn="bl" rotWithShape="0">
              <a:srgbClr val="000000">
                <a:alpha val="14000"/>
              </a:srgbClr>
            </a:outerShdw>
          </a:effectLst>
        </p:spPr>
      </p:sp>
      <p:sp>
        <p:nvSpPr>
          <p:cNvPr id="12" name="Shape 8"/>
          <p:cNvSpPr/>
          <p:nvPr/>
        </p:nvSpPr>
        <p:spPr>
          <a:xfrm>
            <a:off x="713232" y="2336292"/>
            <a:ext cx="443484" cy="443484"/>
          </a:xfrm>
          <a:prstGeom prst="ellipse">
            <a:avLst/>
          </a:prstGeom>
          <a:solidFill>
            <a:srgbClr val="2A9D8F"/>
          </a:solidFill>
          <a:ln/>
          <a:effectLst>
            <a:outerShdw blurRad="88900" dist="25400" dir="5400000" algn="bl" rotWithShape="0">
              <a:srgbClr val="000000">
                <a:alpha val="16000"/>
              </a:srgbClr>
            </a:outerShdw>
          </a:effectLst>
        </p:spPr>
      </p:sp>
      <p:pic>
        <p:nvPicPr>
          <p:cNvPr id="13" name="Image 2" descr="icons/grad_w.png"/>
          <p:cNvPicPr>
            <a:picLocks noChangeAspect="1"/>
          </p:cNvPicPr>
          <p:nvPr/>
        </p:nvPicPr>
        <p:blipFill>
          <a:blip r:embed="rId5"/>
          <a:stretch>
            <a:fillRect/>
          </a:stretch>
        </p:blipFill>
        <p:spPr>
          <a:xfrm>
            <a:off x="824103" y="2447163"/>
            <a:ext cx="221742" cy="221742"/>
          </a:xfrm>
          <a:prstGeom prst="rect">
            <a:avLst/>
          </a:prstGeom>
        </p:spPr>
      </p:pic>
      <p:sp>
        <p:nvSpPr>
          <p:cNvPr id="14" name="Text 9"/>
          <p:cNvSpPr/>
          <p:nvPr/>
        </p:nvSpPr>
        <p:spPr>
          <a:xfrm>
            <a:off x="1449324" y="2272284"/>
            <a:ext cx="6990588" cy="571500"/>
          </a:xfrm>
          <a:prstGeom prst="rect">
            <a:avLst/>
          </a:prstGeom>
          <a:noFill/>
          <a:ln/>
        </p:spPr>
        <p:txBody>
          <a:bodyPr wrap="square" rtlCol="0" anchor="ctr"/>
          <a:lstStyle/>
          <a:p>
            <a:pPr marL="0" indent="0">
              <a:lnSpc>
                <a:spcPct val="103000"/>
              </a:lnSpc>
              <a:buNone/>
            </a:pPr>
            <a:r>
              <a:rPr lang="en-US" sz="1250">
                <a:solidFill>
                  <a:srgbClr val="203A40"/>
                </a:solidFill>
                <a:latin typeface="Times New Roman" pitchFamily="34" charset="0"/>
                <a:ea typeface="Times New Roman" pitchFamily="34" charset="-122"/>
                <a:cs typeface="Times New Roman" pitchFamily="34" charset="-120"/>
              </a:rPr>
              <a:t>Improve professional understanding of medical neglect, chronic health conditions, trauma-informed practice, and safeguarding thresholds (Wilson, Brodie and Russell, 2025).</a:t>
            </a:r>
            <a:endParaRPr lang="en-US" sz="1250"/>
          </a:p>
        </p:txBody>
      </p:sp>
      <p:sp>
        <p:nvSpPr>
          <p:cNvPr id="15" name="Shape 10"/>
          <p:cNvSpPr/>
          <p:nvPr/>
        </p:nvSpPr>
        <p:spPr>
          <a:xfrm>
            <a:off x="457200" y="3081528"/>
            <a:ext cx="8229600" cy="754380"/>
          </a:xfrm>
          <a:prstGeom prst="roundRect">
            <a:avLst>
              <a:gd name="adj" fmla="val 12121"/>
            </a:avLst>
          </a:prstGeom>
          <a:solidFill>
            <a:schemeClr val="accent6">
              <a:lumMod val="60000"/>
              <a:lumOff val="40000"/>
            </a:schemeClr>
          </a:solidFill>
          <a:ln/>
          <a:effectLst>
            <a:outerShdw blurRad="114300" dist="38100" dir="5400000" algn="bl" rotWithShape="0">
              <a:srgbClr val="000000">
                <a:alpha val="14000"/>
              </a:srgbClr>
            </a:outerShdw>
          </a:effectLst>
        </p:spPr>
      </p:sp>
      <p:sp>
        <p:nvSpPr>
          <p:cNvPr id="16" name="Shape 11"/>
          <p:cNvSpPr/>
          <p:nvPr/>
        </p:nvSpPr>
        <p:spPr>
          <a:xfrm>
            <a:off x="713232" y="3236976"/>
            <a:ext cx="443484" cy="443484"/>
          </a:xfrm>
          <a:prstGeom prst="ellipse">
            <a:avLst/>
          </a:prstGeom>
          <a:solidFill>
            <a:srgbClr val="13697A"/>
          </a:solidFill>
          <a:ln/>
          <a:effectLst>
            <a:outerShdw blurRad="88900" dist="25400" dir="5400000" algn="bl" rotWithShape="0">
              <a:srgbClr val="000000">
                <a:alpha val="16000"/>
              </a:srgbClr>
            </a:outerShdw>
          </a:effectLst>
        </p:spPr>
      </p:sp>
      <p:pic>
        <p:nvPicPr>
          <p:cNvPr id="17" name="Image 3" descr="icons/child_w.png"/>
          <p:cNvPicPr>
            <a:picLocks noChangeAspect="1"/>
          </p:cNvPicPr>
          <p:nvPr/>
        </p:nvPicPr>
        <p:blipFill>
          <a:blip r:embed="rId6"/>
          <a:stretch>
            <a:fillRect/>
          </a:stretch>
        </p:blipFill>
        <p:spPr>
          <a:xfrm>
            <a:off x="824103" y="3347847"/>
            <a:ext cx="221742" cy="221742"/>
          </a:xfrm>
          <a:prstGeom prst="rect">
            <a:avLst/>
          </a:prstGeom>
        </p:spPr>
      </p:pic>
      <p:sp>
        <p:nvSpPr>
          <p:cNvPr id="18" name="Text 12"/>
          <p:cNvSpPr/>
          <p:nvPr/>
        </p:nvSpPr>
        <p:spPr>
          <a:xfrm>
            <a:off x="1449324" y="3172968"/>
            <a:ext cx="6990588" cy="571500"/>
          </a:xfrm>
          <a:prstGeom prst="rect">
            <a:avLst/>
          </a:prstGeom>
          <a:noFill/>
          <a:ln/>
        </p:spPr>
        <p:txBody>
          <a:bodyPr wrap="square" rtlCol="0" anchor="ctr"/>
          <a:lstStyle/>
          <a:p>
            <a:pPr marL="0" indent="0">
              <a:lnSpc>
                <a:spcPct val="103000"/>
              </a:lnSpc>
              <a:buNone/>
            </a:pPr>
            <a:r>
              <a:rPr lang="en-US" sz="1250">
                <a:solidFill>
                  <a:srgbClr val="203A40"/>
                </a:solidFill>
                <a:latin typeface="Times New Roman" pitchFamily="34" charset="0"/>
                <a:ea typeface="Times New Roman" pitchFamily="34" charset="-122"/>
                <a:cs typeface="Times New Roman" pitchFamily="34" charset="-120"/>
              </a:rPr>
              <a:t>Strengthen child-centred practice by ensuring children’s voices are heard, assessments are holistic, and interventions are coordinated across agencies.</a:t>
            </a:r>
            <a:endParaRPr lang="en-US" sz="1250"/>
          </a:p>
        </p:txBody>
      </p:sp>
      <p:sp>
        <p:nvSpPr>
          <p:cNvPr id="19" name="Shape 13"/>
          <p:cNvSpPr/>
          <p:nvPr/>
        </p:nvSpPr>
        <p:spPr>
          <a:xfrm>
            <a:off x="457200" y="3982212"/>
            <a:ext cx="8229600" cy="754380"/>
          </a:xfrm>
          <a:prstGeom prst="roundRect">
            <a:avLst>
              <a:gd name="adj" fmla="val 12121"/>
            </a:avLst>
          </a:prstGeom>
          <a:solidFill>
            <a:schemeClr val="accent6">
              <a:lumMod val="60000"/>
              <a:lumOff val="40000"/>
            </a:schemeClr>
          </a:solidFill>
          <a:ln/>
          <a:effectLst>
            <a:outerShdw blurRad="114300" dist="38100" dir="5400000" algn="bl" rotWithShape="0">
              <a:srgbClr val="000000">
                <a:alpha val="14000"/>
              </a:srgbClr>
            </a:outerShdw>
          </a:effectLst>
        </p:spPr>
      </p:sp>
      <p:sp>
        <p:nvSpPr>
          <p:cNvPr id="20" name="Shape 14"/>
          <p:cNvSpPr/>
          <p:nvPr/>
        </p:nvSpPr>
        <p:spPr>
          <a:xfrm>
            <a:off x="713232" y="4137660"/>
            <a:ext cx="443484" cy="443484"/>
          </a:xfrm>
          <a:prstGeom prst="ellipse">
            <a:avLst/>
          </a:prstGeom>
          <a:solidFill>
            <a:srgbClr val="2A9D8F"/>
          </a:solidFill>
          <a:ln/>
          <a:effectLst>
            <a:outerShdw blurRad="88900" dist="25400" dir="5400000" algn="bl" rotWithShape="0">
              <a:srgbClr val="000000">
                <a:alpha val="16000"/>
              </a:srgbClr>
            </a:outerShdw>
          </a:effectLst>
        </p:spPr>
      </p:sp>
      <p:pic>
        <p:nvPicPr>
          <p:cNvPr id="21" name="Image 4" descr="icons/clipboard_w.png"/>
          <p:cNvPicPr>
            <a:picLocks noChangeAspect="1"/>
          </p:cNvPicPr>
          <p:nvPr/>
        </p:nvPicPr>
        <p:blipFill>
          <a:blip r:embed="rId7"/>
          <a:stretch>
            <a:fillRect/>
          </a:stretch>
        </p:blipFill>
        <p:spPr>
          <a:xfrm>
            <a:off x="824103" y="4248531"/>
            <a:ext cx="221742" cy="221742"/>
          </a:xfrm>
          <a:prstGeom prst="rect">
            <a:avLst/>
          </a:prstGeom>
        </p:spPr>
      </p:pic>
      <p:sp>
        <p:nvSpPr>
          <p:cNvPr id="22" name="Text 15"/>
          <p:cNvSpPr/>
          <p:nvPr/>
        </p:nvSpPr>
        <p:spPr>
          <a:xfrm>
            <a:off x="1449324" y="4073652"/>
            <a:ext cx="6990588" cy="571500"/>
          </a:xfrm>
          <a:prstGeom prst="rect">
            <a:avLst/>
          </a:prstGeom>
          <a:noFill/>
          <a:ln/>
        </p:spPr>
        <p:txBody>
          <a:bodyPr wrap="square" rtlCol="0" anchor="ctr"/>
          <a:lstStyle/>
          <a:p>
            <a:pPr marL="0" indent="0">
              <a:lnSpc>
                <a:spcPct val="103000"/>
              </a:lnSpc>
              <a:buNone/>
            </a:pPr>
            <a:r>
              <a:rPr lang="en-US" sz="1250">
                <a:solidFill>
                  <a:srgbClr val="203A40"/>
                </a:solidFill>
                <a:latin typeface="Times New Roman" pitchFamily="34" charset="0"/>
                <a:ea typeface="Times New Roman" pitchFamily="34" charset="-122"/>
                <a:cs typeface="Times New Roman" pitchFamily="34" charset="-120"/>
              </a:rPr>
              <a:t>Increase management oversight and accountability to prevent drift, delay, and fragmented service delivery.</a:t>
            </a:r>
            <a:endParaRPr lang="en-US" sz="125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2">
    <p:bg>
      <p:bgPr>
        <a:solidFill>
          <a:srgbClr val="0E3A43"/>
        </a:solidFill>
        <a:effectLst/>
      </p:bgPr>
    </p:bg>
    <p:spTree>
      <p:nvGrpSpPr>
        <p:cNvPr id="1" name=""/>
        <p:cNvGrpSpPr/>
        <p:nvPr/>
      </p:nvGrpSpPr>
      <p:grpSpPr>
        <a:xfrm>
          <a:off x="0" y="0"/>
          <a:ext cx="0" cy="0"/>
          <a:chOff x="0" y="0"/>
          <a:chExt cx="0" cy="0"/>
        </a:xfrm>
      </p:grpSpPr>
      <p:sp>
        <p:nvSpPr>
          <p:cNvPr id="2" name="Shape 0"/>
          <p:cNvSpPr/>
          <p:nvPr/>
        </p:nvSpPr>
        <p:spPr>
          <a:xfrm>
            <a:off x="457200" y="365760"/>
            <a:ext cx="640080" cy="640080"/>
          </a:xfrm>
          <a:prstGeom prst="ellipse">
            <a:avLst/>
          </a:prstGeom>
          <a:solidFill>
            <a:srgbClr val="13697A"/>
          </a:solidFill>
          <a:ln/>
          <a:effectLst>
            <a:outerShdw blurRad="88900" dist="25400" dir="5400000" algn="bl" rotWithShape="0">
              <a:srgbClr val="000000">
                <a:alpha val="18000"/>
              </a:srgbClr>
            </a:outerShdw>
          </a:effectLst>
        </p:spPr>
      </p:sp>
      <p:sp>
        <p:nvSpPr>
          <p:cNvPr id="3" name="Text 1"/>
          <p:cNvSpPr/>
          <p:nvPr/>
        </p:nvSpPr>
        <p:spPr>
          <a:xfrm>
            <a:off x="457200" y="365760"/>
            <a:ext cx="640080" cy="640080"/>
          </a:xfrm>
          <a:prstGeom prst="rect">
            <a:avLst/>
          </a:prstGeom>
          <a:noFill/>
          <a:ln/>
        </p:spPr>
        <p:txBody>
          <a:bodyPr wrap="square" rtlCol="0" anchor="ctr"/>
          <a:lstStyle/>
          <a:p>
            <a:pPr marL="0" indent="0" algn="ctr">
              <a:buNone/>
            </a:pPr>
            <a:r>
              <a:rPr lang="en-US" sz="2400" b="1">
                <a:solidFill>
                  <a:srgbClr val="FFFFFF"/>
                </a:solidFill>
                <a:latin typeface="Times New Roman" pitchFamily="34" charset="0"/>
                <a:ea typeface="Times New Roman" pitchFamily="34" charset="-122"/>
                <a:cs typeface="Times New Roman" pitchFamily="34" charset="-120"/>
              </a:rPr>
              <a:t>10</a:t>
            </a:r>
            <a:endParaRPr lang="en-US" sz="2400"/>
          </a:p>
        </p:txBody>
      </p:sp>
      <p:sp>
        <p:nvSpPr>
          <p:cNvPr id="4" name="Text 2"/>
          <p:cNvSpPr/>
          <p:nvPr/>
        </p:nvSpPr>
        <p:spPr>
          <a:xfrm>
            <a:off x="1261872" y="329184"/>
            <a:ext cx="6812280" cy="713232"/>
          </a:xfrm>
          <a:prstGeom prst="rect">
            <a:avLst/>
          </a:prstGeom>
          <a:noFill/>
          <a:ln/>
        </p:spPr>
        <p:txBody>
          <a:bodyPr wrap="square" lIns="0" tIns="0" rIns="0" bIns="0" rtlCol="0" anchor="ctr"/>
          <a:lstStyle/>
          <a:p>
            <a:pPr marL="0" indent="0" algn="l">
              <a:buNone/>
            </a:pPr>
            <a:r>
              <a:rPr lang="en-US" sz="2500" b="1">
                <a:solidFill>
                  <a:srgbClr val="FFFFFF"/>
                </a:solidFill>
                <a:latin typeface="Times New Roman" pitchFamily="34" charset="0"/>
                <a:ea typeface="Times New Roman" pitchFamily="34" charset="-122"/>
                <a:cs typeface="Times New Roman" pitchFamily="34" charset="-120"/>
              </a:rPr>
              <a:t>Conclusion</a:t>
            </a:r>
            <a:endParaRPr lang="en-US" sz="2500"/>
          </a:p>
        </p:txBody>
      </p:sp>
      <p:sp>
        <p:nvSpPr>
          <p:cNvPr id="5" name="Shape 3"/>
          <p:cNvSpPr/>
          <p:nvPr/>
        </p:nvSpPr>
        <p:spPr>
          <a:xfrm>
            <a:off x="8247888" y="365760"/>
            <a:ext cx="640080" cy="640080"/>
          </a:xfrm>
          <a:prstGeom prst="ellipse">
            <a:avLst/>
          </a:prstGeom>
          <a:solidFill>
            <a:srgbClr val="D98036"/>
          </a:solidFill>
          <a:ln/>
          <a:effectLst>
            <a:outerShdw blurRad="88900" dist="25400" dir="5400000" algn="bl" rotWithShape="0">
              <a:srgbClr val="000000">
                <a:alpha val="16000"/>
              </a:srgbClr>
            </a:outerShdw>
          </a:effectLst>
        </p:spPr>
      </p:sp>
      <p:pic>
        <p:nvPicPr>
          <p:cNvPr id="6" name="Image 0" descr="icons/flag_w.png"/>
          <p:cNvPicPr>
            <a:picLocks noChangeAspect="1"/>
          </p:cNvPicPr>
          <p:nvPr/>
        </p:nvPicPr>
        <p:blipFill>
          <a:blip r:embed="rId3"/>
          <a:stretch>
            <a:fillRect/>
          </a:stretch>
        </p:blipFill>
        <p:spPr>
          <a:xfrm>
            <a:off x="8407908" y="525780"/>
            <a:ext cx="320040" cy="320040"/>
          </a:xfrm>
          <a:prstGeom prst="rect">
            <a:avLst/>
          </a:prstGeom>
        </p:spPr>
      </p:pic>
      <p:sp>
        <p:nvSpPr>
          <p:cNvPr id="7" name="Shape 4"/>
          <p:cNvSpPr/>
          <p:nvPr/>
        </p:nvSpPr>
        <p:spPr>
          <a:xfrm>
            <a:off x="457200" y="1280160"/>
            <a:ext cx="4983480" cy="3429000"/>
          </a:xfrm>
          <a:prstGeom prst="roundRect">
            <a:avLst>
              <a:gd name="adj" fmla="val 3200"/>
            </a:avLst>
          </a:prstGeom>
          <a:solidFill>
            <a:srgbClr val="6AC9CD"/>
          </a:solidFill>
          <a:ln/>
          <a:effectLst>
            <a:outerShdw blurRad="114300" dist="38100" dir="5400000" algn="bl" rotWithShape="0">
              <a:srgbClr val="000000">
                <a:alpha val="16000"/>
              </a:srgbClr>
            </a:outerShdw>
          </a:effectLst>
        </p:spPr>
      </p:sp>
      <p:sp>
        <p:nvSpPr>
          <p:cNvPr id="8" name="Text 5"/>
          <p:cNvSpPr/>
          <p:nvPr/>
        </p:nvSpPr>
        <p:spPr>
          <a:xfrm>
            <a:off x="713232" y="1463040"/>
            <a:ext cx="4498848" cy="3063240"/>
          </a:xfrm>
          <a:prstGeom prst="rect">
            <a:avLst/>
          </a:prstGeom>
          <a:noFill/>
          <a:ln/>
        </p:spPr>
        <p:txBody>
          <a:bodyPr wrap="square" rtlCol="0" anchor="ctr"/>
          <a:lstStyle/>
          <a:p>
            <a:pPr marL="203200" indent="-203200">
              <a:lnSpc>
                <a:spcPct val="102000"/>
              </a:lnSpc>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The Child HN review demonstrates how failures in communication, assessment, information sharing, and partnership working can significantly increase safeguarding risks.</a:t>
            </a:r>
            <a:endParaRPr lang="en-US" sz="1350"/>
          </a:p>
          <a:p>
            <a:pPr marL="203200" indent="-203200">
              <a:lnSpc>
                <a:spcPct val="102000"/>
              </a:lnSpc>
              <a:spcBef>
                <a:spcPts val="200"/>
              </a:spcBef>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Although many professionals were involved, interventions were fragmented and lacked coordination, preventing timely support and protection.</a:t>
            </a:r>
            <a:endParaRPr lang="en-US" sz="1350"/>
          </a:p>
          <a:p>
            <a:pPr marL="203200" indent="-203200">
              <a:lnSpc>
                <a:spcPct val="102000"/>
              </a:lnSpc>
              <a:spcBef>
                <a:spcPts val="200"/>
              </a:spcBef>
              <a:spcAft>
                <a:spcPts val="1000"/>
              </a:spcAft>
              <a:buSzPct val="100000"/>
              <a:buChar char="•"/>
            </a:pPr>
            <a:r>
              <a:rPr lang="en-US" sz="1350">
                <a:solidFill>
                  <a:srgbClr val="203A40"/>
                </a:solidFill>
                <a:latin typeface="Times New Roman" pitchFamily="34" charset="0"/>
                <a:ea typeface="Times New Roman" pitchFamily="34" charset="-122"/>
                <a:cs typeface="Times New Roman" pitchFamily="34" charset="-120"/>
              </a:rPr>
              <a:t>The case emphasises the importance of child-centred practice, effective multi-agency collaboration, early intervention, and consistent application of safeguarding legislation to improve outcomes for vulnerable children.</a:t>
            </a:r>
            <a:endParaRPr lang="en-US" sz="1350"/>
          </a:p>
        </p:txBody>
      </p:sp>
      <p:sp>
        <p:nvSpPr>
          <p:cNvPr id="9" name="Shape 6"/>
          <p:cNvSpPr/>
          <p:nvPr/>
        </p:nvSpPr>
        <p:spPr>
          <a:xfrm>
            <a:off x="5669280" y="1280160"/>
            <a:ext cx="3017520" cy="3429000"/>
          </a:xfrm>
          <a:prstGeom prst="roundRect">
            <a:avLst>
              <a:gd name="adj" fmla="val 3636"/>
            </a:avLst>
          </a:prstGeom>
          <a:solidFill>
            <a:srgbClr val="FFFFFF"/>
          </a:solidFill>
          <a:ln/>
          <a:effectLst>
            <a:outerShdw blurRad="114300" dist="38100" dir="5400000" algn="bl" rotWithShape="0">
              <a:srgbClr val="000000">
                <a:alpha val="18000"/>
              </a:srgbClr>
            </a:outerShdw>
          </a:effectLst>
        </p:spPr>
      </p:sp>
      <p:pic>
        <p:nvPicPr>
          <p:cNvPr id="10" name="Image 1" descr="proc/s10_img6.png"/>
          <p:cNvPicPr>
            <a:picLocks noChangeAspect="1"/>
          </p:cNvPicPr>
          <p:nvPr/>
        </p:nvPicPr>
        <p:blipFill>
          <a:blip r:embed="rId4"/>
          <a:srcRect/>
          <a:stretch/>
        </p:blipFill>
        <p:spPr>
          <a:xfrm>
            <a:off x="5833872" y="1444752"/>
            <a:ext cx="2688336" cy="309981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3">
    <p:bg>
      <p:bgPr>
        <a:solidFill>
          <a:srgbClr val="EEF6F7"/>
        </a:solidFill>
        <a:effectLst/>
      </p:bgPr>
    </p:bg>
    <p:spTree>
      <p:nvGrpSpPr>
        <p:cNvPr id="1" name=""/>
        <p:cNvGrpSpPr/>
        <p:nvPr/>
      </p:nvGrpSpPr>
      <p:grpSpPr>
        <a:xfrm>
          <a:off x="0" y="0"/>
          <a:ext cx="0" cy="0"/>
          <a:chOff x="0" y="0"/>
          <a:chExt cx="0" cy="0"/>
        </a:xfrm>
      </p:grpSpPr>
      <p:sp>
        <p:nvSpPr>
          <p:cNvPr id="2" name="Shape 0"/>
          <p:cNvSpPr/>
          <p:nvPr/>
        </p:nvSpPr>
        <p:spPr>
          <a:xfrm>
            <a:off x="457200" y="365760"/>
            <a:ext cx="640080" cy="640080"/>
          </a:xfrm>
          <a:prstGeom prst="ellipse">
            <a:avLst/>
          </a:prstGeom>
          <a:solidFill>
            <a:srgbClr val="13697A"/>
          </a:solidFill>
          <a:ln/>
          <a:effectLst>
            <a:outerShdw blurRad="88900" dist="25400" dir="5400000" algn="bl" rotWithShape="0">
              <a:srgbClr val="000000">
                <a:alpha val="16000"/>
              </a:srgbClr>
            </a:outerShdw>
          </a:effectLst>
        </p:spPr>
      </p:sp>
      <p:pic>
        <p:nvPicPr>
          <p:cNvPr id="3" name="Image 0" descr="icons/book_w.png"/>
          <p:cNvPicPr>
            <a:picLocks noChangeAspect="1"/>
          </p:cNvPicPr>
          <p:nvPr/>
        </p:nvPicPr>
        <p:blipFill>
          <a:blip r:embed="rId3"/>
          <a:stretch>
            <a:fillRect/>
          </a:stretch>
        </p:blipFill>
        <p:spPr>
          <a:xfrm>
            <a:off x="617220" y="525780"/>
            <a:ext cx="320040" cy="320040"/>
          </a:xfrm>
          <a:prstGeom prst="rect">
            <a:avLst/>
          </a:prstGeom>
        </p:spPr>
      </p:pic>
      <p:sp>
        <p:nvSpPr>
          <p:cNvPr id="4" name="Text 1"/>
          <p:cNvSpPr/>
          <p:nvPr/>
        </p:nvSpPr>
        <p:spPr>
          <a:xfrm>
            <a:off x="1261872" y="329184"/>
            <a:ext cx="5943600" cy="713232"/>
          </a:xfrm>
          <a:prstGeom prst="rect">
            <a:avLst/>
          </a:prstGeom>
          <a:noFill/>
          <a:ln/>
        </p:spPr>
        <p:txBody>
          <a:bodyPr wrap="square" lIns="0" tIns="0" rIns="0" bIns="0" rtlCol="0" anchor="ctr"/>
          <a:lstStyle/>
          <a:p>
            <a:pPr marL="0" indent="0">
              <a:buNone/>
            </a:pPr>
            <a:r>
              <a:rPr lang="en-US" sz="2500" b="1">
                <a:solidFill>
                  <a:srgbClr val="0E3A43"/>
                </a:solidFill>
                <a:latin typeface="Times New Roman" pitchFamily="34" charset="0"/>
                <a:ea typeface="Times New Roman" pitchFamily="34" charset="-122"/>
                <a:cs typeface="Times New Roman" pitchFamily="34" charset="-120"/>
              </a:rPr>
              <a:t>References</a:t>
            </a:r>
            <a:endParaRPr lang="en-US" sz="2500"/>
          </a:p>
        </p:txBody>
      </p:sp>
      <p:sp>
        <p:nvSpPr>
          <p:cNvPr id="5" name="Shape 2"/>
          <p:cNvSpPr/>
          <p:nvPr/>
        </p:nvSpPr>
        <p:spPr>
          <a:xfrm>
            <a:off x="457200" y="1280160"/>
            <a:ext cx="4160520" cy="3520440"/>
          </a:xfrm>
          <a:prstGeom prst="roundRect">
            <a:avLst>
              <a:gd name="adj" fmla="val 2597"/>
            </a:avLst>
          </a:prstGeom>
          <a:solidFill>
            <a:srgbClr val="FFFFFF"/>
          </a:solidFill>
          <a:ln/>
          <a:effectLst>
            <a:outerShdw blurRad="114300" dist="38100" dir="5400000" algn="bl" rotWithShape="0">
              <a:srgbClr val="000000">
                <a:alpha val="14000"/>
              </a:srgbClr>
            </a:outerShdw>
          </a:effectLst>
        </p:spPr>
      </p:sp>
      <p:sp>
        <p:nvSpPr>
          <p:cNvPr id="6" name="Shape 3"/>
          <p:cNvSpPr/>
          <p:nvPr/>
        </p:nvSpPr>
        <p:spPr>
          <a:xfrm>
            <a:off x="4754880" y="1280160"/>
            <a:ext cx="3931920" cy="3520440"/>
          </a:xfrm>
          <a:prstGeom prst="roundRect">
            <a:avLst>
              <a:gd name="adj" fmla="val 2597"/>
            </a:avLst>
          </a:prstGeom>
          <a:solidFill>
            <a:srgbClr val="FFFFFF"/>
          </a:solidFill>
          <a:ln/>
          <a:effectLst>
            <a:outerShdw blurRad="114300" dist="38100" dir="5400000" algn="bl" rotWithShape="0">
              <a:srgbClr val="000000">
                <a:alpha val="14000"/>
              </a:srgbClr>
            </a:outerShdw>
          </a:effectLst>
        </p:spPr>
      </p:sp>
      <p:sp>
        <p:nvSpPr>
          <p:cNvPr id="7" name="Text 4"/>
          <p:cNvSpPr/>
          <p:nvPr/>
        </p:nvSpPr>
        <p:spPr>
          <a:xfrm>
            <a:off x="676656" y="1444752"/>
            <a:ext cx="3749040" cy="3200400"/>
          </a:xfrm>
          <a:prstGeom prst="rect">
            <a:avLst/>
          </a:prstGeom>
          <a:noFill/>
          <a:ln/>
        </p:spPr>
        <p:txBody>
          <a:bodyPr wrap="square" rtlCol="0" anchor="t"/>
          <a:lstStyle/>
          <a:p>
            <a:pPr marL="171450" indent="-171450">
              <a:lnSpc>
                <a:spcPct val="100000"/>
              </a:lnSpc>
              <a:buFont typeface="Arial" panose="020B0604020202020204" pitchFamily="34" charset="0"/>
              <a:buChar char="•"/>
            </a:pPr>
            <a:r>
              <a:rPr lang="en-US" sz="1100">
                <a:solidFill>
                  <a:srgbClr val="203A40"/>
                </a:solidFill>
                <a:latin typeface="Times New Roman" pitchFamily="34" charset="0"/>
                <a:ea typeface="Times New Roman" pitchFamily="34" charset="-122"/>
                <a:cs typeface="Times New Roman" pitchFamily="34" charset="-120"/>
              </a:rPr>
              <a:t>Chambers, D., Cantrell, A. and Booth, A. (2021). Recognition of Risk and Prevention in Safeguarding of Children and Young people: a Mapping Review and Component Analysis of Service Development Interventions Aimed at Health and Social Care Professionals. </a:t>
            </a:r>
            <a:r>
              <a:rPr lang="en-US" sz="1100" i="1">
                <a:solidFill>
                  <a:srgbClr val="203A40"/>
                </a:solidFill>
                <a:latin typeface="Times New Roman" pitchFamily="34" charset="0"/>
                <a:ea typeface="Times New Roman" pitchFamily="34" charset="-122"/>
                <a:cs typeface="Times New Roman" pitchFamily="34" charset="-120"/>
              </a:rPr>
              <a:t>BMC Health Services Research</a:t>
            </a:r>
            <a:r>
              <a:rPr lang="en-US" sz="1100">
                <a:solidFill>
                  <a:srgbClr val="203A40"/>
                </a:solidFill>
                <a:latin typeface="Times New Roman" pitchFamily="34" charset="0"/>
                <a:ea typeface="Times New Roman" pitchFamily="34" charset="-122"/>
                <a:cs typeface="Times New Roman" pitchFamily="34" charset="-120"/>
              </a:rPr>
              <a:t>, 21(1). doi: https://doi.org/10.1186/s12913-021-07257-8.</a:t>
            </a:r>
            <a:endParaRPr lang="en-US" sz="1100"/>
          </a:p>
          <a:p>
            <a:pPr marL="171450" indent="-171450">
              <a:lnSpc>
                <a:spcPct val="100000"/>
              </a:lnSpc>
              <a:buFont typeface="Arial" panose="020B0604020202020204" pitchFamily="34" charset="0"/>
              <a:buChar char="•"/>
            </a:pPr>
            <a:r>
              <a:rPr lang="en-US" sz="1100">
                <a:solidFill>
                  <a:srgbClr val="203A40"/>
                </a:solidFill>
                <a:latin typeface="Times New Roman" pitchFamily="34" charset="0"/>
                <a:ea typeface="Times New Roman" pitchFamily="34" charset="-122"/>
                <a:cs typeface="Times New Roman" pitchFamily="34" charset="-120"/>
              </a:rPr>
              <a:t>Children Act 1989 (1989). </a:t>
            </a:r>
            <a:r>
              <a:rPr lang="en-US" sz="1100" i="1">
                <a:solidFill>
                  <a:srgbClr val="203A40"/>
                </a:solidFill>
                <a:latin typeface="Times New Roman" pitchFamily="34" charset="0"/>
                <a:ea typeface="Times New Roman" pitchFamily="34" charset="-122"/>
                <a:cs typeface="Times New Roman" pitchFamily="34" charset="-120"/>
              </a:rPr>
              <a:t>Children Act 1989</a:t>
            </a:r>
            <a:r>
              <a:rPr lang="en-US" sz="1100">
                <a:solidFill>
                  <a:srgbClr val="203A40"/>
                </a:solidFill>
                <a:latin typeface="Times New Roman" pitchFamily="34" charset="0"/>
                <a:ea typeface="Times New Roman" pitchFamily="34" charset="-122"/>
                <a:cs typeface="Times New Roman" pitchFamily="34" charset="-120"/>
              </a:rPr>
              <a:t>. legislation.gov.uk. Available at: https://www.legislation.gov.uk/ukpga/1989/41/contents.</a:t>
            </a:r>
            <a:endParaRPr lang="en-US" sz="1100"/>
          </a:p>
          <a:p>
            <a:pPr marL="171450" indent="-171450">
              <a:lnSpc>
                <a:spcPct val="100000"/>
              </a:lnSpc>
              <a:buFont typeface="Arial" panose="020B0604020202020204" pitchFamily="34" charset="0"/>
              <a:buChar char="•"/>
            </a:pPr>
            <a:r>
              <a:rPr lang="en-US" sz="1100">
                <a:solidFill>
                  <a:srgbClr val="203A40"/>
                </a:solidFill>
                <a:latin typeface="Times New Roman" pitchFamily="34" charset="0"/>
                <a:ea typeface="Times New Roman" pitchFamily="34" charset="-122"/>
                <a:cs typeface="Times New Roman" pitchFamily="34" charset="-120"/>
              </a:rPr>
              <a:t>Department for Education (2025). </a:t>
            </a:r>
            <a:r>
              <a:rPr lang="en-US" sz="1100" i="1">
                <a:solidFill>
                  <a:srgbClr val="203A40"/>
                </a:solidFill>
                <a:latin typeface="Times New Roman" pitchFamily="34" charset="0"/>
                <a:ea typeface="Times New Roman" pitchFamily="34" charset="-122"/>
                <a:cs typeface="Times New Roman" pitchFamily="34" charset="-120"/>
              </a:rPr>
              <a:t>Working Together to Safeguard Children</a:t>
            </a:r>
            <a:r>
              <a:rPr lang="en-US" sz="1100">
                <a:solidFill>
                  <a:srgbClr val="203A40"/>
                </a:solidFill>
                <a:latin typeface="Times New Roman" pitchFamily="34" charset="0"/>
                <a:ea typeface="Times New Roman" pitchFamily="34" charset="-122"/>
                <a:cs typeface="Times New Roman" pitchFamily="34" charset="-120"/>
              </a:rPr>
              <a:t>. GOV.UK. Available at: https://www.gov.uk/government/publications/working-together-to-safeguard-children--2.</a:t>
            </a:r>
            <a:endParaRPr lang="en-US" sz="1100"/>
          </a:p>
          <a:p>
            <a:pPr marL="171450" indent="-171450">
              <a:lnSpc>
                <a:spcPct val="100000"/>
              </a:lnSpc>
              <a:buFont typeface="Arial" panose="020B0604020202020204" pitchFamily="34" charset="0"/>
              <a:buChar char="•"/>
            </a:pPr>
            <a:r>
              <a:rPr lang="en-US" sz="1100">
                <a:solidFill>
                  <a:srgbClr val="203A40"/>
                </a:solidFill>
                <a:latin typeface="Times New Roman" pitchFamily="34" charset="0"/>
                <a:ea typeface="Times New Roman" pitchFamily="34" charset="-122"/>
                <a:cs typeface="Times New Roman" pitchFamily="34" charset="-120"/>
              </a:rPr>
              <a:t>Diabetes UK (2017). </a:t>
            </a:r>
            <a:r>
              <a:rPr lang="en-US" sz="1100" i="1">
                <a:solidFill>
                  <a:srgbClr val="203A40"/>
                </a:solidFill>
                <a:latin typeface="Times New Roman" pitchFamily="34" charset="0"/>
                <a:ea typeface="Times New Roman" pitchFamily="34" charset="-122"/>
                <a:cs typeface="Times New Roman" pitchFamily="34" charset="-120"/>
              </a:rPr>
              <a:t>What is DKA (diabetic ketoacidosis)?</a:t>
            </a:r>
            <a:r>
              <a:rPr lang="en-US" sz="1100">
                <a:solidFill>
                  <a:srgbClr val="203A40"/>
                </a:solidFill>
                <a:latin typeface="Times New Roman" pitchFamily="34" charset="0"/>
                <a:ea typeface="Times New Roman" pitchFamily="34" charset="-122"/>
                <a:cs typeface="Times New Roman" pitchFamily="34" charset="-120"/>
              </a:rPr>
              <a:t> Diabetes UK. Available at: https://www.diabetes.org.uk/about-diabetes/looking-after-diabetes/complications/diabetic-ketoacidosis.</a:t>
            </a:r>
            <a:endParaRPr lang="en-US" sz="1100"/>
          </a:p>
        </p:txBody>
      </p:sp>
      <p:sp>
        <p:nvSpPr>
          <p:cNvPr id="8" name="Text 5"/>
          <p:cNvSpPr/>
          <p:nvPr/>
        </p:nvSpPr>
        <p:spPr>
          <a:xfrm>
            <a:off x="4974336" y="1444752"/>
            <a:ext cx="3520440" cy="3200400"/>
          </a:xfrm>
          <a:prstGeom prst="rect">
            <a:avLst/>
          </a:prstGeom>
          <a:noFill/>
          <a:ln/>
        </p:spPr>
        <p:txBody>
          <a:bodyPr wrap="square" rtlCol="0" anchor="t"/>
          <a:lstStyle/>
          <a:p>
            <a:pPr marL="171450" indent="-171450">
              <a:lnSpc>
                <a:spcPct val="100000"/>
              </a:lnSpc>
              <a:buFont typeface="Arial" panose="020B0604020202020204" pitchFamily="34" charset="0"/>
              <a:buChar char="•"/>
            </a:pPr>
            <a:r>
              <a:rPr lang="en-US" sz="1100">
                <a:solidFill>
                  <a:srgbClr val="203A40"/>
                </a:solidFill>
                <a:latin typeface="Times New Roman" pitchFamily="34" charset="0"/>
                <a:ea typeface="Times New Roman" pitchFamily="34" charset="-122"/>
                <a:cs typeface="Times New Roman" pitchFamily="34" charset="-120"/>
              </a:rPr>
              <a:t>GOV.UK (2004). </a:t>
            </a:r>
            <a:r>
              <a:rPr lang="en-US" sz="1100" i="1">
                <a:solidFill>
                  <a:srgbClr val="203A40"/>
                </a:solidFill>
                <a:latin typeface="Times New Roman" pitchFamily="34" charset="0"/>
                <a:ea typeface="Times New Roman" pitchFamily="34" charset="-122"/>
                <a:cs typeface="Times New Roman" pitchFamily="34" charset="-120"/>
              </a:rPr>
              <a:t>Children Act 2004</a:t>
            </a:r>
            <a:r>
              <a:rPr lang="en-US" sz="1100">
                <a:solidFill>
                  <a:srgbClr val="203A40"/>
                </a:solidFill>
                <a:latin typeface="Times New Roman" pitchFamily="34" charset="0"/>
                <a:ea typeface="Times New Roman" pitchFamily="34" charset="-122"/>
                <a:cs typeface="Times New Roman" pitchFamily="34" charset="-120"/>
              </a:rPr>
              <a:t>. Legislation.gov.uk. Available at: https://www.legislation.gov.uk/ukpga/2004/31/contents.</a:t>
            </a:r>
            <a:endParaRPr lang="en-US" sz="1100"/>
          </a:p>
          <a:p>
            <a:pPr marL="171450" indent="-171450">
              <a:lnSpc>
                <a:spcPct val="100000"/>
              </a:lnSpc>
              <a:buFont typeface="Arial" panose="020B0604020202020204" pitchFamily="34" charset="0"/>
              <a:buChar char="•"/>
            </a:pPr>
            <a:r>
              <a:rPr lang="en-US" sz="1100">
                <a:solidFill>
                  <a:srgbClr val="203A40"/>
                </a:solidFill>
                <a:latin typeface="Times New Roman" pitchFamily="34" charset="0"/>
                <a:ea typeface="Times New Roman" pitchFamily="34" charset="-122"/>
                <a:cs typeface="Times New Roman" pitchFamily="34" charset="-120"/>
              </a:rPr>
              <a:t>Human Rights Act (1998). </a:t>
            </a:r>
            <a:r>
              <a:rPr lang="en-US" sz="1100" i="1">
                <a:solidFill>
                  <a:srgbClr val="203A40"/>
                </a:solidFill>
                <a:latin typeface="Times New Roman" pitchFamily="34" charset="0"/>
                <a:ea typeface="Times New Roman" pitchFamily="34" charset="-122"/>
                <a:cs typeface="Times New Roman" pitchFamily="34" charset="-120"/>
              </a:rPr>
              <a:t>Human Rights Act 1998</a:t>
            </a:r>
            <a:r>
              <a:rPr lang="en-US" sz="1100">
                <a:solidFill>
                  <a:srgbClr val="203A40"/>
                </a:solidFill>
                <a:latin typeface="Times New Roman" pitchFamily="34" charset="0"/>
                <a:ea typeface="Times New Roman" pitchFamily="34" charset="-122"/>
                <a:cs typeface="Times New Roman" pitchFamily="34" charset="-120"/>
              </a:rPr>
              <a:t>. Legislation.gov.uk. Available at: https://www.legislation.gov.uk/ukpga/1998/42/contents.</a:t>
            </a:r>
            <a:endParaRPr lang="en-US" sz="1100"/>
          </a:p>
          <a:p>
            <a:pPr marL="171450" indent="-171450">
              <a:lnSpc>
                <a:spcPct val="100000"/>
              </a:lnSpc>
              <a:buFont typeface="Arial" panose="020B0604020202020204" pitchFamily="34" charset="0"/>
              <a:buChar char="•"/>
            </a:pPr>
            <a:r>
              <a:rPr lang="en-US" sz="1100">
                <a:solidFill>
                  <a:srgbClr val="203A40"/>
                </a:solidFill>
                <a:latin typeface="Times New Roman" pitchFamily="34" charset="0"/>
                <a:ea typeface="Times New Roman" pitchFamily="34" charset="-122"/>
                <a:cs typeface="Times New Roman" pitchFamily="34" charset="-120"/>
              </a:rPr>
              <a:t>NHS (2023). </a:t>
            </a:r>
            <a:r>
              <a:rPr lang="en-US" sz="1100" i="1">
                <a:solidFill>
                  <a:srgbClr val="203A40"/>
                </a:solidFill>
                <a:latin typeface="Times New Roman" pitchFamily="34" charset="0"/>
                <a:ea typeface="Times New Roman" pitchFamily="34" charset="-122"/>
                <a:cs typeface="Times New Roman" pitchFamily="34" charset="-120"/>
              </a:rPr>
              <a:t>Diabetic Ketoacidosis</a:t>
            </a:r>
            <a:r>
              <a:rPr lang="en-US" sz="1100">
                <a:solidFill>
                  <a:srgbClr val="203A40"/>
                </a:solidFill>
                <a:latin typeface="Times New Roman" pitchFamily="34" charset="0"/>
                <a:ea typeface="Times New Roman" pitchFamily="34" charset="-122"/>
                <a:cs typeface="Times New Roman" pitchFamily="34" charset="-120"/>
              </a:rPr>
              <a:t>. NHS. Available at: https://www.nhs.uk/conditions/diabetic-ketoacidosis/.</a:t>
            </a:r>
            <a:endParaRPr lang="en-US" sz="1100"/>
          </a:p>
          <a:p>
            <a:pPr marL="171450" indent="-171450">
              <a:lnSpc>
                <a:spcPct val="100000"/>
              </a:lnSpc>
              <a:buFont typeface="Arial" panose="020B0604020202020204" pitchFamily="34" charset="0"/>
              <a:buChar char="•"/>
            </a:pPr>
            <a:r>
              <a:rPr lang="en-US" sz="1100">
                <a:solidFill>
                  <a:srgbClr val="203A40"/>
                </a:solidFill>
                <a:latin typeface="Times New Roman" pitchFamily="34" charset="0"/>
                <a:ea typeface="Times New Roman" pitchFamily="34" charset="-122"/>
                <a:cs typeface="Times New Roman" pitchFamily="34" charset="-120"/>
              </a:rPr>
              <a:t>Webster, E. (2022). The Impact of Adverse Childhood Experiences on Health and Development in Young Children. </a:t>
            </a:r>
            <a:r>
              <a:rPr lang="en-US" sz="1100" i="1">
                <a:solidFill>
                  <a:srgbClr val="203A40"/>
                </a:solidFill>
                <a:latin typeface="Times New Roman" pitchFamily="34" charset="0"/>
                <a:ea typeface="Times New Roman" pitchFamily="34" charset="-122"/>
                <a:cs typeface="Times New Roman" pitchFamily="34" charset="-120"/>
              </a:rPr>
              <a:t>Global Pediatric Health</a:t>
            </a:r>
            <a:r>
              <a:rPr lang="en-US" sz="1100">
                <a:solidFill>
                  <a:srgbClr val="203A40"/>
                </a:solidFill>
                <a:latin typeface="Times New Roman" pitchFamily="34" charset="0"/>
                <a:ea typeface="Times New Roman" pitchFamily="34" charset="-122"/>
                <a:cs typeface="Times New Roman" pitchFamily="34" charset="-120"/>
              </a:rPr>
              <a:t>, 9(9). doi: https://doi.org/10.1177/2333794X221078708.</a:t>
            </a:r>
            <a:endParaRPr lang="en-US" sz="1100"/>
          </a:p>
          <a:p>
            <a:pPr marL="171450" indent="-171450">
              <a:lnSpc>
                <a:spcPct val="100000"/>
              </a:lnSpc>
              <a:buFont typeface="Arial" panose="020B0604020202020204" pitchFamily="34" charset="0"/>
              <a:buChar char="•"/>
            </a:pPr>
            <a:r>
              <a:rPr lang="en-US" sz="1100">
                <a:solidFill>
                  <a:srgbClr val="203A40"/>
                </a:solidFill>
                <a:latin typeface="Times New Roman" pitchFamily="34" charset="0"/>
                <a:ea typeface="Times New Roman" pitchFamily="34" charset="-122"/>
                <a:cs typeface="Times New Roman" pitchFamily="34" charset="-120"/>
              </a:rPr>
              <a:t>Wilson, C., Brodie, Z.P. and Russell, K. (2025). Trauma‐informed practice for children and young people with intellectual disabilities: A scoping review. </a:t>
            </a:r>
            <a:r>
              <a:rPr lang="en-US" sz="1100" i="1">
                <a:solidFill>
                  <a:srgbClr val="203A40"/>
                </a:solidFill>
                <a:latin typeface="Times New Roman" pitchFamily="34" charset="0"/>
                <a:ea typeface="Times New Roman" pitchFamily="34" charset="-122"/>
                <a:cs typeface="Times New Roman" pitchFamily="34" charset="-120"/>
              </a:rPr>
              <a:t>British Journal of Educational Psychology</a:t>
            </a:r>
            <a:r>
              <a:rPr lang="en-US" sz="1100">
                <a:solidFill>
                  <a:srgbClr val="203A40"/>
                </a:solidFill>
                <a:latin typeface="Times New Roman" pitchFamily="34" charset="0"/>
                <a:ea typeface="Times New Roman" pitchFamily="34" charset="-122"/>
                <a:cs typeface="Times New Roman" pitchFamily="34" charset="-120"/>
              </a:rPr>
              <a:t>. doi: https://doi.org/10.1111/bjep.70011.</a:t>
            </a:r>
            <a:endParaRPr lang="en-US" sz="11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12</Slides>
  <Notes>12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HN - Local Child Safeguarding Practice Review (2024)</dc:title>
  <dc:subject>PptxGenJS Presentation</dc:subject>
  <dc:creator>BSc Health and Social Care</dc:creator>
  <cp:revision>1</cp:revision>
  <dcterms:created xsi:type="dcterms:W3CDTF">2026-06-24T09:36:20Z</dcterms:created>
  <dcterms:modified xsi:type="dcterms:W3CDTF">2026-07-09T23:42:58Z</dcterms:modified>
</cp:coreProperties>
</file>