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4"/>
  </p:sldMasterIdLst>
  <p:notesMasterIdLst>
    <p:notesMasterId r:id="rId14"/>
  </p:notesMasterIdLst>
  <p:handoutMasterIdLst>
    <p:handoutMasterId r:id="rId15"/>
  </p:handoutMasterIdLst>
  <p:sldIdLst>
    <p:sldId id="256" r:id="rId5"/>
    <p:sldId id="269" r:id="rId6"/>
    <p:sldId id="270" r:id="rId7"/>
    <p:sldId id="271" r:id="rId8"/>
    <p:sldId id="272" r:id="rId9"/>
    <p:sldId id="275" r:id="rId10"/>
    <p:sldId id="273" r:id="rId11"/>
    <p:sldId id="274" r:id="rId12"/>
    <p:sldId id="268" r:id="rId13"/>
  </p:sldIdLst>
  <p:sldSz cx="12192000" cy="6858000"/>
  <p:notesSz cx="6858000" cy="9144000"/>
  <p:embeddedFontLst>
    <p:embeddedFont>
      <p:font typeface="Trebuchet MS" panose="020B0603020202020204" pitchFamily="34" charset="0"/>
      <p:regular r:id="rId16"/>
      <p:bold r:id="rId17"/>
      <p:italic r:id="rId18"/>
      <p:boldItalic r:id="rId19"/>
    </p:embeddedFont>
    <p:embeddedFont>
      <p:font typeface="Calibri" panose="020F0502020204030204" pitchFamily="34" charset="0"/>
      <p:regular r:id="rId20"/>
      <p:bold r:id="rId21"/>
      <p:italic r:id="rId22"/>
      <p:boldItalic r:id="rId23"/>
    </p:embeddedFont>
    <p:embeddedFont>
      <p:font typeface="Tahoma" panose="020B0604030504040204" pitchFamily="34" charset="0"/>
      <p:regular r:id="rId24"/>
      <p:bold r:id="rId25"/>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3" autoAdjust="0"/>
    <p:restoredTop sz="63798" autoAdjust="0"/>
  </p:normalViewPr>
  <p:slideViewPr>
    <p:cSldViewPr snapToGrid="0">
      <p:cViewPr varScale="1">
        <p:scale>
          <a:sx n="54" d="100"/>
          <a:sy n="54" d="100"/>
        </p:scale>
        <p:origin x="1264" y="24"/>
      </p:cViewPr>
      <p:guideLst>
        <p:guide orient="horz" pos="2160"/>
        <p:guide pos="3840"/>
      </p:guideLst>
    </p:cSldViewPr>
  </p:slideViewPr>
  <p:notesTextViewPr>
    <p:cViewPr>
      <p:scale>
        <a:sx n="1" d="1"/>
        <a:sy n="1" d="1"/>
      </p:scale>
      <p:origin x="0" y="0"/>
    </p:cViewPr>
  </p:notesTextViewPr>
  <p:notesViewPr>
    <p:cSldViewPr snapToGrid="0">
      <p:cViewPr varScale="1">
        <p:scale>
          <a:sx n="86" d="100"/>
          <a:sy n="86" d="100"/>
        </p:scale>
        <p:origin x="301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6.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9.fntdata"/><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font" Target="fonts/font7.fntdata"/><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C5E8405-9D99-4FA5-842E-D515212A7594}" type="datetime1">
              <a:rPr lang="en-GB" smtClean="0"/>
              <a:t>18/11/2020</a:t>
            </a:fld>
            <a:endParaRPr lang="en-GB"/>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31430A-4AA4-45C8-AC23-CD6B61C41A4C}" type="slidenum">
              <a:rPr lang="en-GB" smtClean="0"/>
              <a:t>‹#›</a:t>
            </a:fld>
            <a:endParaRPr lang="en-GB"/>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0E3C-251E-4FDC-A619-AC9EE932F165}" type="datetime1">
              <a:rPr lang="en-GB" noProof="0" smtClean="0"/>
              <a:pPr/>
              <a:t>18/11/2020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734D747-9380-41EE-9946-EC9EC0CA5D1E}" type="slidenum">
              <a:rPr lang="en-GB" noProof="0" smtClean="0"/>
              <a:t>‹#›</a:t>
            </a:fld>
            <a:endParaRPr lang="en-GB" noProof="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a:t>
            </a:fld>
            <a:endParaRPr lang="en-GB"/>
          </a:p>
        </p:txBody>
      </p:sp>
    </p:spTree>
    <p:extLst>
      <p:ext uri="{BB962C8B-B14F-4D97-AF65-F5344CB8AC3E}">
        <p14:creationId xmlns:p14="http://schemas.microsoft.com/office/powerpoint/2010/main" val="424393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dirty="0" smtClean="0"/>
          </a:p>
        </p:txBody>
      </p:sp>
      <p:sp>
        <p:nvSpPr>
          <p:cNvPr id="22532" name="Slide Number Placeholder 3"/>
          <p:cNvSpPr>
            <a:spLocks noGrp="1"/>
          </p:cNvSpPr>
          <p:nvPr>
            <p:ph type="sldNum" sz="quarter" idx="5"/>
          </p:nvPr>
        </p:nvSpPr>
        <p:spPr>
          <a:noFill/>
        </p:spPr>
        <p:txBody>
          <a:bodyPr/>
          <a:lstStyle/>
          <a:p>
            <a:fld id="{9064A41B-307F-443F-A253-E952044DD834}" type="slidenum">
              <a:rPr lang="en-GB" smtClean="0"/>
              <a:pPr/>
              <a:t>2</a:t>
            </a:fld>
            <a:endParaRPr lang="en-GB" smtClean="0"/>
          </a:p>
        </p:txBody>
      </p:sp>
    </p:spTree>
    <p:extLst>
      <p:ext uri="{BB962C8B-B14F-4D97-AF65-F5344CB8AC3E}">
        <p14:creationId xmlns:p14="http://schemas.microsoft.com/office/powerpoint/2010/main" val="1357441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endParaRPr lang="en-US" dirty="0" smtClean="0"/>
          </a:p>
        </p:txBody>
      </p:sp>
      <p:sp>
        <p:nvSpPr>
          <p:cNvPr id="23556" name="Slide Number Placeholder 3"/>
          <p:cNvSpPr>
            <a:spLocks noGrp="1"/>
          </p:cNvSpPr>
          <p:nvPr>
            <p:ph type="sldNum" sz="quarter" idx="5"/>
          </p:nvPr>
        </p:nvSpPr>
        <p:spPr>
          <a:noFill/>
        </p:spPr>
        <p:txBody>
          <a:bodyPr/>
          <a:lstStyle/>
          <a:p>
            <a:fld id="{8E4764C3-9A94-4C50-A9B0-969120A9505D}" type="slidenum">
              <a:rPr lang="en-GB" smtClean="0"/>
              <a:pPr/>
              <a:t>3</a:t>
            </a:fld>
            <a:endParaRPr lang="en-GB" smtClean="0"/>
          </a:p>
        </p:txBody>
      </p:sp>
    </p:spTree>
    <p:extLst>
      <p:ext uri="{BB962C8B-B14F-4D97-AF65-F5344CB8AC3E}">
        <p14:creationId xmlns:p14="http://schemas.microsoft.com/office/powerpoint/2010/main" val="3323000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p:spPr>
        <p:txBody>
          <a:bodyPr/>
          <a:lstStyle/>
          <a:p>
            <a:pPr eaLnBrk="1" hangingPunct="1"/>
            <a:endParaRPr lang="en-US" dirty="0" smtClean="0"/>
          </a:p>
        </p:txBody>
      </p:sp>
      <p:sp>
        <p:nvSpPr>
          <p:cNvPr id="24580" name="Slide Number Placeholder 3"/>
          <p:cNvSpPr>
            <a:spLocks noGrp="1"/>
          </p:cNvSpPr>
          <p:nvPr>
            <p:ph type="sldNum" sz="quarter" idx="5"/>
          </p:nvPr>
        </p:nvSpPr>
        <p:spPr>
          <a:noFill/>
        </p:spPr>
        <p:txBody>
          <a:bodyPr/>
          <a:lstStyle/>
          <a:p>
            <a:fld id="{495B84F5-5E01-47EC-904C-6F0B1F6E56D3}" type="slidenum">
              <a:rPr lang="en-GB" smtClean="0"/>
              <a:pPr/>
              <a:t>4</a:t>
            </a:fld>
            <a:endParaRPr lang="en-GB" smtClean="0"/>
          </a:p>
        </p:txBody>
      </p:sp>
    </p:spTree>
    <p:extLst>
      <p:ext uri="{BB962C8B-B14F-4D97-AF65-F5344CB8AC3E}">
        <p14:creationId xmlns:p14="http://schemas.microsoft.com/office/powerpoint/2010/main" val="3667019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endParaRPr lang="en-US" dirty="0" smtClean="0"/>
          </a:p>
        </p:txBody>
      </p:sp>
      <p:sp>
        <p:nvSpPr>
          <p:cNvPr id="25604" name="Slide Number Placeholder 3"/>
          <p:cNvSpPr>
            <a:spLocks noGrp="1"/>
          </p:cNvSpPr>
          <p:nvPr>
            <p:ph type="sldNum" sz="quarter" idx="5"/>
          </p:nvPr>
        </p:nvSpPr>
        <p:spPr>
          <a:noFill/>
        </p:spPr>
        <p:txBody>
          <a:bodyPr/>
          <a:lstStyle/>
          <a:p>
            <a:fld id="{5D81DCFC-E769-439B-964F-796A591A3D69}" type="slidenum">
              <a:rPr lang="en-GB" smtClean="0"/>
              <a:pPr/>
              <a:t>5</a:t>
            </a:fld>
            <a:endParaRPr lang="en-GB" smtClean="0"/>
          </a:p>
        </p:txBody>
      </p:sp>
    </p:spTree>
    <p:extLst>
      <p:ext uri="{BB962C8B-B14F-4D97-AF65-F5344CB8AC3E}">
        <p14:creationId xmlns:p14="http://schemas.microsoft.com/office/powerpoint/2010/main" val="2277537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6</a:t>
            </a:fld>
            <a:endParaRPr lang="en-GB" noProof="0"/>
          </a:p>
        </p:txBody>
      </p:sp>
    </p:spTree>
    <p:extLst>
      <p:ext uri="{BB962C8B-B14F-4D97-AF65-F5344CB8AC3E}">
        <p14:creationId xmlns:p14="http://schemas.microsoft.com/office/powerpoint/2010/main" val="605661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dirty="0" smtClean="0"/>
          </a:p>
        </p:txBody>
      </p:sp>
      <p:sp>
        <p:nvSpPr>
          <p:cNvPr id="32772" name="Slide Number Placeholder 3"/>
          <p:cNvSpPr>
            <a:spLocks noGrp="1"/>
          </p:cNvSpPr>
          <p:nvPr>
            <p:ph type="sldNum" sz="quarter" idx="5"/>
          </p:nvPr>
        </p:nvSpPr>
        <p:spPr>
          <a:noFill/>
        </p:spPr>
        <p:txBody>
          <a:bodyPr/>
          <a:lstStyle/>
          <a:p>
            <a:fld id="{C599E7B4-C89B-4BBA-8019-32A97013D656}" type="slidenum">
              <a:rPr lang="en-US" smtClean="0"/>
              <a:pPr/>
              <a:t>7</a:t>
            </a:fld>
            <a:endParaRPr lang="en-US" smtClean="0"/>
          </a:p>
        </p:txBody>
      </p:sp>
    </p:spTree>
    <p:extLst>
      <p:ext uri="{BB962C8B-B14F-4D97-AF65-F5344CB8AC3E}">
        <p14:creationId xmlns:p14="http://schemas.microsoft.com/office/powerpoint/2010/main" val="2636827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33796" name="Slide Number Placeholder 3"/>
          <p:cNvSpPr>
            <a:spLocks noGrp="1"/>
          </p:cNvSpPr>
          <p:nvPr>
            <p:ph type="sldNum" sz="quarter" idx="5"/>
          </p:nvPr>
        </p:nvSpPr>
        <p:spPr>
          <a:noFill/>
        </p:spPr>
        <p:txBody>
          <a:bodyPr/>
          <a:lstStyle/>
          <a:p>
            <a:fld id="{B2FB8171-4D3F-4A68-9791-5BD79459320C}" type="slidenum">
              <a:rPr lang="en-US" smtClean="0"/>
              <a:pPr/>
              <a:t>8</a:t>
            </a:fld>
            <a:endParaRPr lang="en-US" smtClean="0"/>
          </a:p>
        </p:txBody>
      </p:sp>
    </p:spTree>
    <p:extLst>
      <p:ext uri="{BB962C8B-B14F-4D97-AF65-F5344CB8AC3E}">
        <p14:creationId xmlns:p14="http://schemas.microsoft.com/office/powerpoint/2010/main" val="2607069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9</a:t>
            </a:fld>
            <a:endParaRPr lang="en-GB"/>
          </a:p>
        </p:txBody>
      </p:sp>
    </p:spTree>
    <p:extLst>
      <p:ext uri="{BB962C8B-B14F-4D97-AF65-F5344CB8AC3E}">
        <p14:creationId xmlns:p14="http://schemas.microsoft.com/office/powerpoint/2010/main" val="147783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rtl="0"/>
            <a:r>
              <a:rPr lang="en-gb"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rtl="0"/>
            <a:r>
              <a:rPr lang="en-US" noProof="0" smtClean="0"/>
              <a:t>Click to edit Master subtitle style</a:t>
            </a:r>
            <a:endParaRPr lang="en-gb"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rtl="0"/>
            <a:r>
              <a:rPr lang="en-gb" sz="18400" noProof="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rtl="0"/>
            <a:r>
              <a:rPr lang="en-gb"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rtlCol="0">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hasCustomPrompt="1"/>
          </p:nvPr>
        </p:nvSpPr>
        <p:spPr>
          <a:xfrm>
            <a:off x="443365" y="1825625"/>
            <a:ext cx="11215235"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hasCustomPrompt="1"/>
          </p:nvPr>
        </p:nvSpPr>
        <p:spPr>
          <a:xfrm>
            <a:off x="444500" y="1681163"/>
            <a:ext cx="5157787"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hasCustomPrompt="1"/>
          </p:nvPr>
        </p:nvSpPr>
        <p:spPr>
          <a:xfrm>
            <a:off x="6500812" y="1681163"/>
            <a:ext cx="5157788"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hasCustomPrompt="1"/>
          </p:nvPr>
        </p:nvSpPr>
        <p:spPr>
          <a:xfrm>
            <a:off x="444500" y="2505075"/>
            <a:ext cx="5157787"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hasCustomPrompt="1"/>
          </p:nvPr>
        </p:nvSpPr>
        <p:spPr>
          <a:xfrm>
            <a:off x="6475412" y="2505075"/>
            <a:ext cx="5183188"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hasCustomPrompt="1"/>
          </p:nvPr>
        </p:nvSpPr>
        <p:spPr>
          <a:xfrm>
            <a:off x="443365" y="1517715"/>
            <a:ext cx="5184437" cy="4659248"/>
          </a:xfrm>
        </p:spPr>
        <p:txBody>
          <a:bodyPr rtlCol="0">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hasCustomPrompt="1"/>
          </p:nvPr>
        </p:nvSpPr>
        <p:spPr>
          <a:xfrm>
            <a:off x="6474163" y="1517715"/>
            <a:ext cx="5184437" cy="4659248"/>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719894"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hasCustomPrompt="1"/>
          </p:nvPr>
        </p:nvSpPr>
        <p:spPr>
          <a:xfrm>
            <a:off x="2963912"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hasCustomPrompt="1"/>
          </p:nvPr>
        </p:nvSpPr>
        <p:spPr>
          <a:xfrm>
            <a:off x="5207930"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hasCustomPrompt="1"/>
          </p:nvPr>
        </p:nvSpPr>
        <p:spPr>
          <a:xfrm>
            <a:off x="7451948"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hasCustomPrompt="1"/>
          </p:nvPr>
        </p:nvSpPr>
        <p:spPr>
          <a:xfrm>
            <a:off x="9695965"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hasCustomPrompt="1"/>
          </p:nvPr>
        </p:nvSpPr>
        <p:spPr>
          <a:xfrm>
            <a:off x="4444169"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hasCustomPrompt="1"/>
          </p:nvPr>
        </p:nvSpPr>
        <p:spPr>
          <a:xfrm>
            <a:off x="834624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9402006" cy="1463040"/>
          </a:xfrm>
        </p:spPr>
        <p:txBody>
          <a:bodyPr lIns="0" tIns="0" rIns="0" bIns="0" rtlCol="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rtlCol="0">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smtClean="0"/>
              <a:t>Click icon to add picture</a:t>
            </a:r>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hasCustomPrompt="1"/>
          </p:nvPr>
        </p:nvSpPr>
        <p:spPr>
          <a:xfrm>
            <a:off x="3964290" y="1444649"/>
            <a:ext cx="7694310" cy="4579079"/>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C263D6C4-4840-40CC-AC84-17E24B3B7BDE}" type="slidenum">
              <a:rPr lang="en-US" noProof="0" smtClean="0"/>
              <a:t>‹#›</a:t>
            </a:fld>
            <a:endParaRPr lang="en-US" noProof="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pPr rtl="0"/>
            <a:r>
              <a:rPr lang="en-gb" noProof="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US" noProof="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rtlCol="0"/>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890330" y="1992775"/>
            <a:ext cx="8049387" cy="4552950"/>
          </a:xfrm>
        </p:spPr>
        <p:txBody>
          <a:bodyPr rtlCol="0"/>
          <a:lstStyle/>
          <a:p>
            <a:pPr algn="ctr"/>
            <a:r>
              <a:rPr lang="en-GB" sz="7200" dirty="0">
                <a:latin typeface="+mn-lt"/>
              </a:rPr>
              <a:t>Prejudice and </a:t>
            </a:r>
            <a:r>
              <a:rPr lang="en-GB" sz="7200" dirty="0" smtClean="0">
                <a:latin typeface="+mn-lt"/>
              </a:rPr>
              <a:t>Discrimination</a:t>
            </a:r>
            <a:r>
              <a:rPr lang="en-GB" dirty="0" smtClean="0">
                <a:latin typeface="+mn-lt"/>
              </a:rPr>
              <a:t/>
            </a:r>
            <a:br>
              <a:rPr lang="en-GB" dirty="0" smtClean="0">
                <a:latin typeface="+mn-lt"/>
              </a:rPr>
            </a:br>
            <a:r>
              <a:rPr lang="en-GB" dirty="0">
                <a:latin typeface="+mn-lt"/>
              </a:rPr>
              <a:t/>
            </a:r>
            <a:br>
              <a:rPr lang="en-GB" dirty="0">
                <a:latin typeface="+mn-lt"/>
              </a:rPr>
            </a:br>
            <a:r>
              <a:rPr lang="en-GB" dirty="0" smtClean="0">
                <a:latin typeface="+mn-lt"/>
              </a:rPr>
              <a:t>Lecture 1b: What is the Issue?</a:t>
            </a:r>
            <a:r>
              <a:rPr lang="en-GB" dirty="0">
                <a:latin typeface="+mn-lt"/>
              </a:rPr>
              <a:t/>
            </a:r>
            <a:br>
              <a:rPr lang="en-GB" dirty="0">
                <a:latin typeface="+mn-lt"/>
              </a:rPr>
            </a:br>
            <a:endParaRPr lang="en-GB" dirty="0">
              <a:latin typeface="+mn-lt"/>
            </a:endParaRP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1628774" y="5845683"/>
            <a:ext cx="8572501" cy="868680"/>
          </a:xfrm>
        </p:spPr>
        <p:txBody>
          <a:bodyPr rtlCol="0"/>
          <a:lstStyle/>
          <a:p>
            <a:pPr marL="0" indent="0" rtl="0">
              <a:buNone/>
            </a:pPr>
            <a:r>
              <a:rPr lang="en-GB" dirty="0" smtClean="0"/>
              <a:t>Paul Hutchings 				Katie Sullivan </a:t>
            </a:r>
            <a:endParaRPr lang="en-GB" b="1" dirty="0"/>
          </a:p>
        </p:txBody>
      </p:sp>
    </p:spTree>
    <p:extLst>
      <p:ext uri="{BB962C8B-B14F-4D97-AF65-F5344CB8AC3E}">
        <p14:creationId xmlns:p14="http://schemas.microsoft.com/office/powerpoint/2010/main" val="394693459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524000" y="274638"/>
            <a:ext cx="9144000" cy="867930"/>
          </a:xfrm>
        </p:spPr>
        <p:txBody>
          <a:bodyPr/>
          <a:lstStyle/>
          <a:p>
            <a:pPr algn="ctr" eaLnBrk="1" hangingPunct="1"/>
            <a:r>
              <a:rPr lang="en-GB" sz="2800" dirty="0">
                <a:latin typeface="Arial" panose="020B0604020202020204" pitchFamily="34" charset="0"/>
                <a:cs typeface="Arial" panose="020B0604020202020204" pitchFamily="34" charset="0"/>
              </a:rPr>
              <a:t>What do we mean by prejudice and discrimination? Real-life examples</a:t>
            </a:r>
            <a:endParaRPr lang="en-US" sz="2800" dirty="0">
              <a:latin typeface="Arial" panose="020B0604020202020204" pitchFamily="34" charset="0"/>
              <a:cs typeface="Arial" panose="020B0604020202020204" pitchFamily="34" charset="0"/>
            </a:endParaRPr>
          </a:p>
        </p:txBody>
      </p:sp>
      <p:sp>
        <p:nvSpPr>
          <p:cNvPr id="4099" name="Rectangle 3"/>
          <p:cNvSpPr>
            <a:spLocks noGrp="1" noChangeArrowheads="1"/>
          </p:cNvSpPr>
          <p:nvPr>
            <p:ph idx="1"/>
          </p:nvPr>
        </p:nvSpPr>
        <p:spPr>
          <a:xfrm>
            <a:off x="2152650" y="1268760"/>
            <a:ext cx="7886700" cy="5400600"/>
          </a:xfrm>
        </p:spPr>
        <p:txBody>
          <a:bodyPr>
            <a:normAutofit fontScale="92500" lnSpcReduction="20000"/>
          </a:bodyPr>
          <a:lstStyle/>
          <a:p>
            <a:pPr eaLnBrk="1" hangingPunct="1">
              <a:lnSpc>
                <a:spcPct val="150000"/>
              </a:lnSpc>
            </a:pPr>
            <a:r>
              <a:rPr lang="en-GB" dirty="0">
                <a:solidFill>
                  <a:schemeClr val="hlink"/>
                </a:solidFill>
                <a:latin typeface="Arial" panose="020B0604020202020204" pitchFamily="34" charset="0"/>
                <a:cs typeface="Arial" panose="020B0604020202020204" pitchFamily="34" charset="0"/>
              </a:rPr>
              <a:t>Case 1</a:t>
            </a:r>
          </a:p>
          <a:p>
            <a:pPr eaLnBrk="1" hangingPunct="1">
              <a:lnSpc>
                <a:spcPct val="150000"/>
              </a:lnSpc>
              <a:buFont typeface="Wingdings" pitchFamily="2" charset="2"/>
              <a:buNone/>
            </a:pPr>
            <a:r>
              <a:rPr lang="en-GB" sz="2000" dirty="0">
                <a:latin typeface="Arial" panose="020B0604020202020204" pitchFamily="34" charset="0"/>
                <a:cs typeface="Arial" panose="020B0604020202020204" pitchFamily="34" charset="0"/>
              </a:rPr>
              <a:t>“An immigrant who twice tried to kill himself after alleged racial abuse… claims he was bullied by a BNP </a:t>
            </a:r>
            <a:r>
              <a:rPr lang="en-GB" sz="2000" dirty="0" smtClean="0">
                <a:latin typeface="Arial" panose="020B0604020202020204" pitchFamily="34" charset="0"/>
                <a:cs typeface="Arial" panose="020B0604020202020204" pitchFamily="34" charset="0"/>
              </a:rPr>
              <a:t>(British National Party) supporter </a:t>
            </a:r>
            <a:r>
              <a:rPr lang="en-GB" sz="2000" dirty="0">
                <a:latin typeface="Arial" panose="020B0604020202020204" pitchFamily="34" charset="0"/>
                <a:cs typeface="Arial" panose="020B0604020202020204" pitchFamily="34" charset="0"/>
              </a:rPr>
              <a:t>who wanted him to ‘go home’. He told a tribunal that Mr X said he was ‘lucky he’s working with us – his grandfather used to work as a servant’.</a:t>
            </a:r>
          </a:p>
          <a:p>
            <a:pPr eaLnBrk="1" hangingPunct="1">
              <a:lnSpc>
                <a:spcPct val="150000"/>
              </a:lnSpc>
              <a:buFont typeface="Wingdings" pitchFamily="2" charset="2"/>
              <a:buNone/>
            </a:pPr>
            <a:r>
              <a:rPr lang="en-GB" sz="2000" dirty="0">
                <a:latin typeface="Arial" panose="020B0604020202020204" pitchFamily="34" charset="0"/>
                <a:cs typeface="Arial" panose="020B0604020202020204" pitchFamily="34" charset="0"/>
              </a:rPr>
              <a:t> Mr. X also called a woman client a ‘black whore’ and branded a colleague a ‘black cunt’, he alleged…. In one incident, Mr. X wrote the word ‘go’ in company documents next to Mr. Y’s name because he wanted him to leave the country, the tribunal heard.</a:t>
            </a:r>
          </a:p>
          <a:p>
            <a:pPr eaLnBrk="1" hangingPunct="1">
              <a:lnSpc>
                <a:spcPct val="150000"/>
              </a:lnSpc>
              <a:buFont typeface="Wingdings" pitchFamily="2" charset="2"/>
              <a:buNone/>
            </a:pPr>
            <a:r>
              <a:rPr lang="en-GB" sz="2000" dirty="0">
                <a:latin typeface="Arial" panose="020B0604020202020204" pitchFamily="34" charset="0"/>
                <a:cs typeface="Arial" panose="020B0604020202020204" pitchFamily="34" charset="0"/>
              </a:rPr>
              <a:t>‘Mr. X clearly did not like foreigners. He wanted them to leave and go home’ Mr Y told the employment tribunal.”</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2319151"/>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1" name="Rectangle 3"/>
          <p:cNvSpPr>
            <a:spLocks noGrp="1" noChangeArrowheads="1"/>
          </p:cNvSpPr>
          <p:nvPr>
            <p:ph idx="1"/>
          </p:nvPr>
        </p:nvSpPr>
        <p:spPr>
          <a:xfrm>
            <a:off x="1775520" y="404664"/>
            <a:ext cx="8640960" cy="6192688"/>
          </a:xfrm>
        </p:spPr>
        <p:txBody>
          <a:bodyPr rtlCol="0">
            <a:normAutofit lnSpcReduction="10000"/>
          </a:bodyPr>
          <a:lstStyle/>
          <a:p>
            <a:pPr>
              <a:buNone/>
              <a:defRPr/>
            </a:pPr>
            <a:r>
              <a:rPr lang="en-GB" sz="2000" dirty="0">
                <a:solidFill>
                  <a:schemeClr val="hlink"/>
                </a:solidFill>
                <a:latin typeface="Arial" panose="020B0604020202020204" pitchFamily="34" charset="0"/>
                <a:cs typeface="Arial" panose="020B0604020202020204" pitchFamily="34" charset="0"/>
              </a:rPr>
              <a:t>Case 2</a:t>
            </a:r>
            <a:endParaRPr lang="en-GB" sz="2000" dirty="0">
              <a:latin typeface="Arial" panose="020B0604020202020204" pitchFamily="34" charset="0"/>
              <a:cs typeface="Arial" panose="020B0604020202020204" pitchFamily="34" charset="0"/>
            </a:endParaRPr>
          </a:p>
          <a:p>
            <a:pPr marL="0" indent="0">
              <a:buNone/>
              <a:defRPr/>
            </a:pPr>
            <a:r>
              <a:rPr lang="en-GB" sz="2000" dirty="0">
                <a:latin typeface="Arial" panose="020B0604020202020204" pitchFamily="34" charset="0"/>
                <a:cs typeface="Arial" panose="020B0604020202020204" pitchFamily="34" charset="0"/>
              </a:rPr>
              <a:t>“Most had been driven by coach to the execution sites. Blindfolded, their hands tied together, they were mown down in lines by Serb death squads. The coach drivers – civilians – were ordered to administer a </a:t>
            </a:r>
            <a:r>
              <a:rPr lang="en-GB" sz="2000" i="1" dirty="0">
                <a:latin typeface="Arial" panose="020B0604020202020204" pitchFamily="34" charset="0"/>
                <a:cs typeface="Arial" panose="020B0604020202020204" pitchFamily="34" charset="0"/>
              </a:rPr>
              <a:t>coup de </a:t>
            </a:r>
            <a:r>
              <a:rPr lang="en-GB" sz="2000" i="1" dirty="0" err="1">
                <a:latin typeface="Arial" panose="020B0604020202020204" pitchFamily="34" charset="0"/>
                <a:cs typeface="Arial" panose="020B0604020202020204" pitchFamily="34" charset="0"/>
              </a:rPr>
              <a:t>gr</a:t>
            </a:r>
            <a:r>
              <a:rPr lang="en-US" sz="2000" i="1" dirty="0">
                <a:latin typeface="Arial" panose="020B0604020202020204" pitchFamily="34" charset="0"/>
                <a:cs typeface="Arial" panose="020B0604020202020204" pitchFamily="34" charset="0"/>
              </a:rPr>
              <a:t>â</a:t>
            </a:r>
            <a:r>
              <a:rPr lang="en-GB" sz="2000" i="1" dirty="0" err="1">
                <a:latin typeface="Arial" panose="020B0604020202020204" pitchFamily="34" charset="0"/>
                <a:cs typeface="Arial" panose="020B0604020202020204" pitchFamily="34" charset="0"/>
              </a:rPr>
              <a:t>ce</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with a pistol… It was probably not a task they found distasteful. For Dr. Karadzic’s greatest success in Bosnia… was his genesis of Serb loathing.</a:t>
            </a:r>
          </a:p>
          <a:p>
            <a:pPr marL="0" indent="0">
              <a:buNone/>
              <a:defRPr/>
            </a:pPr>
            <a:endParaRPr lang="en-GB" sz="2000" dirty="0">
              <a:latin typeface="Arial" panose="020B0604020202020204" pitchFamily="34" charset="0"/>
              <a:cs typeface="Arial" panose="020B0604020202020204" pitchFamily="34" charset="0"/>
            </a:endParaRPr>
          </a:p>
          <a:p>
            <a:pPr marL="0" indent="0">
              <a:buNone/>
              <a:defRPr/>
            </a:pPr>
            <a:r>
              <a:rPr lang="en-GB" sz="2000" dirty="0">
                <a:latin typeface="Arial" panose="020B0604020202020204" pitchFamily="34" charset="0"/>
                <a:cs typeface="Arial" panose="020B0604020202020204" pitchFamily="34" charset="0"/>
              </a:rPr>
              <a:t>I remember one wounded Bosnian soldier who did manage to escape from Srebrenica telling me that an elderly Serb man had discovered him lying in a hedgerow, exhausted, unarmed, and with gunshot wounds to his arm. The pensioner beat him with a crowbar, then went away to fetch a knife to finish him off. The soldier crawled away and saw the man return, crowbar in one hand and knife in the other, beating the </a:t>
            </a:r>
            <a:r>
              <a:rPr lang="en-GB" sz="2000" dirty="0" err="1">
                <a:latin typeface="Arial" panose="020B0604020202020204" pitchFamily="34" charset="0"/>
                <a:cs typeface="Arial" panose="020B0604020202020204" pitchFamily="34" charset="0"/>
              </a:rPr>
              <a:t>hedgeline</a:t>
            </a:r>
            <a:r>
              <a:rPr lang="en-GB" sz="2000" dirty="0">
                <a:latin typeface="Arial" panose="020B0604020202020204" pitchFamily="34" charset="0"/>
                <a:cs typeface="Arial" panose="020B0604020202020204" pitchFamily="34" charset="0"/>
              </a:rPr>
              <a:t> as if searching for a wounded animal.</a:t>
            </a:r>
          </a:p>
          <a:p>
            <a:pPr marL="0" indent="0">
              <a:buNone/>
              <a:defRPr/>
            </a:pPr>
            <a:endParaRPr lang="en-GB" sz="2000" dirty="0">
              <a:latin typeface="Arial" panose="020B0604020202020204" pitchFamily="34" charset="0"/>
              <a:cs typeface="Arial" panose="020B0604020202020204" pitchFamily="34" charset="0"/>
            </a:endParaRPr>
          </a:p>
          <a:p>
            <a:pPr marL="0" indent="0">
              <a:buNone/>
              <a:defRPr/>
            </a:pPr>
            <a:r>
              <a:rPr lang="en-GB" sz="2000" dirty="0">
                <a:latin typeface="Arial" panose="020B0604020202020204" pitchFamily="34" charset="0"/>
                <a:cs typeface="Arial" panose="020B0604020202020204" pitchFamily="34" charset="0"/>
              </a:rPr>
              <a:t>… Before and since I have seen greater numbers of victims of execution. But the level of effort and involvement and hatred required to shepherd 12 men into a room, then smash their heads with a (sledge)hammer, left more of an impression than the horror of the mutilation itself and transcended the mere scale of murder.”</a:t>
            </a:r>
          </a:p>
          <a:p>
            <a:pPr>
              <a:buNone/>
              <a:defRP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861214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1775520" y="548680"/>
            <a:ext cx="8640960" cy="6120680"/>
          </a:xfrm>
        </p:spPr>
        <p:txBody>
          <a:bodyPr/>
          <a:lstStyle/>
          <a:p>
            <a:pPr>
              <a:lnSpc>
                <a:spcPct val="150000"/>
              </a:lnSpc>
              <a:buNone/>
            </a:pPr>
            <a:r>
              <a:rPr lang="en-GB" sz="2000" dirty="0">
                <a:solidFill>
                  <a:schemeClr val="hlink"/>
                </a:solidFill>
                <a:latin typeface="Arial" panose="020B0604020202020204" pitchFamily="34" charset="0"/>
                <a:cs typeface="Arial" panose="020B0604020202020204" pitchFamily="34" charset="0"/>
              </a:rPr>
              <a:t>Case 3</a:t>
            </a: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 plenty of jobs on newspapers could be done by somebody unable to hear well, depressed… or physically hampered. I checked with colleagues on </a:t>
            </a:r>
            <a:r>
              <a:rPr lang="en-GB" sz="2000" i="1" dirty="0">
                <a:latin typeface="Arial" panose="020B0604020202020204" pitchFamily="34" charset="0"/>
                <a:cs typeface="Arial" panose="020B0604020202020204" pitchFamily="34" charset="0"/>
              </a:rPr>
              <a:t>The Times, The Independent, The Daily Telegraph</a:t>
            </a:r>
            <a:r>
              <a:rPr lang="en-GB" sz="2000" dirty="0">
                <a:latin typeface="Arial" panose="020B0604020202020204" pitchFamily="34" charset="0"/>
                <a:cs typeface="Arial" panose="020B0604020202020204" pitchFamily="34" charset="0"/>
              </a:rPr>
              <a:t>, the papers most positive about the Purnell proposals: any disabled colleagues out there? Nope. None that anyone could recall. We all cheer the principle, but who is going to put it into practice?</a:t>
            </a:r>
          </a:p>
          <a:p>
            <a:pPr eaLnBrk="1" hangingPunct="1">
              <a:lnSpc>
                <a:spcPct val="150000"/>
              </a:lnSpc>
              <a:buFont typeface="Wingdings" pitchFamily="2" charset="2"/>
              <a:buNone/>
            </a:pP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When people demand that the disabled… should work, they generally mean that they should do rubbish jobs for rubbish money. Fill the call centres with cripples. Dogsbody jobs for the deaf; boring ones for the blind, they can’t see anyway. But where are the decent job offers?”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1063055"/>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2152650" y="548681"/>
            <a:ext cx="7886700" cy="5628283"/>
          </a:xfrm>
        </p:spPr>
        <p:txBody>
          <a:bodyPr/>
          <a:lstStyle/>
          <a:p>
            <a:pPr>
              <a:lnSpc>
                <a:spcPct val="150000"/>
              </a:lnSpc>
              <a:buNone/>
            </a:pPr>
            <a:r>
              <a:rPr lang="en-GB" sz="2000" dirty="0">
                <a:solidFill>
                  <a:schemeClr val="hlink"/>
                </a:solidFill>
                <a:latin typeface="Arial" panose="020B0604020202020204" pitchFamily="34" charset="0"/>
                <a:cs typeface="Arial" panose="020B0604020202020204" pitchFamily="34" charset="0"/>
              </a:rPr>
              <a:t>Case 4</a:t>
            </a: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“White boys from deprived backgrounds need action-packed stories about danger or sport to inspire them in lessons, Ofsted, the education regulator, said yesterday. They do worse at school than any other group, which has increased concerns that white, working-class boys are becoming an educational underclass”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1171048"/>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case studies…</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6</a:t>
            </a:fld>
            <a:endParaRPr lang="en-GB" noProof="0"/>
          </a:p>
        </p:txBody>
      </p:sp>
    </p:spTree>
    <p:extLst>
      <p:ext uri="{BB962C8B-B14F-4D97-AF65-F5344CB8AC3E}">
        <p14:creationId xmlns:p14="http://schemas.microsoft.com/office/powerpoint/2010/main" val="3547734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96092" y="1271451"/>
            <a:ext cx="11086011" cy="5197611"/>
          </a:xfrm>
        </p:spPr>
        <p:txBody>
          <a:bodyPr>
            <a:noAutofit/>
          </a:bodyPr>
          <a:lstStyle/>
          <a:p>
            <a:pPr eaLnBrk="1" hangingPunct="1">
              <a:lnSpc>
                <a:spcPct val="160000"/>
              </a:lnSpc>
            </a:pPr>
            <a:r>
              <a:rPr lang="en-GB" sz="2000" dirty="0">
                <a:latin typeface="Arial" panose="020B0604020202020204" pitchFamily="34" charset="0"/>
                <a:cs typeface="Arial" panose="020B0604020202020204" pitchFamily="34" charset="0"/>
              </a:rPr>
              <a:t>Interpersonal</a:t>
            </a:r>
          </a:p>
          <a:p>
            <a:pPr lvl="1" eaLnBrk="1" hangingPunct="1">
              <a:lnSpc>
                <a:spcPct val="160000"/>
              </a:lnSpc>
            </a:pPr>
            <a:r>
              <a:rPr lang="en-GB" sz="1800" dirty="0">
                <a:latin typeface="Arial" panose="020B0604020202020204" pitchFamily="34" charset="0"/>
                <a:cs typeface="Arial" panose="020B0604020202020204" pitchFamily="34" charset="0"/>
              </a:rPr>
              <a:t>One person treating another unfairly</a:t>
            </a:r>
          </a:p>
          <a:p>
            <a:pPr lvl="2" eaLnBrk="1" hangingPunct="1">
              <a:lnSpc>
                <a:spcPct val="160000"/>
              </a:lnSpc>
            </a:pPr>
            <a:r>
              <a:rPr lang="en-GB" sz="1400" dirty="0">
                <a:latin typeface="Arial" panose="020B0604020202020204" pitchFamily="34" charset="0"/>
                <a:cs typeface="Arial" panose="020B0604020202020204" pitchFamily="34" charset="0"/>
              </a:rPr>
              <a:t>Level of exploration of ‘pure’ psychological research</a:t>
            </a:r>
          </a:p>
          <a:p>
            <a:pPr eaLnBrk="1" hangingPunct="1">
              <a:lnSpc>
                <a:spcPct val="160000"/>
              </a:lnSpc>
            </a:pPr>
            <a:r>
              <a:rPr lang="en-GB" sz="2000" dirty="0">
                <a:latin typeface="Arial" panose="020B0604020202020204" pitchFamily="34" charset="0"/>
                <a:cs typeface="Arial" panose="020B0604020202020204" pitchFamily="34" charset="0"/>
              </a:rPr>
              <a:t>Organisational discrimination</a:t>
            </a:r>
          </a:p>
          <a:p>
            <a:pPr lvl="1" eaLnBrk="1" hangingPunct="1">
              <a:lnSpc>
                <a:spcPct val="160000"/>
              </a:lnSpc>
            </a:pPr>
            <a:r>
              <a:rPr lang="en-GB" sz="1800" dirty="0">
                <a:latin typeface="Arial" panose="020B0604020202020204" pitchFamily="34" charset="0"/>
                <a:cs typeface="Arial" panose="020B0604020202020204" pitchFamily="34" charset="0"/>
              </a:rPr>
              <a:t>Practices of an organisation which may be discriminatory</a:t>
            </a:r>
          </a:p>
          <a:p>
            <a:pPr lvl="2" eaLnBrk="1" hangingPunct="1">
              <a:lnSpc>
                <a:spcPct val="160000"/>
              </a:lnSpc>
            </a:pPr>
            <a:r>
              <a:rPr lang="en-GB" sz="1400" dirty="0">
                <a:latin typeface="Arial" panose="020B0604020202020204" pitchFamily="34" charset="0"/>
                <a:cs typeface="Arial" panose="020B0604020202020204" pitchFamily="34" charset="0"/>
              </a:rPr>
              <a:t>Hiring policies; Pay; Working hours</a:t>
            </a:r>
            <a:endParaRPr lang="en-GB" dirty="0">
              <a:latin typeface="Arial" panose="020B0604020202020204" pitchFamily="34" charset="0"/>
              <a:cs typeface="Arial" panose="020B0604020202020204" pitchFamily="34" charset="0"/>
            </a:endParaRPr>
          </a:p>
          <a:p>
            <a:pPr eaLnBrk="1" hangingPunct="1">
              <a:lnSpc>
                <a:spcPct val="160000"/>
              </a:lnSpc>
            </a:pPr>
            <a:r>
              <a:rPr lang="en-GB" sz="2000" dirty="0">
                <a:latin typeface="Arial" panose="020B0604020202020204" pitchFamily="34" charset="0"/>
                <a:cs typeface="Arial" panose="020B0604020202020204" pitchFamily="34" charset="0"/>
              </a:rPr>
              <a:t>Institutional discrimination</a:t>
            </a:r>
          </a:p>
          <a:p>
            <a:pPr lvl="1" eaLnBrk="1" hangingPunct="1">
              <a:lnSpc>
                <a:spcPct val="160000"/>
              </a:lnSpc>
            </a:pPr>
            <a:r>
              <a:rPr lang="en-GB" sz="1800" dirty="0">
                <a:latin typeface="Arial" panose="020B0604020202020204" pitchFamily="34" charset="0"/>
                <a:cs typeface="Arial" panose="020B0604020202020204" pitchFamily="34" charset="0"/>
              </a:rPr>
              <a:t>Social institutions producing differential outcomes for different group members</a:t>
            </a:r>
          </a:p>
          <a:p>
            <a:pPr lvl="2" eaLnBrk="1" hangingPunct="1">
              <a:lnSpc>
                <a:spcPct val="160000"/>
              </a:lnSpc>
            </a:pPr>
            <a:r>
              <a:rPr lang="en-GB" sz="1400" dirty="0">
                <a:latin typeface="Arial" panose="020B0604020202020204" pitchFamily="34" charset="0"/>
                <a:cs typeface="Arial" panose="020B0604020202020204" pitchFamily="34" charset="0"/>
              </a:rPr>
              <a:t>School segregation; Stop and search; Racial profiling</a:t>
            </a:r>
          </a:p>
          <a:p>
            <a:pPr>
              <a:lnSpc>
                <a:spcPct val="160000"/>
              </a:lnSpc>
            </a:pPr>
            <a:r>
              <a:rPr lang="en-GB" sz="2000" dirty="0">
                <a:latin typeface="Arial" panose="020B0604020202020204" pitchFamily="34" charset="0"/>
                <a:cs typeface="Arial" panose="020B0604020202020204" pitchFamily="34" charset="0"/>
              </a:rPr>
              <a:t>Cultural discrimination</a:t>
            </a:r>
          </a:p>
          <a:p>
            <a:pPr lvl="1">
              <a:lnSpc>
                <a:spcPct val="160000"/>
              </a:lnSpc>
            </a:pPr>
            <a:r>
              <a:rPr lang="en-GB" sz="1800" dirty="0">
                <a:latin typeface="Arial" panose="020B0604020202020204" pitchFamily="34" charset="0"/>
                <a:cs typeface="Arial" panose="020B0604020202020204" pitchFamily="34" charset="0"/>
              </a:rPr>
              <a:t>Defining cultural values based upon one group’s norms</a:t>
            </a:r>
          </a:p>
          <a:p>
            <a:pPr lvl="2">
              <a:lnSpc>
                <a:spcPct val="160000"/>
              </a:lnSpc>
            </a:pPr>
            <a:r>
              <a:rPr lang="en-GB" sz="1400" dirty="0">
                <a:latin typeface="Arial" panose="020B0604020202020204" pitchFamily="34" charset="0"/>
                <a:cs typeface="Arial" panose="020B0604020202020204" pitchFamily="34" charset="0"/>
              </a:rPr>
              <a:t>Judaeo-Christian values</a:t>
            </a:r>
          </a:p>
          <a:p>
            <a:pPr eaLnBrk="1" hangingPunct="1">
              <a:lnSpc>
                <a:spcPct val="160000"/>
              </a:lnSpc>
            </a:pPr>
            <a:endParaRPr lang="en-GB" sz="2000" dirty="0">
              <a:latin typeface="Arial" panose="020B0604020202020204" pitchFamily="34" charset="0"/>
              <a:cs typeface="Arial" panose="020B0604020202020204" pitchFamily="34" charset="0"/>
            </a:endParaRPr>
          </a:p>
        </p:txBody>
      </p:sp>
      <p:sp>
        <p:nvSpPr>
          <p:cNvPr id="2" name="TextBox 1"/>
          <p:cNvSpPr txBox="1"/>
          <p:nvPr/>
        </p:nvSpPr>
        <p:spPr>
          <a:xfrm>
            <a:off x="1166949" y="261257"/>
            <a:ext cx="5442857" cy="707886"/>
          </a:xfrm>
          <a:prstGeom prst="rect">
            <a:avLst/>
          </a:prstGeom>
          <a:noFill/>
        </p:spPr>
        <p:txBody>
          <a:bodyPr wrap="square" rtlCol="0">
            <a:spAutoFit/>
          </a:bodyPr>
          <a:lstStyle/>
          <a:p>
            <a:pPr algn="ctr"/>
            <a:r>
              <a:rPr lang="en-GB" sz="4000" dirty="0" smtClean="0">
                <a:solidFill>
                  <a:schemeClr val="bg1"/>
                </a:solidFill>
              </a:rPr>
              <a:t>Types of Discrimination</a:t>
            </a:r>
            <a:endParaRPr lang="en-GB" sz="4000" dirty="0">
              <a:solidFill>
                <a:schemeClr val="bg1"/>
              </a:solidFill>
            </a:endParaRPr>
          </a:p>
        </p:txBody>
      </p:sp>
    </p:spTree>
    <p:extLst>
      <p:ext uri="{BB962C8B-B14F-4D97-AF65-F5344CB8AC3E}">
        <p14:creationId xmlns:p14="http://schemas.microsoft.com/office/powerpoint/2010/main" val="40161630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xEl>
                                              <p:pRg st="1" end="1"/>
                                            </p:txEl>
                                          </p:spTgt>
                                        </p:tgtEl>
                                        <p:attrNameLst>
                                          <p:attrName>style.visibility</p:attrName>
                                        </p:attrNameLst>
                                      </p:cBhvr>
                                      <p:to>
                                        <p:strVal val="visible"/>
                                      </p:to>
                                    </p:set>
                                    <p:animEffect transition="in" filter="fade">
                                      <p:cBhvr>
                                        <p:cTn id="10" dur="500"/>
                                        <p:tgtEl>
                                          <p:spTgt spid="14339">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animEffect transition="in" filter="fade">
                                      <p:cBhvr>
                                        <p:cTn id="13" dur="500"/>
                                        <p:tgtEl>
                                          <p:spTgt spid="14339">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4339">
                                            <p:txEl>
                                              <p:pRg st="3" end="3"/>
                                            </p:txEl>
                                          </p:spTgt>
                                        </p:tgtEl>
                                        <p:attrNameLst>
                                          <p:attrName>style.visibility</p:attrName>
                                        </p:attrNameLst>
                                      </p:cBhvr>
                                      <p:to>
                                        <p:strVal val="visible"/>
                                      </p:to>
                                    </p:set>
                                    <p:animEffect transition="in" filter="fade">
                                      <p:cBhvr>
                                        <p:cTn id="18" dur="500"/>
                                        <p:tgtEl>
                                          <p:spTgt spid="14339">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4339">
                                            <p:txEl>
                                              <p:pRg st="4" end="4"/>
                                            </p:txEl>
                                          </p:spTgt>
                                        </p:tgtEl>
                                        <p:attrNameLst>
                                          <p:attrName>style.visibility</p:attrName>
                                        </p:attrNameLst>
                                      </p:cBhvr>
                                      <p:to>
                                        <p:strVal val="visible"/>
                                      </p:to>
                                    </p:set>
                                    <p:animEffect transition="in" filter="fade">
                                      <p:cBhvr>
                                        <p:cTn id="21" dur="500"/>
                                        <p:tgtEl>
                                          <p:spTgt spid="14339">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4339">
                                            <p:txEl>
                                              <p:pRg st="5" end="5"/>
                                            </p:txEl>
                                          </p:spTgt>
                                        </p:tgtEl>
                                        <p:attrNameLst>
                                          <p:attrName>style.visibility</p:attrName>
                                        </p:attrNameLst>
                                      </p:cBhvr>
                                      <p:to>
                                        <p:strVal val="visible"/>
                                      </p:to>
                                    </p:set>
                                    <p:animEffect transition="in" filter="fade">
                                      <p:cBhvr>
                                        <p:cTn id="24" dur="500"/>
                                        <p:tgtEl>
                                          <p:spTgt spid="14339">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4339">
                                            <p:txEl>
                                              <p:pRg st="6" end="6"/>
                                            </p:txEl>
                                          </p:spTgt>
                                        </p:tgtEl>
                                        <p:attrNameLst>
                                          <p:attrName>style.visibility</p:attrName>
                                        </p:attrNameLst>
                                      </p:cBhvr>
                                      <p:to>
                                        <p:strVal val="visible"/>
                                      </p:to>
                                    </p:set>
                                    <p:animEffect transition="in" filter="fade">
                                      <p:cBhvr>
                                        <p:cTn id="29" dur="500"/>
                                        <p:tgtEl>
                                          <p:spTgt spid="14339">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4339">
                                            <p:txEl>
                                              <p:pRg st="7" end="7"/>
                                            </p:txEl>
                                          </p:spTgt>
                                        </p:tgtEl>
                                        <p:attrNameLst>
                                          <p:attrName>style.visibility</p:attrName>
                                        </p:attrNameLst>
                                      </p:cBhvr>
                                      <p:to>
                                        <p:strVal val="visible"/>
                                      </p:to>
                                    </p:set>
                                    <p:animEffect transition="in" filter="fade">
                                      <p:cBhvr>
                                        <p:cTn id="32" dur="500"/>
                                        <p:tgtEl>
                                          <p:spTgt spid="14339">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339">
                                            <p:txEl>
                                              <p:pRg st="8" end="8"/>
                                            </p:txEl>
                                          </p:spTgt>
                                        </p:tgtEl>
                                        <p:attrNameLst>
                                          <p:attrName>style.visibility</p:attrName>
                                        </p:attrNameLst>
                                      </p:cBhvr>
                                      <p:to>
                                        <p:strVal val="visible"/>
                                      </p:to>
                                    </p:set>
                                    <p:animEffect transition="in" filter="fade">
                                      <p:cBhvr>
                                        <p:cTn id="35" dur="500"/>
                                        <p:tgtEl>
                                          <p:spTgt spid="14339">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4339">
                                            <p:txEl>
                                              <p:pRg st="9" end="9"/>
                                            </p:txEl>
                                          </p:spTgt>
                                        </p:tgtEl>
                                        <p:attrNameLst>
                                          <p:attrName>style.visibility</p:attrName>
                                        </p:attrNameLst>
                                      </p:cBhvr>
                                      <p:to>
                                        <p:strVal val="visible"/>
                                      </p:to>
                                    </p:set>
                                    <p:animEffect transition="in" filter="fade">
                                      <p:cBhvr>
                                        <p:cTn id="40" dur="500"/>
                                        <p:tgtEl>
                                          <p:spTgt spid="14339">
                                            <p:txEl>
                                              <p:pRg st="9" end="9"/>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4339">
                                            <p:txEl>
                                              <p:pRg st="10" end="10"/>
                                            </p:txEl>
                                          </p:spTgt>
                                        </p:tgtEl>
                                        <p:attrNameLst>
                                          <p:attrName>style.visibility</p:attrName>
                                        </p:attrNameLst>
                                      </p:cBhvr>
                                      <p:to>
                                        <p:strVal val="visible"/>
                                      </p:to>
                                    </p:set>
                                    <p:animEffect transition="in" filter="fade">
                                      <p:cBhvr>
                                        <p:cTn id="43" dur="500"/>
                                        <p:tgtEl>
                                          <p:spTgt spid="14339">
                                            <p:txEl>
                                              <p:pRg st="10" end="1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4339">
                                            <p:txEl>
                                              <p:pRg st="11" end="11"/>
                                            </p:txEl>
                                          </p:spTgt>
                                        </p:tgtEl>
                                        <p:attrNameLst>
                                          <p:attrName>style.visibility</p:attrName>
                                        </p:attrNameLst>
                                      </p:cBhvr>
                                      <p:to>
                                        <p:strVal val="visible"/>
                                      </p:to>
                                    </p:set>
                                    <p:animEffect transition="in" filter="fade">
                                      <p:cBhvr>
                                        <p:cTn id="46" dur="500"/>
                                        <p:tgtEl>
                                          <p:spTgt spid="1433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2152650" y="548680"/>
            <a:ext cx="7886700" cy="6048672"/>
          </a:xfrm>
        </p:spPr>
        <p:txBody>
          <a:bodyPr/>
          <a:lstStyle/>
          <a:p>
            <a:pPr lvl="2" eaLnBrk="1" hangingPunct="1">
              <a:lnSpc>
                <a:spcPct val="150000"/>
              </a:lnSpc>
            </a:pPr>
            <a:endParaRPr lang="en-GB" sz="1600" b="1" dirty="0">
              <a:latin typeface="Arial" panose="020B0604020202020204" pitchFamily="34" charset="0"/>
              <a:cs typeface="Arial" panose="020B0604020202020204" pitchFamily="34" charset="0"/>
            </a:endParaRPr>
          </a:p>
          <a:p>
            <a:pPr>
              <a:lnSpc>
                <a:spcPct val="150000"/>
              </a:lnSpc>
            </a:pPr>
            <a:endParaRPr lang="en-GB" sz="2400" b="1"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Contemporary psychology typically explores prejudice at all of these levels</a:t>
            </a:r>
          </a:p>
          <a:p>
            <a:pPr lvl="2" eaLnBrk="1" hangingPunct="1">
              <a:lnSpc>
                <a:spcPct val="150000"/>
              </a:lnSpc>
            </a:pPr>
            <a:r>
              <a:rPr lang="en-GB" sz="1600" b="1" dirty="0">
                <a:latin typeface="Arial" panose="020B0604020202020204" pitchFamily="34" charset="0"/>
                <a:cs typeface="Arial" panose="020B0604020202020204" pitchFamily="34" charset="0"/>
              </a:rPr>
              <a:t>To do well on this module you will be expected to engage with the literature and concepts at all levels</a:t>
            </a:r>
          </a:p>
          <a:p>
            <a:pPr lvl="2" eaLnBrk="1" hangingPunct="1">
              <a:lnSpc>
                <a:spcPct val="150000"/>
              </a:lnSpc>
            </a:pP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6293061"/>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rtlCol="0"/>
          <a:lstStyle/>
          <a:p>
            <a:pPr rtl="0"/>
            <a:r>
              <a:rPr lang="en-GB"/>
              <a:t>Thank you</a:t>
            </a:r>
          </a:p>
        </p:txBody>
      </p:sp>
    </p:spTree>
    <p:extLst>
      <p:ext uri="{BB962C8B-B14F-4D97-AF65-F5344CB8AC3E}">
        <p14:creationId xmlns:p14="http://schemas.microsoft.com/office/powerpoint/2010/main" val="44069682"/>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677750_TF66687569" id="{5B888300-1273-41F5-A5CD-44107916CC14}" vid="{40518E2E-947D-4D54-9D53-AB7B73CA5C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992231-163D-4428-A2B8-DA1FE0274129}">
  <ds:schemaRefs>
    <ds:schemaRef ds:uri="http://schemas.microsoft.com/office/2006/metadata/propertie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8A95DE24-D6C3-4A00-9085-D9594C193AE1}">
  <ds:schemaRefs>
    <ds:schemaRef ds:uri="http://schemas.microsoft.com/sharepoint/v3/contenttype/forms"/>
  </ds:schemaRefs>
</ds:datastoreItem>
</file>

<file path=customXml/itemProps3.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714</Words>
  <Application>Microsoft Office PowerPoint</Application>
  <PresentationFormat>Widescreen</PresentationFormat>
  <Paragraphs>48</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Trebuchet MS</vt:lpstr>
      <vt:lpstr>Arial</vt:lpstr>
      <vt:lpstr>Trade Gothic LT Pro</vt:lpstr>
      <vt:lpstr>Calibri</vt:lpstr>
      <vt:lpstr>Wingdings</vt:lpstr>
      <vt:lpstr>Tahoma</vt:lpstr>
      <vt:lpstr>Office Theme</vt:lpstr>
      <vt:lpstr>Prejudice and Discrimination  Lecture 1b: What is the Issue? </vt:lpstr>
      <vt:lpstr>What do we mean by prejudice and discrimination? Real-life examples</vt:lpstr>
      <vt:lpstr>PowerPoint Presentation</vt:lpstr>
      <vt:lpstr>PowerPoint Presentation</vt:lpstr>
      <vt:lpstr>PowerPoint Presentation</vt:lpstr>
      <vt:lpstr>The case studies…</vt:lpstr>
      <vt:lpstr>PowerPoint Presentation</vt:lpstr>
      <vt:lpstr>PowerPoint Presentation</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2020-06-08T08:54:22Z</dcterms:created>
  <dcterms:modified xsi:type="dcterms:W3CDTF">2020-11-18T21:25:14Z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