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4" r:id="rId9"/>
    <p:sldId id="265" r:id="rId10"/>
    <p:sldId id="266" r:id="rId11"/>
    <p:sldId id="267" r:id="rId12"/>
    <p:sldId id="268" r:id="rId13"/>
    <p:sldId id="269" r:id="rId14"/>
    <p:sldId id="270" r:id="rId15"/>
    <p:sldId id="271" r:id="rId16"/>
    <p:sldId id="272" r:id="rId17"/>
    <p:sldId id="273" r:id="rId18"/>
    <p:sldId id="274" r:id="rId19"/>
    <p:sldId id="275"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46B1B0E-201D-47D7-A978-41EB707A9832}" type="datetimeFigureOut">
              <a:rPr lang="en-US" smtClean="0"/>
              <a:pPr/>
              <a:t>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69134-15D6-442B-8869-1E813700DD1E}"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46B1B0E-201D-47D7-A978-41EB707A9832}" type="datetimeFigureOut">
              <a:rPr lang="en-US" smtClean="0"/>
              <a:pPr/>
              <a:t>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69134-15D6-442B-8869-1E813700DD1E}"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46B1B0E-201D-47D7-A978-41EB707A9832}" type="datetimeFigureOut">
              <a:rPr lang="en-US" smtClean="0"/>
              <a:pPr/>
              <a:t>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69134-15D6-442B-8869-1E813700DD1E}"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46B1B0E-201D-47D7-A978-41EB707A9832}" type="datetimeFigureOut">
              <a:rPr lang="en-US" smtClean="0"/>
              <a:pPr/>
              <a:t>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669134-15D6-442B-8869-1E813700DD1E}"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46B1B0E-201D-47D7-A978-41EB707A9832}" type="datetimeFigureOut">
              <a:rPr lang="en-US" smtClean="0"/>
              <a:pPr/>
              <a:t>1/10/2019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669134-15D6-442B-8869-1E813700DD1E}"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46B1B0E-201D-47D7-A978-41EB707A9832}" type="datetimeFigureOut">
              <a:rPr lang="en-US" smtClean="0"/>
              <a:pPr/>
              <a:t>1/10/2019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669134-15D6-442B-8869-1E813700DD1E}"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B1B0E-201D-47D7-A978-41EB707A9832}" type="datetimeFigureOut">
              <a:rPr lang="en-US" smtClean="0"/>
              <a:pPr/>
              <a:t>1/10/2019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669134-15D6-442B-8869-1E813700DD1E}"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6B1B0E-201D-47D7-A978-41EB707A9832}" type="datetimeFigureOut">
              <a:rPr lang="en-US" smtClean="0"/>
              <a:pPr/>
              <a:t>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669134-15D6-442B-8869-1E813700DD1E}"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6B1B0E-201D-47D7-A978-41EB707A9832}" type="datetimeFigureOut">
              <a:rPr lang="en-US" smtClean="0"/>
              <a:pPr/>
              <a:t>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669134-15D6-442B-8869-1E813700DD1E}"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46B1B0E-201D-47D7-A978-41EB707A9832}" type="datetimeFigureOut">
              <a:rPr lang="en-US" smtClean="0"/>
              <a:pPr/>
              <a:t>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69134-15D6-442B-8869-1E813700DD1E}"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46B1B0E-201D-47D7-A978-41EB707A9832}" type="datetimeFigureOut">
              <a:rPr lang="en-US" smtClean="0"/>
              <a:pPr/>
              <a:t>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69134-15D6-442B-8869-1E813700DD1E}"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B1B0E-201D-47D7-A978-41EB707A9832}" type="datetimeFigureOut">
              <a:rPr lang="en-US" smtClean="0"/>
              <a:pPr/>
              <a:t>1/10/2019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669134-15D6-442B-8869-1E813700DD1E}"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err="1" smtClean="0"/>
              <a:t>Dijkstra’s</a:t>
            </a:r>
            <a:r>
              <a:rPr lang="en-GB" dirty="0" smtClean="0"/>
              <a:t/>
            </a:r>
            <a:br>
              <a:rPr lang="en-GB" dirty="0" smtClean="0"/>
            </a:br>
            <a:r>
              <a:rPr lang="en-GB" dirty="0" smtClean="0"/>
              <a:t>Shortest Path algorithm</a:t>
            </a:r>
            <a:endParaRPr lang="en-GB" dirty="0"/>
          </a:p>
        </p:txBody>
      </p:sp>
      <p:sp>
        <p:nvSpPr>
          <p:cNvPr id="3" name="Subtitle 2"/>
          <p:cNvSpPr>
            <a:spLocks noGrp="1"/>
          </p:cNvSpPr>
          <p:nvPr>
            <p:ph type="subTitle" idx="1"/>
          </p:nvPr>
        </p:nvSpPr>
        <p:spPr/>
        <p:txBody>
          <a:bodyPr/>
          <a:lstStyle/>
          <a:p>
            <a:endParaRPr lang="en-GB"/>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10000"/>
          </a:bodyPr>
          <a:lstStyle/>
          <a:p>
            <a:pPr>
              <a:buNone/>
            </a:pPr>
            <a:r>
              <a:rPr lang="en-GB" dirty="0" smtClean="0"/>
              <a:t>A kind of greedy search, the algorithm always takes the best path that presents itself at each point in the algorithm.</a:t>
            </a:r>
          </a:p>
          <a:p>
            <a:pPr>
              <a:buNone/>
            </a:pPr>
            <a:r>
              <a:rPr lang="en-GB" dirty="0" smtClean="0"/>
              <a:t>Assume a given search space. Often presented as a graph with edges labelled with the cost of traversal- that is the ‘distance’ between nodes where the ‘distance’ represents the effort required in moving from one node to another, e.g. physical distance(metres), time (Seconds), energy(Joules).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70000" lnSpcReduction="20000"/>
          </a:bodyPr>
          <a:lstStyle/>
          <a:p>
            <a:r>
              <a:rPr lang="en-GB" dirty="0" smtClean="0"/>
              <a:t>Given a graph, the algorithm starts at a selected point, e.g. Node A in the following example. Call this the current node.</a:t>
            </a:r>
          </a:p>
          <a:p>
            <a:r>
              <a:rPr lang="en-GB" dirty="0" smtClean="0"/>
              <a:t>From this node we calculate the distance from the start through the current node to all nodes joining the current node and label these nodes with the respective calculated distances.</a:t>
            </a:r>
          </a:p>
          <a:p>
            <a:r>
              <a:rPr lang="en-GB" dirty="0" smtClean="0"/>
              <a:t>Choose the shortest node and mark it as “visited.” (placed in an “open” list)</a:t>
            </a:r>
          </a:p>
          <a:p>
            <a:r>
              <a:rPr lang="en-GB" dirty="0" smtClean="0"/>
              <a:t>Compare this visited node with all other visited nodes (held in the open list) and choose the smallest value found. This is the shortest path. Mark this as the shortest path to this node (this value will never change as it is the shortest possible). Move this node to a “closed” list.</a:t>
            </a:r>
          </a:p>
          <a:p>
            <a:r>
              <a:rPr lang="en-GB" dirty="0" smtClean="0"/>
              <a:t>Make this node the current node and continue this process.</a:t>
            </a:r>
          </a:p>
          <a:p>
            <a:r>
              <a:rPr lang="en-GB" dirty="0" smtClean="0"/>
              <a:t>The algorithm ends when either all nodes have been visited or a destination has been found.</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smtClean="0"/>
              <a:t>Open:</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smtClean="0"/>
              <a:t>Open:</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err="1" smtClean="0"/>
              <a:t>Open:B,G</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(2,A)</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a:t>
            </a:r>
            <a:r>
              <a:rPr lang="en-GB" dirty="0"/>
              <a:t>6</a:t>
            </a:r>
            <a:r>
              <a:rPr lang="en-GB" dirty="0" smtClean="0"/>
              <a:t>,A)</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err="1" smtClean="0"/>
              <a:t>Open:G</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Closed:A,B</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(2,A)</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a:t>
            </a:r>
            <a:r>
              <a:rPr lang="en-GB" dirty="0"/>
              <a:t>6</a:t>
            </a:r>
            <a:r>
              <a:rPr lang="en-GB" dirty="0" smtClean="0"/>
              <a:t>,A)</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err="1" smtClean="0"/>
              <a:t>Open:E,G,C</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Closed:A,B</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(2,A)</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(9,B)</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(4,B)</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a:t>
            </a:r>
            <a:r>
              <a:rPr lang="en-GB" dirty="0"/>
              <a:t>6</a:t>
            </a:r>
            <a:r>
              <a:rPr lang="en-GB" dirty="0" smtClean="0"/>
              <a:t>,A)</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err="1" smtClean="0"/>
              <a:t>Open:G,C</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Closed:A,B,E</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(2,A)</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(9,B)</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(4,B)</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a:t>
            </a:r>
            <a:r>
              <a:rPr lang="en-GB" dirty="0"/>
              <a:t>6</a:t>
            </a:r>
            <a:r>
              <a:rPr lang="en-GB" dirty="0" smtClean="0"/>
              <a:t>,A)</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err="1" smtClean="0"/>
              <a:t>Open:G,F,C</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Closed:A,B,E</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(2,A)</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(9,B)</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(6,E)</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(4,B)</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solidFill>
                  <a:srgbClr val="FF0000"/>
                </a:solidFill>
              </a:rPr>
              <a:t>(5,E)</a:t>
            </a:r>
            <a:endParaRPr lang="en-GB" dirty="0">
              <a:solidFill>
                <a:srgbClr val="FF0000"/>
              </a:solidFill>
            </a:endParaRPr>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err="1" smtClean="0"/>
              <a:t>Open:F,C</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Closed:A,B,E,G</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(2,A)</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(9,B)</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(6,E)</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(4,B)</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a:t>
            </a:r>
            <a:r>
              <a:rPr lang="en-GB" dirty="0" smtClean="0"/>
              <a:t>5,E)</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err="1" smtClean="0"/>
              <a:t>Open:F,H,C</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Closed:A,B,E,G</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(2,A)</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(9,B)</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(6,E)</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(4,B)</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a:t>
            </a:r>
            <a:r>
              <a:rPr lang="en-GB" dirty="0" smtClean="0"/>
              <a:t>5,E)</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(9,G)</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err="1" smtClean="0"/>
              <a:t>Open:H,C</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Closed:A,B,E,G,F</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(2,A)</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(9,B)</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(6,E)</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(4,B)</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a:t>
            </a:r>
            <a:r>
              <a:rPr lang="en-GB" dirty="0" smtClean="0"/>
              <a:t>5,E)</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(9,G)</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err="1" smtClean="0"/>
              <a:t>Open:H,C</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Closed:A,B,E,G,F</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(2,A)</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(9,B)</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(6,E)</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(4,B)</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a:t>
            </a:r>
            <a:r>
              <a:rPr lang="en-GB" dirty="0" smtClean="0"/>
              <a:t>5,E)</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solidFill>
                  <a:srgbClr val="FF0000"/>
                </a:solidFill>
              </a:rPr>
              <a:t>(8,F)</a:t>
            </a:r>
            <a:endParaRPr lang="en-GB" dirty="0">
              <a:solidFill>
                <a:srgbClr val="FF0000"/>
              </a:solidFill>
            </a:endParaRPr>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err="1" smtClean="0"/>
              <a:t>Open:C</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Closed:A,B,E,G,F,H</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(2,A)</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(9,B)</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(6,E)</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(4,B)</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a:t>
            </a:r>
            <a:r>
              <a:rPr lang="en-GB" dirty="0" smtClean="0"/>
              <a:t>5,E)</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(8,F)</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err="1" smtClean="0"/>
              <a:t>Open:C,D</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Closed:A,B,E,G,F,H</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(2,A)</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(9,B)</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(6,E)</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(4,B)</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a:t>
            </a:r>
            <a:r>
              <a:rPr lang="en-GB" dirty="0" smtClean="0"/>
              <a:t>5,E)</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(8,F)</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(10,H)</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err="1" smtClean="0"/>
              <a:t>Open:D</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Closed:A,B,E,G,F,H,C</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(2,A)</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(9,B)</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(6,E)</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(4,B)</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a:t>
            </a:r>
            <a:r>
              <a:rPr lang="en-GB" dirty="0" smtClean="0"/>
              <a:t>5,E)</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(8,F)</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(10,H)</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6" name="Oval 5"/>
          <p:cNvSpPr/>
          <p:nvPr/>
        </p:nvSpPr>
        <p:spPr>
          <a:xfrm>
            <a:off x="1785918" y="3214686"/>
            <a:ext cx="285752" cy="28575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a:t>
            </a:r>
            <a:endParaRPr lang="en-GB" dirty="0"/>
          </a:p>
        </p:txBody>
      </p:sp>
      <p:sp>
        <p:nvSpPr>
          <p:cNvPr id="9" name="Oval 8"/>
          <p:cNvSpPr/>
          <p:nvPr/>
        </p:nvSpPr>
        <p:spPr>
          <a:xfrm>
            <a:off x="6429388" y="4429132"/>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a:t>
            </a:r>
            <a:endParaRPr lang="en-GB" dirty="0"/>
          </a:p>
        </p:txBody>
      </p:sp>
      <p:sp>
        <p:nvSpPr>
          <p:cNvPr id="10" name="Oval 9"/>
          <p:cNvSpPr/>
          <p:nvPr/>
        </p:nvSpPr>
        <p:spPr>
          <a:xfrm>
            <a:off x="2571736" y="4429132"/>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a:t>
            </a:r>
            <a:endParaRPr lang="en-GB" dirty="0"/>
          </a:p>
        </p:txBody>
      </p:sp>
      <p:sp>
        <p:nvSpPr>
          <p:cNvPr id="11" name="Oval 10"/>
          <p:cNvSpPr/>
          <p:nvPr/>
        </p:nvSpPr>
        <p:spPr>
          <a:xfrm>
            <a:off x="3643306"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a:t>
            </a:r>
            <a:endParaRPr lang="en-GB" dirty="0"/>
          </a:p>
        </p:txBody>
      </p:sp>
      <p:sp>
        <p:nvSpPr>
          <p:cNvPr id="12" name="Oval 11"/>
          <p:cNvSpPr/>
          <p:nvPr/>
        </p:nvSpPr>
        <p:spPr>
          <a:xfrm>
            <a:off x="5500694"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F</a:t>
            </a:r>
            <a:endParaRPr lang="en-GB" dirty="0"/>
          </a:p>
        </p:txBody>
      </p:sp>
      <p:sp>
        <p:nvSpPr>
          <p:cNvPr id="13" name="Oval 12"/>
          <p:cNvSpPr/>
          <p:nvPr/>
        </p:nvSpPr>
        <p:spPr>
          <a:xfrm>
            <a:off x="2643174"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a:t>
            </a:r>
            <a:endParaRPr lang="en-GB" dirty="0"/>
          </a:p>
        </p:txBody>
      </p:sp>
      <p:sp>
        <p:nvSpPr>
          <p:cNvPr id="14" name="Oval 13"/>
          <p:cNvSpPr/>
          <p:nvPr/>
        </p:nvSpPr>
        <p:spPr>
          <a:xfrm>
            <a:off x="7500958" y="321468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a:t>
            </a:r>
            <a:endParaRPr lang="en-GB" dirty="0"/>
          </a:p>
        </p:txBody>
      </p:sp>
      <p:sp>
        <p:nvSpPr>
          <p:cNvPr id="15" name="Oval 14"/>
          <p:cNvSpPr/>
          <p:nvPr/>
        </p:nvSpPr>
        <p:spPr>
          <a:xfrm>
            <a:off x="6500826" y="2143116"/>
            <a:ext cx="285752" cy="28575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7" name="Straight Connector 16"/>
          <p:cNvCxnSpPr>
            <a:stCxn id="6" idx="7"/>
            <a:endCxn id="13" idx="2"/>
          </p:cNvCxnSpPr>
          <p:nvPr/>
        </p:nvCxnSpPr>
        <p:spPr>
          <a:xfrm rot="5400000" flipH="1" flipV="1">
            <a:off x="1851228" y="2464588"/>
            <a:ext cx="970541" cy="613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5"/>
            <a:endCxn id="10" idx="2"/>
          </p:cNvCxnSpPr>
          <p:nvPr/>
        </p:nvCxnSpPr>
        <p:spPr>
          <a:xfrm rot="16200000" flipH="1">
            <a:off x="1744071" y="3744342"/>
            <a:ext cx="1113417" cy="541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0" idx="6"/>
            <a:endCxn id="9" idx="2"/>
          </p:cNvCxnSpPr>
          <p:nvPr/>
        </p:nvCxnSpPr>
        <p:spPr>
          <a:xfrm>
            <a:off x="2857488" y="4572008"/>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6"/>
            <a:endCxn id="15" idx="2"/>
          </p:cNvCxnSpPr>
          <p:nvPr/>
        </p:nvCxnSpPr>
        <p:spPr>
          <a:xfrm>
            <a:off x="2928926" y="2285992"/>
            <a:ext cx="35719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5" idx="6"/>
            <a:endCxn id="14" idx="2"/>
          </p:cNvCxnSpPr>
          <p:nvPr/>
        </p:nvCxnSpPr>
        <p:spPr>
          <a:xfrm>
            <a:off x="6786578"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9" idx="6"/>
            <a:endCxn id="14" idx="2"/>
          </p:cNvCxnSpPr>
          <p:nvPr/>
        </p:nvCxnSpPr>
        <p:spPr>
          <a:xfrm flipV="1">
            <a:off x="6715140"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a:stCxn id="15" idx="2"/>
            <a:endCxn id="12" idx="6"/>
          </p:cNvCxnSpPr>
          <p:nvPr/>
        </p:nvCxnSpPr>
        <p:spPr>
          <a:xfrm rot="10800000" flipV="1">
            <a:off x="578644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12" idx="6"/>
            <a:endCxn id="9" idx="2"/>
          </p:cNvCxnSpPr>
          <p:nvPr/>
        </p:nvCxnSpPr>
        <p:spPr>
          <a:xfrm>
            <a:off x="5786446" y="3357562"/>
            <a:ext cx="642942"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3" idx="6"/>
            <a:endCxn id="11" idx="2"/>
          </p:cNvCxnSpPr>
          <p:nvPr/>
        </p:nvCxnSpPr>
        <p:spPr>
          <a:xfrm>
            <a:off x="2928926" y="2285992"/>
            <a:ext cx="71438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6"/>
            <a:endCxn id="11" idx="2"/>
          </p:cNvCxnSpPr>
          <p:nvPr/>
        </p:nvCxnSpPr>
        <p:spPr>
          <a:xfrm flipV="1">
            <a:off x="2857488" y="3357562"/>
            <a:ext cx="785818" cy="1214446"/>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1" idx="6"/>
            <a:endCxn id="12" idx="2"/>
          </p:cNvCxnSpPr>
          <p:nvPr/>
        </p:nvCxnSpPr>
        <p:spPr>
          <a:xfrm>
            <a:off x="3929058" y="3357562"/>
            <a:ext cx="1571636" cy="1588"/>
          </a:xfrm>
          <a:prstGeom prst="line">
            <a:avLst/>
          </a:prstGeom>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2071670" y="2571744"/>
            <a:ext cx="214314" cy="369332"/>
          </a:xfrm>
          <a:prstGeom prst="rect">
            <a:avLst/>
          </a:prstGeom>
          <a:noFill/>
        </p:spPr>
        <p:txBody>
          <a:bodyPr wrap="square" rtlCol="0">
            <a:spAutoFit/>
          </a:bodyPr>
          <a:lstStyle/>
          <a:p>
            <a:r>
              <a:rPr lang="en-GB" dirty="0" smtClean="0"/>
              <a:t>2</a:t>
            </a:r>
            <a:endParaRPr lang="en-GB" dirty="0"/>
          </a:p>
        </p:txBody>
      </p:sp>
      <p:sp>
        <p:nvSpPr>
          <p:cNvPr id="132" name="TextBox 131"/>
          <p:cNvSpPr txBox="1"/>
          <p:nvPr/>
        </p:nvSpPr>
        <p:spPr>
          <a:xfrm>
            <a:off x="3000364" y="2571744"/>
            <a:ext cx="214314" cy="369332"/>
          </a:xfrm>
          <a:prstGeom prst="rect">
            <a:avLst/>
          </a:prstGeom>
          <a:noFill/>
        </p:spPr>
        <p:txBody>
          <a:bodyPr wrap="square" rtlCol="0">
            <a:spAutoFit/>
          </a:bodyPr>
          <a:lstStyle/>
          <a:p>
            <a:r>
              <a:rPr lang="en-GB" dirty="0" smtClean="0"/>
              <a:t>2</a:t>
            </a:r>
            <a:endParaRPr lang="en-GB" dirty="0"/>
          </a:p>
        </p:txBody>
      </p:sp>
      <p:sp>
        <p:nvSpPr>
          <p:cNvPr id="133" name="TextBox 132"/>
          <p:cNvSpPr txBox="1"/>
          <p:nvPr/>
        </p:nvSpPr>
        <p:spPr>
          <a:xfrm>
            <a:off x="4572000" y="3357562"/>
            <a:ext cx="214314" cy="369332"/>
          </a:xfrm>
          <a:prstGeom prst="rect">
            <a:avLst/>
          </a:prstGeom>
          <a:noFill/>
        </p:spPr>
        <p:txBody>
          <a:bodyPr wrap="square" rtlCol="0">
            <a:spAutoFit/>
          </a:bodyPr>
          <a:lstStyle/>
          <a:p>
            <a:r>
              <a:rPr lang="en-GB" dirty="0" smtClean="0"/>
              <a:t>2</a:t>
            </a:r>
            <a:endParaRPr lang="en-GB" dirty="0"/>
          </a:p>
        </p:txBody>
      </p:sp>
      <p:sp>
        <p:nvSpPr>
          <p:cNvPr id="134" name="TextBox 133"/>
          <p:cNvSpPr txBox="1"/>
          <p:nvPr/>
        </p:nvSpPr>
        <p:spPr>
          <a:xfrm>
            <a:off x="7143768" y="3857628"/>
            <a:ext cx="214314" cy="369332"/>
          </a:xfrm>
          <a:prstGeom prst="rect">
            <a:avLst/>
          </a:prstGeom>
          <a:noFill/>
        </p:spPr>
        <p:txBody>
          <a:bodyPr wrap="square" rtlCol="0">
            <a:spAutoFit/>
          </a:bodyPr>
          <a:lstStyle/>
          <a:p>
            <a:r>
              <a:rPr lang="en-GB" dirty="0" smtClean="0"/>
              <a:t>2</a:t>
            </a:r>
            <a:endParaRPr lang="en-GB" dirty="0"/>
          </a:p>
        </p:txBody>
      </p:sp>
      <p:sp>
        <p:nvSpPr>
          <p:cNvPr id="135" name="TextBox 134"/>
          <p:cNvSpPr txBox="1"/>
          <p:nvPr/>
        </p:nvSpPr>
        <p:spPr>
          <a:xfrm>
            <a:off x="7215206" y="2500306"/>
            <a:ext cx="214314" cy="369332"/>
          </a:xfrm>
          <a:prstGeom prst="rect">
            <a:avLst/>
          </a:prstGeom>
          <a:noFill/>
        </p:spPr>
        <p:txBody>
          <a:bodyPr wrap="square" rtlCol="0">
            <a:spAutoFit/>
          </a:bodyPr>
          <a:lstStyle/>
          <a:p>
            <a:r>
              <a:rPr lang="en-GB" dirty="0" smtClean="0"/>
              <a:t>3</a:t>
            </a:r>
            <a:endParaRPr lang="en-GB" dirty="0"/>
          </a:p>
        </p:txBody>
      </p:sp>
      <p:sp>
        <p:nvSpPr>
          <p:cNvPr id="136" name="TextBox 135"/>
          <p:cNvSpPr txBox="1"/>
          <p:nvPr/>
        </p:nvSpPr>
        <p:spPr>
          <a:xfrm>
            <a:off x="4643438" y="1928802"/>
            <a:ext cx="214314" cy="369332"/>
          </a:xfrm>
          <a:prstGeom prst="rect">
            <a:avLst/>
          </a:prstGeom>
          <a:noFill/>
        </p:spPr>
        <p:txBody>
          <a:bodyPr wrap="square" rtlCol="0">
            <a:spAutoFit/>
          </a:bodyPr>
          <a:lstStyle/>
          <a:p>
            <a:r>
              <a:rPr lang="en-GB" dirty="0" smtClean="0"/>
              <a:t>7</a:t>
            </a:r>
            <a:endParaRPr lang="en-GB" dirty="0"/>
          </a:p>
        </p:txBody>
      </p:sp>
      <p:sp>
        <p:nvSpPr>
          <p:cNvPr id="137" name="TextBox 136"/>
          <p:cNvSpPr txBox="1"/>
          <p:nvPr/>
        </p:nvSpPr>
        <p:spPr>
          <a:xfrm>
            <a:off x="4572000" y="4572008"/>
            <a:ext cx="214314" cy="369332"/>
          </a:xfrm>
          <a:prstGeom prst="rect">
            <a:avLst/>
          </a:prstGeom>
          <a:noFill/>
        </p:spPr>
        <p:txBody>
          <a:bodyPr wrap="square" rtlCol="0">
            <a:spAutoFit/>
          </a:bodyPr>
          <a:lstStyle/>
          <a:p>
            <a:r>
              <a:rPr lang="en-GB" dirty="0" smtClean="0"/>
              <a:t>4</a:t>
            </a:r>
            <a:endParaRPr lang="en-GB" dirty="0"/>
          </a:p>
        </p:txBody>
      </p:sp>
      <p:sp>
        <p:nvSpPr>
          <p:cNvPr id="138" name="TextBox 137"/>
          <p:cNvSpPr txBox="1"/>
          <p:nvPr/>
        </p:nvSpPr>
        <p:spPr>
          <a:xfrm>
            <a:off x="2071670" y="3929066"/>
            <a:ext cx="214314" cy="369332"/>
          </a:xfrm>
          <a:prstGeom prst="rect">
            <a:avLst/>
          </a:prstGeom>
          <a:noFill/>
        </p:spPr>
        <p:txBody>
          <a:bodyPr wrap="square" rtlCol="0">
            <a:spAutoFit/>
          </a:bodyPr>
          <a:lstStyle/>
          <a:p>
            <a:r>
              <a:rPr lang="en-GB" dirty="0" smtClean="0"/>
              <a:t>6</a:t>
            </a:r>
            <a:endParaRPr lang="en-GB" dirty="0"/>
          </a:p>
        </p:txBody>
      </p:sp>
      <p:sp>
        <p:nvSpPr>
          <p:cNvPr id="139" name="TextBox 138"/>
          <p:cNvSpPr txBox="1"/>
          <p:nvPr/>
        </p:nvSpPr>
        <p:spPr>
          <a:xfrm>
            <a:off x="3214678" y="3929066"/>
            <a:ext cx="214314" cy="369332"/>
          </a:xfrm>
          <a:prstGeom prst="rect">
            <a:avLst/>
          </a:prstGeom>
          <a:noFill/>
        </p:spPr>
        <p:txBody>
          <a:bodyPr wrap="square" rtlCol="0">
            <a:spAutoFit/>
          </a:bodyPr>
          <a:lstStyle/>
          <a:p>
            <a:r>
              <a:rPr lang="en-GB" dirty="0" smtClean="0"/>
              <a:t>1</a:t>
            </a:r>
            <a:endParaRPr lang="en-GB" dirty="0"/>
          </a:p>
        </p:txBody>
      </p:sp>
      <p:sp>
        <p:nvSpPr>
          <p:cNvPr id="140" name="TextBox 139"/>
          <p:cNvSpPr txBox="1"/>
          <p:nvPr/>
        </p:nvSpPr>
        <p:spPr>
          <a:xfrm>
            <a:off x="6000760" y="2500306"/>
            <a:ext cx="214314" cy="369332"/>
          </a:xfrm>
          <a:prstGeom prst="rect">
            <a:avLst/>
          </a:prstGeom>
          <a:noFill/>
        </p:spPr>
        <p:txBody>
          <a:bodyPr wrap="square" rtlCol="0">
            <a:spAutoFit/>
          </a:bodyPr>
          <a:lstStyle/>
          <a:p>
            <a:r>
              <a:rPr lang="en-GB" dirty="0" smtClean="0"/>
              <a:t>3</a:t>
            </a:r>
            <a:endParaRPr lang="en-GB" dirty="0"/>
          </a:p>
        </p:txBody>
      </p:sp>
      <p:sp>
        <p:nvSpPr>
          <p:cNvPr id="141" name="TextBox 140"/>
          <p:cNvSpPr txBox="1"/>
          <p:nvPr/>
        </p:nvSpPr>
        <p:spPr>
          <a:xfrm>
            <a:off x="6143636" y="3786190"/>
            <a:ext cx="214314" cy="369332"/>
          </a:xfrm>
          <a:prstGeom prst="rect">
            <a:avLst/>
          </a:prstGeom>
          <a:noFill/>
        </p:spPr>
        <p:txBody>
          <a:bodyPr wrap="square" rtlCol="0">
            <a:spAutoFit/>
          </a:bodyPr>
          <a:lstStyle/>
          <a:p>
            <a:r>
              <a:rPr lang="en-GB" dirty="0" smtClean="0"/>
              <a:t>2</a:t>
            </a:r>
            <a:endParaRPr lang="en-GB" dirty="0"/>
          </a:p>
        </p:txBody>
      </p:sp>
      <p:sp>
        <p:nvSpPr>
          <p:cNvPr id="142" name="TextBox 141"/>
          <p:cNvSpPr txBox="1"/>
          <p:nvPr/>
        </p:nvSpPr>
        <p:spPr>
          <a:xfrm>
            <a:off x="1428728" y="5286388"/>
            <a:ext cx="3000396" cy="369332"/>
          </a:xfrm>
          <a:prstGeom prst="rect">
            <a:avLst/>
          </a:prstGeom>
          <a:noFill/>
        </p:spPr>
        <p:txBody>
          <a:bodyPr wrap="square" rtlCol="0">
            <a:spAutoFit/>
          </a:bodyPr>
          <a:lstStyle/>
          <a:p>
            <a:r>
              <a:rPr lang="en-GB" dirty="0" smtClean="0"/>
              <a:t>Open:</a:t>
            </a:r>
            <a:endParaRPr lang="en-GB" dirty="0"/>
          </a:p>
        </p:txBody>
      </p:sp>
      <p:sp>
        <p:nvSpPr>
          <p:cNvPr id="143" name="TextBox 142"/>
          <p:cNvSpPr txBox="1"/>
          <p:nvPr/>
        </p:nvSpPr>
        <p:spPr>
          <a:xfrm>
            <a:off x="1428728" y="6072206"/>
            <a:ext cx="3143272" cy="369332"/>
          </a:xfrm>
          <a:prstGeom prst="rect">
            <a:avLst/>
          </a:prstGeom>
          <a:noFill/>
        </p:spPr>
        <p:txBody>
          <a:bodyPr wrap="square" rtlCol="0">
            <a:spAutoFit/>
          </a:bodyPr>
          <a:lstStyle/>
          <a:p>
            <a:r>
              <a:rPr lang="en-GB" dirty="0" err="1" smtClean="0"/>
              <a:t>Closed:A,B,E,G,F,H,C,D</a:t>
            </a:r>
            <a:endParaRPr lang="en-GB" dirty="0"/>
          </a:p>
        </p:txBody>
      </p:sp>
      <p:sp>
        <p:nvSpPr>
          <p:cNvPr id="144" name="TextBox 143"/>
          <p:cNvSpPr txBox="1"/>
          <p:nvPr/>
        </p:nvSpPr>
        <p:spPr>
          <a:xfrm>
            <a:off x="2500298" y="1785926"/>
            <a:ext cx="785818" cy="369332"/>
          </a:xfrm>
          <a:prstGeom prst="rect">
            <a:avLst/>
          </a:prstGeom>
          <a:noFill/>
        </p:spPr>
        <p:txBody>
          <a:bodyPr wrap="square" rtlCol="0">
            <a:spAutoFit/>
          </a:bodyPr>
          <a:lstStyle/>
          <a:p>
            <a:r>
              <a:rPr lang="en-GB" dirty="0" smtClean="0"/>
              <a:t>(2,A)</a:t>
            </a:r>
            <a:endParaRPr lang="en-GB" dirty="0"/>
          </a:p>
        </p:txBody>
      </p:sp>
      <p:sp>
        <p:nvSpPr>
          <p:cNvPr id="145" name="TextBox 144"/>
          <p:cNvSpPr txBox="1"/>
          <p:nvPr/>
        </p:nvSpPr>
        <p:spPr>
          <a:xfrm>
            <a:off x="6286512" y="1785926"/>
            <a:ext cx="785818" cy="369332"/>
          </a:xfrm>
          <a:prstGeom prst="rect">
            <a:avLst/>
          </a:prstGeom>
          <a:noFill/>
        </p:spPr>
        <p:txBody>
          <a:bodyPr wrap="square" rtlCol="0">
            <a:spAutoFit/>
          </a:bodyPr>
          <a:lstStyle/>
          <a:p>
            <a:r>
              <a:rPr lang="en-GB" dirty="0" smtClean="0"/>
              <a:t>(9,B)</a:t>
            </a:r>
            <a:endParaRPr lang="en-GB" dirty="0"/>
          </a:p>
        </p:txBody>
      </p:sp>
      <p:sp>
        <p:nvSpPr>
          <p:cNvPr id="146" name="TextBox 145"/>
          <p:cNvSpPr txBox="1"/>
          <p:nvPr/>
        </p:nvSpPr>
        <p:spPr>
          <a:xfrm>
            <a:off x="5357818" y="2857496"/>
            <a:ext cx="785818" cy="369332"/>
          </a:xfrm>
          <a:prstGeom prst="rect">
            <a:avLst/>
          </a:prstGeom>
          <a:noFill/>
        </p:spPr>
        <p:txBody>
          <a:bodyPr wrap="square" rtlCol="0">
            <a:spAutoFit/>
          </a:bodyPr>
          <a:lstStyle/>
          <a:p>
            <a:r>
              <a:rPr lang="en-GB" dirty="0" smtClean="0"/>
              <a:t>(6,E)</a:t>
            </a:r>
            <a:endParaRPr lang="en-GB" dirty="0"/>
          </a:p>
        </p:txBody>
      </p:sp>
      <p:sp>
        <p:nvSpPr>
          <p:cNvPr id="147" name="TextBox 146"/>
          <p:cNvSpPr txBox="1"/>
          <p:nvPr/>
        </p:nvSpPr>
        <p:spPr>
          <a:xfrm>
            <a:off x="3500430" y="2857496"/>
            <a:ext cx="785818" cy="369332"/>
          </a:xfrm>
          <a:prstGeom prst="rect">
            <a:avLst/>
          </a:prstGeom>
          <a:noFill/>
        </p:spPr>
        <p:txBody>
          <a:bodyPr wrap="square" rtlCol="0">
            <a:spAutoFit/>
          </a:bodyPr>
          <a:lstStyle/>
          <a:p>
            <a:r>
              <a:rPr lang="en-GB" dirty="0" smtClean="0"/>
              <a:t>(4,B)</a:t>
            </a:r>
            <a:endParaRPr lang="en-GB" dirty="0"/>
          </a:p>
        </p:txBody>
      </p:sp>
      <p:sp>
        <p:nvSpPr>
          <p:cNvPr id="148" name="TextBox 147"/>
          <p:cNvSpPr txBox="1"/>
          <p:nvPr/>
        </p:nvSpPr>
        <p:spPr>
          <a:xfrm>
            <a:off x="2428860" y="4071942"/>
            <a:ext cx="785818" cy="369332"/>
          </a:xfrm>
          <a:prstGeom prst="rect">
            <a:avLst/>
          </a:prstGeom>
          <a:noFill/>
        </p:spPr>
        <p:txBody>
          <a:bodyPr wrap="square" rtlCol="0">
            <a:spAutoFit/>
          </a:bodyPr>
          <a:lstStyle/>
          <a:p>
            <a:r>
              <a:rPr lang="en-GB" dirty="0" smtClean="0"/>
              <a:t>(</a:t>
            </a:r>
            <a:r>
              <a:rPr lang="en-GB" dirty="0" smtClean="0"/>
              <a:t>5,E)</a:t>
            </a:r>
            <a:endParaRPr lang="en-GB" dirty="0"/>
          </a:p>
        </p:txBody>
      </p:sp>
      <p:sp>
        <p:nvSpPr>
          <p:cNvPr id="149" name="TextBox 148"/>
          <p:cNvSpPr txBox="1"/>
          <p:nvPr/>
        </p:nvSpPr>
        <p:spPr>
          <a:xfrm>
            <a:off x="6286512" y="4071942"/>
            <a:ext cx="785818" cy="369332"/>
          </a:xfrm>
          <a:prstGeom prst="rect">
            <a:avLst/>
          </a:prstGeom>
          <a:noFill/>
        </p:spPr>
        <p:txBody>
          <a:bodyPr wrap="square" rtlCol="0">
            <a:spAutoFit/>
          </a:bodyPr>
          <a:lstStyle/>
          <a:p>
            <a:r>
              <a:rPr lang="en-GB" dirty="0" smtClean="0"/>
              <a:t>(8,F)</a:t>
            </a:r>
            <a:endParaRPr lang="en-GB" dirty="0"/>
          </a:p>
        </p:txBody>
      </p:sp>
      <p:sp>
        <p:nvSpPr>
          <p:cNvPr id="150" name="TextBox 149"/>
          <p:cNvSpPr txBox="1"/>
          <p:nvPr/>
        </p:nvSpPr>
        <p:spPr>
          <a:xfrm>
            <a:off x="7286644" y="2857496"/>
            <a:ext cx="785818" cy="369332"/>
          </a:xfrm>
          <a:prstGeom prst="rect">
            <a:avLst/>
          </a:prstGeom>
          <a:noFill/>
        </p:spPr>
        <p:txBody>
          <a:bodyPr wrap="square" rtlCol="0">
            <a:spAutoFit/>
          </a:bodyPr>
          <a:lstStyle/>
          <a:p>
            <a:r>
              <a:rPr lang="en-GB" dirty="0" smtClean="0"/>
              <a:t>(10,H)</a:t>
            </a:r>
            <a:endParaRPr lang="en-GB" dirty="0"/>
          </a:p>
        </p:txBody>
      </p:sp>
      <p:sp>
        <p:nvSpPr>
          <p:cNvPr id="151" name="TextBox 150"/>
          <p:cNvSpPr txBox="1"/>
          <p:nvPr/>
        </p:nvSpPr>
        <p:spPr>
          <a:xfrm>
            <a:off x="1643042" y="2786058"/>
            <a:ext cx="785818" cy="369332"/>
          </a:xfrm>
          <a:prstGeom prst="rect">
            <a:avLst/>
          </a:prstGeom>
          <a:noFill/>
        </p:spPr>
        <p:txBody>
          <a:bodyPr wrap="square" rtlCol="0">
            <a:spAutoFit/>
          </a:bodyPr>
          <a:lstStyle/>
          <a:p>
            <a:r>
              <a:rPr lang="en-GB" dirty="0" smtClean="0"/>
              <a:t>(0,A)</a:t>
            </a:r>
            <a:endParaRPr lang="en-GB"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Complexity</a:t>
            </a:r>
            <a:endParaRPr lang="en-GB" dirty="0"/>
          </a:p>
        </p:txBody>
      </p:sp>
      <p:sp>
        <p:nvSpPr>
          <p:cNvPr id="3" name="Content Placeholder 2"/>
          <p:cNvSpPr>
            <a:spLocks noGrp="1"/>
          </p:cNvSpPr>
          <p:nvPr>
            <p:ph idx="1"/>
          </p:nvPr>
        </p:nvSpPr>
        <p:spPr/>
        <p:txBody>
          <a:bodyPr>
            <a:normAutofit fontScale="92500" lnSpcReduction="20000"/>
          </a:bodyPr>
          <a:lstStyle/>
          <a:p>
            <a:pPr>
              <a:buNone/>
            </a:pPr>
            <a:r>
              <a:rPr lang="en-GB" dirty="0" smtClean="0"/>
              <a:t>It will find the shortest path if it exists (optimal for finite graph) – but can get caught up in an infinitely long path (recall depth first search).</a:t>
            </a:r>
          </a:p>
          <a:p>
            <a:pPr>
              <a:buNone/>
            </a:pPr>
            <a:r>
              <a:rPr lang="en-GB" dirty="0" smtClean="0"/>
              <a:t>For a priority queue time complexity is:-</a:t>
            </a:r>
          </a:p>
          <a:p>
            <a:pPr>
              <a:buNone/>
            </a:pPr>
            <a:r>
              <a:rPr lang="en-GB" dirty="0" smtClean="0"/>
              <a:t>O(|E| + |</a:t>
            </a:r>
            <a:r>
              <a:rPr lang="en-GB" dirty="0" err="1" smtClean="0"/>
              <a:t>V|log|V</a:t>
            </a:r>
            <a:r>
              <a:rPr lang="en-GB" dirty="0" smtClean="0"/>
              <a:t>|) where |V| is no. of vertices and |E| is the number of </a:t>
            </a:r>
            <a:r>
              <a:rPr lang="en-GB" dirty="0"/>
              <a:t>e</a:t>
            </a:r>
            <a:r>
              <a:rPr lang="en-GB" dirty="0" smtClean="0"/>
              <a:t>dges.</a:t>
            </a:r>
          </a:p>
          <a:p>
            <a:pPr>
              <a:buNone/>
            </a:pPr>
            <a:r>
              <a:rPr lang="en-GB" dirty="0" smtClean="0"/>
              <a:t>For array or list implementation this is:-</a:t>
            </a:r>
          </a:p>
          <a:p>
            <a:pPr>
              <a:buNone/>
            </a:pPr>
            <a:r>
              <a:rPr lang="en-GB" dirty="0" smtClean="0"/>
              <a:t>O(|V|</a:t>
            </a:r>
            <a:r>
              <a:rPr lang="en-GB" baseline="30000" dirty="0" smtClean="0"/>
              <a:t>2</a:t>
            </a:r>
            <a:r>
              <a:rPr lang="en-GB" dirty="0" smtClean="0"/>
              <a:t>).</a:t>
            </a:r>
          </a:p>
          <a:p>
            <a:pPr>
              <a:buNone/>
            </a:pPr>
            <a:r>
              <a:rPr lang="en-GB" dirty="0" smtClean="0"/>
              <a:t>Space complexity – depends on graph density but worst </a:t>
            </a:r>
            <a:r>
              <a:rPr lang="en-GB" smtClean="0"/>
              <a:t>case is O</a:t>
            </a:r>
            <a:r>
              <a:rPr lang="en-GB" dirty="0" smtClean="0"/>
              <a:t>(|V|</a:t>
            </a:r>
            <a:r>
              <a:rPr lang="en-GB" baseline="30000" dirty="0"/>
              <a:t>2</a:t>
            </a:r>
            <a:r>
              <a:rPr lang="en-GB" dirty="0" smtClean="0"/>
              <a:t>).</a:t>
            </a:r>
            <a:endParaRPr lang="en-GB"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396</TotalTime>
  <Words>1019</Words>
  <Application>Microsoft Office PowerPoint</Application>
  <PresentationFormat>On-screen Show (4:3)</PresentationFormat>
  <Paragraphs>451</Paragraphs>
  <Slides>19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19</vt:i4>
      </vt:variant>
    </vt:vector>
  </HeadingPairs>
  <TitlesOfParts>
    <vt:vector size="22" baseType="lpstr">
      <vt:lpstr>Arial</vt:lpstr>
      <vt:lpstr>Calibri</vt:lpstr>
      <vt:lpstr>Office Theme</vt:lpstr>
      <vt:lpstr>Dijkstra’s Shortest Path algorithm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Complexity</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Dijkastra’s Shortest Path algorithm</dc:title>
  <dc:creator>sc-gd</dc:creator>
  <cp:lastModifiedBy>Gordon Dickers</cp:lastModifiedBy>
  <cp:revision>31</cp:revision>
  <dcterms:created xsi:type="dcterms:W3CDTF">2010-11-24T11:39:41Z</dcterms:created>
  <dcterms:modified xsi:type="dcterms:W3CDTF">2019-01-10T16:10:03Z</dcterms:modified>
</cp:coreProperties>
</file>